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2"/>
  </p:notesMasterIdLst>
  <p:sldIdLst>
    <p:sldId id="257" r:id="rId2"/>
    <p:sldId id="256" r:id="rId3"/>
    <p:sldId id="259" r:id="rId4"/>
    <p:sldId id="260" r:id="rId5"/>
    <p:sldId id="561" r:id="rId6"/>
    <p:sldId id="560" r:id="rId7"/>
    <p:sldId id="559" r:id="rId8"/>
    <p:sldId id="558" r:id="rId9"/>
    <p:sldId id="574" r:id="rId10"/>
    <p:sldId id="797" r:id="rId11"/>
    <p:sldId id="798" r:id="rId12"/>
    <p:sldId id="799" r:id="rId13"/>
    <p:sldId id="570" r:id="rId14"/>
    <p:sldId id="569" r:id="rId15"/>
    <p:sldId id="568" r:id="rId16"/>
    <p:sldId id="567" r:id="rId17"/>
    <p:sldId id="566" r:id="rId18"/>
    <p:sldId id="565" r:id="rId19"/>
    <p:sldId id="564" r:id="rId20"/>
    <p:sldId id="582" r:id="rId21"/>
    <p:sldId id="581" r:id="rId22"/>
    <p:sldId id="747" r:id="rId23"/>
    <p:sldId id="580" r:id="rId24"/>
    <p:sldId id="575" r:id="rId25"/>
    <p:sldId id="579" r:id="rId26"/>
    <p:sldId id="577" r:id="rId27"/>
    <p:sldId id="749" r:id="rId28"/>
    <p:sldId id="562" r:id="rId29"/>
    <p:sldId id="578" r:id="rId30"/>
    <p:sldId id="589" r:id="rId31"/>
    <p:sldId id="750" r:id="rId32"/>
    <p:sldId id="751" r:id="rId33"/>
    <p:sldId id="588" r:id="rId34"/>
    <p:sldId id="756" r:id="rId35"/>
    <p:sldId id="754" r:id="rId36"/>
    <p:sldId id="755" r:id="rId37"/>
    <p:sldId id="757" r:id="rId38"/>
    <p:sldId id="584" r:id="rId39"/>
    <p:sldId id="605" r:id="rId40"/>
    <p:sldId id="604" r:id="rId41"/>
    <p:sldId id="603" r:id="rId42"/>
    <p:sldId id="602" r:id="rId43"/>
    <p:sldId id="758" r:id="rId44"/>
    <p:sldId id="600" r:id="rId45"/>
    <p:sldId id="759" r:id="rId46"/>
    <p:sldId id="598" r:id="rId47"/>
    <p:sldId id="597" r:id="rId48"/>
    <p:sldId id="761" r:id="rId49"/>
    <p:sldId id="596" r:id="rId50"/>
    <p:sldId id="763" r:id="rId51"/>
    <p:sldId id="801" r:id="rId52"/>
    <p:sldId id="610" r:id="rId53"/>
    <p:sldId id="609" r:id="rId54"/>
    <p:sldId id="607" r:id="rId55"/>
    <p:sldId id="661" r:id="rId56"/>
    <p:sldId id="624" r:id="rId57"/>
    <p:sldId id="623" r:id="rId58"/>
    <p:sldId id="662" r:id="rId59"/>
    <p:sldId id="663" r:id="rId60"/>
    <p:sldId id="665" r:id="rId61"/>
    <p:sldId id="666" r:id="rId62"/>
    <p:sldId id="667" r:id="rId63"/>
    <p:sldId id="766" r:id="rId64"/>
    <p:sldId id="767" r:id="rId65"/>
    <p:sldId id="742" r:id="rId66"/>
    <p:sldId id="671" r:id="rId67"/>
    <p:sldId id="672" r:id="rId68"/>
    <p:sldId id="673" r:id="rId69"/>
    <p:sldId id="674" r:id="rId70"/>
    <p:sldId id="768" r:id="rId71"/>
    <p:sldId id="769" r:id="rId72"/>
    <p:sldId id="770" r:id="rId73"/>
    <p:sldId id="676" r:id="rId74"/>
    <p:sldId id="773" r:id="rId75"/>
    <p:sldId id="772" r:id="rId76"/>
    <p:sldId id="677" r:id="rId77"/>
    <p:sldId id="678" r:id="rId78"/>
    <p:sldId id="734" r:id="rId79"/>
    <p:sldId id="680" r:id="rId80"/>
    <p:sldId id="681" r:id="rId81"/>
    <p:sldId id="682" r:id="rId82"/>
    <p:sldId id="683" r:id="rId83"/>
    <p:sldId id="685" r:id="rId84"/>
    <p:sldId id="686" r:id="rId85"/>
    <p:sldId id="687" r:id="rId86"/>
    <p:sldId id="688" r:id="rId87"/>
    <p:sldId id="689" r:id="rId88"/>
    <p:sldId id="690" r:id="rId89"/>
    <p:sldId id="691" r:id="rId90"/>
    <p:sldId id="800" r:id="rId91"/>
    <p:sldId id="698" r:id="rId92"/>
    <p:sldId id="699" r:id="rId93"/>
    <p:sldId id="700" r:id="rId94"/>
    <p:sldId id="701" r:id="rId95"/>
    <p:sldId id="702" r:id="rId96"/>
    <p:sldId id="779" r:id="rId97"/>
    <p:sldId id="705" r:id="rId98"/>
    <p:sldId id="706" r:id="rId99"/>
    <p:sldId id="707" r:id="rId100"/>
    <p:sldId id="736" r:id="rId101"/>
    <p:sldId id="783" r:id="rId102"/>
    <p:sldId id="784" r:id="rId103"/>
    <p:sldId id="785" r:id="rId104"/>
    <p:sldId id="786" r:id="rId105"/>
    <p:sldId id="787" r:id="rId106"/>
    <p:sldId id="788" r:id="rId107"/>
    <p:sldId id="711" r:id="rId108"/>
    <p:sldId id="712" r:id="rId109"/>
    <p:sldId id="713" r:id="rId110"/>
    <p:sldId id="790" r:id="rId111"/>
    <p:sldId id="718" r:id="rId112"/>
    <p:sldId id="792" r:id="rId113"/>
    <p:sldId id="740" r:id="rId114"/>
    <p:sldId id="719" r:id="rId115"/>
    <p:sldId id="793" r:id="rId116"/>
    <p:sldId id="794" r:id="rId117"/>
    <p:sldId id="723" r:id="rId118"/>
    <p:sldId id="725" r:id="rId119"/>
    <p:sldId id="795" r:id="rId120"/>
    <p:sldId id="741" r:id="rId121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123"/>
    </p:embeddedFont>
    <p:embeddedFont>
      <p:font typeface="微软雅黑" panose="020B0503020204020204" pitchFamily="34" charset="-122"/>
      <p:regular r:id="rId124"/>
      <p:bold r:id="rId125"/>
    </p:embeddedFont>
    <p:embeddedFont>
      <p:font typeface="Wingdings 2" panose="05020102010507070707" pitchFamily="18" charset="2"/>
      <p:regular r:id="rId126"/>
    </p:embeddedFont>
    <p:embeddedFont>
      <p:font typeface="Cambria Math" panose="02040503050406030204" pitchFamily="18" charset="0"/>
      <p:regular r:id="rId127"/>
    </p:embeddedFont>
    <p:embeddedFont>
      <p:font typeface="Calibri" panose="020F0502020204030204" pitchFamily="34" charset="0"/>
      <p:regular r:id="rId128"/>
      <p:bold r:id="rId129"/>
      <p:italic r:id="rId130"/>
      <p:boldItalic r:id="rId1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A647DA"/>
    <a:srgbClr val="CC0099"/>
    <a:srgbClr val="FFFF66"/>
    <a:srgbClr val="00FFFF"/>
    <a:srgbClr val="0000CC"/>
    <a:srgbClr val="0000FF"/>
    <a:srgbClr val="FFFF99"/>
    <a:srgbClr val="66FF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014" autoAdjust="0"/>
  </p:normalViewPr>
  <p:slideViewPr>
    <p:cSldViewPr snapToGrid="0">
      <p:cViewPr varScale="1">
        <p:scale>
          <a:sx n="125" d="100"/>
          <a:sy n="125" d="100"/>
        </p:scale>
        <p:origin x="-105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.fntdata"/><Relationship Id="rId128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font" Target="fonts/font4.fntdata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2.fntdata"/><Relationship Id="rId12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130" Type="http://schemas.openxmlformats.org/officeDocument/2006/relationships/font" Target="fonts/font8.fntdata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98DA0-95B2-47C8-904B-9AC1171377A9}" type="doc">
      <dgm:prSet loTypeId="urn:microsoft.com/office/officeart/2005/8/layout/hList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05A68B64-66B2-4FAF-92DD-516FF32B1BCC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实体鉴别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6D2F3-8AA5-4139-8F76-EA56D3788C49}" type="par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E8B910-8BA6-4472-9776-E857A512BC38}" type="sib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97D4A6-72F3-4CF6-AEA3-2D6BCD98E93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鉴别发信者，防止冒充者。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6684A-032A-4EE5-B123-E63A6AFC542E}" type="par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AEEAF6-2C90-450B-83EB-61A039CB75EF}" type="sib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3961D-B8A5-4544-96E2-C59E72DF448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实体：发信的人或进程。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2B612A-B922-416A-8015-0298811D6000}" type="parTrans" cxnId="{531E92C4-5F9A-406F-9DEA-551742688FA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29C44-D3F6-4D1E-83B5-B562E481999B}" type="sibTrans" cxnId="{531E92C4-5F9A-406F-9DEA-551742688FA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03DA3-CA59-4DE3-87D8-08ED0B0AE90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鉴别报文的完整性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82F57-0C70-4ABB-BF85-CB7D9C6DEAA5}" type="par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3DAC15-77D8-4571-B151-92735A738E4E}" type="sib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2F39F-9B4B-44E0-9A3C-3199C8F07F3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报文未被他人篡改过。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53C08-46CA-49A8-8B81-DEC0069C6C34}" type="par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4197D5-B346-4C6D-A6FB-82D885410872}" type="sib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4F29F-FA67-46C1-AE45-9CD2555EBE0E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也常称为</a:t>
          </a:r>
          <a:r>
            <a:rPr lang="zh-CN" altLang="en-US" sz="18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端点鉴别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E3C791-58FB-4167-AA72-29C87F06C2F4}" type="parTrans" cxnId="{8CE73835-4AEA-4961-823C-9EE619689508}">
      <dgm:prSet/>
      <dgm:spPr/>
      <dgm:t>
        <a:bodyPr/>
        <a:lstStyle/>
        <a:p>
          <a:endParaRPr lang="zh-CN" altLang="en-US"/>
        </a:p>
      </dgm:t>
    </dgm:pt>
    <dgm:pt modelId="{E1615CA2-E1C4-485B-B14A-31111799F38C}" type="sibTrans" cxnId="{8CE73835-4AEA-4961-823C-9EE619689508}">
      <dgm:prSet/>
      <dgm:spPr/>
      <dgm:t>
        <a:bodyPr/>
        <a:lstStyle/>
        <a:p>
          <a:endParaRPr lang="zh-CN" altLang="en-US"/>
        </a:p>
      </dgm:t>
    </dgm:pt>
    <dgm:pt modelId="{2459AA72-BC4B-4C5C-B556-E8D74D05A708}" type="pres">
      <dgm:prSet presAssocID="{08D98DA0-95B2-47C8-904B-9AC1171377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2C95C8-FB31-4DBD-B776-0832795C686C}" type="pres">
      <dgm:prSet presAssocID="{05A68B64-66B2-4FAF-92DD-516FF32B1BCC}" presName="composite" presStyleCnt="0"/>
      <dgm:spPr/>
    </dgm:pt>
    <dgm:pt modelId="{4C2448E9-2FED-4C18-AEB6-80BAC810D979}" type="pres">
      <dgm:prSet presAssocID="{05A68B64-66B2-4FAF-92DD-516FF32B1B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ECD96F-8117-4A6D-AE9F-1F60F8B55EE5}" type="pres">
      <dgm:prSet presAssocID="{05A68B64-66B2-4FAF-92DD-516FF32B1BC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1A89F5-9BE7-45EC-9CC6-C3030B1C2986}" type="pres">
      <dgm:prSet presAssocID="{C7E8B910-8BA6-4472-9776-E857A512BC38}" presName="space" presStyleCnt="0"/>
      <dgm:spPr/>
    </dgm:pt>
    <dgm:pt modelId="{50742E41-305B-4B63-A528-37FA256778AB}" type="pres">
      <dgm:prSet presAssocID="{58303DA3-CA59-4DE3-87D8-08ED0B0AE905}" presName="composite" presStyleCnt="0"/>
      <dgm:spPr/>
    </dgm:pt>
    <dgm:pt modelId="{B9E82E96-11D1-4AE9-AC69-5EA2280CC2A6}" type="pres">
      <dgm:prSet presAssocID="{58303DA3-CA59-4DE3-87D8-08ED0B0AE9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80E2-BA89-486A-B948-925364516303}" type="pres">
      <dgm:prSet presAssocID="{58303DA3-CA59-4DE3-87D8-08ED0B0AE90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BB5568-D36B-4D85-9545-29771C0C7154}" type="presOf" srcId="{CDA4F29F-FA67-46C1-AE45-9CD2555EBE0E}" destId="{46ECD96F-8117-4A6D-AE9F-1F60F8B55EE5}" srcOrd="0" destOrd="2" presId="urn:microsoft.com/office/officeart/2005/8/layout/hList1"/>
    <dgm:cxn modelId="{C6338920-DF49-4EEA-82E5-78F48AEB261A}" type="presOf" srcId="{58303DA3-CA59-4DE3-87D8-08ED0B0AE905}" destId="{B9E82E96-11D1-4AE9-AC69-5EA2280CC2A6}" srcOrd="0" destOrd="0" presId="urn:microsoft.com/office/officeart/2005/8/layout/hList1"/>
    <dgm:cxn modelId="{99D999C5-381D-4A6F-8162-32F9E77737FD}" type="presOf" srcId="{A6F2F39F-9B4B-44E0-9A3C-3199C8F07F3A}" destId="{D36D80E2-BA89-486A-B948-925364516303}" srcOrd="0" destOrd="0" presId="urn:microsoft.com/office/officeart/2005/8/layout/hList1"/>
    <dgm:cxn modelId="{B60FD945-49AB-4CBD-B400-904BEBC42DAF}" srcId="{08D98DA0-95B2-47C8-904B-9AC1171377A9}" destId="{05A68B64-66B2-4FAF-92DD-516FF32B1BCC}" srcOrd="0" destOrd="0" parTransId="{2A66D2F3-8AA5-4139-8F76-EA56D3788C49}" sibTransId="{C7E8B910-8BA6-4472-9776-E857A512BC38}"/>
    <dgm:cxn modelId="{7F2F148C-2A93-4731-BAB5-8EC0BEFC4DE1}" srcId="{05A68B64-66B2-4FAF-92DD-516FF32B1BCC}" destId="{4B97D4A6-72F3-4CF6-AEA3-2D6BCD98E933}" srcOrd="0" destOrd="0" parTransId="{B766684A-032A-4EE5-B123-E63A6AFC542E}" sibTransId="{F4AEEAF6-2C90-450B-83EB-61A039CB75EF}"/>
    <dgm:cxn modelId="{383D347D-A841-4089-BA24-0DF594007D2F}" type="presOf" srcId="{08D98DA0-95B2-47C8-904B-9AC1171377A9}" destId="{2459AA72-BC4B-4C5C-B556-E8D74D05A708}" srcOrd="0" destOrd="0" presId="urn:microsoft.com/office/officeart/2005/8/layout/hList1"/>
    <dgm:cxn modelId="{B887E487-09CD-496F-80D5-659B2BED701E}" type="presOf" srcId="{A6A3961D-B8A5-4544-96E2-C59E72DF4488}" destId="{46ECD96F-8117-4A6D-AE9F-1F60F8B55EE5}" srcOrd="0" destOrd="1" presId="urn:microsoft.com/office/officeart/2005/8/layout/hList1"/>
    <dgm:cxn modelId="{AC40AEC7-7654-4B7E-8765-D400B8A2A0ED}" srcId="{08D98DA0-95B2-47C8-904B-9AC1171377A9}" destId="{58303DA3-CA59-4DE3-87D8-08ED0B0AE905}" srcOrd="1" destOrd="0" parTransId="{E3A82F57-0C70-4ABB-BF85-CB7D9C6DEAA5}" sibTransId="{F83DAC15-77D8-4571-B151-92735A738E4E}"/>
    <dgm:cxn modelId="{531E92C4-5F9A-406F-9DEA-551742688FA5}" srcId="{05A68B64-66B2-4FAF-92DD-516FF32B1BCC}" destId="{A6A3961D-B8A5-4544-96E2-C59E72DF4488}" srcOrd="1" destOrd="0" parTransId="{9D2B612A-B922-416A-8015-0298811D6000}" sibTransId="{B7629C44-D3F6-4D1E-83B5-B562E481999B}"/>
    <dgm:cxn modelId="{DA8CFD09-0A80-42E9-8897-D820D3FF2B10}" type="presOf" srcId="{05A68B64-66B2-4FAF-92DD-516FF32B1BCC}" destId="{4C2448E9-2FED-4C18-AEB6-80BAC810D979}" srcOrd="0" destOrd="0" presId="urn:microsoft.com/office/officeart/2005/8/layout/hList1"/>
    <dgm:cxn modelId="{253C445E-DE46-45D7-8BC5-D25AC2BB843A}" srcId="{58303DA3-CA59-4DE3-87D8-08ED0B0AE905}" destId="{A6F2F39F-9B4B-44E0-9A3C-3199C8F07F3A}" srcOrd="0" destOrd="0" parTransId="{DE453C08-46CA-49A8-8B81-DEC0069C6C34}" sibTransId="{414197D5-B346-4C6D-A6FB-82D885410872}"/>
    <dgm:cxn modelId="{8CE73835-4AEA-4961-823C-9EE619689508}" srcId="{05A68B64-66B2-4FAF-92DD-516FF32B1BCC}" destId="{CDA4F29F-FA67-46C1-AE45-9CD2555EBE0E}" srcOrd="2" destOrd="0" parTransId="{13E3C791-58FB-4167-AA72-29C87F06C2F4}" sibTransId="{E1615CA2-E1C4-485B-B14A-31111799F38C}"/>
    <dgm:cxn modelId="{F083A590-C2F7-465F-9023-04FFAA866174}" type="presOf" srcId="{4B97D4A6-72F3-4CF6-AEA3-2D6BCD98E933}" destId="{46ECD96F-8117-4A6D-AE9F-1F60F8B55EE5}" srcOrd="0" destOrd="0" presId="urn:microsoft.com/office/officeart/2005/8/layout/hList1"/>
    <dgm:cxn modelId="{57B7E459-D787-43D0-8E2E-AF123331A1C2}" type="presParOf" srcId="{2459AA72-BC4B-4C5C-B556-E8D74D05A708}" destId="{772C95C8-FB31-4DBD-B776-0832795C686C}" srcOrd="0" destOrd="0" presId="urn:microsoft.com/office/officeart/2005/8/layout/hList1"/>
    <dgm:cxn modelId="{0CD98B86-3BFD-4784-B4BB-0D17913F94A5}" type="presParOf" srcId="{772C95C8-FB31-4DBD-B776-0832795C686C}" destId="{4C2448E9-2FED-4C18-AEB6-80BAC810D979}" srcOrd="0" destOrd="0" presId="urn:microsoft.com/office/officeart/2005/8/layout/hList1"/>
    <dgm:cxn modelId="{225700FE-9627-48DC-80CB-39019CD5EFD7}" type="presParOf" srcId="{772C95C8-FB31-4DBD-B776-0832795C686C}" destId="{46ECD96F-8117-4A6D-AE9F-1F60F8B55EE5}" srcOrd="1" destOrd="0" presId="urn:microsoft.com/office/officeart/2005/8/layout/hList1"/>
    <dgm:cxn modelId="{6EA78E51-4593-4B9B-96F4-21F87607F4FE}" type="presParOf" srcId="{2459AA72-BC4B-4C5C-B556-E8D74D05A708}" destId="{C01A89F5-9BE7-45EC-9CC6-C3030B1C2986}" srcOrd="1" destOrd="0" presId="urn:microsoft.com/office/officeart/2005/8/layout/hList1"/>
    <dgm:cxn modelId="{84087F10-732D-488A-932E-BE075FF10291}" type="presParOf" srcId="{2459AA72-BC4B-4C5C-B556-E8D74D05A708}" destId="{50742E41-305B-4B63-A528-37FA256778AB}" srcOrd="2" destOrd="0" presId="urn:microsoft.com/office/officeart/2005/8/layout/hList1"/>
    <dgm:cxn modelId="{A76DBDD5-7C8E-4E9B-BBD4-0CED420DBCE2}" type="presParOf" srcId="{50742E41-305B-4B63-A528-37FA256778AB}" destId="{B9E82E96-11D1-4AE9-AC69-5EA2280CC2A6}" srcOrd="0" destOrd="0" presId="urn:microsoft.com/office/officeart/2005/8/layout/hList1"/>
    <dgm:cxn modelId="{8143D0F1-2A1A-4D2E-A895-B50524989DE7}" type="presParOf" srcId="{50742E41-305B-4B63-A528-37FA256778AB}" destId="{D36D80E2-BA89-486A-B948-9253645163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98DA0-95B2-47C8-904B-9AC1171377A9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5A68B64-66B2-4FAF-92DD-516FF32B1BCC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鉴别与加密不同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6D2F3-8AA5-4139-8F76-EA56D3788C49}" type="par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E8B910-8BA6-4472-9776-E857A512BC38}" type="sib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97D4A6-72F3-4CF6-AEA3-2D6BCD98E93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但许多报文不需要加密，但需要鉴别。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6684A-032A-4EE5-B123-E63A6AFC542E}" type="par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AEEAF6-2C90-450B-83EB-61A039CB75EF}" type="sib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03DA3-CA59-4DE3-87D8-08ED0B0AE90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鉴别与授权不同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82F57-0C70-4ABB-BF85-CB7D9C6DEAA5}" type="par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3DAC15-77D8-4571-B151-92735A738E4E}" type="sib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2F39F-9B4B-44E0-9A3C-3199C8F07F3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授权 </a:t>
          </a:r>
          <a:r>
            <a:rPr lang="en-US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(authorization)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涉及的问题是：所进行的过程是否被允许（如是否可以对某文件进行读或写）。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53C08-46CA-49A8-8B81-DEC0069C6C34}" type="par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4197D5-B346-4C6D-A6FB-82D885410872}" type="sib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599E9-1D82-46B3-8AC4-6810F11264D0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加密可以实现鉴别。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0F821-B39B-4BD0-BCC5-BAB42CAFE74C}" type="parTrans" cxnId="{5CC6A155-590F-490A-992A-0A4D07E6C1EA}">
      <dgm:prSet/>
      <dgm:spPr/>
      <dgm:t>
        <a:bodyPr/>
        <a:lstStyle/>
        <a:p>
          <a:endParaRPr lang="zh-CN" altLang="en-US"/>
        </a:p>
      </dgm:t>
    </dgm:pt>
    <dgm:pt modelId="{CAEAA676-DF27-4E8B-B908-DA692B49D398}" type="sibTrans" cxnId="{5CC6A155-590F-490A-992A-0A4D07E6C1EA}">
      <dgm:prSet/>
      <dgm:spPr/>
      <dgm:t>
        <a:bodyPr/>
        <a:lstStyle/>
        <a:p>
          <a:endParaRPr lang="zh-CN" altLang="en-US"/>
        </a:p>
      </dgm:t>
    </dgm:pt>
    <dgm:pt modelId="{2459AA72-BC4B-4C5C-B556-E8D74D05A708}" type="pres">
      <dgm:prSet presAssocID="{08D98DA0-95B2-47C8-904B-9AC1171377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2C95C8-FB31-4DBD-B776-0832795C686C}" type="pres">
      <dgm:prSet presAssocID="{05A68B64-66B2-4FAF-92DD-516FF32B1BCC}" presName="composite" presStyleCnt="0"/>
      <dgm:spPr/>
    </dgm:pt>
    <dgm:pt modelId="{4C2448E9-2FED-4C18-AEB6-80BAC810D979}" type="pres">
      <dgm:prSet presAssocID="{05A68B64-66B2-4FAF-92DD-516FF32B1B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ECD96F-8117-4A6D-AE9F-1F60F8B55EE5}" type="pres">
      <dgm:prSet presAssocID="{05A68B64-66B2-4FAF-92DD-516FF32B1BC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1A89F5-9BE7-45EC-9CC6-C3030B1C2986}" type="pres">
      <dgm:prSet presAssocID="{C7E8B910-8BA6-4472-9776-E857A512BC38}" presName="space" presStyleCnt="0"/>
      <dgm:spPr/>
    </dgm:pt>
    <dgm:pt modelId="{50742E41-305B-4B63-A528-37FA256778AB}" type="pres">
      <dgm:prSet presAssocID="{58303DA3-CA59-4DE3-87D8-08ED0B0AE905}" presName="composite" presStyleCnt="0"/>
      <dgm:spPr/>
    </dgm:pt>
    <dgm:pt modelId="{B9E82E96-11D1-4AE9-AC69-5EA2280CC2A6}" type="pres">
      <dgm:prSet presAssocID="{58303DA3-CA59-4DE3-87D8-08ED0B0AE9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80E2-BA89-486A-B948-925364516303}" type="pres">
      <dgm:prSet presAssocID="{58303DA3-CA59-4DE3-87D8-08ED0B0AE90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0FD945-49AB-4CBD-B400-904BEBC42DAF}" srcId="{08D98DA0-95B2-47C8-904B-9AC1171377A9}" destId="{05A68B64-66B2-4FAF-92DD-516FF32B1BCC}" srcOrd="0" destOrd="0" parTransId="{2A66D2F3-8AA5-4139-8F76-EA56D3788C49}" sibTransId="{C7E8B910-8BA6-4472-9776-E857A512BC38}"/>
    <dgm:cxn modelId="{7F2F148C-2A93-4731-BAB5-8EC0BEFC4DE1}" srcId="{05A68B64-66B2-4FAF-92DD-516FF32B1BCC}" destId="{4B97D4A6-72F3-4CF6-AEA3-2D6BCD98E933}" srcOrd="1" destOrd="0" parTransId="{B766684A-032A-4EE5-B123-E63A6AFC542E}" sibTransId="{F4AEEAF6-2C90-450B-83EB-61A039CB75EF}"/>
    <dgm:cxn modelId="{99D999C5-381D-4A6F-8162-32F9E77737FD}" type="presOf" srcId="{A6F2F39F-9B4B-44E0-9A3C-3199C8F07F3A}" destId="{D36D80E2-BA89-486A-B948-925364516303}" srcOrd="0" destOrd="0" presId="urn:microsoft.com/office/officeart/2005/8/layout/hList1"/>
    <dgm:cxn modelId="{391FDBB2-2E69-4101-8AAD-194CB80E5FDA}" type="presOf" srcId="{073599E9-1D82-46B3-8AC4-6810F11264D0}" destId="{46ECD96F-8117-4A6D-AE9F-1F60F8B55EE5}" srcOrd="0" destOrd="0" presId="urn:microsoft.com/office/officeart/2005/8/layout/hList1"/>
    <dgm:cxn modelId="{B3980DAD-2EA2-4F24-ABAB-75CEC8296E52}" type="presOf" srcId="{4B97D4A6-72F3-4CF6-AEA3-2D6BCD98E933}" destId="{46ECD96F-8117-4A6D-AE9F-1F60F8B55EE5}" srcOrd="0" destOrd="1" presId="urn:microsoft.com/office/officeart/2005/8/layout/hList1"/>
    <dgm:cxn modelId="{C6338920-DF49-4EEA-82E5-78F48AEB261A}" type="presOf" srcId="{58303DA3-CA59-4DE3-87D8-08ED0B0AE905}" destId="{B9E82E96-11D1-4AE9-AC69-5EA2280CC2A6}" srcOrd="0" destOrd="0" presId="urn:microsoft.com/office/officeart/2005/8/layout/hList1"/>
    <dgm:cxn modelId="{AC40AEC7-7654-4B7E-8765-D400B8A2A0ED}" srcId="{08D98DA0-95B2-47C8-904B-9AC1171377A9}" destId="{58303DA3-CA59-4DE3-87D8-08ED0B0AE905}" srcOrd="1" destOrd="0" parTransId="{E3A82F57-0C70-4ABB-BF85-CB7D9C6DEAA5}" sibTransId="{F83DAC15-77D8-4571-B151-92735A738E4E}"/>
    <dgm:cxn modelId="{253C445E-DE46-45D7-8BC5-D25AC2BB843A}" srcId="{58303DA3-CA59-4DE3-87D8-08ED0B0AE905}" destId="{A6F2F39F-9B4B-44E0-9A3C-3199C8F07F3A}" srcOrd="0" destOrd="0" parTransId="{DE453C08-46CA-49A8-8B81-DEC0069C6C34}" sibTransId="{414197D5-B346-4C6D-A6FB-82D885410872}"/>
    <dgm:cxn modelId="{383D347D-A841-4089-BA24-0DF594007D2F}" type="presOf" srcId="{08D98DA0-95B2-47C8-904B-9AC1171377A9}" destId="{2459AA72-BC4B-4C5C-B556-E8D74D05A708}" srcOrd="0" destOrd="0" presId="urn:microsoft.com/office/officeart/2005/8/layout/hList1"/>
    <dgm:cxn modelId="{5CC6A155-590F-490A-992A-0A4D07E6C1EA}" srcId="{05A68B64-66B2-4FAF-92DD-516FF32B1BCC}" destId="{073599E9-1D82-46B3-8AC4-6810F11264D0}" srcOrd="0" destOrd="0" parTransId="{1BB0F821-B39B-4BD0-BCC5-BAB42CAFE74C}" sibTransId="{CAEAA676-DF27-4E8B-B908-DA692B49D398}"/>
    <dgm:cxn modelId="{DA8CFD09-0A80-42E9-8897-D820D3FF2B10}" type="presOf" srcId="{05A68B64-66B2-4FAF-92DD-516FF32B1BCC}" destId="{4C2448E9-2FED-4C18-AEB6-80BAC810D979}" srcOrd="0" destOrd="0" presId="urn:microsoft.com/office/officeart/2005/8/layout/hList1"/>
    <dgm:cxn modelId="{57B7E459-D787-43D0-8E2E-AF123331A1C2}" type="presParOf" srcId="{2459AA72-BC4B-4C5C-B556-E8D74D05A708}" destId="{772C95C8-FB31-4DBD-B776-0832795C686C}" srcOrd="0" destOrd="0" presId="urn:microsoft.com/office/officeart/2005/8/layout/hList1"/>
    <dgm:cxn modelId="{0CD98B86-3BFD-4784-B4BB-0D17913F94A5}" type="presParOf" srcId="{772C95C8-FB31-4DBD-B776-0832795C686C}" destId="{4C2448E9-2FED-4C18-AEB6-80BAC810D979}" srcOrd="0" destOrd="0" presId="urn:microsoft.com/office/officeart/2005/8/layout/hList1"/>
    <dgm:cxn modelId="{225700FE-9627-48DC-80CB-39019CD5EFD7}" type="presParOf" srcId="{772C95C8-FB31-4DBD-B776-0832795C686C}" destId="{46ECD96F-8117-4A6D-AE9F-1F60F8B55EE5}" srcOrd="1" destOrd="0" presId="urn:microsoft.com/office/officeart/2005/8/layout/hList1"/>
    <dgm:cxn modelId="{6EA78E51-4593-4B9B-96F4-21F87607F4FE}" type="presParOf" srcId="{2459AA72-BC4B-4C5C-B556-E8D74D05A708}" destId="{C01A89F5-9BE7-45EC-9CC6-C3030B1C2986}" srcOrd="1" destOrd="0" presId="urn:microsoft.com/office/officeart/2005/8/layout/hList1"/>
    <dgm:cxn modelId="{84087F10-732D-488A-932E-BE075FF10291}" type="presParOf" srcId="{2459AA72-BC4B-4C5C-B556-E8D74D05A708}" destId="{50742E41-305B-4B63-A528-37FA256778AB}" srcOrd="2" destOrd="0" presId="urn:microsoft.com/office/officeart/2005/8/layout/hList1"/>
    <dgm:cxn modelId="{A76DBDD5-7C8E-4E9B-BBD4-0CED420DBCE2}" type="presParOf" srcId="{50742E41-305B-4B63-A528-37FA256778AB}" destId="{B9E82E96-11D1-4AE9-AC69-5EA2280CC2A6}" srcOrd="0" destOrd="0" presId="urn:microsoft.com/office/officeart/2005/8/layout/hList1"/>
    <dgm:cxn modelId="{8143D0F1-2A1A-4D2E-A895-B50524989DE7}" type="presParOf" srcId="{50742E41-305B-4B63-A528-37FA256778AB}" destId="{D36D80E2-BA89-486A-B948-9253645163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48E9-2FED-4C18-AEB6-80BAC810D979}">
      <dsp:nvSpPr>
        <dsp:cNvPr id="0" name=""/>
        <dsp:cNvSpPr/>
      </dsp:nvSpPr>
      <dsp:spPr>
        <a:xfrm>
          <a:off x="32" y="2728"/>
          <a:ext cx="3150184" cy="576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实体鉴别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2728"/>
        <a:ext cx="3150184" cy="576000"/>
      </dsp:txXfrm>
    </dsp:sp>
    <dsp:sp modelId="{46ECD96F-8117-4A6D-AE9F-1F60F8B55EE5}">
      <dsp:nvSpPr>
        <dsp:cNvPr id="0" name=""/>
        <dsp:cNvSpPr/>
      </dsp:nvSpPr>
      <dsp:spPr>
        <a:xfrm>
          <a:off x="32" y="578728"/>
          <a:ext cx="3150184" cy="1427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鉴别发信者，防止冒充者。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实体：发信的人或进程。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也常称为</a:t>
          </a:r>
          <a:r>
            <a:rPr lang="zh-CN" altLang="en-US" sz="18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端点鉴别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578728"/>
        <a:ext cx="3150184" cy="1427400"/>
      </dsp:txXfrm>
    </dsp:sp>
    <dsp:sp modelId="{B9E82E96-11D1-4AE9-AC69-5EA2280CC2A6}">
      <dsp:nvSpPr>
        <dsp:cNvPr id="0" name=""/>
        <dsp:cNvSpPr/>
      </dsp:nvSpPr>
      <dsp:spPr>
        <a:xfrm>
          <a:off x="3591242" y="2728"/>
          <a:ext cx="3150184" cy="576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鉴别报文的完整性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2728"/>
        <a:ext cx="3150184" cy="576000"/>
      </dsp:txXfrm>
    </dsp:sp>
    <dsp:sp modelId="{D36D80E2-BA89-486A-B948-925364516303}">
      <dsp:nvSpPr>
        <dsp:cNvPr id="0" name=""/>
        <dsp:cNvSpPr/>
      </dsp:nvSpPr>
      <dsp:spPr>
        <a:xfrm>
          <a:off x="3591242" y="578728"/>
          <a:ext cx="3150184" cy="1427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报文未被他人篡改过。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578728"/>
        <a:ext cx="3150184" cy="142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48E9-2FED-4C18-AEB6-80BAC810D979}">
      <dsp:nvSpPr>
        <dsp:cNvPr id="0" name=""/>
        <dsp:cNvSpPr/>
      </dsp:nvSpPr>
      <dsp:spPr>
        <a:xfrm>
          <a:off x="32" y="15180"/>
          <a:ext cx="3150184" cy="835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鉴别与加密不同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15180"/>
        <a:ext cx="3150184" cy="835200"/>
      </dsp:txXfrm>
    </dsp:sp>
    <dsp:sp modelId="{46ECD96F-8117-4A6D-AE9F-1F60F8B55EE5}">
      <dsp:nvSpPr>
        <dsp:cNvPr id="0" name=""/>
        <dsp:cNvSpPr/>
      </dsp:nvSpPr>
      <dsp:spPr>
        <a:xfrm>
          <a:off x="32" y="850380"/>
          <a:ext cx="3150184" cy="16542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加密可以实现鉴别。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但许多报文不需要加密，但需要鉴别。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850380"/>
        <a:ext cx="3150184" cy="1654291"/>
      </dsp:txXfrm>
    </dsp:sp>
    <dsp:sp modelId="{B9E82E96-11D1-4AE9-AC69-5EA2280CC2A6}">
      <dsp:nvSpPr>
        <dsp:cNvPr id="0" name=""/>
        <dsp:cNvSpPr/>
      </dsp:nvSpPr>
      <dsp:spPr>
        <a:xfrm>
          <a:off x="3591242" y="15180"/>
          <a:ext cx="3150184" cy="83520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鉴别与授权不同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15180"/>
        <a:ext cx="3150184" cy="835200"/>
      </dsp:txXfrm>
    </dsp:sp>
    <dsp:sp modelId="{D36D80E2-BA89-486A-B948-925364516303}">
      <dsp:nvSpPr>
        <dsp:cNvPr id="0" name=""/>
        <dsp:cNvSpPr/>
      </dsp:nvSpPr>
      <dsp:spPr>
        <a:xfrm>
          <a:off x="3591242" y="850380"/>
          <a:ext cx="3150184" cy="165429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授权 </a:t>
          </a:r>
          <a:r>
            <a:rPr lang="en-US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(authorization)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涉及的问题是：所进行的过程是否被允许（如是否可以对某文件进行读或写）。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850380"/>
        <a:ext cx="3150184" cy="1654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4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4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99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6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0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7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38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08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71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7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1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3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5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8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262908" y="123478"/>
            <a:ext cx="598868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ine 3"/>
          <p:cNvSpPr>
            <a:spLocks noChangeShapeType="1"/>
          </p:cNvSpPr>
          <p:nvPr userDrawn="1"/>
        </p:nvSpPr>
        <p:spPr bwMode="auto">
          <a:xfrm>
            <a:off x="0" y="301530"/>
            <a:ext cx="2835464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auto">
          <a:xfrm>
            <a:off x="2835464" y="164857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 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279311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6" name="Line 3"/>
          <p:cNvSpPr>
            <a:spLocks noChangeShapeType="1"/>
          </p:cNvSpPr>
          <p:nvPr userDrawn="1"/>
        </p:nvSpPr>
        <p:spPr bwMode="auto">
          <a:xfrm>
            <a:off x="5713428" y="301530"/>
            <a:ext cx="3430572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5710547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12" y="149234"/>
            <a:ext cx="358346" cy="458684"/>
          </a:xfrm>
          <a:prstGeom prst="rect">
            <a:avLst/>
          </a:prstGeom>
        </p:spPr>
      </p:pic>
      <p:pic>
        <p:nvPicPr>
          <p:cNvPr id="17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35085" y="1861082"/>
            <a:ext cx="3398686" cy="1421337"/>
            <a:chOff x="4535085" y="1664468"/>
            <a:chExt cx="3398686" cy="1421337"/>
          </a:xfrm>
        </p:grpSpPr>
        <p:sp>
          <p:nvSpPr>
            <p:cNvPr id="7" name="矩形 6"/>
            <p:cNvSpPr/>
            <p:nvPr/>
          </p:nvSpPr>
          <p:spPr>
            <a:xfrm>
              <a:off x="4535085" y="2147086"/>
              <a:ext cx="3398686" cy="93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endParaRPr lang="fr-FR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65012" y="1664468"/>
              <a:ext cx="13388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 7 章</a:t>
              </a:r>
              <a:endParaRPr lang="fr-FR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Administrator\Desktop\单个logo红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706" y="185592"/>
            <a:ext cx="1181956" cy="117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12586" y="2337444"/>
            <a:ext cx="4829155" cy="859547"/>
          </a:xfrm>
          <a:prstGeom prst="borderCallout1">
            <a:avLst>
              <a:gd name="adj1" fmla="val 26737"/>
              <a:gd name="adj2" fmla="val 36"/>
              <a:gd name="adj3" fmla="val 26755"/>
              <a:gd name="adj4" fmla="val -2318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鉴别信息的发送方和接收方的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真实身份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在对付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中是非常重要的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2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096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009545" y="576456"/>
            <a:ext cx="723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握手阶段：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服务器，生成会话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阶段所需的共享密钥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57012"/>
            <a:ext cx="8212952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协商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加密算法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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发送浏览器的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版本号和一些可选的加密算法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ym typeface="Wingdings"/>
              </a:rPr>
              <a:t> 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从中选定自己所支持的算法（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），并告知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，同时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把自己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证书发送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鉴别。</a:t>
            </a:r>
            <a:r>
              <a:rPr lang="en-US" altLang="zh-CN" dirty="0" smtClean="0">
                <a:sym typeface="Wingdings"/>
              </a:rPr>
              <a:t>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数字证书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公钥对数字证书进行验证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鉴别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主密钥。</a:t>
            </a:r>
            <a:r>
              <a:rPr lang="en-US" altLang="zh-CN" dirty="0" smtClean="0">
                <a:sym typeface="Wingdings"/>
              </a:rPr>
              <a:t>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双方确定的密钥交换算法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主密钥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MS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(Master Secret)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sym typeface="Wingdings"/>
              </a:rPr>
              <a:t> 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钥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对主密钥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MS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得出加密的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主密钥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(MS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，发送给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57012"/>
            <a:ext cx="812901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4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自己的私钥把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主密钥解密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出来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(MS)) =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这样，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和服务器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都有了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后面数据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传输使用的共同的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主密钥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 startAt="4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会话密钥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Wingdings 2" panose="05020102010507070707" pitchFamily="18" charset="2"/>
              </a:rPr>
              <a:t> 和 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。为了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使双方的通信更加安全，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和服务器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最好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使用不同的密钥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主密钥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被分割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成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不同的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密钥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一方都拥有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这样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密钥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（注意：这些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都是对称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密钥）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627063" lvl="1" indent="-285750" eaLnBrk="0" hangingPunct="0">
              <a:lnSpc>
                <a:spcPts val="3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数据时使用的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会话密钥 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i="1" dirty="0">
              <a:latin typeface="微软雅黑" pitchFamily="34" charset="-122"/>
              <a:ea typeface="微软雅黑" pitchFamily="34" charset="-122"/>
            </a:endParaRPr>
          </a:p>
          <a:p>
            <a:pPr marL="627063" lvl="1" indent="-285750" eaLnBrk="0" hangingPunct="0">
              <a:lnSpc>
                <a:spcPts val="3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数据时使用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627063" lvl="1" indent="-285750" eaLnBrk="0" hangingPunct="0">
              <a:lnSpc>
                <a:spcPts val="3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数据时使用的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会话密钥 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627063" lvl="1" indent="-285750" eaLnBrk="0" hangingPunct="0">
              <a:lnSpc>
                <a:spcPts val="3000"/>
              </a:lnSpc>
              <a:buClr>
                <a:srgbClr val="000066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数据时使用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96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545" y="576456"/>
            <a:ext cx="723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握手阶段：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服务器，生成会话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阶段所需的共享密钥</a:t>
            </a:r>
          </a:p>
        </p:txBody>
      </p:sp>
    </p:spTree>
    <p:extLst>
      <p:ext uri="{BB962C8B-B14F-4D97-AF65-F5344CB8AC3E}">
        <p14:creationId xmlns:p14="http://schemas.microsoft.com/office/powerpoint/2010/main" val="2463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57012"/>
            <a:ext cx="8129017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7EE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把长的数据划分为较小的数据块，叫做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record)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。对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每一个记录进行鉴别运算和加密运算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7EE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协议对每一个记录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按发送顺序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赋予序号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，第一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个记录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作为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发送下一个记录时序号就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，序号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最大值不得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超过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baseline="30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– 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，且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不允许序号绕回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7EE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序号未写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在记录之中，而是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在进行散列运算时，把序号包含进去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一个明文记录时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，对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、记录的当前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序号和明文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记录进行散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运算，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鉴别明文记录的完整性（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内容和顺序均无误）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。使用会话密钥 </a:t>
            </a:r>
            <a:r>
              <a:rPr lang="en-US" altLang="zh-CN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进行加解密。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96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545" y="576456"/>
            <a:ext cx="723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的会话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阶段：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保证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传送数据的机密性和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0113" y="3903207"/>
            <a:ext cx="612773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记录加密的方法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带关联数据的鉴别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AEAD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(Authenticated Encryption with Associated Data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7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96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545" y="576456"/>
            <a:ext cx="723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传送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的记录格式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7852" y="996027"/>
            <a:ext cx="8133857" cy="241011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2070849" y="1596272"/>
            <a:ext cx="4168586" cy="33855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    版本   长度      明  文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记  录   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MAC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732920" y="1596272"/>
            <a:ext cx="2440" cy="343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308984" y="1596272"/>
            <a:ext cx="2440" cy="343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 rot="5400000">
            <a:off x="4974236" y="340555"/>
            <a:ext cx="185751" cy="2344645"/>
          </a:xfrm>
          <a:prstGeom prst="leftBrace">
            <a:avLst>
              <a:gd name="adj1" fmla="val 824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179856" y="1115587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对这部分用 </a:t>
            </a:r>
            <a:r>
              <a:rPr lang="en-US" altLang="zh-CN" sz="16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en-US" altLang="zh-CN" sz="1600" b="1" baseline="-25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zh-CN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98494" y="2111569"/>
            <a:ext cx="66697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zh-CN" b="1" kern="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zh-CN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b="1" kern="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指明</a:t>
            </a:r>
            <a:r>
              <a:rPr lang="zh-CN" altLang="zh-CN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所传送的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</a:t>
            </a:r>
            <a:r>
              <a:rPr lang="zh-CN" altLang="en-US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握手</a:t>
            </a:r>
            <a:r>
              <a:rPr lang="zh-CN" altLang="zh-CN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阶段的报文，还是应用程序传送的报文，或最后要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en-US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TLS 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zh-CN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报文。</a:t>
            </a:r>
            <a:endParaRPr lang="en-US" altLang="zh-CN" b="1" kern="5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zh-CN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长度字段</a:t>
            </a:r>
            <a:r>
              <a:rPr lang="zh-CN" altLang="en-US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字节数</a:t>
            </a:r>
            <a:r>
              <a:rPr lang="zh-CN" altLang="en-US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，用于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报文</a:t>
            </a:r>
            <a:r>
              <a:rPr lang="zh-CN" altLang="zh-CN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</a:t>
            </a:r>
            <a:r>
              <a:rPr lang="en-US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TLS </a:t>
            </a:r>
            <a:r>
              <a:rPr lang="zh-CN" altLang="zh-CN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记录。</a:t>
            </a:r>
            <a:endParaRPr lang="en-US" altLang="zh-CN" b="1" kern="5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7487" y="1598644"/>
            <a:ext cx="2351948" cy="33947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885048" y="1596272"/>
            <a:ext cx="2440" cy="343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471664" y="1596272"/>
            <a:ext cx="2440" cy="343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10257" y="1586385"/>
            <a:ext cx="235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  文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记  录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96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545" y="576456"/>
            <a:ext cx="723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包含的措施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509474" y="956159"/>
            <a:ext cx="812901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握手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措施：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68300" eaLnBrk="0" hangingPunct="0">
              <a:lnSpc>
                <a:spcPts val="3000"/>
              </a:lnSpc>
              <a:buClr>
                <a:srgbClr val="9900CC"/>
              </a:buClr>
              <a:buSzPct val="90000"/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和服务器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相互发送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防止重放攻击。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68300" eaLnBrk="0" hangingPunct="0">
              <a:lnSpc>
                <a:spcPts val="3000"/>
              </a:lnSpc>
              <a:buClr>
                <a:srgbClr val="9900CC"/>
              </a:buClr>
              <a:buSzPct val="90000"/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预主密钥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PMS (Pre-Master Secret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，为下一步生成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主密钥使用。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68300" eaLnBrk="0" hangingPunct="0">
              <a:lnSpc>
                <a:spcPts val="3000"/>
              </a:lnSpc>
              <a:buClr>
                <a:srgbClr val="9900CC"/>
              </a:buClr>
              <a:buSzPct val="90000"/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生成主密钥。客户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和服务器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各自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使用同样的（已商定的）算法，使用预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主密钥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PMS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、客户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的不重数和服务器的不重数，生成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主密钥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68300" eaLnBrk="0" hangingPunct="0">
              <a:lnSpc>
                <a:spcPts val="3000"/>
              </a:lnSpc>
              <a:buClr>
                <a:srgbClr val="9900CC"/>
              </a:buClr>
              <a:buSzPct val="90000"/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客户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的全部握手阶段报文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17550" lvl="1" indent="-368300" eaLnBrk="0" hangingPunct="0">
              <a:lnSpc>
                <a:spcPts val="3000"/>
              </a:lnSpc>
              <a:buClr>
                <a:srgbClr val="9900CC"/>
              </a:buClr>
              <a:buSzPct val="90000"/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向客户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的全部握手阶段报文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5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96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545" y="576456"/>
            <a:ext cx="723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包含的措施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509474" y="956159"/>
            <a:ext cx="812901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关闭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连接：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连接之前，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先发送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以防止截断攻击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(truncation attack)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截断攻击：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正在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进行会话时，入侵者突然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FIN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报文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段来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关闭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连接。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事先发送一个要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关闭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记录，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那么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见到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FIN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报文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段时，就知道这是入侵者的截断攻击了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。因为入侵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者无法伪造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关闭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的记录。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1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96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09545" y="576456"/>
            <a:ext cx="7237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包含的措施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509474" y="956159"/>
            <a:ext cx="8129016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使用了更加安全的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椭圆曲线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密码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ECC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Elliptic Curve Cryptography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，运算速度比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版本有很大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的提高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1.3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了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0-RTT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如果客户之前连接过某服务器，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 1.3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通过储存先前会话的秘密信息，不需要经过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1-RTT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的握手过程，仅需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0-RTT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即可开始会话阶段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，更加提高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的效率。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要防止可能发生的重放攻击。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7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60920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744011" y="583741"/>
            <a:ext cx="3357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7.5.3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052595"/>
            <a:ext cx="823076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仅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讨论应用层中有关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电子邮件的安全协议。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发送电子邮件是个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即时行为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单向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报文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的安全问题。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发送方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和接收方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不会事先建立任何会话。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读取邮件后，可能会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不会回复邮件。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电子邮件安全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协议应当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为每种加密操作定义相应的算法，以及密钥管理、鉴别、完整性保护等方法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512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794683" y="581909"/>
            <a:ext cx="3558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(Pretty Good Privacy)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81547"/>
            <a:ext cx="824522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PGP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(Pretty Good Privacy)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是一个完整的电子邮件安全软件包，包括加密、鉴别、电子签名和压缩等技术。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现有的一些算法如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，以及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IDEA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等综合在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一起。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电子邮件的安全性、发送方鉴别和报文完整性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并不是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互联网的正式标准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很难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被攻破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。在目前，可以认为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足够安全的。 </a:t>
            </a:r>
          </a:p>
        </p:txBody>
      </p:sp>
    </p:spTree>
    <p:extLst>
      <p:ext uri="{BB962C8B-B14F-4D97-AF65-F5344CB8AC3E}">
        <p14:creationId xmlns:p14="http://schemas.microsoft.com/office/powerpoint/2010/main" val="42050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13633"/>
            <a:ext cx="8133857" cy="2393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067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07791" y="577466"/>
            <a:ext cx="3332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2328" y="1047998"/>
            <a:ext cx="7536998" cy="2288008"/>
            <a:chOff x="625490" y="1379432"/>
            <a:chExt cx="8135937" cy="2207143"/>
          </a:xfrm>
        </p:grpSpPr>
        <p:sp>
          <p:nvSpPr>
            <p:cNvPr id="58" name="AutoShape 98"/>
            <p:cNvSpPr>
              <a:spLocks noChangeArrowheads="1"/>
            </p:cNvSpPr>
            <p:nvPr/>
          </p:nvSpPr>
          <p:spPr bwMode="auto">
            <a:xfrm>
              <a:off x="8040702" y="2469422"/>
              <a:ext cx="720725" cy="142875"/>
            </a:xfrm>
            <a:prstGeom prst="rightArrow">
              <a:avLst>
                <a:gd name="adj1" fmla="val 50000"/>
                <a:gd name="adj2" fmla="val 100912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169040" y="1805080"/>
              <a:ext cx="1873250" cy="14398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5"/>
            <p:cNvSpPr>
              <a:spLocks noChangeArrowheads="1"/>
            </p:cNvSpPr>
            <p:nvPr/>
          </p:nvSpPr>
          <p:spPr bwMode="auto">
            <a:xfrm>
              <a:off x="6477015" y="1866172"/>
              <a:ext cx="1493837" cy="892175"/>
            </a:xfrm>
            <a:prstGeom prst="rect">
              <a:avLst/>
            </a:prstGeom>
            <a:solidFill>
              <a:srgbClr val="6699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1633552" y="2253522"/>
              <a:ext cx="1871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1704990" y="3117122"/>
              <a:ext cx="1295400" cy="28892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一次性密钥 </a:t>
              </a:r>
              <a:r>
                <a:rPr lang="en-US" altLang="zh-CN" sz="1400" b="1" i="1" dirty="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4225940" y="3117122"/>
              <a:ext cx="1295400" cy="2905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4267215" y="3112360"/>
              <a:ext cx="12954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一次性密钥 </a:t>
              </a:r>
              <a:r>
                <a:rPr lang="en-US" altLang="zh-CN" sz="1400" b="1" i="1" dirty="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400" b="1" i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76"/>
            <p:cNvSpPr txBox="1">
              <a:spLocks noChangeArrowheads="1"/>
            </p:cNvSpPr>
            <p:nvPr/>
          </p:nvSpPr>
          <p:spPr bwMode="auto">
            <a:xfrm>
              <a:off x="3142557" y="2777397"/>
              <a:ext cx="974554" cy="53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6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ts val="16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</a:t>
              </a:r>
              <a:endParaRPr lang="zh-CN" altLang="en-US" sz="14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80"/>
            <p:cNvSpPr>
              <a:spLocks noChangeShapeType="1"/>
            </p:cNvSpPr>
            <p:nvPr/>
          </p:nvSpPr>
          <p:spPr bwMode="auto">
            <a:xfrm>
              <a:off x="3016265" y="3261585"/>
              <a:ext cx="1206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97"/>
            <p:cNvSpPr txBox="1">
              <a:spLocks noChangeArrowheads="1"/>
            </p:cNvSpPr>
            <p:nvPr/>
          </p:nvSpPr>
          <p:spPr bwMode="auto">
            <a:xfrm>
              <a:off x="821502" y="1426435"/>
              <a:ext cx="1362162" cy="536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600"/>
                </a:lnSpc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用私钥对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ts val="1600"/>
                </a:lnSpc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明文邮件签名</a:t>
              </a:r>
            </a:p>
          </p:txBody>
        </p:sp>
        <p:sp>
          <p:nvSpPr>
            <p:cNvPr id="68" name="Text Box 99"/>
            <p:cNvSpPr txBox="1">
              <a:spLocks noChangeArrowheads="1"/>
            </p:cNvSpPr>
            <p:nvPr/>
          </p:nvSpPr>
          <p:spPr bwMode="auto">
            <a:xfrm>
              <a:off x="8054349" y="2182085"/>
              <a:ext cx="586948" cy="328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14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979502" y="3079022"/>
              <a:ext cx="789403" cy="328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57"/>
            <p:cNvSpPr>
              <a:spLocks noChangeArrowheads="1"/>
            </p:cNvSpPr>
            <p:nvPr/>
          </p:nvSpPr>
          <p:spPr bwMode="auto">
            <a:xfrm>
              <a:off x="6579988" y="2758347"/>
              <a:ext cx="1293813" cy="2905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6611739" y="2758347"/>
              <a:ext cx="12668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一次性密钥 </a:t>
              </a:r>
              <a:r>
                <a:rPr lang="en-US" altLang="zh-CN" sz="1400" b="1" i="1" dirty="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400" b="1" i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 flipV="1">
              <a:off x="5521340" y="2878997"/>
              <a:ext cx="1039812" cy="382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5594365" y="2772635"/>
              <a:ext cx="6477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拼接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17890" y="1575660"/>
              <a:ext cx="20161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用一次性密钥 </a:t>
              </a:r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 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625490" y="1379432"/>
              <a:ext cx="446787" cy="385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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58"/>
            <p:cNvSpPr txBox="1">
              <a:spLocks noChangeArrowheads="1"/>
            </p:cNvSpPr>
            <p:nvPr/>
          </p:nvSpPr>
          <p:spPr bwMode="auto">
            <a:xfrm>
              <a:off x="696927" y="3019975"/>
              <a:ext cx="446787" cy="385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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59"/>
            <p:cNvSpPr txBox="1">
              <a:spLocks noChangeArrowheads="1"/>
            </p:cNvSpPr>
            <p:nvPr/>
          </p:nvSpPr>
          <p:spPr bwMode="auto">
            <a:xfrm>
              <a:off x="2928952" y="2714518"/>
              <a:ext cx="446787" cy="385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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60"/>
            <p:cNvSpPr txBox="1">
              <a:spLocks noChangeArrowheads="1"/>
            </p:cNvSpPr>
            <p:nvPr/>
          </p:nvSpPr>
          <p:spPr bwMode="auto">
            <a:xfrm>
              <a:off x="3062301" y="1523891"/>
              <a:ext cx="446787" cy="385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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590"/>
            <p:cNvSpPr txBox="1">
              <a:spLocks noChangeArrowheads="1"/>
            </p:cNvSpPr>
            <p:nvPr/>
          </p:nvSpPr>
          <p:spPr bwMode="auto">
            <a:xfrm>
              <a:off x="3630414" y="3289676"/>
              <a:ext cx="654050" cy="296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14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768365" y="1893160"/>
              <a:ext cx="1393825" cy="433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明文邮件</a:t>
              </a:r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768365" y="2326547"/>
              <a:ext cx="1393825" cy="358775"/>
            </a:xfrm>
            <a:prstGeom prst="rect">
              <a:avLst/>
            </a:prstGeom>
            <a:solidFill>
              <a:srgbClr val="66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Rectangle 51"/>
            <p:cNvSpPr>
              <a:spLocks noChangeArrowheads="1"/>
            </p:cNvSpPr>
            <p:nvPr/>
          </p:nvSpPr>
          <p:spPr bwMode="auto">
            <a:xfrm>
              <a:off x="1273190" y="2326547"/>
              <a:ext cx="8890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590"/>
            <p:cNvSpPr txBox="1">
              <a:spLocks noChangeArrowheads="1"/>
            </p:cNvSpPr>
            <p:nvPr/>
          </p:nvSpPr>
          <p:spPr bwMode="auto">
            <a:xfrm>
              <a:off x="670121" y="2397535"/>
              <a:ext cx="582612" cy="267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</a:t>
              </a:r>
              <a:r>
                <a:rPr lang="en-US" altLang="zh-CN" sz="1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1443052" y="2361472"/>
              <a:ext cx="6096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的签名</a:t>
              </a:r>
            </a:p>
          </p:txBody>
        </p:sp>
        <p:pic>
          <p:nvPicPr>
            <p:cNvPr id="85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515" y="2966796"/>
              <a:ext cx="174874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肘形连接符 58"/>
            <p:cNvCxnSpPr>
              <a:cxnSpLocks noChangeShapeType="1"/>
              <a:stCxn id="62" idx="0"/>
            </p:cNvCxnSpPr>
            <p:nvPr/>
          </p:nvCxnSpPr>
          <p:spPr bwMode="auto">
            <a:xfrm rot="5400000" flipH="1" flipV="1">
              <a:off x="2543190" y="2412272"/>
              <a:ext cx="514350" cy="89535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5014927" y="2251935"/>
              <a:ext cx="14430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62"/>
            <p:cNvSpPr txBox="1">
              <a:spLocks noChangeArrowheads="1"/>
            </p:cNvSpPr>
            <p:nvPr/>
          </p:nvSpPr>
          <p:spPr bwMode="auto">
            <a:xfrm>
              <a:off x="5363059" y="2732446"/>
              <a:ext cx="446787" cy="385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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590"/>
            <p:cNvSpPr txBox="1">
              <a:spLocks noChangeArrowheads="1"/>
            </p:cNvSpPr>
            <p:nvPr/>
          </p:nvSpPr>
          <p:spPr bwMode="auto">
            <a:xfrm>
              <a:off x="3107606" y="2445174"/>
              <a:ext cx="360363" cy="296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1400" b="1" baseline="-25000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55"/>
            <p:cNvSpPr>
              <a:spLocks noChangeArrowheads="1"/>
            </p:cNvSpPr>
            <p:nvPr/>
          </p:nvSpPr>
          <p:spPr bwMode="auto">
            <a:xfrm>
              <a:off x="3542888" y="1874493"/>
              <a:ext cx="1493837" cy="892175"/>
            </a:xfrm>
            <a:prstGeom prst="rect">
              <a:avLst/>
            </a:prstGeom>
            <a:solidFill>
              <a:srgbClr val="6699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Rectangle 51"/>
            <p:cNvSpPr>
              <a:spLocks noChangeArrowheads="1"/>
            </p:cNvSpPr>
            <p:nvPr/>
          </p:nvSpPr>
          <p:spPr bwMode="auto">
            <a:xfrm>
              <a:off x="3589352" y="1920147"/>
              <a:ext cx="1392238" cy="433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明文邮件</a:t>
              </a:r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3589352" y="2353535"/>
              <a:ext cx="1392238" cy="358775"/>
            </a:xfrm>
            <a:prstGeom prst="rect">
              <a:avLst/>
            </a:prstGeom>
            <a:solidFill>
              <a:srgbClr val="66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Rectangle 51"/>
            <p:cNvSpPr>
              <a:spLocks noChangeArrowheads="1"/>
            </p:cNvSpPr>
            <p:nvPr/>
          </p:nvSpPr>
          <p:spPr bwMode="auto">
            <a:xfrm>
              <a:off x="4092590" y="2353535"/>
              <a:ext cx="8890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Rectangle 73"/>
            <p:cNvSpPr>
              <a:spLocks noChangeArrowheads="1"/>
            </p:cNvSpPr>
            <p:nvPr/>
          </p:nvSpPr>
          <p:spPr bwMode="auto">
            <a:xfrm>
              <a:off x="4262452" y="2388460"/>
              <a:ext cx="6096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的签名</a:t>
              </a:r>
            </a:p>
          </p:txBody>
        </p:sp>
        <p:sp>
          <p:nvSpPr>
            <p:cNvPr id="95" name="Text Box 590"/>
            <p:cNvSpPr txBox="1">
              <a:spLocks noChangeArrowheads="1"/>
            </p:cNvSpPr>
            <p:nvPr/>
          </p:nvSpPr>
          <p:spPr bwMode="auto">
            <a:xfrm>
              <a:off x="3500632" y="2437998"/>
              <a:ext cx="582613" cy="267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</a:t>
              </a:r>
              <a:r>
                <a:rPr lang="en-US" altLang="zh-CN" sz="1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590"/>
            <p:cNvSpPr txBox="1">
              <a:spLocks noChangeArrowheads="1"/>
            </p:cNvSpPr>
            <p:nvPr/>
          </p:nvSpPr>
          <p:spPr bwMode="auto">
            <a:xfrm>
              <a:off x="6078979" y="2453495"/>
              <a:ext cx="360363" cy="296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1400" b="1" baseline="-25000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1"/>
            <p:cNvSpPr>
              <a:spLocks noChangeArrowheads="1"/>
            </p:cNvSpPr>
            <p:nvPr/>
          </p:nvSpPr>
          <p:spPr bwMode="auto">
            <a:xfrm>
              <a:off x="6540515" y="1920147"/>
              <a:ext cx="1393825" cy="433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明文邮件</a:t>
              </a:r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6542102" y="2353535"/>
              <a:ext cx="1392238" cy="358775"/>
            </a:xfrm>
            <a:prstGeom prst="rect">
              <a:avLst/>
            </a:prstGeom>
            <a:solidFill>
              <a:srgbClr val="66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7045340" y="2353535"/>
              <a:ext cx="8890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Rectangle 73"/>
            <p:cNvSpPr>
              <a:spLocks noChangeArrowheads="1"/>
            </p:cNvSpPr>
            <p:nvPr/>
          </p:nvSpPr>
          <p:spPr bwMode="auto">
            <a:xfrm>
              <a:off x="7215202" y="2388460"/>
              <a:ext cx="6096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的签名</a:t>
              </a:r>
            </a:p>
          </p:txBody>
        </p:sp>
        <p:sp>
          <p:nvSpPr>
            <p:cNvPr id="101" name="Text Box 590"/>
            <p:cNvSpPr txBox="1">
              <a:spLocks noChangeArrowheads="1"/>
            </p:cNvSpPr>
            <p:nvPr/>
          </p:nvSpPr>
          <p:spPr bwMode="auto">
            <a:xfrm>
              <a:off x="6453382" y="2437998"/>
              <a:ext cx="582613" cy="267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</a:t>
              </a:r>
              <a:r>
                <a:rPr lang="en-US" altLang="zh-CN" sz="1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590"/>
            <p:cNvSpPr txBox="1">
              <a:spLocks noChangeArrowheads="1"/>
            </p:cNvSpPr>
            <p:nvPr/>
          </p:nvSpPr>
          <p:spPr bwMode="auto">
            <a:xfrm>
              <a:off x="6017894" y="2952956"/>
              <a:ext cx="654050" cy="296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14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3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31" y="2518635"/>
              <a:ext cx="174874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240" y="2486780"/>
              <a:ext cx="155443" cy="13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114" y="2453443"/>
              <a:ext cx="155443" cy="13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006" y="2522193"/>
              <a:ext cx="174874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090" y="3336197"/>
              <a:ext cx="174874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214" y="2482839"/>
              <a:ext cx="155443" cy="13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9" name="矩形 108"/>
          <p:cNvSpPr/>
          <p:nvPr/>
        </p:nvSpPr>
        <p:spPr>
          <a:xfrm>
            <a:off x="1034685" y="3406809"/>
            <a:ext cx="7074217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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签名。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把签名拼接在明文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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（共享的对称密钥）。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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的一次性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已签名的邮件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加密。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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的一次性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加密。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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已加密的一次性密钥和已加密的签名邮件，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在一起发送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36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12586" y="2072640"/>
            <a:ext cx="4829155" cy="1550551"/>
          </a:xfrm>
          <a:prstGeom prst="borderCallout1">
            <a:avLst>
              <a:gd name="adj1" fmla="val 58680"/>
              <a:gd name="adj2" fmla="val -122"/>
              <a:gd name="adj3" fmla="val 58698"/>
              <a:gd name="adj4" fmla="val -1245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信息的内容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未被篡改过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在应对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中是必不可少的。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信息的完整性与端点鉴别往往是不可分割的。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鉴别同时包含了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报文完整性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3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13633"/>
            <a:ext cx="8133857" cy="2393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067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39052" y="577466"/>
            <a:ext cx="3269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接收方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>
            <a:off x="4828512" y="1644779"/>
            <a:ext cx="19573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4219" y="1712049"/>
            <a:ext cx="571208" cy="445975"/>
            <a:chOff x="809487" y="1755179"/>
            <a:chExt cx="571208" cy="445975"/>
          </a:xfrm>
        </p:grpSpPr>
        <p:sp>
          <p:nvSpPr>
            <p:cNvPr id="58" name="AutoShape 98"/>
            <p:cNvSpPr>
              <a:spLocks noChangeArrowheads="1"/>
            </p:cNvSpPr>
            <p:nvPr/>
          </p:nvSpPr>
          <p:spPr bwMode="auto">
            <a:xfrm>
              <a:off x="828903" y="2053044"/>
              <a:ext cx="551792" cy="148110"/>
            </a:xfrm>
            <a:prstGeom prst="rightArrow">
              <a:avLst>
                <a:gd name="adj1" fmla="val 50000"/>
                <a:gd name="adj2" fmla="val 100912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99"/>
            <p:cNvSpPr txBox="1">
              <a:spLocks noChangeArrowheads="1"/>
            </p:cNvSpPr>
            <p:nvPr/>
          </p:nvSpPr>
          <p:spPr bwMode="auto">
            <a:xfrm>
              <a:off x="809487" y="1755179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lang="zh-CN" altLang="en-US" sz="14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Line 10"/>
          <p:cNvSpPr>
            <a:spLocks noChangeShapeType="1"/>
          </p:cNvSpPr>
          <p:nvPr/>
        </p:nvSpPr>
        <p:spPr bwMode="auto">
          <a:xfrm>
            <a:off x="4274836" y="2796761"/>
            <a:ext cx="1336807" cy="1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94871" y="1220764"/>
            <a:ext cx="1382230" cy="821185"/>
            <a:chOff x="6466524" y="1263894"/>
            <a:chExt cx="1382230" cy="821185"/>
          </a:xfrm>
        </p:grpSpPr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6557536" y="1263894"/>
              <a:ext cx="1291217" cy="4492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明文邮件</a:t>
              </a:r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557536" y="1713159"/>
              <a:ext cx="1291217" cy="371920"/>
            </a:xfrm>
            <a:prstGeom prst="rect">
              <a:avLst/>
            </a:prstGeom>
            <a:solidFill>
              <a:srgbClr val="66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Rectangle 51"/>
            <p:cNvSpPr>
              <a:spLocks noChangeArrowheads="1"/>
            </p:cNvSpPr>
            <p:nvPr/>
          </p:nvSpPr>
          <p:spPr bwMode="auto">
            <a:xfrm>
              <a:off x="7025199" y="1713159"/>
              <a:ext cx="823555" cy="37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590"/>
            <p:cNvSpPr txBox="1">
              <a:spLocks noChangeArrowheads="1"/>
            </p:cNvSpPr>
            <p:nvPr/>
          </p:nvSpPr>
          <p:spPr bwMode="auto">
            <a:xfrm>
              <a:off x="6466524" y="1786749"/>
              <a:ext cx="5397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</a:t>
              </a:r>
              <a:r>
                <a:rPr lang="en-US" altLang="zh-CN" sz="1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182555" y="1749365"/>
              <a:ext cx="564723" cy="29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的签名</a:t>
              </a:r>
            </a:p>
          </p:txBody>
        </p:sp>
        <p:pic>
          <p:nvPicPr>
            <p:cNvPr id="105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992" y="1844710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3405502" y="1182348"/>
            <a:ext cx="1423010" cy="924863"/>
            <a:chOff x="3560770" y="1225478"/>
            <a:chExt cx="1423010" cy="924863"/>
          </a:xfrm>
        </p:grpSpPr>
        <p:sp>
          <p:nvSpPr>
            <p:cNvPr id="90" name="矩形 55"/>
            <p:cNvSpPr>
              <a:spLocks noChangeArrowheads="1"/>
            </p:cNvSpPr>
            <p:nvPr/>
          </p:nvSpPr>
          <p:spPr bwMode="auto">
            <a:xfrm>
              <a:off x="3599914" y="1225478"/>
              <a:ext cx="1383866" cy="924863"/>
            </a:xfrm>
            <a:prstGeom prst="rect">
              <a:avLst/>
            </a:prstGeom>
            <a:solidFill>
              <a:srgbClr val="6699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Rectangle 51"/>
            <p:cNvSpPr>
              <a:spLocks noChangeArrowheads="1"/>
            </p:cNvSpPr>
            <p:nvPr/>
          </p:nvSpPr>
          <p:spPr bwMode="auto">
            <a:xfrm>
              <a:off x="3642958" y="1272804"/>
              <a:ext cx="1289746" cy="449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明文邮件</a:t>
              </a:r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3642958" y="1722070"/>
              <a:ext cx="1289746" cy="371920"/>
            </a:xfrm>
            <a:prstGeom prst="rect">
              <a:avLst/>
            </a:prstGeom>
            <a:solidFill>
              <a:srgbClr val="66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Rectangle 51"/>
            <p:cNvSpPr>
              <a:spLocks noChangeArrowheads="1"/>
            </p:cNvSpPr>
            <p:nvPr/>
          </p:nvSpPr>
          <p:spPr bwMode="auto">
            <a:xfrm>
              <a:off x="4109149" y="1722070"/>
              <a:ext cx="823555" cy="37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Rectangle 73"/>
            <p:cNvSpPr>
              <a:spLocks noChangeArrowheads="1"/>
            </p:cNvSpPr>
            <p:nvPr/>
          </p:nvSpPr>
          <p:spPr bwMode="auto">
            <a:xfrm>
              <a:off x="4266507" y="1758276"/>
              <a:ext cx="564723" cy="29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的签名</a:t>
              </a:r>
            </a:p>
          </p:txBody>
        </p:sp>
        <p:sp>
          <p:nvSpPr>
            <p:cNvPr id="95" name="Text Box 590"/>
            <p:cNvSpPr txBox="1">
              <a:spLocks noChangeArrowheads="1"/>
            </p:cNvSpPr>
            <p:nvPr/>
          </p:nvSpPr>
          <p:spPr bwMode="auto">
            <a:xfrm>
              <a:off x="3560770" y="1809629"/>
              <a:ext cx="5397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</a:t>
              </a:r>
              <a:r>
                <a:rPr lang="en-US" altLang="zh-CN" sz="1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8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711" y="1856109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Line 81"/>
          <p:cNvSpPr>
            <a:spLocks noChangeShapeType="1"/>
          </p:cNvSpPr>
          <p:nvPr/>
        </p:nvSpPr>
        <p:spPr bwMode="auto">
          <a:xfrm flipV="1">
            <a:off x="3015049" y="2378273"/>
            <a:ext cx="10851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Line 99"/>
          <p:cNvSpPr>
            <a:spLocks noChangeShapeType="1"/>
          </p:cNvSpPr>
          <p:nvPr/>
        </p:nvSpPr>
        <p:spPr bwMode="auto">
          <a:xfrm>
            <a:off x="4100219" y="2112148"/>
            <a:ext cx="0" cy="5415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7392" y="1323245"/>
            <a:ext cx="1875367" cy="1497715"/>
            <a:chOff x="2177946" y="1149695"/>
            <a:chExt cx="1875367" cy="1497715"/>
          </a:xfrm>
        </p:grpSpPr>
        <p:sp>
          <p:nvSpPr>
            <p:cNvPr id="59" name="矩形 58"/>
            <p:cNvSpPr/>
            <p:nvPr/>
          </p:nvSpPr>
          <p:spPr bwMode="auto">
            <a:xfrm>
              <a:off x="2317965" y="1149695"/>
              <a:ext cx="1735348" cy="14926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5"/>
            <p:cNvSpPr>
              <a:spLocks noChangeArrowheads="1"/>
            </p:cNvSpPr>
            <p:nvPr/>
          </p:nvSpPr>
          <p:spPr bwMode="auto">
            <a:xfrm>
              <a:off x="2603268" y="1213025"/>
              <a:ext cx="1383866" cy="924862"/>
            </a:xfrm>
            <a:prstGeom prst="rect">
              <a:avLst/>
            </a:prstGeom>
            <a:solidFill>
              <a:srgbClr val="6699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57"/>
            <p:cNvSpPr>
              <a:spLocks noChangeArrowheads="1"/>
            </p:cNvSpPr>
            <p:nvPr/>
          </p:nvSpPr>
          <p:spPr bwMode="auto">
            <a:xfrm>
              <a:off x="2698662" y="2137887"/>
              <a:ext cx="1198567" cy="301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2728074" y="2137887"/>
              <a:ext cx="1173566" cy="29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一次性密钥 </a:t>
              </a:r>
              <a:r>
                <a:rPr lang="en-US" altLang="zh-CN" sz="1400" b="1" i="1" dirty="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400" b="1" i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5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272" y="2353975"/>
              <a:ext cx="162000" cy="1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 Box 590"/>
            <p:cNvSpPr txBox="1">
              <a:spLocks noChangeArrowheads="1"/>
            </p:cNvSpPr>
            <p:nvPr/>
          </p:nvSpPr>
          <p:spPr bwMode="auto">
            <a:xfrm>
              <a:off x="2234534" y="1821867"/>
              <a:ext cx="333834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1" dirty="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1400" b="1" baseline="-250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1"/>
            <p:cNvSpPr>
              <a:spLocks noChangeArrowheads="1"/>
            </p:cNvSpPr>
            <p:nvPr/>
          </p:nvSpPr>
          <p:spPr bwMode="auto">
            <a:xfrm>
              <a:off x="2662095" y="1268980"/>
              <a:ext cx="1291217" cy="449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明文邮件</a:t>
              </a:r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2663565" y="1718246"/>
              <a:ext cx="1289746" cy="371920"/>
            </a:xfrm>
            <a:prstGeom prst="rect">
              <a:avLst/>
            </a:prstGeom>
            <a:solidFill>
              <a:srgbClr val="66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3129755" y="1718248"/>
              <a:ext cx="823555" cy="37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Rectangle 73"/>
            <p:cNvSpPr>
              <a:spLocks noChangeArrowheads="1"/>
            </p:cNvSpPr>
            <p:nvPr/>
          </p:nvSpPr>
          <p:spPr bwMode="auto">
            <a:xfrm>
              <a:off x="3287113" y="1754453"/>
              <a:ext cx="564723" cy="29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的签名</a:t>
              </a:r>
            </a:p>
          </p:txBody>
        </p:sp>
        <p:sp>
          <p:nvSpPr>
            <p:cNvPr id="101" name="Text Box 590"/>
            <p:cNvSpPr txBox="1">
              <a:spLocks noChangeArrowheads="1"/>
            </p:cNvSpPr>
            <p:nvPr/>
          </p:nvSpPr>
          <p:spPr bwMode="auto">
            <a:xfrm>
              <a:off x="2581375" y="1805807"/>
              <a:ext cx="539723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</a:t>
              </a:r>
              <a:r>
                <a:rPr lang="en-US" altLang="zh-CN" sz="1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590"/>
            <p:cNvSpPr txBox="1">
              <a:spLocks noChangeArrowheads="1"/>
            </p:cNvSpPr>
            <p:nvPr/>
          </p:nvSpPr>
          <p:spPr bwMode="auto">
            <a:xfrm>
              <a:off x="2177946" y="2339632"/>
              <a:ext cx="605901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14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4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159" y="185637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096" y="1893086"/>
              <a:ext cx="162000" cy="1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3548072" y="2649089"/>
            <a:ext cx="1238273" cy="306093"/>
            <a:chOff x="3703340" y="2692219"/>
            <a:chExt cx="1238273" cy="306093"/>
          </a:xfrm>
        </p:grpSpPr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703340" y="2697155"/>
              <a:ext cx="1200037" cy="3011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3741576" y="2692219"/>
              <a:ext cx="1200037" cy="29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一次性密钥 </a:t>
              </a:r>
              <a:r>
                <a:rPr lang="en-US" altLang="zh-CN" sz="1400" b="1" i="1" dirty="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400" b="1" i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09794" y="2835347"/>
            <a:ext cx="640349" cy="307778"/>
            <a:chOff x="3165062" y="2878477"/>
            <a:chExt cx="640349" cy="307778"/>
          </a:xfrm>
        </p:grpSpPr>
        <p:sp>
          <p:nvSpPr>
            <p:cNvPr id="79" name="Text Box 590"/>
            <p:cNvSpPr txBox="1">
              <a:spLocks noChangeArrowheads="1"/>
            </p:cNvSpPr>
            <p:nvPr/>
          </p:nvSpPr>
          <p:spPr bwMode="auto">
            <a:xfrm>
              <a:off x="3165062" y="2878477"/>
              <a:ext cx="605901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14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7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411" y="2900830"/>
              <a:ext cx="162000" cy="1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3071596" y="1846997"/>
            <a:ext cx="427987" cy="307778"/>
            <a:chOff x="3226864" y="1890127"/>
            <a:chExt cx="427987" cy="307778"/>
          </a:xfrm>
        </p:grpSpPr>
        <p:sp>
          <p:nvSpPr>
            <p:cNvPr id="89" name="Text Box 590"/>
            <p:cNvSpPr txBox="1">
              <a:spLocks noChangeArrowheads="1"/>
            </p:cNvSpPr>
            <p:nvPr/>
          </p:nvSpPr>
          <p:spPr bwMode="auto">
            <a:xfrm>
              <a:off x="3226864" y="1890127"/>
              <a:ext cx="333834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i="1" dirty="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1400" b="1" baseline="-25000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3" name="Picture 68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851" y="1966283"/>
              <a:ext cx="162000" cy="16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" name="Line 10"/>
          <p:cNvSpPr>
            <a:spLocks noChangeShapeType="1"/>
          </p:cNvSpPr>
          <p:nvPr/>
        </p:nvSpPr>
        <p:spPr bwMode="auto">
          <a:xfrm flipH="1" flipV="1">
            <a:off x="5903355" y="1658537"/>
            <a:ext cx="0" cy="10656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4"/>
          <p:cNvSpPr>
            <a:spLocks noChangeArrowheads="1"/>
          </p:cNvSpPr>
          <p:nvPr/>
        </p:nvSpPr>
        <p:spPr bwMode="auto">
          <a:xfrm>
            <a:off x="5606215" y="2648384"/>
            <a:ext cx="1200037" cy="299511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一次性密钥 </a:t>
            </a:r>
            <a:r>
              <a:rPr lang="en-US" altLang="zh-CN" sz="1400" b="1" i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68905" y="2253053"/>
            <a:ext cx="1135283" cy="573362"/>
            <a:chOff x="4646539" y="2296183"/>
            <a:chExt cx="1135283" cy="573362"/>
          </a:xfrm>
        </p:grpSpPr>
        <p:sp>
          <p:nvSpPr>
            <p:cNvPr id="76" name="TextBox 58"/>
            <p:cNvSpPr txBox="1">
              <a:spLocks noChangeArrowheads="1"/>
            </p:cNvSpPr>
            <p:nvPr/>
          </p:nvSpPr>
          <p:spPr bwMode="auto">
            <a:xfrm>
              <a:off x="4646539" y="2296183"/>
              <a:ext cx="413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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3822" y="2346325"/>
              <a:ext cx="1028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私钥解密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8131" y="1129275"/>
            <a:ext cx="968012" cy="564262"/>
            <a:chOff x="5765765" y="1172405"/>
            <a:chExt cx="968012" cy="564262"/>
          </a:xfrm>
        </p:grpSpPr>
        <p:sp>
          <p:nvSpPr>
            <p:cNvPr id="78" name="TextBox 60"/>
            <p:cNvSpPr txBox="1">
              <a:spLocks noChangeArrowheads="1"/>
            </p:cNvSpPr>
            <p:nvPr/>
          </p:nvSpPr>
          <p:spPr bwMode="auto">
            <a:xfrm>
              <a:off x="5765765" y="1172405"/>
              <a:ext cx="413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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72714" y="1213447"/>
              <a:ext cx="7610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用密钥 </a:t>
              </a:r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43706" y="2064580"/>
            <a:ext cx="778306" cy="400110"/>
            <a:chOff x="3221340" y="2107710"/>
            <a:chExt cx="778306" cy="400110"/>
          </a:xfrm>
        </p:grpSpPr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3221340" y="2107710"/>
              <a:ext cx="413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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55907" y="216220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分离</a:t>
              </a:r>
              <a:endParaRPr lang="zh-CN" altLang="en-US" sz="1400" dirty="0"/>
            </a:p>
          </p:txBody>
        </p:sp>
      </p:grpSp>
      <p:sp>
        <p:nvSpPr>
          <p:cNvPr id="113" name="Line 10"/>
          <p:cNvSpPr>
            <a:spLocks noChangeShapeType="1"/>
          </p:cNvSpPr>
          <p:nvPr/>
        </p:nvSpPr>
        <p:spPr bwMode="auto">
          <a:xfrm flipH="1">
            <a:off x="7177992" y="1988494"/>
            <a:ext cx="0" cy="8692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104271" y="2036108"/>
            <a:ext cx="1139957" cy="776888"/>
            <a:chOff x="7181905" y="2234510"/>
            <a:chExt cx="1139957" cy="776888"/>
          </a:xfrm>
        </p:grpSpPr>
        <p:sp>
          <p:nvSpPr>
            <p:cNvPr id="77" name="TextBox 59"/>
            <p:cNvSpPr txBox="1">
              <a:spLocks noChangeArrowheads="1"/>
            </p:cNvSpPr>
            <p:nvPr/>
          </p:nvSpPr>
          <p:spPr bwMode="auto">
            <a:xfrm>
              <a:off x="7181905" y="2234510"/>
              <a:ext cx="413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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293862" y="2272734"/>
              <a:ext cx="1028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公钥解密 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的签名</a:t>
              </a:r>
              <a:endParaRPr lang="zh-CN" altLang="en-US" sz="1400" dirty="0"/>
            </a:p>
          </p:txBody>
        </p:sp>
      </p:grpSp>
      <p:sp>
        <p:nvSpPr>
          <p:cNvPr id="19" name="椭圆 18"/>
          <p:cNvSpPr/>
          <p:nvPr/>
        </p:nvSpPr>
        <p:spPr>
          <a:xfrm>
            <a:off x="6926414" y="2812996"/>
            <a:ext cx="1279496" cy="4223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验证邮件的完整性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80" idx="3"/>
            <a:endCxn id="19" idx="6"/>
          </p:cNvCxnSpPr>
          <p:nvPr/>
        </p:nvCxnSpPr>
        <p:spPr>
          <a:xfrm>
            <a:off x="8077100" y="1445397"/>
            <a:ext cx="128810" cy="1578787"/>
          </a:xfrm>
          <a:prstGeom prst="bentConnector3">
            <a:avLst>
              <a:gd name="adj1" fmla="val 2774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034685" y="3406809"/>
            <a:ext cx="740464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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邮件的种类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出已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加密的一次性密钥和已加密的签名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报文。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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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用解出的一次性密钥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加密的签名邮件进行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出明文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 </a:t>
            </a:r>
            <a:r>
              <a:rPr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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手中的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，即可接着验证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邮件的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完整性。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7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676639" y="1312856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676639" y="1919281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748077" y="1278312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					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	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687234" y="1312856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696123" y="1407788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7.6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系统安全：防火墙与入侵检测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3684702" y="1186640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45144" y="1004355"/>
            <a:ext cx="8053712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前述基于密码的安全机制不能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有效解决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以下安全问题：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用户入侵：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利用系统漏洞进行未授权登录；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授权用户非法获取更高级别权限等。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软件入侵：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通过网络传播病毒、蠕虫和特洛伊木马。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拒绝服务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攻击等。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控制进出网络边界的分组。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入侵检测：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深度分析与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检测进入的分组，发现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疑似入侵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611484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54514" y="569213"/>
            <a:ext cx="48349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7.6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系统安全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：防火墙与入侵检测</a:t>
            </a:r>
          </a:p>
        </p:txBody>
      </p:sp>
    </p:spTree>
    <p:extLst>
      <p:ext uri="{BB962C8B-B14F-4D97-AF65-F5344CB8AC3E}">
        <p14:creationId xmlns:p14="http://schemas.microsoft.com/office/powerpoint/2010/main" val="24780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60567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559138" y="580210"/>
            <a:ext cx="2034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6" y="1039539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防火墙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firewall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防火墙是一种特殊编程的路由器，安装在一个网点和网络的其余部分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，目的是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访问控制策略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使用防火墙的单位自行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制定。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8724" y="1545848"/>
            <a:ext cx="6753225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一种访问控制技术，通过严格控制进出网络边界的分组，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禁止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任何不必要的通信，从而减少潜在入侵的发生，尽可能降低这类安全威胁所带来的安全风险。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0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17532"/>
            <a:ext cx="8133857" cy="28210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2859620" y="1606078"/>
            <a:ext cx="3585187" cy="1845629"/>
          </a:xfrm>
          <a:prstGeom prst="cube">
            <a:avLst>
              <a:gd name="adj" fmla="val 11935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5755347" y="2687998"/>
            <a:ext cx="11031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3204349" y="3133494"/>
            <a:ext cx="1172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 rot="16200000">
            <a:off x="3283902" y="3006210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rot="16200000">
            <a:off x="4111253" y="3006210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514321" y="2751640"/>
            <a:ext cx="1172080" cy="381854"/>
            <a:chOff x="1440" y="1872"/>
            <a:chExt cx="816" cy="192"/>
          </a:xfrm>
        </p:grpSpPr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1440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rot="-5400000">
              <a:off x="1440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rot="-5400000">
              <a:off x="2064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44"/>
          <p:cNvSpPr>
            <a:spLocks noChangeShapeType="1"/>
          </p:cNvSpPr>
          <p:nvPr/>
        </p:nvSpPr>
        <p:spPr bwMode="auto">
          <a:xfrm>
            <a:off x="2583836" y="2751640"/>
            <a:ext cx="5515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6513752" y="1797005"/>
            <a:ext cx="1723647" cy="15910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000066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819700" y="1947635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可信的网络</a:t>
            </a: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098626" y="184571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不可信的网络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2973775" y="2076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pPr algn="ctr"/>
            <a:r>
              <a:rPr kumimoji="1"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5090989" y="2076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pPr algn="ctr"/>
            <a:r>
              <a:rPr kumimoji="1" lang="zh-CN" altLang="en-US" sz="1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4031700" y="2051574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应用网关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3127945" y="3133494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外局域网</a:t>
            </a:r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4646468" y="3133494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内局域网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4238537" y="155287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</a:p>
        </p:txBody>
      </p:sp>
      <p:pic>
        <p:nvPicPr>
          <p:cNvPr id="26" name="Picture 5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30" y="2592534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7" name="Picture 5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53" y="2550106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4169592" y="2369786"/>
            <a:ext cx="551567" cy="509139"/>
            <a:chOff x="2256" y="1488"/>
            <a:chExt cx="384" cy="384"/>
          </a:xfrm>
          <a:solidFill>
            <a:srgbClr val="FF66FF"/>
          </a:solidFill>
        </p:grpSpPr>
        <p:sp>
          <p:nvSpPr>
            <p:cNvPr id="29" name="AutoShape 58"/>
            <p:cNvSpPr>
              <a:spLocks noChangeArrowheads="1"/>
            </p:cNvSpPr>
            <p:nvPr/>
          </p:nvSpPr>
          <p:spPr bwMode="auto">
            <a:xfrm>
              <a:off x="2256" y="1488"/>
              <a:ext cx="384" cy="384"/>
            </a:xfrm>
            <a:prstGeom prst="cube">
              <a:avLst>
                <a:gd name="adj" fmla="val 12963"/>
              </a:avLst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9"/>
            <p:cNvSpPr txBox="1">
              <a:spLocks noChangeArrowheads="1"/>
            </p:cNvSpPr>
            <p:nvPr/>
          </p:nvSpPr>
          <p:spPr bwMode="auto">
            <a:xfrm>
              <a:off x="2315" y="1606"/>
              <a:ext cx="225" cy="2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</a:p>
          </p:txBody>
        </p:sp>
      </p:grpSp>
      <p:graphicFrame>
        <p:nvGraphicFramePr>
          <p:cNvPr id="3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09213"/>
              </p:ext>
            </p:extLst>
          </p:nvPr>
        </p:nvGraphicFramePr>
        <p:xfrm>
          <a:off x="722297" y="2115217"/>
          <a:ext cx="1999431" cy="114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97" y="2115217"/>
                        <a:ext cx="1999431" cy="114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297291" y="25229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>
            <a:off x="2861209" y="1449623"/>
            <a:ext cx="117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6431556" y="128919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防火墙的里面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1383850" y="1269284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防火墙的外面</a:t>
            </a:r>
          </a:p>
        </p:txBody>
      </p:sp>
      <p:sp>
        <p:nvSpPr>
          <p:cNvPr id="36" name="AutoShape 65"/>
          <p:cNvSpPr>
            <a:spLocks noChangeArrowheads="1"/>
          </p:cNvSpPr>
          <p:nvPr/>
        </p:nvSpPr>
        <p:spPr bwMode="auto">
          <a:xfrm>
            <a:off x="4030756" y="1190625"/>
            <a:ext cx="4331609" cy="24479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6593266" y="2220851"/>
            <a:ext cx="1498578" cy="907037"/>
            <a:chOff x="1680" y="240"/>
            <a:chExt cx="2529" cy="1270"/>
          </a:xfrm>
          <a:solidFill>
            <a:srgbClr val="66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6996374" y="253224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内联网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509475" y="6096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942769" y="576458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防火墙在互连网络中的位置</a:t>
            </a:r>
          </a:p>
        </p:txBody>
      </p:sp>
      <p:sp>
        <p:nvSpPr>
          <p:cNvPr id="3" name="矩形 2"/>
          <p:cNvSpPr/>
          <p:nvPr/>
        </p:nvSpPr>
        <p:spPr>
          <a:xfrm>
            <a:off x="973660" y="3852698"/>
            <a:ext cx="7263739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防火墙里面的网络称为“可信的网络”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(trusted network)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防火墙外面的网络称为“不可信的网络”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(untrusted network)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43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558046" y="581120"/>
            <a:ext cx="4031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防火墙技术：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过滤路由器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8486"/>
            <a:ext cx="8129016" cy="364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具有分组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功能的路由器。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过滤规则对进出内部网络的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分组进行过滤（转发或者丢弃）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过滤规则：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基于分组的网络层或运输层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首部信息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，例如：源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地址、源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目的端口、协议类型（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），等等。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无状态的：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独立地处理每一个分组。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有状态的：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跟踪每个连接或会话的通信状态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，根据状态信息决定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是否转发分组。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高效，对用户透明。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对高层数据进行过滤。例如：不能禁止某个用户对某个特定应用进行某个特定的操作，不能支持应用层用户鉴别等。</a:t>
            </a:r>
          </a:p>
        </p:txBody>
      </p:sp>
    </p:spTree>
    <p:extLst>
      <p:ext uri="{BB962C8B-B14F-4D97-AF65-F5344CB8AC3E}">
        <p14:creationId xmlns:p14="http://schemas.microsoft.com/office/powerpoint/2010/main" val="27642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43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942767" y="581120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两类防火墙技术：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应用网关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8486"/>
            <a:ext cx="8129016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也称为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代理服务器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(proxy server)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对报文进行中继，实现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基于应用层数据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和高层用户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鉴别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所有进出网络的应用程序报文都必须通过应用网关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网关在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打开报文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查看请求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合法。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如果合法，应用网关以客户进程的身份将请求报文转发给原始服务器。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如果不合法，则丢弃报文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每种应用都需要一个不同的应用网关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在应用层转发和处理报文，处理负担较重。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对应用程序不透明，需要在应用程序客户端配置应用网关地址。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646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51787" y="590997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050326"/>
            <a:ext cx="82307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入侵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检测系统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(Intrusion Detection System)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能够在入侵已经开始，但还没有造成危害或在造成更大危害前，及时检测到入侵，以便尽快阻止入侵，把危害降低到最小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对进入网络的分组执行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深度分组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观察到可疑分组时，向网络管理员发出告警或执行阻断操作（由于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的“误报”率通常较高，多数情况不执行自动阻断）。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能用于检测多种网络攻击，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映射、端口扫描、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攻击、蠕虫和病毒、系统漏洞攻击等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581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425801" y="582600"/>
            <a:ext cx="4296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IDS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9966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维护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一个所有已知攻击标志性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特征的数据库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特征和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规则通常由网络安全专家生成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，由机构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的网络管理员定制并将其加入到数据库中。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只能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检测已知攻击，对于未知攻击则束手无策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至今为止，大多数部署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是基于特征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581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387330" y="582600"/>
            <a:ext cx="4373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异常的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9966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观察正常运行的网络流量，学习正常流量的统计特性和规律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检测到网络中流量某种统计规律不符合正常情况时，则认为可能发生了入侵行为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但区分正常流和统计异常流是一个非常困难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0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12586" y="2019300"/>
            <a:ext cx="4829155" cy="1874520"/>
          </a:xfrm>
          <a:prstGeom prst="borderCallout1">
            <a:avLst>
              <a:gd name="adj1" fmla="val 74127"/>
              <a:gd name="adj2" fmla="val -280"/>
              <a:gd name="adj3" fmla="val 74145"/>
              <a:gd name="adj4" fmla="val -1198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系统能正常运行并提供服务。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(access control)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对计算机系统的安全性是非常重要的。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必须对访问网络的权限加以控制，并规定每个用户的访问权限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144" y="1012614"/>
            <a:ext cx="805371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椭圆曲线密码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(Elliptic Curve Cryptography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ECC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：已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1.3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握手协议中占据非常重要的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地位，现已大量用于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护照、金融系统。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移动安全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(Mobile Security)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：例如移动支付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量子密码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(Quantum Cryptography)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量子计算机的到来将使得目前许多使用中的密码技术无效，后量子密码学（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Post-Quantum Cryptography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）的研究方兴未艾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商密九号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算法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SM9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：一种标识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(Identity-Based Cryptography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。在互联网应用上有前景。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45144" y="620736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70068" y="578465"/>
            <a:ext cx="3603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7.7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未来的发展方向</a:t>
            </a:r>
          </a:p>
        </p:txBody>
      </p:sp>
    </p:spTree>
    <p:extLst>
      <p:ext uri="{BB962C8B-B14F-4D97-AF65-F5344CB8AC3E}">
        <p14:creationId xmlns:p14="http://schemas.microsoft.com/office/powerpoint/2010/main" val="6139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16105"/>
            <a:ext cx="8129015" cy="32806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495589" y="2461389"/>
            <a:ext cx="163309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Group 107"/>
          <p:cNvGrpSpPr/>
          <p:nvPr/>
        </p:nvGrpSpPr>
        <p:grpSpPr bwMode="auto">
          <a:xfrm>
            <a:off x="3690125" y="1989193"/>
            <a:ext cx="1699379" cy="1056126"/>
            <a:chOff x="2248" y="820"/>
            <a:chExt cx="2248" cy="883"/>
          </a:xfrm>
        </p:grpSpPr>
        <p:grpSp>
          <p:nvGrpSpPr>
            <p:cNvPr id="10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4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3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1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4493032" y="3664741"/>
            <a:ext cx="3538448" cy="65659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发送明文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，通过加密算法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运算后，就得出密文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>
            <a:off x="2705780" y="2453141"/>
            <a:ext cx="103335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7171466" y="2371201"/>
            <a:ext cx="798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Freeform 51"/>
          <p:cNvSpPr/>
          <p:nvPr/>
        </p:nvSpPr>
        <p:spPr bwMode="auto">
          <a:xfrm>
            <a:off x="1769046" y="2126757"/>
            <a:ext cx="259222" cy="33698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3270474" y="1227729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12" name="Freeform 72"/>
          <p:cNvSpPr/>
          <p:nvPr/>
        </p:nvSpPr>
        <p:spPr bwMode="auto">
          <a:xfrm flipH="1" flipV="1">
            <a:off x="2440667" y="1876962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4"/>
          <p:cNvSpPr/>
          <p:nvPr/>
        </p:nvSpPr>
        <p:spPr bwMode="auto">
          <a:xfrm flipH="1" flipV="1">
            <a:off x="6531660" y="1876962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0"/>
          <p:cNvSpPr/>
          <p:nvPr/>
        </p:nvSpPr>
        <p:spPr bwMode="auto">
          <a:xfrm rot="16200000">
            <a:off x="7146722" y="2166819"/>
            <a:ext cx="162603" cy="42653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27456" y="2163284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1177880" y="2438512"/>
            <a:ext cx="771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979141" y="2163284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238520" y="121450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截取者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3822790" y="1557648"/>
            <a:ext cx="262757" cy="26629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5063521" y="1557648"/>
            <a:ext cx="262756" cy="26629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3558855" y="1690793"/>
            <a:ext cx="789449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 flipV="1">
            <a:off x="3953580" y="1273682"/>
            <a:ext cx="0" cy="41711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3"/>
          <p:cNvSpPr/>
          <p:nvPr/>
        </p:nvSpPr>
        <p:spPr bwMode="auto">
          <a:xfrm>
            <a:off x="4833756" y="1258364"/>
            <a:ext cx="316958" cy="426538"/>
          </a:xfrm>
          <a:custGeom>
            <a:avLst/>
            <a:gdLst>
              <a:gd name="T0" fmla="*/ 0 w 290"/>
              <a:gd name="T1" fmla="*/ 384 h 385"/>
              <a:gd name="T2" fmla="*/ 215 w 290"/>
              <a:gd name="T3" fmla="*/ 384 h 385"/>
              <a:gd name="T4" fmla="*/ 246 w 290"/>
              <a:gd name="T5" fmla="*/ 381 h 385"/>
              <a:gd name="T6" fmla="*/ 276 w 290"/>
              <a:gd name="T7" fmla="*/ 369 h 385"/>
              <a:gd name="T8" fmla="*/ 288 w 290"/>
              <a:gd name="T9" fmla="*/ 336 h 385"/>
              <a:gd name="T10" fmla="*/ 288 w 290"/>
              <a:gd name="T11" fmla="*/ 291 h 385"/>
              <a:gd name="T12" fmla="*/ 288 w 290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5">
                <a:moveTo>
                  <a:pt x="0" y="384"/>
                </a:moveTo>
                <a:lnTo>
                  <a:pt x="215" y="384"/>
                </a:lnTo>
                <a:cubicBezTo>
                  <a:pt x="256" y="384"/>
                  <a:pt x="257" y="377"/>
                  <a:pt x="246" y="381"/>
                </a:cubicBezTo>
                <a:cubicBezTo>
                  <a:pt x="235" y="385"/>
                  <a:pt x="269" y="377"/>
                  <a:pt x="276" y="369"/>
                </a:cubicBezTo>
                <a:cubicBezTo>
                  <a:pt x="283" y="361"/>
                  <a:pt x="286" y="349"/>
                  <a:pt x="288" y="336"/>
                </a:cubicBezTo>
                <a:cubicBezTo>
                  <a:pt x="290" y="323"/>
                  <a:pt x="288" y="347"/>
                  <a:pt x="288" y="291"/>
                </a:cubicBezTo>
                <a:lnTo>
                  <a:pt x="288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64"/>
          <p:cNvSpPr/>
          <p:nvPr/>
        </p:nvSpPr>
        <p:spPr bwMode="auto">
          <a:xfrm>
            <a:off x="5255580" y="1254829"/>
            <a:ext cx="318136" cy="428894"/>
          </a:xfrm>
          <a:custGeom>
            <a:avLst/>
            <a:gdLst>
              <a:gd name="T0" fmla="*/ 290 w 290"/>
              <a:gd name="T1" fmla="*/ 384 h 387"/>
              <a:gd name="T2" fmla="*/ 75 w 290"/>
              <a:gd name="T3" fmla="*/ 384 h 387"/>
              <a:gd name="T4" fmla="*/ 45 w 290"/>
              <a:gd name="T5" fmla="*/ 384 h 387"/>
              <a:gd name="T6" fmla="*/ 14 w 290"/>
              <a:gd name="T7" fmla="*/ 369 h 387"/>
              <a:gd name="T8" fmla="*/ 2 w 290"/>
              <a:gd name="T9" fmla="*/ 336 h 387"/>
              <a:gd name="T10" fmla="*/ 2 w 290"/>
              <a:gd name="T11" fmla="*/ 291 h 387"/>
              <a:gd name="T12" fmla="*/ 2 w 290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7">
                <a:moveTo>
                  <a:pt x="290" y="384"/>
                </a:moveTo>
                <a:lnTo>
                  <a:pt x="75" y="384"/>
                </a:lnTo>
                <a:cubicBezTo>
                  <a:pt x="75" y="384"/>
                  <a:pt x="55" y="387"/>
                  <a:pt x="45" y="384"/>
                </a:cubicBezTo>
                <a:cubicBezTo>
                  <a:pt x="35" y="381"/>
                  <a:pt x="21" y="377"/>
                  <a:pt x="14" y="369"/>
                </a:cubicBezTo>
                <a:cubicBezTo>
                  <a:pt x="7" y="361"/>
                  <a:pt x="4" y="349"/>
                  <a:pt x="2" y="336"/>
                </a:cubicBezTo>
                <a:cubicBezTo>
                  <a:pt x="0" y="323"/>
                  <a:pt x="2" y="347"/>
                  <a:pt x="2" y="291"/>
                </a:cubicBezTo>
                <a:lnTo>
                  <a:pt x="2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triangle" w="med" len="lg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5357552" y="1227729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26" name="Oval 67"/>
          <p:cNvSpPr>
            <a:spLocks noChangeArrowheads="1"/>
          </p:cNvSpPr>
          <p:nvPr/>
        </p:nvSpPr>
        <p:spPr bwMode="auto">
          <a:xfrm>
            <a:off x="3927658" y="1657801"/>
            <a:ext cx="51844" cy="53023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8415" y="2907625"/>
            <a:ext cx="373515" cy="16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1288750" y="1793352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7606497" y="1793352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2" name="Rectangle 102"/>
          <p:cNvSpPr>
            <a:spLocks noChangeArrowheads="1"/>
          </p:cNvSpPr>
          <p:nvPr/>
        </p:nvSpPr>
        <p:spPr bwMode="auto">
          <a:xfrm>
            <a:off x="2028268" y="2196276"/>
            <a:ext cx="947338" cy="531404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33" name="Rectangle 103"/>
          <p:cNvSpPr>
            <a:spLocks noChangeArrowheads="1"/>
          </p:cNvSpPr>
          <p:nvPr/>
        </p:nvSpPr>
        <p:spPr bwMode="auto">
          <a:xfrm>
            <a:off x="6128687" y="2196276"/>
            <a:ext cx="948516" cy="531404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5" name="Text Box 131"/>
          <p:cNvSpPr txBox="1">
            <a:spLocks noChangeArrowheads="1"/>
          </p:cNvSpPr>
          <p:nvPr/>
        </p:nvSpPr>
        <p:spPr bwMode="auto">
          <a:xfrm>
            <a:off x="4209334" y="2328115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pic>
        <p:nvPicPr>
          <p:cNvPr id="36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305520" y="2961661"/>
            <a:ext cx="373515" cy="16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7" name="Line 101"/>
          <p:cNvSpPr>
            <a:spLocks noChangeShapeType="1"/>
          </p:cNvSpPr>
          <p:nvPr/>
        </p:nvSpPr>
        <p:spPr bwMode="auto">
          <a:xfrm rot="16200000">
            <a:off x="4171158" y="1929384"/>
            <a:ext cx="81421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20"/>
          <p:cNvSpPr/>
          <p:nvPr/>
        </p:nvSpPr>
        <p:spPr bwMode="auto">
          <a:xfrm>
            <a:off x="5064625" y="2754597"/>
            <a:ext cx="1564758" cy="567932"/>
          </a:xfrm>
          <a:custGeom>
            <a:avLst/>
            <a:gdLst>
              <a:gd name="T0" fmla="*/ 0 w 1056"/>
              <a:gd name="T1" fmla="*/ 384 h 384"/>
              <a:gd name="T2" fmla="*/ 1056 w 1056"/>
              <a:gd name="T3" fmla="*/ 384 h 384"/>
              <a:gd name="T4" fmla="*/ 1056 w 105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84">
                <a:moveTo>
                  <a:pt x="0" y="384"/>
                </a:move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 rot="16200000">
            <a:off x="4430020" y="1711735"/>
            <a:ext cx="435964" cy="3214518"/>
          </a:xfrm>
          <a:prstGeom prst="can">
            <a:avLst>
              <a:gd name="adj" fmla="val 41409"/>
            </a:avLst>
          </a:prstGeom>
          <a:gradFill rotWithShape="1">
            <a:gsLst>
              <a:gs pos="0">
                <a:srgbClr val="00B050"/>
              </a:gs>
              <a:gs pos="50000">
                <a:schemeClr val="bg1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 rot="16200000">
            <a:off x="2024526" y="3229444"/>
            <a:ext cx="948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1163907" y="2820434"/>
            <a:ext cx="13843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72721" y="2839286"/>
            <a:ext cx="11675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23496" y="3612385"/>
            <a:ext cx="915525" cy="358197"/>
          </a:xfrm>
          <a:prstGeom prst="rect">
            <a:avLst/>
          </a:prstGeom>
          <a:solidFill>
            <a:srgbClr val="CC0099"/>
          </a:soli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密钥源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501937" y="3322529"/>
            <a:ext cx="7205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120427" y="3138543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安全信道</a:t>
            </a:r>
          </a:p>
        </p:txBody>
      </p:sp>
      <p:pic>
        <p:nvPicPr>
          <p:cNvPr id="16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06" y="1855118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78" y="1855118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AutoShape 12"/>
          <p:cNvSpPr>
            <a:spLocks noChangeArrowheads="1"/>
          </p:cNvSpPr>
          <p:nvPr/>
        </p:nvSpPr>
        <p:spPr bwMode="auto">
          <a:xfrm>
            <a:off x="511896" y="61844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Rectangle 13"/>
          <p:cNvSpPr>
            <a:spLocks noChangeArrowheads="1"/>
          </p:cNvSpPr>
          <p:nvPr/>
        </p:nvSpPr>
        <p:spPr bwMode="auto">
          <a:xfrm>
            <a:off x="3097473" y="592976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53782"/>
            <a:ext cx="831224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加密和解密用的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是一串秘密的字符串（即比特串）。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明文通过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3" y="2160075"/>
            <a:ext cx="763106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接收端利用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</a:t>
            </a:r>
            <a:r>
              <a:rPr lang="zh-CN" altLang="en-US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lang="en-US" altLang="zh-CN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解密算法是加密算法的逆运算。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8188" y="1665365"/>
            <a:ext cx="7180730" cy="461665"/>
            <a:chOff x="968188" y="1665365"/>
            <a:chExt cx="7180730" cy="461665"/>
          </a:xfrm>
        </p:grpSpPr>
        <p:sp>
          <p:nvSpPr>
            <p:cNvPr id="11" name="矩形 10"/>
            <p:cNvSpPr/>
            <p:nvPr/>
          </p:nvSpPr>
          <p:spPr>
            <a:xfrm>
              <a:off x="968188" y="1698751"/>
              <a:ext cx="7180730" cy="428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03406" y="1665365"/>
              <a:ext cx="12779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latin typeface="+mn-lt"/>
                  <a:ea typeface="+mn-ea"/>
                </a:rPr>
                <a:t>7-1</a:t>
              </a:r>
              <a:r>
                <a:rPr lang="zh-CN" altLang="en-US" sz="2400" b="1" dirty="0">
                  <a:latin typeface="+mn-lt"/>
                  <a:ea typeface="+mn-ea"/>
                </a:rPr>
                <a:t>） 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556642" y="1665365"/>
              <a:ext cx="13452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 dirty="0" smtClean="0"/>
                <a:t>Y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dirty="0">
                  <a:ea typeface="黑体" panose="02010609060101010101" pitchFamily="2" charset="-122"/>
                  <a:sym typeface="Symbol" panose="05050102010706020507"/>
                </a:rPr>
                <a:t>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i="1" dirty="0" smtClean="0"/>
                <a:t>E</a:t>
              </a:r>
              <a:r>
                <a:rPr lang="en-US" altLang="zh-CN" sz="2400" b="1" i="1" baseline="-25000" dirty="0" smtClean="0"/>
                <a:t>K</a:t>
              </a:r>
              <a:r>
                <a:rPr lang="en-US" altLang="zh-CN" sz="2400" b="1" i="1" dirty="0" smtClean="0"/>
                <a:t>(X) </a:t>
              </a:r>
              <a:endParaRPr lang="zh-CN" altLang="en-US" sz="2400" b="1" i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6093" y="2870099"/>
            <a:ext cx="7173330" cy="461665"/>
            <a:chOff x="976093" y="2870099"/>
            <a:chExt cx="7173330" cy="461665"/>
          </a:xfrm>
        </p:grpSpPr>
        <p:sp>
          <p:nvSpPr>
            <p:cNvPr id="19" name="矩形 18"/>
            <p:cNvSpPr/>
            <p:nvPr/>
          </p:nvSpPr>
          <p:spPr>
            <a:xfrm>
              <a:off x="976093" y="2903485"/>
              <a:ext cx="7173330" cy="428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406" y="2870099"/>
              <a:ext cx="12779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latin typeface="+mn-lt"/>
                  <a:ea typeface="+mn-ea"/>
                </a:rPr>
                <a:t>7-2</a:t>
              </a:r>
              <a:r>
                <a:rPr lang="zh-CN" altLang="en-US" sz="2400" b="1" dirty="0" smtClean="0">
                  <a:latin typeface="+mn-lt"/>
                  <a:ea typeface="+mn-ea"/>
                </a:rPr>
                <a:t>） </a:t>
              </a:r>
              <a:endParaRPr lang="zh-CN" altLang="en-US" sz="2400" b="1" dirty="0">
                <a:latin typeface="+mn-lt"/>
                <a:ea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20062" y="2870099"/>
              <a:ext cx="281839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 dirty="0"/>
                <a:t>D</a:t>
              </a:r>
              <a:r>
                <a:rPr lang="en-US" altLang="zh-CN" sz="2400" b="1" i="1" baseline="-25000" dirty="0"/>
                <a:t>K</a:t>
              </a:r>
              <a:r>
                <a:rPr lang="en-US" altLang="zh-CN" sz="2400" b="1" i="1" dirty="0"/>
                <a:t>(Y</a:t>
              </a:r>
              <a:r>
                <a:rPr lang="en-US" altLang="zh-CN" sz="2400" b="1" i="1" dirty="0" smtClean="0"/>
                <a:t>)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dirty="0">
                  <a:ea typeface="黑体" panose="02010609060101010101" pitchFamily="2" charset="-122"/>
                  <a:sym typeface="Symbol" panose="05050102010706020507"/>
                </a:rPr>
                <a:t>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i="1" dirty="0" smtClean="0"/>
                <a:t>D</a:t>
              </a:r>
              <a:r>
                <a:rPr lang="en-US" altLang="zh-CN" sz="2400" b="1" baseline="-25000" dirty="0" smtClean="0"/>
                <a:t>K</a:t>
              </a:r>
              <a:r>
                <a:rPr lang="en-US" altLang="zh-CN" sz="2400" b="1" i="1" dirty="0" smtClean="0"/>
                <a:t>(E</a:t>
              </a:r>
              <a:r>
                <a:rPr lang="en-US" altLang="zh-CN" sz="2400" b="1" i="1" baseline="-25000" dirty="0" smtClean="0"/>
                <a:t>K</a:t>
              </a:r>
              <a:r>
                <a:rPr lang="en-US" altLang="zh-CN" sz="2400" b="1" i="1" dirty="0" smtClean="0"/>
                <a:t>(X))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dirty="0">
                  <a:ea typeface="黑体" panose="02010609060101010101" pitchFamily="2" charset="-122"/>
                  <a:sym typeface="Symbol" panose="05050102010706020507"/>
                </a:rPr>
                <a:t>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i="1" dirty="0" smtClean="0"/>
                <a:t>X </a:t>
              </a:r>
              <a:endParaRPr lang="zh-CN" altLang="en-US" sz="2400" b="1" i="1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968188" y="3444198"/>
            <a:ext cx="7180730" cy="1092607"/>
          </a:xfrm>
          <a:prstGeom prst="rect">
            <a:avLst/>
          </a:prstGeom>
          <a:solidFill>
            <a:srgbClr val="0066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Clr>
                <a:srgbClr val="FFFF66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加密密钥和解密密钥可以一样，也可以不一样。</a:t>
            </a:r>
          </a:p>
          <a:p>
            <a:pPr marL="285750" indent="-285750">
              <a:lnSpc>
                <a:spcPts val="2600"/>
              </a:lnSpc>
              <a:buClr>
                <a:srgbClr val="FFFF66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通常由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密钥中心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提供。</a:t>
            </a:r>
          </a:p>
          <a:p>
            <a:pPr marL="285750" indent="-285750">
              <a:lnSpc>
                <a:spcPts val="2600"/>
              </a:lnSpc>
              <a:buClr>
                <a:srgbClr val="FFFF66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当密钥需要向远地传送时，一定要通过另一个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安全信道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9475" y="6150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31228" y="581816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86134"/>
            <a:ext cx="831224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密码编码学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(cryptography)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的设计学。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密码分析学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(cryptanalysis)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未知密钥的情况下从密文推演出明文或密钥的技术。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密码编码学与密码分析学合起来即为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(cryptology)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182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8267" y="588615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一些重要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83949"/>
            <a:ext cx="831224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如果不论截取者获得了多少密文，但在密文中都没有足够的信息来唯一地确定出对应的明文，则这一密码体制称为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无条件安全的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理论上是不可破的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如果密码体制中的密码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被可使用的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计算资源破译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，则这一密码体制称为在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计算上是安全的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9475" y="61961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18267" y="58640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一些重要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33294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193937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84702" y="1198477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8077" y="1298403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密码体制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钥密码体制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87234" y="133294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696123" y="142787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endParaRPr lang="fr-FR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两类密码体制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684702" y="2306597"/>
            <a:ext cx="0" cy="13694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utoShape 12"/>
          <p:cNvSpPr>
            <a:spLocks noChangeArrowheads="1"/>
          </p:cNvSpPr>
          <p:nvPr/>
        </p:nvSpPr>
        <p:spPr bwMode="auto">
          <a:xfrm>
            <a:off x="511896" y="61659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13"/>
          <p:cNvSpPr>
            <a:spLocks noChangeArrowheads="1"/>
          </p:cNvSpPr>
          <p:nvPr/>
        </p:nvSpPr>
        <p:spPr bwMode="auto">
          <a:xfrm>
            <a:off x="2698326" y="591131"/>
            <a:ext cx="375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5534" y="1553941"/>
            <a:ext cx="8129015" cy="24035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499643" y="3124731"/>
            <a:ext cx="1843101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7"/>
          <p:cNvGrpSpPr/>
          <p:nvPr/>
        </p:nvGrpSpPr>
        <p:grpSpPr bwMode="auto">
          <a:xfrm>
            <a:off x="3608860" y="2611444"/>
            <a:ext cx="1884855" cy="1171395"/>
            <a:chOff x="2248" y="820"/>
            <a:chExt cx="2248" cy="883"/>
          </a:xfrm>
        </p:grpSpPr>
        <p:grpSp>
          <p:nvGrpSpPr>
            <p:cNvPr id="86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6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1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1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3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37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1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2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3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4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5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38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39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4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6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2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2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5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3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7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1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2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4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8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9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1041703"/>
            <a:ext cx="8246820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密码体制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79678" y="3115423"/>
            <a:ext cx="116623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497672" y="302367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422488" y="2747069"/>
            <a:ext cx="292556" cy="380322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80474" y="2465151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H="1" flipV="1">
            <a:off x="6797535" y="2465151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491690" y="2792282"/>
            <a:ext cx="183512" cy="48138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38482" y="2788293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55303" y="1762727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55303" y="3115423"/>
            <a:ext cx="870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788191" y="2788293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56258" y="1909428"/>
            <a:ext cx="621304" cy="327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890566" y="2344142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24279" y="2336827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48" name="Rectangle 102"/>
          <p:cNvSpPr>
            <a:spLocks noChangeArrowheads="1"/>
          </p:cNvSpPr>
          <p:nvPr/>
        </p:nvSpPr>
        <p:spPr bwMode="auto">
          <a:xfrm>
            <a:off x="1715044" y="2825527"/>
            <a:ext cx="1069158" cy="599739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49" name="Rectangle 103"/>
          <p:cNvSpPr>
            <a:spLocks noChangeArrowheads="1"/>
          </p:cNvSpPr>
          <p:nvPr/>
        </p:nvSpPr>
        <p:spPr bwMode="auto">
          <a:xfrm>
            <a:off x="6342744" y="2825527"/>
            <a:ext cx="1070488" cy="599739"/>
          </a:xfrm>
          <a:prstGeom prst="rect">
            <a:avLst/>
          </a:prstGeom>
          <a:solidFill>
            <a:srgbClr val="009900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77" name="Text Box 131"/>
          <p:cNvSpPr txBox="1">
            <a:spLocks noChangeArrowheads="1"/>
          </p:cNvSpPr>
          <p:nvPr/>
        </p:nvSpPr>
        <p:spPr bwMode="auto">
          <a:xfrm>
            <a:off x="4133158" y="2937744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945815" y="1762727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pic>
        <p:nvPicPr>
          <p:cNvPr id="79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6458385" y="1910574"/>
            <a:ext cx="621305" cy="32561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80" name="组合 79"/>
          <p:cNvGrpSpPr/>
          <p:nvPr/>
        </p:nvGrpSpPr>
        <p:grpSpPr>
          <a:xfrm>
            <a:off x="2586208" y="1876068"/>
            <a:ext cx="3959703" cy="461665"/>
            <a:chOff x="2674219" y="3348281"/>
            <a:chExt cx="4727052" cy="551131"/>
          </a:xfrm>
        </p:grpSpPr>
        <p:sp>
          <p:nvSpPr>
            <p:cNvPr id="81" name="TextBox 80"/>
            <p:cNvSpPr txBox="1"/>
            <p:nvPr/>
          </p:nvSpPr>
          <p:spPr>
            <a:xfrm>
              <a:off x="4180954" y="3348281"/>
              <a:ext cx="1690134" cy="551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相同密钥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左箭头 81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左箭头 82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4" y="2395536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55" y="2395536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8124" y="584622"/>
            <a:ext cx="23038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976724"/>
            <a:ext cx="849447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分组密码。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在加密前，先对整个明文进行分组。每一个组长为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然后对每一个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二进制数据进行加密处理，产生一组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密文  数据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最后将各组密文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起来，即得出整个的密文。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使用的密钥为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实际密钥长度为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位用于奇偶校验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36634" y="2645892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721414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201535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1685179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173673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36635" y="3126629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36635" y="36166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540243"/>
            <a:ext cx="0" cy="3920474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768382" y="563273"/>
            <a:ext cx="5661539" cy="39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类密码体制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		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使用的安全协议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：防火墙与入侵检测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未来的发展方向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一些未来的发展方向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974903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取决于对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密钥的保密，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其算法是公开的。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严重问题：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密钥长度较短。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现在已经设计出搜索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密钥的专用芯片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已不再认为是安全的了。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78544" y="589121"/>
            <a:ext cx="1790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79500"/>
            <a:ext cx="8312248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位的密钥。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位明文用一个密钥加密，再用另一个密钥解密，然后再使用第一个密钥加密，即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7852" y="2635168"/>
            <a:ext cx="8133857" cy="17064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Group 4"/>
          <p:cNvGrpSpPr/>
          <p:nvPr/>
        </p:nvGrpSpPr>
        <p:grpSpPr bwMode="auto">
          <a:xfrm>
            <a:off x="772980" y="2788479"/>
            <a:ext cx="3365696" cy="1476619"/>
            <a:chOff x="1450" y="1026"/>
            <a:chExt cx="2448" cy="107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450" y="1349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397" y="1831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</a:p>
          </p:txBody>
        </p:sp>
      </p:grpSp>
      <p:grpSp>
        <p:nvGrpSpPr>
          <p:cNvPr id="27" name="Group 21"/>
          <p:cNvGrpSpPr/>
          <p:nvPr/>
        </p:nvGrpSpPr>
        <p:grpSpPr bwMode="auto">
          <a:xfrm>
            <a:off x="4937586" y="2788489"/>
            <a:ext cx="3379444" cy="1476620"/>
            <a:chOff x="1402" y="2387"/>
            <a:chExt cx="2458" cy="1074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402" y="2710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359" y="3192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</a:t>
              </a: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9224" y="2079248"/>
            <a:ext cx="7123481" cy="476295"/>
            <a:chOff x="959224" y="2079248"/>
            <a:chExt cx="7123481" cy="476295"/>
          </a:xfrm>
        </p:grpSpPr>
        <p:sp>
          <p:nvSpPr>
            <p:cNvPr id="5" name="矩形 4"/>
            <p:cNvSpPr/>
            <p:nvPr/>
          </p:nvSpPr>
          <p:spPr>
            <a:xfrm>
              <a:off x="959224" y="2113066"/>
              <a:ext cx="7123481" cy="44247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72254" y="2079248"/>
              <a:ext cx="3652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2400" b="1" i="1" dirty="0">
                  <a:ea typeface="黑体" panose="02010609060101010101" pitchFamily="2" charset="-122"/>
                </a:rPr>
                <a:t>Y</a:t>
              </a:r>
              <a:r>
                <a:rPr lang="en-GB" altLang="zh-CN" sz="2400" b="1" dirty="0">
                  <a:ea typeface="黑体" panose="02010609060101010101" pitchFamily="2" charset="-122"/>
                </a:rPr>
                <a:t> = DES</a:t>
              </a:r>
              <a:r>
                <a:rPr lang="en-GB" altLang="zh-CN" sz="2400" b="1" i="1" baseline="-25000" dirty="0">
                  <a:ea typeface="黑体" panose="02010609060101010101" pitchFamily="2" charset="-122"/>
                </a:rPr>
                <a:t>K</a:t>
              </a:r>
              <a:r>
                <a:rPr lang="en-GB" altLang="zh-CN" sz="2400" b="1" baseline="-40000" dirty="0">
                  <a:ea typeface="黑体" panose="02010609060101010101" pitchFamily="2" charset="-122"/>
                </a:rPr>
                <a:t>1</a:t>
              </a:r>
              <a:r>
                <a:rPr lang="en-GB" altLang="zh-CN" sz="2400" b="1" dirty="0">
                  <a:ea typeface="黑体" panose="02010609060101010101" pitchFamily="2" charset="-122"/>
                </a:rPr>
                <a:t>(DES</a:t>
              </a:r>
              <a:r>
                <a:rPr lang="en-GB" altLang="zh-CN" sz="2400" b="1" baseline="30000" dirty="0">
                  <a:ea typeface="黑体" panose="02010609060101010101" pitchFamily="2" charset="-122"/>
                </a:rPr>
                <a:t>-1</a:t>
              </a:r>
              <a:r>
                <a:rPr lang="en-GB" altLang="zh-CN" sz="2400" b="1" i="1" baseline="-25000" dirty="0">
                  <a:ea typeface="黑体" panose="02010609060101010101" pitchFamily="2" charset="-122"/>
                </a:rPr>
                <a:t>K</a:t>
              </a:r>
              <a:r>
                <a:rPr lang="en-GB" altLang="zh-CN" sz="2400" b="1" baseline="-40000" dirty="0">
                  <a:ea typeface="黑体" panose="02010609060101010101" pitchFamily="2" charset="-122"/>
                </a:rPr>
                <a:t>2</a:t>
              </a:r>
              <a:r>
                <a:rPr lang="en-GB" altLang="zh-CN" sz="2400" b="1" dirty="0">
                  <a:ea typeface="黑体" panose="02010609060101010101" pitchFamily="2" charset="-122"/>
                </a:rPr>
                <a:t>(DES</a:t>
              </a:r>
              <a:r>
                <a:rPr lang="en-GB" altLang="zh-CN" sz="2400" b="1" i="1" baseline="-25000" dirty="0">
                  <a:ea typeface="黑体" panose="02010609060101010101" pitchFamily="2" charset="-122"/>
                </a:rPr>
                <a:t>K</a:t>
              </a:r>
              <a:r>
                <a:rPr lang="en-GB" altLang="zh-CN" sz="2400" b="1" baseline="-40000" dirty="0">
                  <a:ea typeface="黑体" panose="02010609060101010101" pitchFamily="2" charset="-122"/>
                </a:rPr>
                <a:t>1</a:t>
              </a:r>
              <a:r>
                <a:rPr lang="en-GB" altLang="zh-CN" sz="2400" b="1" dirty="0">
                  <a:ea typeface="黑体" panose="02010609060101010101" pitchFamily="2" charset="-122"/>
                </a:rPr>
                <a:t>(</a:t>
              </a:r>
              <a:r>
                <a:rPr lang="en-GB" altLang="zh-CN" sz="2400" b="1" i="1" dirty="0">
                  <a:ea typeface="黑体" panose="02010609060101010101" pitchFamily="2" charset="-122"/>
                </a:rPr>
                <a:t>X</a:t>
              </a:r>
              <a:r>
                <a:rPr lang="en-GB" altLang="zh-CN" sz="2400" b="1" dirty="0">
                  <a:ea typeface="黑体" panose="02010609060101010101" pitchFamily="2" charset="-122"/>
                </a:rPr>
                <a:t>)))</a:t>
              </a:r>
              <a:endParaRPr lang="zh-CN" altLang="en-US" sz="2400" b="1" dirty="0">
                <a:ea typeface="黑体" panose="0201060906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804791" y="2093878"/>
              <a:ext cx="12779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latin typeface="+mn-lt"/>
                  <a:ea typeface="+mn-ea"/>
                </a:rPr>
                <a:t>7-3</a:t>
              </a:r>
              <a:r>
                <a:rPr lang="zh-CN" altLang="en-US" sz="2400" b="1" dirty="0" smtClean="0">
                  <a:latin typeface="+mn-lt"/>
                  <a:ea typeface="+mn-ea"/>
                </a:rPr>
                <a:t>） </a:t>
              </a:r>
              <a:endParaRPr lang="zh-CN" altLang="en-US" sz="2400" b="1" dirty="0">
                <a:latin typeface="+mn-lt"/>
                <a:ea typeface="+mn-ea"/>
              </a:endParaRPr>
            </a:p>
          </p:txBody>
        </p:sp>
      </p:grp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935024" y="589681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三重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974903"/>
            <a:ext cx="813385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为美国政府加密标准。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现在是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ISO/IEC 18033-3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高级加密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Encryption Standard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种分组密码，分组长度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三种加密标准，其密钥分别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加密步骤复杂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3DES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，安全性也大大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27674" y="589121"/>
            <a:ext cx="2292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高级加密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6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529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97474" y="589835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046197"/>
            <a:ext cx="8246820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密码体制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加密体制又称为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非对称密钥密码体制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钥密码体制产生的主要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体制，一种基于数论中的大数分解问题的体制。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5"/>
          <p:cNvSpPr>
            <a:spLocks noChangeArrowheads="1"/>
          </p:cNvSpPr>
          <p:nvPr/>
        </p:nvSpPr>
        <p:spPr bwMode="auto">
          <a:xfrm>
            <a:off x="509475" y="62036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3712208" y="58715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1088821"/>
            <a:ext cx="8133857" cy="3248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98304" y="1885250"/>
            <a:ext cx="3993860" cy="461665"/>
            <a:chOff x="2674219" y="3390679"/>
            <a:chExt cx="4653925" cy="537966"/>
          </a:xfrm>
        </p:grpSpPr>
        <p:sp>
          <p:nvSpPr>
            <p:cNvPr id="6" name="TextBox 5"/>
            <p:cNvSpPr txBox="1"/>
            <p:nvPr/>
          </p:nvSpPr>
          <p:spPr>
            <a:xfrm>
              <a:off x="4154408" y="3390679"/>
              <a:ext cx="1649758" cy="537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不同密钥</a:t>
              </a:r>
              <a:endPara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左箭头 6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箭头 7"/>
            <p:cNvSpPr/>
            <p:nvPr/>
          </p:nvSpPr>
          <p:spPr bwMode="auto">
            <a:xfrm flipH="1">
              <a:off x="5985467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Line 52"/>
          <p:cNvSpPr>
            <a:spLocks noChangeShapeType="1"/>
          </p:cNvSpPr>
          <p:nvPr/>
        </p:nvSpPr>
        <p:spPr bwMode="auto">
          <a:xfrm>
            <a:off x="2389167" y="3430887"/>
            <a:ext cx="119477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458569" y="3440423"/>
            <a:ext cx="188821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7624932" y="3441996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Freeform 51"/>
          <p:cNvSpPr/>
          <p:nvPr/>
        </p:nvSpPr>
        <p:spPr bwMode="auto">
          <a:xfrm>
            <a:off x="1182513" y="3053517"/>
            <a:ext cx="423306" cy="389631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2"/>
          <p:cNvSpPr/>
          <p:nvPr/>
        </p:nvSpPr>
        <p:spPr bwMode="auto">
          <a:xfrm flipH="1" flipV="1">
            <a:off x="2082638" y="2397291"/>
            <a:ext cx="68117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34"/>
          <p:cNvSpPr/>
          <p:nvPr/>
        </p:nvSpPr>
        <p:spPr bwMode="auto">
          <a:xfrm flipV="1">
            <a:off x="6880817" y="2397291"/>
            <a:ext cx="39235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0"/>
          <p:cNvSpPr/>
          <p:nvPr/>
        </p:nvSpPr>
        <p:spPr bwMode="auto">
          <a:xfrm rot="16200000">
            <a:off x="7523844" y="3099836"/>
            <a:ext cx="188004" cy="493169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5470416" y="3095750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4"/>
          <p:cNvSpPr txBox="1">
            <a:spLocks noChangeArrowheads="1"/>
          </p:cNvSpPr>
          <p:nvPr/>
        </p:nvSpPr>
        <p:spPr bwMode="auto">
          <a:xfrm>
            <a:off x="1511923" y="1312506"/>
            <a:ext cx="1433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586779" y="3430887"/>
            <a:ext cx="891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2755264" y="3095750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21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866629" y="1883045"/>
            <a:ext cx="636511" cy="3359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 Box 70"/>
          <p:cNvSpPr txBox="1">
            <a:spLocks noChangeArrowheads="1"/>
          </p:cNvSpPr>
          <p:nvPr/>
        </p:nvSpPr>
        <p:spPr bwMode="auto">
          <a:xfrm>
            <a:off x="659876" y="2662316"/>
            <a:ext cx="349163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8054300" y="2625741"/>
            <a:ext cx="335937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" name="Rectangle 102"/>
          <p:cNvSpPr>
            <a:spLocks noChangeArrowheads="1"/>
          </p:cNvSpPr>
          <p:nvPr/>
        </p:nvSpPr>
        <p:spPr bwMode="auto">
          <a:xfrm>
            <a:off x="1605819" y="3133895"/>
            <a:ext cx="1095325" cy="614417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7" name="Rectangle 103"/>
          <p:cNvSpPr>
            <a:spLocks noChangeArrowheads="1"/>
          </p:cNvSpPr>
          <p:nvPr/>
        </p:nvSpPr>
        <p:spPr bwMode="auto">
          <a:xfrm>
            <a:off x="6346779" y="3133895"/>
            <a:ext cx="1096687" cy="614417"/>
          </a:xfrm>
          <a:prstGeom prst="rect">
            <a:avLst/>
          </a:prstGeom>
          <a:solidFill>
            <a:srgbClr val="009900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6915587" y="2527341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kumimoji="1" lang="en-US" altLang="zh-CN" sz="1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6170163" y="1312506"/>
            <a:ext cx="1422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Text Box 132"/>
          <p:cNvSpPr txBox="1">
            <a:spLocks noChangeArrowheads="1"/>
          </p:cNvSpPr>
          <p:nvPr/>
        </p:nvSpPr>
        <p:spPr bwMode="auto">
          <a:xfrm>
            <a:off x="1569984" y="2544839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kumimoji="1" lang="en-US" altLang="zh-CN" sz="1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8" y="272382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28" y="2693220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107"/>
          <p:cNvGrpSpPr/>
          <p:nvPr/>
        </p:nvGrpSpPr>
        <p:grpSpPr bwMode="auto">
          <a:xfrm>
            <a:off x="3568554" y="2928454"/>
            <a:ext cx="1884855" cy="1171395"/>
            <a:chOff x="2248" y="820"/>
            <a:chExt cx="2248" cy="883"/>
          </a:xfrm>
        </p:grpSpPr>
        <p:grpSp>
          <p:nvGrpSpPr>
            <p:cNvPr id="9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2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4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4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9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 Box 131"/>
          <p:cNvSpPr txBox="1">
            <a:spLocks noChangeArrowheads="1"/>
          </p:cNvSpPr>
          <p:nvPr/>
        </p:nvSpPr>
        <p:spPr bwMode="auto">
          <a:xfrm>
            <a:off x="4044475" y="3264384"/>
            <a:ext cx="904650" cy="38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pic>
        <p:nvPicPr>
          <p:cNvPr id="152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6638" y="1865115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151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89015" y="581922"/>
            <a:ext cx="2569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加密密钥与解密密钥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981021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，即公钥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公开。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，即私钥或秘钥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需要保密。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虽然私钥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由公钥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决定的，但却不能根据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计算出</a:t>
            </a:r>
            <a:r>
              <a:rPr lang="zh-CN" altLang="en-US" sz="20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2055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45496" y="58734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989141"/>
            <a:ext cx="812063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对产生器产生出接收者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一对密钥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解密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公众公开。</a:t>
            </a:r>
          </a:p>
          <a:p>
            <a:pPr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人都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对明文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），然后发送给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运算），即可恢复出明文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43274" y="4003436"/>
            <a:ext cx="7189695" cy="406687"/>
            <a:chOff x="943274" y="4111016"/>
            <a:chExt cx="7189695" cy="406687"/>
          </a:xfrm>
        </p:grpSpPr>
        <p:sp>
          <p:nvSpPr>
            <p:cNvPr id="5" name="矩形 4"/>
            <p:cNvSpPr/>
            <p:nvPr/>
          </p:nvSpPr>
          <p:spPr>
            <a:xfrm>
              <a:off x="943274" y="4111016"/>
              <a:ext cx="7189695" cy="40635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542635" y="4117593"/>
              <a:ext cx="109677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+mn-lt"/>
                  <a:ea typeface="+mn-ea"/>
                </a:rPr>
                <a:t>（</a:t>
              </a:r>
              <a:r>
                <a:rPr lang="en-US" altLang="zh-CN" sz="2000" b="1" dirty="0" smtClean="0">
                  <a:latin typeface="+mn-lt"/>
                  <a:ea typeface="+mn-ea"/>
                </a:rPr>
                <a:t>7-4</a:t>
              </a:r>
              <a:r>
                <a:rPr lang="zh-CN" altLang="en-US" sz="2000" b="1" dirty="0" smtClean="0">
                  <a:latin typeface="+mn-lt"/>
                  <a:ea typeface="+mn-ea"/>
                </a:rPr>
                <a:t>） </a:t>
              </a:r>
              <a:endParaRPr lang="zh-CN" altLang="en-US" sz="2000" b="1" dirty="0">
                <a:latin typeface="+mn-lt"/>
                <a:ea typeface="+mn-ea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133319"/>
                </p:ext>
              </p:extLst>
            </p:nvPr>
          </p:nvGraphicFramePr>
          <p:xfrm>
            <a:off x="2827020" y="4133480"/>
            <a:ext cx="264414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0" name="公式" r:id="rId4" imgW="1917360" imgH="241200" progId="Equation.3">
                    <p:embed/>
                  </p:oleObj>
                </mc:Choice>
                <mc:Fallback>
                  <p:oleObj name="公式" r:id="rId4" imgW="1917360" imgH="241200" progId="Equation.3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020" y="4133480"/>
                          <a:ext cx="264414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932329" y="3163634"/>
            <a:ext cx="7189695" cy="415925"/>
            <a:chOff x="932329" y="3163634"/>
            <a:chExt cx="7189695" cy="415925"/>
          </a:xfrm>
        </p:grpSpPr>
        <p:sp>
          <p:nvSpPr>
            <p:cNvPr id="12" name="矩形 11"/>
            <p:cNvSpPr/>
            <p:nvPr/>
          </p:nvSpPr>
          <p:spPr>
            <a:xfrm>
              <a:off x="932329" y="3167060"/>
              <a:ext cx="7189695" cy="40353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560565" y="3163634"/>
              <a:ext cx="10967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+mn-lt"/>
                  <a:ea typeface="+mn-ea"/>
                </a:rPr>
                <a:t>（</a:t>
              </a:r>
              <a:r>
                <a:rPr lang="en-US" altLang="zh-CN" sz="2000" b="1" dirty="0" smtClean="0">
                  <a:latin typeface="+mn-lt"/>
                  <a:ea typeface="+mn-ea"/>
                </a:rPr>
                <a:t>7-3</a:t>
              </a:r>
              <a:r>
                <a:rPr lang="zh-CN" altLang="en-US" sz="2000" b="1" dirty="0" smtClean="0">
                  <a:latin typeface="+mn-lt"/>
                  <a:ea typeface="+mn-ea"/>
                </a:rPr>
                <a:t>） </a:t>
              </a:r>
              <a:endParaRPr lang="zh-CN" altLang="en-US" sz="2000" b="1" dirty="0">
                <a:latin typeface="+mn-lt"/>
                <a:ea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375280"/>
                </p:ext>
              </p:extLst>
            </p:nvPr>
          </p:nvGraphicFramePr>
          <p:xfrm>
            <a:off x="2920946" y="3180923"/>
            <a:ext cx="1363755" cy="398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1" name="公式" r:id="rId6" imgW="825480" imgH="241200" progId="Equation.3">
                    <p:embed/>
                  </p:oleObj>
                </mc:Choice>
                <mc:Fallback>
                  <p:oleObj name="公式" r:id="rId6" imgW="825480" imgH="24120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946" y="3180923"/>
                          <a:ext cx="1363755" cy="3986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2055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45496" y="58734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989141"/>
            <a:ext cx="812063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不可能推导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计算上不可能的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密钥是公开的，但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和解密运算可以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对调，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即加密和解密是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的：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32329" y="2306256"/>
            <a:ext cx="7189695" cy="406960"/>
            <a:chOff x="932329" y="2288326"/>
            <a:chExt cx="7189695" cy="406960"/>
          </a:xfrm>
        </p:grpSpPr>
        <p:sp>
          <p:nvSpPr>
            <p:cNvPr id="12" name="矩形 11"/>
            <p:cNvSpPr/>
            <p:nvPr/>
          </p:nvSpPr>
          <p:spPr>
            <a:xfrm>
              <a:off x="932329" y="2291752"/>
              <a:ext cx="7189695" cy="40353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560565" y="2288326"/>
              <a:ext cx="10967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+mn-lt"/>
                  <a:ea typeface="+mn-ea"/>
                </a:rPr>
                <a:t>（</a:t>
              </a:r>
              <a:r>
                <a:rPr lang="en-US" altLang="zh-CN" sz="2000" b="1" dirty="0" smtClean="0">
                  <a:latin typeface="+mn-lt"/>
                  <a:ea typeface="+mn-ea"/>
                </a:rPr>
                <a:t>7-5</a:t>
              </a:r>
              <a:r>
                <a:rPr lang="zh-CN" altLang="en-US" sz="2000" b="1" dirty="0" smtClean="0">
                  <a:latin typeface="+mn-lt"/>
                  <a:ea typeface="+mn-ea"/>
                </a:rPr>
                <a:t>） </a:t>
              </a:r>
              <a:endParaRPr lang="zh-CN" altLang="en-US" sz="2000" b="1" dirty="0">
                <a:latin typeface="+mn-lt"/>
                <a:ea typeface="+mn-ea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4291625"/>
                </p:ext>
              </p:extLst>
            </p:nvPr>
          </p:nvGraphicFramePr>
          <p:xfrm>
            <a:off x="2705100" y="2306170"/>
            <a:ext cx="19812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公式" r:id="rId4" imgW="1269720" imgH="241200" progId="Equation.3">
                    <p:embed/>
                  </p:oleObj>
                </mc:Choice>
                <mc:Fallback>
                  <p:oleObj name="公式" r:id="rId4" imgW="1269720" imgH="24120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0" y="2306170"/>
                          <a:ext cx="19812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943274" y="3180349"/>
            <a:ext cx="7189695" cy="409448"/>
            <a:chOff x="943274" y="3171384"/>
            <a:chExt cx="7189695" cy="409448"/>
          </a:xfrm>
        </p:grpSpPr>
        <p:sp>
          <p:nvSpPr>
            <p:cNvPr id="5" name="矩形 4"/>
            <p:cNvSpPr/>
            <p:nvPr/>
          </p:nvSpPr>
          <p:spPr>
            <a:xfrm>
              <a:off x="943274" y="3171384"/>
              <a:ext cx="7189695" cy="40635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542635" y="3177961"/>
              <a:ext cx="10967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+mn-lt"/>
                  <a:ea typeface="+mn-ea"/>
                </a:rPr>
                <a:t>（</a:t>
              </a:r>
              <a:r>
                <a:rPr lang="en-US" altLang="zh-CN" sz="2000" b="1" dirty="0" smtClean="0">
                  <a:latin typeface="+mn-lt"/>
                  <a:ea typeface="+mn-ea"/>
                </a:rPr>
                <a:t>7-6</a:t>
              </a:r>
              <a:r>
                <a:rPr lang="zh-CN" altLang="en-US" sz="2000" b="1" dirty="0" smtClean="0">
                  <a:latin typeface="+mn-lt"/>
                  <a:ea typeface="+mn-ea"/>
                </a:rPr>
                <a:t>） </a:t>
              </a:r>
              <a:endParaRPr lang="zh-CN" altLang="en-US" sz="2000" b="1" dirty="0">
                <a:latin typeface="+mn-lt"/>
                <a:ea typeface="+mn-ea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9527294"/>
                </p:ext>
              </p:extLst>
            </p:nvPr>
          </p:nvGraphicFramePr>
          <p:xfrm>
            <a:off x="2514600" y="3183650"/>
            <a:ext cx="3522514" cy="39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name="公式" r:id="rId6" imgW="2311200" imgH="241200" progId="Equation.3">
                    <p:embed/>
                  </p:oleObj>
                </mc:Choice>
                <mc:Fallback>
                  <p:oleObj name="公式" r:id="rId6" imgW="2311200" imgH="24120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3183650"/>
                          <a:ext cx="3522514" cy="39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01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138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588172"/>
            <a:ext cx="32624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公开密钥与对称密钥的区别</a:t>
            </a:r>
          </a:p>
        </p:txBody>
      </p:sp>
      <p:sp>
        <p:nvSpPr>
          <p:cNvPr id="90" name="Rectangle 46"/>
          <p:cNvSpPr>
            <a:spLocks noChangeArrowheads="1"/>
          </p:cNvSpPr>
          <p:nvPr/>
        </p:nvSpPr>
        <p:spPr bwMode="auto">
          <a:xfrm>
            <a:off x="517852" y="989205"/>
            <a:ext cx="813385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密钥：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通信信道上可以进行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保密通信仅限于持有此密钥的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双方。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使用公开密钥：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在通信信道上可以是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例如：很多顾客都向同一个网站发送各自的信用卡信息。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2075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86696" y="587543"/>
            <a:ext cx="774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 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984504"/>
            <a:ext cx="8133858" cy="17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钥加密算法的开销较大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，不会使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传统密码体制被弃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550" y="1175420"/>
            <a:ext cx="7166610" cy="8266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任何加密方法的安全性取决于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密钥的长度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以及攻破密文所需的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计算量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629135" y="2322986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629135" y="14006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29135" y="186443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3637198" y="1329243"/>
            <a:ext cx="0" cy="142446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9730" y="140068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48619" y="149561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00573" y="1276380"/>
            <a:ext cx="57560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面临的安全性威胁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的计算机网络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287153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1893578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48077" y="1252609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  				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7.3.2 				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7234" y="1287153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96123" y="1382085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endParaRPr lang="fr-FR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84702" y="1160937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896" y="1023789"/>
            <a:ext cx="812901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网络安全中一个很重要的问题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鉴别包括：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1896" y="62292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359564" y="597457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01266" y="1899751"/>
            <a:ext cx="6741460" cy="2396118"/>
            <a:chOff x="1532964" y="1926643"/>
            <a:chExt cx="6741460" cy="2396118"/>
          </a:xfrm>
        </p:grpSpPr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val="3085255408"/>
                </p:ext>
              </p:extLst>
            </p:nvPr>
          </p:nvGraphicFramePr>
          <p:xfrm>
            <a:off x="1532964" y="1926643"/>
            <a:ext cx="6741460" cy="20088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1532964" y="3953429"/>
              <a:ext cx="6741460" cy="369332"/>
            </a:xfrm>
            <a:prstGeom prst="rect">
              <a:avLst/>
            </a:prstGeom>
            <a:solidFill>
              <a:srgbClr val="66CC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报文鉴别通常包含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鉴别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报文的发送者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，鉴别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报文的完整性。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1896" y="62292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359564" y="597457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 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35150571"/>
              </p:ext>
            </p:extLst>
          </p:nvPr>
        </p:nvGraphicFramePr>
        <p:xfrm>
          <a:off x="1205674" y="1182572"/>
          <a:ext cx="6741460" cy="251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3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3208" y="1051300"/>
            <a:ext cx="3363006" cy="122084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鉴别发送者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其私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400" b="1" baseline="-250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对报文 </a:t>
            </a:r>
            <a:r>
              <a:rPr lang="en-US" altLang="zh-CN" sz="1400" b="1" i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密文。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核实签名，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400" b="1" baseline="-250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，还原出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lang="en-US" altLang="zh-CN" sz="1400" b="1" i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3208" y="1051300"/>
            <a:ext cx="3363006" cy="137473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报文：</a:t>
            </a:r>
            <a:endParaRPr lang="en-US" altLang="zh-CN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由于无法得到并使用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 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400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对报文 </a:t>
            </a:r>
            <a:r>
              <a:rPr lang="en-US" altLang="zh-CN" sz="14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收到的报文进行核实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签名的 </a:t>
            </a:r>
            <a:r>
              <a:rPr lang="en-US" altLang="zh-CN" sz="1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会得出不可读的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明文，可以发现报文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已被篡改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过。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83208" y="1051300"/>
                <a:ext cx="3363006" cy="137473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不可否认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抵赖曾发送报文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可把 </a:t>
                </a:r>
                <a:r>
                  <a:rPr lang="en-US" altLang="zh-CN" sz="1400" b="1" i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𝐒𝐊</m:t>
                            </m:r>
                          </m:e>
                          <m:sub>
                            <m:r>
                              <a:rPr lang="en-US" altLang="zh-CN" sz="1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出示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给进行公证的第三者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。第三者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很容易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en-US" altLang="zh-CN" sz="1400" b="1" baseline="-25000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去证实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确实发送 </a:t>
                </a:r>
                <a:r>
                  <a:rPr lang="en-US" altLang="zh-CN" sz="1400" b="1" i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 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08" y="1051300"/>
                <a:ext cx="3363006" cy="1374735"/>
              </a:xfrm>
              <a:prstGeom prst="rect">
                <a:avLst/>
              </a:prstGeom>
              <a:blipFill>
                <a:blip r:embed="rId5"/>
                <a:stretch>
                  <a:fillRect l="-361" r="-4332"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3208" y="1051300"/>
            <a:ext cx="3363006" cy="122084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的三个功能：</a:t>
            </a: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证明来源。</a:t>
            </a: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防篡改，保证完整性。</a:t>
            </a: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不可否认：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防抵赖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5753" y="4224395"/>
            <a:ext cx="48041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关键：没有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其他人能够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持有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92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71006" y="588442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可保证机密性的数字签名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283306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Picture 3" descr="C:\Users\Administrator\Desktop\图片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5330" y="1470706"/>
            <a:ext cx="352055" cy="3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107"/>
          <p:cNvGrpSpPr/>
          <p:nvPr/>
        </p:nvGrpSpPr>
        <p:grpSpPr bwMode="auto">
          <a:xfrm>
            <a:off x="3664454" y="1878030"/>
            <a:ext cx="1945425" cy="1033091"/>
            <a:chOff x="2248" y="820"/>
            <a:chExt cx="2248" cy="883"/>
          </a:xfrm>
        </p:grpSpPr>
        <p:grpSp>
          <p:nvGrpSpPr>
            <p:cNvPr id="97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27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2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2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4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48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2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3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4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5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49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0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1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45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6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7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3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3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36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7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8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9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4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8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8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2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3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15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4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0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9" name="Text Box 109"/>
          <p:cNvSpPr txBox="1">
            <a:spLocks noChangeArrowheads="1"/>
          </p:cNvSpPr>
          <p:nvPr/>
        </p:nvSpPr>
        <p:spPr bwMode="auto">
          <a:xfrm>
            <a:off x="6511413" y="187678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</a:p>
        </p:txBody>
      </p:sp>
      <p:sp>
        <p:nvSpPr>
          <p:cNvPr id="160" name="Text Box 129"/>
          <p:cNvSpPr txBox="1">
            <a:spLocks noChangeArrowheads="1"/>
          </p:cNvSpPr>
          <p:nvPr/>
        </p:nvSpPr>
        <p:spPr bwMode="auto">
          <a:xfrm>
            <a:off x="5410867" y="1878030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解密 </a:t>
            </a:r>
          </a:p>
        </p:txBody>
      </p:sp>
      <p:sp>
        <p:nvSpPr>
          <p:cNvPr id="161" name="Text Box 128"/>
          <p:cNvSpPr txBox="1">
            <a:spLocks noChangeArrowheads="1"/>
          </p:cNvSpPr>
          <p:nvPr/>
        </p:nvSpPr>
        <p:spPr bwMode="auto">
          <a:xfrm>
            <a:off x="2632644" y="1878030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 </a:t>
            </a:r>
          </a:p>
        </p:txBody>
      </p:sp>
      <p:sp>
        <p:nvSpPr>
          <p:cNvPr id="162" name="Text Box 108"/>
          <p:cNvSpPr txBox="1">
            <a:spLocks noChangeArrowheads="1"/>
          </p:cNvSpPr>
          <p:nvPr/>
        </p:nvSpPr>
        <p:spPr bwMode="auto">
          <a:xfrm>
            <a:off x="1207736" y="1878030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 </a:t>
            </a:r>
          </a:p>
        </p:txBody>
      </p:sp>
      <p:sp>
        <p:nvSpPr>
          <p:cNvPr id="163" name="Rectangle 38"/>
          <p:cNvSpPr>
            <a:spLocks noChangeArrowheads="1"/>
          </p:cNvSpPr>
          <p:nvPr/>
        </p:nvSpPr>
        <p:spPr bwMode="auto">
          <a:xfrm>
            <a:off x="2888296" y="2274205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64" name="Line 39"/>
          <p:cNvSpPr>
            <a:spLocks noChangeShapeType="1"/>
          </p:cNvSpPr>
          <p:nvPr/>
        </p:nvSpPr>
        <p:spPr bwMode="auto">
          <a:xfrm>
            <a:off x="2137480" y="2501661"/>
            <a:ext cx="75683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Rectangle 40"/>
          <p:cNvSpPr>
            <a:spLocks noChangeArrowheads="1"/>
          </p:cNvSpPr>
          <p:nvPr/>
        </p:nvSpPr>
        <p:spPr bwMode="auto">
          <a:xfrm>
            <a:off x="1442714" y="2280454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66" name="Text Box 41"/>
          <p:cNvSpPr txBox="1">
            <a:spLocks noChangeArrowheads="1"/>
          </p:cNvSpPr>
          <p:nvPr/>
        </p:nvSpPr>
        <p:spPr bwMode="auto">
          <a:xfrm>
            <a:off x="575461" y="2501662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7" name="Text Box 42"/>
          <p:cNvSpPr txBox="1">
            <a:spLocks noChangeArrowheads="1"/>
          </p:cNvSpPr>
          <p:nvPr/>
        </p:nvSpPr>
        <p:spPr bwMode="auto">
          <a:xfrm>
            <a:off x="7769962" y="2501662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68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17253" y="1538928"/>
            <a:ext cx="322439" cy="1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9" name="Text Box 44"/>
          <p:cNvSpPr txBox="1">
            <a:spLocks noChangeArrowheads="1"/>
          </p:cNvSpPr>
          <p:nvPr/>
        </p:nvSpPr>
        <p:spPr bwMode="auto">
          <a:xfrm>
            <a:off x="766362" y="1645574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875358" y="1650573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71" name="Text Box 47"/>
          <p:cNvSpPr txBox="1">
            <a:spLocks noChangeArrowheads="1"/>
          </p:cNvSpPr>
          <p:nvPr/>
        </p:nvSpPr>
        <p:spPr bwMode="auto">
          <a:xfrm>
            <a:off x="1073261" y="1129256"/>
            <a:ext cx="1444626" cy="36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baseline="-25000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72" name="Freeform 48"/>
          <p:cNvSpPr/>
          <p:nvPr/>
        </p:nvSpPr>
        <p:spPr bwMode="auto">
          <a:xfrm>
            <a:off x="1733053" y="1801795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Freeform 49"/>
          <p:cNvSpPr/>
          <p:nvPr/>
        </p:nvSpPr>
        <p:spPr bwMode="auto">
          <a:xfrm>
            <a:off x="7390658" y="1801795"/>
            <a:ext cx="10831" cy="472410"/>
          </a:xfrm>
          <a:custGeom>
            <a:avLst/>
            <a:gdLst>
              <a:gd name="T0" fmla="*/ 0 w 8"/>
              <a:gd name="T1" fmla="*/ 0 h 378"/>
              <a:gd name="T2" fmla="*/ 8 w 8"/>
              <a:gd name="T3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378">
                <a:moveTo>
                  <a:pt x="0" y="0"/>
                </a:moveTo>
                <a:lnTo>
                  <a:pt x="8" y="37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Freeform 51"/>
          <p:cNvSpPr/>
          <p:nvPr/>
        </p:nvSpPr>
        <p:spPr bwMode="auto">
          <a:xfrm rot="16200000">
            <a:off x="7759862" y="2086689"/>
            <a:ext cx="177466" cy="66747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Freeform 52"/>
          <p:cNvSpPr/>
          <p:nvPr/>
        </p:nvSpPr>
        <p:spPr bwMode="auto">
          <a:xfrm>
            <a:off x="955909" y="2220464"/>
            <a:ext cx="492823" cy="28994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 Box 107"/>
          <p:cNvSpPr txBox="1">
            <a:spLocks noChangeArrowheads="1"/>
          </p:cNvSpPr>
          <p:nvPr/>
        </p:nvSpPr>
        <p:spPr bwMode="auto">
          <a:xfrm>
            <a:off x="4184196" y="1530595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ctangle 110"/>
          <p:cNvSpPr>
            <a:spLocks noChangeArrowheads="1"/>
          </p:cNvSpPr>
          <p:nvPr/>
        </p:nvSpPr>
        <p:spPr bwMode="auto">
          <a:xfrm>
            <a:off x="7098965" y="2274205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79" name="Text Box 113"/>
          <p:cNvSpPr txBox="1">
            <a:spLocks noChangeArrowheads="1"/>
          </p:cNvSpPr>
          <p:nvPr/>
        </p:nvSpPr>
        <p:spPr bwMode="auto">
          <a:xfrm>
            <a:off x="5160323" y="1129256"/>
            <a:ext cx="1422184" cy="34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80" name="Rectangle 115"/>
          <p:cNvSpPr>
            <a:spLocks noChangeArrowheads="1"/>
          </p:cNvSpPr>
          <p:nvPr/>
        </p:nvSpPr>
        <p:spPr bwMode="auto">
          <a:xfrm>
            <a:off x="5655688" y="2274205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81" name="Line 116"/>
          <p:cNvSpPr>
            <a:spLocks noChangeShapeType="1"/>
          </p:cNvSpPr>
          <p:nvPr/>
        </p:nvSpPr>
        <p:spPr bwMode="auto">
          <a:xfrm>
            <a:off x="6361678" y="2500459"/>
            <a:ext cx="7372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Freeform 117"/>
          <p:cNvSpPr/>
          <p:nvPr/>
        </p:nvSpPr>
        <p:spPr bwMode="auto">
          <a:xfrm>
            <a:off x="3159682" y="1841786"/>
            <a:ext cx="8124" cy="459913"/>
          </a:xfrm>
          <a:custGeom>
            <a:avLst/>
            <a:gdLst>
              <a:gd name="T0" fmla="*/ 0 w 6"/>
              <a:gd name="T1" fmla="*/ 0 h 368"/>
              <a:gd name="T2" fmla="*/ 6 w 6"/>
              <a:gd name="T3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368">
                <a:moveTo>
                  <a:pt x="0" y="0"/>
                </a:moveTo>
                <a:lnTo>
                  <a:pt x="6" y="36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Freeform 118"/>
          <p:cNvSpPr/>
          <p:nvPr/>
        </p:nvSpPr>
        <p:spPr bwMode="auto">
          <a:xfrm>
            <a:off x="5923012" y="1801795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Line 119"/>
          <p:cNvSpPr>
            <a:spLocks noChangeShapeType="1"/>
          </p:cNvSpPr>
          <p:nvPr/>
        </p:nvSpPr>
        <p:spPr bwMode="auto">
          <a:xfrm>
            <a:off x="2894315" y="3140622"/>
            <a:ext cx="33482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Text Box 120"/>
          <p:cNvSpPr txBox="1">
            <a:spLocks noChangeArrowheads="1"/>
          </p:cNvSpPr>
          <p:nvPr/>
        </p:nvSpPr>
        <p:spPr bwMode="auto">
          <a:xfrm>
            <a:off x="3969807" y="2950659"/>
            <a:ext cx="1210588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加密与解密</a:t>
            </a:r>
          </a:p>
        </p:txBody>
      </p:sp>
      <p:sp>
        <p:nvSpPr>
          <p:cNvPr id="186" name="Line 121"/>
          <p:cNvSpPr>
            <a:spLocks noChangeShapeType="1"/>
          </p:cNvSpPr>
          <p:nvPr/>
        </p:nvSpPr>
        <p:spPr bwMode="auto">
          <a:xfrm>
            <a:off x="1507108" y="3471781"/>
            <a:ext cx="62628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Text Box 122"/>
          <p:cNvSpPr txBox="1">
            <a:spLocks noChangeArrowheads="1"/>
          </p:cNvSpPr>
          <p:nvPr/>
        </p:nvSpPr>
        <p:spPr bwMode="auto">
          <a:xfrm>
            <a:off x="3813224" y="3301814"/>
            <a:ext cx="1620957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签名与核实签名</a:t>
            </a:r>
          </a:p>
        </p:txBody>
      </p:sp>
      <p:sp>
        <p:nvSpPr>
          <p:cNvPr id="189" name="Text Box 126"/>
          <p:cNvSpPr txBox="1">
            <a:spLocks noChangeArrowheads="1"/>
          </p:cNvSpPr>
          <p:nvPr/>
        </p:nvSpPr>
        <p:spPr bwMode="auto">
          <a:xfrm>
            <a:off x="2508013" y="1129256"/>
            <a:ext cx="1433406" cy="34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0" name="Text Box 127"/>
          <p:cNvSpPr txBox="1">
            <a:spLocks noChangeArrowheads="1"/>
          </p:cNvSpPr>
          <p:nvPr/>
        </p:nvSpPr>
        <p:spPr bwMode="auto">
          <a:xfrm>
            <a:off x="6703092" y="1129256"/>
            <a:ext cx="1455848" cy="36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baseline="-25000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1" name="Text Box 130"/>
          <p:cNvSpPr txBox="1">
            <a:spLocks noChangeArrowheads="1"/>
          </p:cNvSpPr>
          <p:nvPr/>
        </p:nvSpPr>
        <p:spPr bwMode="auto">
          <a:xfrm>
            <a:off x="4347061" y="1959959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endParaRPr kumimoji="1"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2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02" y="1921487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32" y="1924854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Line 114"/>
          <p:cNvSpPr>
            <a:spLocks noChangeShapeType="1"/>
          </p:cNvSpPr>
          <p:nvPr/>
        </p:nvSpPr>
        <p:spPr bwMode="auto">
          <a:xfrm>
            <a:off x="3594285" y="2501661"/>
            <a:ext cx="207960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5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54425" y="1531281"/>
            <a:ext cx="319674" cy="1802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732093" y="1461555"/>
            <a:ext cx="352055" cy="357633"/>
            <a:chOff x="5732093" y="1694638"/>
            <a:chExt cx="352055" cy="357633"/>
          </a:xfrm>
        </p:grpSpPr>
        <p:pic>
          <p:nvPicPr>
            <p:cNvPr id="197" name="Picture 3" descr="C:\Users\Administrator\Desktop\图片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32093" y="1703789"/>
              <a:ext cx="352055" cy="34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" name="矩形 197"/>
            <p:cNvSpPr/>
            <p:nvPr/>
          </p:nvSpPr>
          <p:spPr>
            <a:xfrm>
              <a:off x="5783979" y="1694638"/>
              <a:ext cx="246379" cy="340240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91541" y="3849558"/>
            <a:ext cx="732909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先后进行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，运算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量太大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，花费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时间。目前普遍使用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开销小得多的对称密钥加密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数字签名必须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使用公钥密码，但一定要设法减小公钥密码算法的开销。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00418" y="2194758"/>
                <a:ext cx="898323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𝐒𝐊</m:t>
                              </m:r>
                            </m:e>
                            <m:sub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18" y="2194758"/>
                <a:ext cx="898323" cy="326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6314573" y="2194758"/>
                <a:ext cx="898323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𝐒𝐊</m:t>
                              </m:r>
                            </m:e>
                            <m:sub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73" y="2194758"/>
                <a:ext cx="898323" cy="3262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矩形 195"/>
              <p:cNvSpPr/>
              <p:nvPr/>
            </p:nvSpPr>
            <p:spPr>
              <a:xfrm>
                <a:off x="3935325" y="2202084"/>
                <a:ext cx="1393330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sz="1400" b="1" i="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𝐏𝐊</m:t>
                          </m:r>
                          <m:r>
                            <a:rPr lang="en-US" altLang="zh-CN" sz="1400" b="1" i="0" baseline="-4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𝐒𝐊</m:t>
                              </m:r>
                            </m:e>
                            <m:sub>
                              <m:r>
                                <a:rPr lang="en-US" altLang="zh-CN" sz="14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400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矩形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25" y="2202084"/>
                <a:ext cx="1393330" cy="326243"/>
              </a:xfrm>
              <a:prstGeom prst="rect">
                <a:avLst/>
              </a:prstGeom>
              <a:blipFill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83139"/>
            <a:ext cx="820780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散列函数（又称为杂凑函数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希函数）在计算机领域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中广泛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密码学要求的散列函数又常称为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cryptographic hash function)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具有以下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lvl="1" indent="-341313" eaLnBrk="0" hangingPunct="0">
              <a:lnSpc>
                <a:spcPts val="3000"/>
              </a:lnSpc>
              <a:buClr>
                <a:srgbClr val="990099"/>
              </a:buClr>
              <a:buSzPct val="9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结果的长度应较短和固定。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lvl="1" indent="-341313" eaLnBrk="0" hangingPunct="0">
              <a:lnSpc>
                <a:spcPts val="3000"/>
              </a:lnSpc>
              <a:buClr>
                <a:srgbClr val="990099"/>
              </a:buClr>
              <a:buSzPct val="9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应具有很好的抗碰撞性，避免不同的输入产生相同的输出。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lvl="1" indent="-341313" eaLnBrk="0" hangingPunct="0">
              <a:lnSpc>
                <a:spcPts val="3000"/>
              </a:lnSpc>
              <a:buClr>
                <a:srgbClr val="990099"/>
              </a:buClr>
              <a:buSzPct val="9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应是单向函数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(one-way function)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，不能逆向变换。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lvl="1" indent="-341313" eaLnBrk="0" hangingPunct="0">
              <a:lnSpc>
                <a:spcPts val="3000"/>
              </a:lnSpc>
              <a:buClr>
                <a:srgbClr val="990099"/>
              </a:buClr>
              <a:buSzPct val="9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其他特性：输出的每一个比特都与输入的每一个比特有关；仅改动输入的一个比特，输出也会相差极大；包括许多非线性运算等。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57518" y="588442"/>
            <a:ext cx="2032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04633" y="61910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622624" y="581976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密码散列函数是单向的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974215"/>
            <a:ext cx="8129015" cy="302404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0800000">
            <a:off x="2718455" y="2400484"/>
            <a:ext cx="3976798" cy="144369"/>
          </a:xfrm>
          <a:prstGeom prst="rightArrow">
            <a:avLst>
              <a:gd name="adj1" fmla="val 50000"/>
              <a:gd name="adj2" fmla="val 119191"/>
            </a:avLst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69591" y="1924296"/>
            <a:ext cx="3944978" cy="318149"/>
            <a:chOff x="2669591" y="1924296"/>
            <a:chExt cx="3944978" cy="318149"/>
          </a:xfrm>
        </p:grpSpPr>
        <p:sp>
          <p:nvSpPr>
            <p:cNvPr id="26" name="右箭头 25"/>
            <p:cNvSpPr/>
            <p:nvPr/>
          </p:nvSpPr>
          <p:spPr>
            <a:xfrm>
              <a:off x="2669591" y="2013373"/>
              <a:ext cx="1074978" cy="132592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5434700" y="2027449"/>
              <a:ext cx="1179869" cy="13562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66444" y="1924296"/>
              <a:ext cx="1807636" cy="318149"/>
            </a:xfrm>
            <a:prstGeom prst="rect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单向散列变换 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22677" y="1954062"/>
            <a:ext cx="2295169" cy="995496"/>
            <a:chOff x="3522677" y="1954062"/>
            <a:chExt cx="2295169" cy="995496"/>
          </a:xfrm>
        </p:grpSpPr>
        <p:sp>
          <p:nvSpPr>
            <p:cNvPr id="33" name="TextBox 15"/>
            <p:cNvSpPr txBox="1"/>
            <p:nvPr/>
          </p:nvSpPr>
          <p:spPr>
            <a:xfrm>
              <a:off x="3522677" y="2611004"/>
              <a:ext cx="2295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逆向变换是不可能的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4354963" y="1954062"/>
              <a:ext cx="5645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/>
                </a:rPr>
                <a:t></a:t>
              </a:r>
              <a:endPara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863" y="1265869"/>
            <a:ext cx="2059716" cy="1412400"/>
            <a:chOff x="6429863" y="1265869"/>
            <a:chExt cx="2059716" cy="1412400"/>
          </a:xfrm>
        </p:grpSpPr>
        <p:sp>
          <p:nvSpPr>
            <p:cNvPr id="30" name="TextBox 12"/>
            <p:cNvSpPr txBox="1"/>
            <p:nvPr/>
          </p:nvSpPr>
          <p:spPr>
            <a:xfrm>
              <a:off x="6429863" y="1265869"/>
              <a:ext cx="2059716" cy="67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输出固定长度</a:t>
              </a:r>
              <a:endPara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algn="ctr">
                <a:lnSpc>
                  <a:spcPts val="2400"/>
                </a:lnSpc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的散列值 </a:t>
              </a:r>
              <a:r>
                <a:rPr lang="en-US" altLang="zh-CN" sz="1600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</a:t>
              </a:r>
              <a:r>
                <a:rPr lang="en-US" altLang="zh-CN" sz="1600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)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5" name="流程图: 文档 24"/>
            <p:cNvSpPr/>
            <p:nvPr/>
          </p:nvSpPr>
          <p:spPr>
            <a:xfrm>
              <a:off x="6623598" y="1916527"/>
              <a:ext cx="1579109" cy="761742"/>
            </a:xfrm>
            <a:prstGeom prst="flowChartDocument">
              <a:avLst/>
            </a:prstGeom>
            <a:solidFill>
              <a:srgbClr val="99FF99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10010…1011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06148" y="1192271"/>
            <a:ext cx="1948078" cy="2503002"/>
            <a:chOff x="906148" y="1192271"/>
            <a:chExt cx="1948078" cy="2503002"/>
          </a:xfrm>
        </p:grpSpPr>
        <p:sp>
          <p:nvSpPr>
            <p:cNvPr id="28" name="流程图: 文档 27"/>
            <p:cNvSpPr/>
            <p:nvPr/>
          </p:nvSpPr>
          <p:spPr>
            <a:xfrm>
              <a:off x="1123857" y="1500946"/>
              <a:ext cx="1576667" cy="2194327"/>
            </a:xfrm>
            <a:prstGeom prst="flowChartDocumen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"/>
            <p:cNvSpPr txBox="1"/>
            <p:nvPr/>
          </p:nvSpPr>
          <p:spPr>
            <a:xfrm>
              <a:off x="906148" y="1192271"/>
              <a:ext cx="1948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任意长度的明文 </a:t>
              </a:r>
              <a:r>
                <a:rPr lang="en-US" altLang="zh-CN" sz="1600" b="1" i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X</a:t>
              </a:r>
              <a:endPara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9" name="TextBox 8"/>
            <p:cNvSpPr txBox="1"/>
            <p:nvPr/>
          </p:nvSpPr>
          <p:spPr>
            <a:xfrm>
              <a:off x="1131839" y="1503877"/>
              <a:ext cx="160499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这是要发送的不需要加密的明文，长度不限，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</a:t>
              </a:r>
            </a:p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……………………………,</a:t>
              </a:r>
            </a:p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…………………………….</a:t>
              </a:r>
            </a:p>
            <a:p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…………………………….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5534" y="1521074"/>
            <a:ext cx="8129015" cy="256847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09474" y="635772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733297" y="1867070"/>
            <a:ext cx="7667251" cy="18662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2678706" y="3285902"/>
            <a:ext cx="5709142" cy="434483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2888223" y="2393829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4063514" y="2393829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71"/>
          <p:cNvSpPr>
            <a:spLocks noChangeArrowheads="1"/>
          </p:cNvSpPr>
          <p:nvPr/>
        </p:nvSpPr>
        <p:spPr bwMode="auto">
          <a:xfrm>
            <a:off x="978206" y="2393829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72"/>
          <p:cNvSpPr>
            <a:spLocks noChangeArrowheads="1"/>
          </p:cNvSpPr>
          <p:nvPr/>
        </p:nvSpPr>
        <p:spPr bwMode="auto">
          <a:xfrm>
            <a:off x="2154864" y="2393829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1205328" y="2514232"/>
            <a:ext cx="9495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c 74"/>
          <p:cNvSpPr/>
          <p:nvPr/>
        </p:nvSpPr>
        <p:spPr bwMode="auto">
          <a:xfrm>
            <a:off x="1205328" y="2514232"/>
            <a:ext cx="489818" cy="340684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75"/>
          <p:cNvSpPr>
            <a:spLocks noChangeArrowheads="1"/>
          </p:cNvSpPr>
          <p:nvPr/>
        </p:nvSpPr>
        <p:spPr bwMode="auto">
          <a:xfrm>
            <a:off x="1548749" y="2871334"/>
            <a:ext cx="339315" cy="199758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1888064" y="2835761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23" name="Oval 77"/>
          <p:cNvSpPr>
            <a:spLocks noChangeArrowheads="1"/>
          </p:cNvSpPr>
          <p:nvPr/>
        </p:nvSpPr>
        <p:spPr bwMode="auto">
          <a:xfrm>
            <a:off x="4784559" y="238972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78"/>
          <p:cNvSpPr>
            <a:spLocks noChangeArrowheads="1"/>
          </p:cNvSpPr>
          <p:nvPr/>
        </p:nvSpPr>
        <p:spPr bwMode="auto">
          <a:xfrm>
            <a:off x="5961217" y="2389725"/>
            <a:ext cx="228491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6723309" y="238972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7776829" y="269073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27" name="Oval 86"/>
          <p:cNvSpPr>
            <a:spLocks noChangeArrowheads="1"/>
          </p:cNvSpPr>
          <p:nvPr/>
        </p:nvSpPr>
        <p:spPr bwMode="auto">
          <a:xfrm>
            <a:off x="7899968" y="238972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4805083" y="3313265"/>
            <a:ext cx="13708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动  攻  击</a:t>
            </a: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7600329" y="189306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544074" y="189306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4710676" y="189306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2" name="Text Box 94"/>
          <p:cNvSpPr txBox="1">
            <a:spLocks noChangeArrowheads="1"/>
          </p:cNvSpPr>
          <p:nvPr/>
        </p:nvSpPr>
        <p:spPr bwMode="auto">
          <a:xfrm>
            <a:off x="2807500" y="189306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833176" y="189306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5697154" y="189306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3793977" y="189306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1890801" y="189306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40" name="Arc 105"/>
          <p:cNvSpPr/>
          <p:nvPr/>
        </p:nvSpPr>
        <p:spPr bwMode="auto">
          <a:xfrm>
            <a:off x="3097559" y="2496445"/>
            <a:ext cx="491186" cy="37078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106"/>
          <p:cNvSpPr>
            <a:spLocks noChangeArrowheads="1"/>
          </p:cNvSpPr>
          <p:nvPr/>
        </p:nvSpPr>
        <p:spPr bwMode="auto">
          <a:xfrm>
            <a:off x="3440979" y="2867229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rc 107"/>
          <p:cNvSpPr/>
          <p:nvPr/>
        </p:nvSpPr>
        <p:spPr bwMode="auto">
          <a:xfrm flipH="1">
            <a:off x="3629792" y="2507391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108"/>
          <p:cNvSpPr txBox="1">
            <a:spLocks noChangeArrowheads="1"/>
          </p:cNvSpPr>
          <p:nvPr/>
        </p:nvSpPr>
        <p:spPr bwMode="auto">
          <a:xfrm>
            <a:off x="3781664" y="283028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44" name="Arc 109"/>
          <p:cNvSpPr/>
          <p:nvPr/>
        </p:nvSpPr>
        <p:spPr bwMode="auto">
          <a:xfrm flipH="1">
            <a:off x="5515182" y="2504655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5667053" y="269073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6" name="Oval 111"/>
          <p:cNvSpPr>
            <a:spLocks noChangeArrowheads="1"/>
          </p:cNvSpPr>
          <p:nvPr/>
        </p:nvSpPr>
        <p:spPr bwMode="auto">
          <a:xfrm>
            <a:off x="5372888" y="2848074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112"/>
          <p:cNvSpPr>
            <a:spLocks noChangeArrowheads="1"/>
          </p:cNvSpPr>
          <p:nvPr/>
        </p:nvSpPr>
        <p:spPr bwMode="auto">
          <a:xfrm>
            <a:off x="6821820" y="2876807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113"/>
          <p:cNvSpPr>
            <a:spLocks noChangeArrowheads="1"/>
          </p:cNvSpPr>
          <p:nvPr/>
        </p:nvSpPr>
        <p:spPr bwMode="auto">
          <a:xfrm>
            <a:off x="7007896" y="2939745"/>
            <a:ext cx="339315" cy="186076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87"/>
          <p:cNvSpPr>
            <a:spLocks noChangeArrowheads="1"/>
          </p:cNvSpPr>
          <p:nvPr/>
        </p:nvSpPr>
        <p:spPr bwMode="auto">
          <a:xfrm>
            <a:off x="7193973" y="300131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114"/>
          <p:cNvSpPr>
            <a:spLocks noChangeArrowheads="1"/>
          </p:cNvSpPr>
          <p:nvPr/>
        </p:nvSpPr>
        <p:spPr bwMode="auto">
          <a:xfrm>
            <a:off x="7442986" y="300131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115"/>
          <p:cNvSpPr>
            <a:spLocks noChangeShapeType="1"/>
          </p:cNvSpPr>
          <p:nvPr/>
        </p:nvSpPr>
        <p:spPr bwMode="auto">
          <a:xfrm flipV="1">
            <a:off x="7007896" y="2532019"/>
            <a:ext cx="875653" cy="3447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16"/>
          <p:cNvSpPr>
            <a:spLocks noChangeShapeType="1"/>
          </p:cNvSpPr>
          <p:nvPr/>
        </p:nvSpPr>
        <p:spPr bwMode="auto">
          <a:xfrm flipV="1">
            <a:off x="7239123" y="2577169"/>
            <a:ext cx="664949" cy="37078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17"/>
          <p:cNvSpPr>
            <a:spLocks noChangeShapeType="1"/>
          </p:cNvSpPr>
          <p:nvPr/>
        </p:nvSpPr>
        <p:spPr bwMode="auto">
          <a:xfrm flipV="1">
            <a:off x="7401208" y="2616848"/>
            <a:ext cx="542542" cy="38271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118"/>
          <p:cNvSpPr>
            <a:spLocks noChangeShapeType="1"/>
          </p:cNvSpPr>
          <p:nvPr/>
        </p:nvSpPr>
        <p:spPr bwMode="auto">
          <a:xfrm flipV="1">
            <a:off x="7672845" y="2605902"/>
            <a:ext cx="317424" cy="40225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44114" y="3285902"/>
            <a:ext cx="1947292" cy="438192"/>
          </a:xfrm>
          <a:prstGeom prst="rect">
            <a:avLst/>
          </a:prstGeom>
          <a:solidFill>
            <a:srgbClr val="660066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1173450" y="3311897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</p:txBody>
      </p:sp>
      <p:sp>
        <p:nvSpPr>
          <p:cNvPr id="37" name="Line 101"/>
          <p:cNvSpPr>
            <a:spLocks noChangeShapeType="1"/>
          </p:cNvSpPr>
          <p:nvPr/>
        </p:nvSpPr>
        <p:spPr bwMode="auto">
          <a:xfrm>
            <a:off x="2693938" y="1867070"/>
            <a:ext cx="0" cy="186623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02"/>
          <p:cNvSpPr>
            <a:spLocks noChangeShapeType="1"/>
          </p:cNvSpPr>
          <p:nvPr/>
        </p:nvSpPr>
        <p:spPr bwMode="auto">
          <a:xfrm>
            <a:off x="4575224" y="1867070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>
            <a:off x="6535864" y="1867070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100"/>
          <p:cNvSpPr>
            <a:spLocks noChangeShapeType="1"/>
          </p:cNvSpPr>
          <p:nvPr/>
        </p:nvSpPr>
        <p:spPr bwMode="auto">
          <a:xfrm>
            <a:off x="733297" y="3285901"/>
            <a:ext cx="7667251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511896" y="616707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2020256" y="591243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61" name="Rectangle 46"/>
          <p:cNvSpPr>
            <a:spLocks noChangeArrowheads="1"/>
          </p:cNvSpPr>
          <p:nvPr/>
        </p:nvSpPr>
        <p:spPr bwMode="auto">
          <a:xfrm>
            <a:off x="509475" y="1044020"/>
            <a:ext cx="8129015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类威胁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41963"/>
            <a:ext cx="812901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Digest 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Secure Hash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更安全，但计算起来却比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要慢些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SHA-1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[RFC 3174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安全性方面有了很大的改进。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4633" y="61910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22624" y="581976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62161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584486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3932"/>
            <a:ext cx="812901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的设计者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Rivest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曾提出一个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猜想：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足够复杂的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方法，使报文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摘要代码中的每一位都与原来报文中的每一位有关。</a:t>
            </a:r>
          </a:p>
        </p:txBody>
      </p:sp>
      <p:sp>
        <p:nvSpPr>
          <p:cNvPr id="2" name="矩形 1"/>
          <p:cNvSpPr/>
          <p:nvPr/>
        </p:nvSpPr>
        <p:spPr>
          <a:xfrm>
            <a:off x="936372" y="1489377"/>
            <a:ext cx="7270378" cy="877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lvl="1"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报文摘要代码，要找出一个与原来报文有相同报文摘要的另一报文，其难度在计算上几乎是不可能的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04633" y="61515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22624" y="578031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算法计算步骤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0964"/>
            <a:ext cx="81836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8775" indent="-352425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把任意长的报文按模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计算其余数（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位），追加在报文的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-352425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在报文和余数之间填充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位，使得填充后的总长度是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的整数倍。填充的首位是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，后面都是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09474" y="2207459"/>
            <a:ext cx="8129015" cy="1525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085029" y="2290979"/>
            <a:ext cx="2672348" cy="36679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757377" y="2290979"/>
            <a:ext cx="1257576" cy="366793"/>
          </a:xfrm>
          <a:prstGeom prst="rect">
            <a:avLst/>
          </a:prstGeom>
          <a:solidFill>
            <a:srgbClr val="CC00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1000…00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14953" y="2290979"/>
            <a:ext cx="1047980" cy="36679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085029" y="2710171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757377" y="2710171"/>
            <a:ext cx="0" cy="366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014953" y="2710171"/>
            <a:ext cx="0" cy="6811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7039366" y="2710171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2085029" y="2893567"/>
            <a:ext cx="26723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2085029" y="3181761"/>
            <a:ext cx="39299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2085029" y="3496155"/>
            <a:ext cx="49543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28606" y="2762570"/>
            <a:ext cx="876730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报文长度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9019" y="3050764"/>
            <a:ext cx="2721412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带填充位的长度，模 </a:t>
            </a:r>
            <a:r>
              <a:rPr lang="en-US" altLang="zh-CN" dirty="0"/>
              <a:t>512 </a:t>
            </a:r>
            <a:r>
              <a:rPr lang="zh-CN" altLang="en-US" dirty="0"/>
              <a:t>余 </a:t>
            </a:r>
            <a:r>
              <a:rPr lang="en-US" altLang="zh-CN" dirty="0"/>
              <a:t>448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7914" y="3350579"/>
            <a:ext cx="1947735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总长度，</a:t>
            </a:r>
            <a:r>
              <a:rPr lang="en-US" altLang="zh-CN" dirty="0"/>
              <a:t>512 </a:t>
            </a:r>
            <a:r>
              <a:rPr lang="zh-CN" altLang="en-US" dirty="0"/>
              <a:t>的整数倍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14953" y="3047805"/>
            <a:ext cx="1024412" cy="298885"/>
            <a:chOff x="6969224" y="5477162"/>
            <a:chExt cx="1407773" cy="410736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6969224" y="5657182"/>
              <a:ext cx="14077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321260" y="5477162"/>
              <a:ext cx="851849" cy="410736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64 </a:t>
              </a:r>
              <a:r>
                <a:rPr lang="zh-CN" altLang="en-US" dirty="0"/>
                <a:t>位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04633" y="61515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22624" y="578031"/>
            <a:ext cx="242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算法计算步骤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0964"/>
            <a:ext cx="818367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8775" indent="-352425" eaLnBrk="0" hangingPunct="0">
              <a:lnSpc>
                <a:spcPts val="3000"/>
              </a:lnSpc>
              <a:buClr>
                <a:srgbClr val="990099"/>
              </a:buClr>
              <a:buFont typeface="+mj-lt"/>
              <a:buAutoNum type="arabicPeriod" startAt="3"/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把追加和填充后的报文分割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为多个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位的数据块，每个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位的报文数据再分成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位的数据块。</a:t>
            </a:r>
          </a:p>
          <a:p>
            <a:pPr marL="358775" indent="-352425" eaLnBrk="0" hangingPunct="0">
              <a:lnSpc>
                <a:spcPts val="3000"/>
              </a:lnSpc>
              <a:buClr>
                <a:srgbClr val="990099"/>
              </a:buClr>
              <a:buFont typeface="+mj-lt"/>
              <a:buAutoNum type="arabicPeriod" startAt="3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位的数据块依次送到不同的散列函数进行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轮计算。每一轮又都按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位的小数据块进行复杂的运算。一直到最后计算出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5435" y="2976900"/>
            <a:ext cx="7234518" cy="1391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年，中国学者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王小云发表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了轰动世界的密码学论文，证明可以用系统的方法找出一对报文，这对报文具有相同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而这仅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，或不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安全性就产生了动摇。随后，又有许多学者开发了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的攻击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最终被安全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所取代。</a:t>
            </a:r>
          </a:p>
        </p:txBody>
      </p:sp>
    </p:spTree>
    <p:extLst>
      <p:ext uri="{BB962C8B-B14F-4D97-AF65-F5344CB8AC3E}">
        <p14:creationId xmlns:p14="http://schemas.microsoft.com/office/powerpoint/2010/main" val="7496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6163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579248"/>
            <a:ext cx="2627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55606"/>
            <a:ext cx="812901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(Secure Hash Algorithm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美国标准与技术协会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NIST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提出的一个散列算法系列。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，但其散列值的长度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是先把输入报文划分为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长的数据块，然后经过复杂运算后得出散列值。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400" y="2979662"/>
            <a:ext cx="7091082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 </a:t>
            </a:r>
            <a:r>
              <a:rPr lang="en-US" altLang="zh-CN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SHA-1 </a:t>
            </a: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后来也被证明其实际安全性并未达到设计要求，并且也曾被王小云教授的研究团队攻破。谷歌也宣布了攻破 </a:t>
            </a:r>
            <a:r>
              <a:rPr lang="en-US" altLang="zh-CN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SHA-1 </a:t>
            </a: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。许多组织都已纷纷宣布停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6163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579248"/>
            <a:ext cx="2627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55606"/>
            <a:ext cx="81290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已被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所替代。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SHA-2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的多种变型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>
              <a:lnSpc>
                <a:spcPts val="2800"/>
              </a:lnSpc>
              <a:buClr>
                <a:srgbClr val="0070C0"/>
              </a:buClr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SHA-224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SHA-256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SHA-384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SHA-512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SHA-3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的多种变型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>
              <a:lnSpc>
                <a:spcPts val="2800"/>
              </a:lnSpc>
              <a:buClr>
                <a:srgbClr val="0070C0"/>
              </a:buClr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SHA3-224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SHA3-256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SHA3-384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SHA3-512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SHA-2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不同的散列函数。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1479176" y="3232043"/>
            <a:ext cx="5979459" cy="7227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目前，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密码学家尚</a:t>
            </a: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无法把一个任意已知的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b="1" i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，篡改为具有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 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SHA-1 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</a:t>
            </a: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列值的另一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b="1" i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21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183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88076" y="585114"/>
            <a:ext cx="357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用报文鉴别码实现报文鉴别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961046"/>
            <a:ext cx="8473161" cy="46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函数问题：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防篡改，但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不能防伪造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真正实现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7852" y="1384379"/>
            <a:ext cx="8133857" cy="301729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5" name="组合 84"/>
          <p:cNvGrpSpPr/>
          <p:nvPr/>
        </p:nvGrpSpPr>
        <p:grpSpPr>
          <a:xfrm>
            <a:off x="4573166" y="2581858"/>
            <a:ext cx="1334311" cy="273985"/>
            <a:chOff x="4573166" y="2581858"/>
            <a:chExt cx="1334311" cy="273985"/>
          </a:xfrm>
        </p:grpSpPr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5503043" y="2627522"/>
              <a:ext cx="404434" cy="22832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kumimoji="1" lang="en-US" altLang="zh-CN" sz="1100" b="1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H(X)</a:t>
              </a:r>
              <a:endParaRPr kumimoji="1" lang="en-US" altLang="zh-CN" sz="11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4573166" y="2764515"/>
              <a:ext cx="92987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 flipV="1">
              <a:off x="4583214" y="2581858"/>
              <a:ext cx="0" cy="18265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773998" y="1723203"/>
            <a:ext cx="1133479" cy="639299"/>
            <a:chOff x="4773998" y="1723203"/>
            <a:chExt cx="1133479" cy="639299"/>
          </a:xfrm>
        </p:grpSpPr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5504476" y="1896895"/>
              <a:ext cx="403001" cy="22832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kumimoji="1" lang="en-US" altLang="zh-CN" sz="1100" b="1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H'(X</a:t>
              </a:r>
              <a:r>
                <a:rPr kumimoji="1" lang="en-US" altLang="zh-CN" sz="1100" b="1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1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5039856" y="1766561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  <p:sp>
          <p:nvSpPr>
            <p:cNvPr id="41" name="AutoShape 26"/>
            <p:cNvSpPr/>
            <p:nvPr/>
          </p:nvSpPr>
          <p:spPr bwMode="auto">
            <a:xfrm>
              <a:off x="4773998" y="1723203"/>
              <a:ext cx="129357" cy="639299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4994192" y="2033888"/>
              <a:ext cx="41097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633436" y="2170880"/>
            <a:ext cx="681627" cy="410978"/>
            <a:chOff x="5633436" y="2170880"/>
            <a:chExt cx="681627" cy="410978"/>
          </a:xfrm>
        </p:grpSpPr>
        <p:sp>
          <p:nvSpPr>
            <p:cNvPr id="43" name="AutoShape 28"/>
            <p:cNvSpPr>
              <a:spLocks noChangeArrowheads="1"/>
            </p:cNvSpPr>
            <p:nvPr/>
          </p:nvSpPr>
          <p:spPr bwMode="auto">
            <a:xfrm>
              <a:off x="5633436" y="2170880"/>
              <a:ext cx="136993" cy="410978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635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5771324" y="2193712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19689" y="1844382"/>
            <a:ext cx="791008" cy="481090"/>
            <a:chOff x="4641155" y="1412783"/>
            <a:chExt cx="1319957" cy="802796"/>
          </a:xfrm>
        </p:grpSpPr>
        <p:sp>
          <p:nvSpPr>
            <p:cNvPr id="30" name="右箭头 29"/>
            <p:cNvSpPr/>
            <p:nvPr/>
          </p:nvSpPr>
          <p:spPr bwMode="auto">
            <a:xfrm>
              <a:off x="4641155" y="1744885"/>
              <a:ext cx="1319957" cy="470694"/>
            </a:xfrm>
            <a:prstGeom prst="rightArrow">
              <a:avLst/>
            </a:prstGeom>
            <a:solidFill>
              <a:srgbClr val="99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4808985" y="1412783"/>
              <a:ext cx="907339" cy="513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C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49867" y="1714238"/>
            <a:ext cx="365314" cy="639299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88150" y="1714238"/>
            <a:ext cx="365314" cy="870478"/>
            <a:chOff x="3730055" y="1669413"/>
            <a:chExt cx="365314" cy="870478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730055" y="1669413"/>
              <a:ext cx="365314" cy="6392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24" name="Rectangle 14" descr="浅色竖线"/>
            <p:cNvSpPr>
              <a:spLocks noChangeArrowheads="1"/>
            </p:cNvSpPr>
            <p:nvPr/>
          </p:nvSpPr>
          <p:spPr bwMode="auto">
            <a:xfrm>
              <a:off x="3730055" y="2311570"/>
              <a:ext cx="365314" cy="22832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100" b="1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H(X)</a:t>
              </a:r>
              <a:endParaRPr kumimoji="1" lang="zh-CN" altLang="en-US" sz="1100" b="1" i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15181" y="2581858"/>
            <a:ext cx="765674" cy="182657"/>
            <a:chOff x="2115181" y="2581858"/>
            <a:chExt cx="765674" cy="182657"/>
          </a:xfrm>
        </p:grpSpPr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2115181" y="2764515"/>
              <a:ext cx="7656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V="1">
              <a:off x="2879772" y="2581858"/>
              <a:ext cx="0" cy="18265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655926" y="2328446"/>
            <a:ext cx="459255" cy="527397"/>
            <a:chOff x="1655926" y="2328446"/>
            <a:chExt cx="459255" cy="52739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749867" y="2627522"/>
              <a:ext cx="365314" cy="22832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kumimoji="1" lang="en-US" altLang="zh-CN" sz="1100" b="1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H(X)</a:t>
              </a:r>
              <a:endParaRPr kumimoji="1" lang="en-US" altLang="zh-CN" sz="11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1932524" y="2353537"/>
              <a:ext cx="0" cy="2739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655926" y="232844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383455" y="1714238"/>
            <a:ext cx="365314" cy="870478"/>
            <a:chOff x="3730055" y="1669413"/>
            <a:chExt cx="365314" cy="870478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3730055" y="1669413"/>
              <a:ext cx="365314" cy="63929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49" name="Rectangle 14" descr="浅色竖线"/>
            <p:cNvSpPr>
              <a:spLocks noChangeArrowheads="1"/>
            </p:cNvSpPr>
            <p:nvPr/>
          </p:nvSpPr>
          <p:spPr bwMode="auto">
            <a:xfrm>
              <a:off x="3730055" y="2311570"/>
              <a:ext cx="365314" cy="22832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100" b="1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H(X)</a:t>
              </a:r>
              <a:endParaRPr kumimoji="1" lang="zh-CN" altLang="en-US" sz="1100" b="1" i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6297134" y="2033888"/>
            <a:ext cx="144192" cy="629230"/>
          </a:xfrm>
          <a:prstGeom prst="leftBrace">
            <a:avLst>
              <a:gd name="adj1" fmla="val 16475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1373" y="1728367"/>
            <a:ext cx="158713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zh-CN" sz="16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H’(X) </a:t>
            </a:r>
            <a:r>
              <a:rPr kumimoji="1" lang="en-US" altLang="zh-CN" sz="16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H(X)</a:t>
            </a:r>
            <a:r>
              <a:rPr kumimoji="1" lang="zh-CN" altLang="en-US" sz="1400" b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14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1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1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1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kumimoji="1" lang="zh-CN" altLang="en-US" sz="1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过来的。</a:t>
            </a:r>
            <a:endParaRPr kumimoji="1" lang="en-US" altLang="zh-CN" sz="1400" b="1" kern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51373" y="2361174"/>
            <a:ext cx="175942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zh-CN" sz="1600" b="1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H’(X) </a:t>
            </a:r>
            <a:r>
              <a:rPr kumimoji="1" lang="en-US" altLang="zh-CN" sz="16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kumimoji="1" lang="en-US" altLang="zh-CN" sz="1600" b="1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H(X)</a:t>
            </a:r>
            <a:r>
              <a:rPr kumimoji="1"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1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1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14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14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14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kumimoji="1" lang="zh-CN" altLang="en-US" sz="1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过来的。</a:t>
            </a:r>
            <a:endParaRPr kumimoji="1" lang="en-US" altLang="zh-CN" sz="1400" b="1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319689" y="3277537"/>
            <a:ext cx="791008" cy="481090"/>
            <a:chOff x="4641155" y="1412783"/>
            <a:chExt cx="1319957" cy="802796"/>
          </a:xfrm>
        </p:grpSpPr>
        <p:sp>
          <p:nvSpPr>
            <p:cNvPr id="63" name="右箭头 62"/>
            <p:cNvSpPr/>
            <p:nvPr/>
          </p:nvSpPr>
          <p:spPr bwMode="auto">
            <a:xfrm>
              <a:off x="4641155" y="1744885"/>
              <a:ext cx="1319957" cy="470694"/>
            </a:xfrm>
            <a:prstGeom prst="rightArrow">
              <a:avLst/>
            </a:prstGeom>
            <a:solidFill>
              <a:srgbClr val="99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28"/>
            <p:cNvSpPr txBox="1"/>
            <p:nvPr/>
          </p:nvSpPr>
          <p:spPr>
            <a:xfrm>
              <a:off x="4808985" y="1412783"/>
              <a:ext cx="907339" cy="513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C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655926" y="3147393"/>
            <a:ext cx="1397538" cy="1141605"/>
            <a:chOff x="1655926" y="3048778"/>
            <a:chExt cx="1397538" cy="1141605"/>
          </a:xfrm>
        </p:grpSpPr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1749867" y="3048778"/>
              <a:ext cx="365314" cy="639299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endPara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1749867" y="3962062"/>
              <a:ext cx="365314" cy="22832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kumimoji="1" lang="en-US" altLang="zh-CN" sz="1100" b="1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H(M)</a:t>
              </a:r>
              <a:endParaRPr kumimoji="1" lang="en-US" altLang="zh-CN" sz="11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1932524" y="3688077"/>
              <a:ext cx="0" cy="2739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8150" y="3048778"/>
              <a:ext cx="365314" cy="870478"/>
              <a:chOff x="3730055" y="1669413"/>
              <a:chExt cx="365314" cy="870478"/>
            </a:xfrm>
          </p:grpSpPr>
          <p:sp>
            <p:nvSpPr>
              <p:cNvPr id="69" name="Rectangle 13"/>
              <p:cNvSpPr>
                <a:spLocks noChangeArrowheads="1"/>
              </p:cNvSpPr>
              <p:nvPr/>
            </p:nvSpPr>
            <p:spPr bwMode="auto">
              <a:xfrm>
                <a:off x="3730055" y="1669413"/>
                <a:ext cx="365314" cy="639299"/>
              </a:xfrm>
              <a:prstGeom prst="rect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1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endParaRPr kumimoji="1" lang="en-US" altLang="zh-CN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Rectangle 14" descr="浅色竖线"/>
              <p:cNvSpPr>
                <a:spLocks noChangeArrowheads="1"/>
              </p:cNvSpPr>
              <p:nvPr/>
            </p:nvSpPr>
            <p:spPr bwMode="auto">
              <a:xfrm>
                <a:off x="3730055" y="2311570"/>
                <a:ext cx="365314" cy="22832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100" b="1" i="1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H(M)</a:t>
                </a:r>
                <a:endParaRPr kumimoji="1" lang="zh-CN" altLang="en-US" sz="1100" b="1" i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>
              <a:off x="2115181" y="4099055"/>
              <a:ext cx="7656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V="1">
              <a:off x="2879772" y="3916398"/>
              <a:ext cx="0" cy="18265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1655926" y="366298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83455" y="3147393"/>
            <a:ext cx="1931608" cy="1141605"/>
            <a:chOff x="4383455" y="3048778"/>
            <a:chExt cx="1931608" cy="1141605"/>
          </a:xfrm>
        </p:grpSpPr>
        <p:sp>
          <p:nvSpPr>
            <p:cNvPr id="53" name="Rectangle 20"/>
            <p:cNvSpPr>
              <a:spLocks noChangeArrowheads="1"/>
            </p:cNvSpPr>
            <p:nvPr/>
          </p:nvSpPr>
          <p:spPr bwMode="auto">
            <a:xfrm>
              <a:off x="5447251" y="3962062"/>
              <a:ext cx="460226" cy="22832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kumimoji="1" lang="en-US" altLang="zh-CN" sz="1100" b="1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H(M)</a:t>
              </a:r>
              <a:endParaRPr kumimoji="1" lang="en-US" altLang="zh-CN" sz="11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4573166" y="4099055"/>
              <a:ext cx="8740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4583214" y="3916398"/>
              <a:ext cx="0" cy="18265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5447251" y="3231435"/>
              <a:ext cx="460226" cy="22832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>
                <a:defRPr/>
              </a:pPr>
              <a:r>
                <a:rPr kumimoji="1" lang="en-US" altLang="zh-CN" sz="1100" b="1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H'(M)</a:t>
              </a:r>
              <a:endParaRPr kumimoji="1" lang="en-US" altLang="zh-CN" sz="11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5039856" y="3101101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  <p:sp>
          <p:nvSpPr>
            <p:cNvPr id="58" name="AutoShape 26"/>
            <p:cNvSpPr/>
            <p:nvPr/>
          </p:nvSpPr>
          <p:spPr bwMode="auto">
            <a:xfrm>
              <a:off x="4773998" y="3057743"/>
              <a:ext cx="129357" cy="639299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4994192" y="3368428"/>
              <a:ext cx="41097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28"/>
            <p:cNvSpPr>
              <a:spLocks noChangeArrowheads="1"/>
            </p:cNvSpPr>
            <p:nvPr/>
          </p:nvSpPr>
          <p:spPr bwMode="auto">
            <a:xfrm>
              <a:off x="5618196" y="3505420"/>
              <a:ext cx="136993" cy="410978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635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5771324" y="3528252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83455" y="3048778"/>
              <a:ext cx="365314" cy="870478"/>
              <a:chOff x="3730055" y="1669413"/>
              <a:chExt cx="365314" cy="870478"/>
            </a:xfrm>
          </p:grpSpPr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3730055" y="1669413"/>
                <a:ext cx="365314" cy="639299"/>
              </a:xfrm>
              <a:prstGeom prst="rect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76" name="Rectangle 14" descr="浅色竖线"/>
              <p:cNvSpPr>
                <a:spLocks noChangeArrowheads="1"/>
              </p:cNvSpPr>
              <p:nvPr/>
            </p:nvSpPr>
            <p:spPr bwMode="auto">
              <a:xfrm>
                <a:off x="3730055" y="2311570"/>
                <a:ext cx="365314" cy="22832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100" b="1" i="1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H(M)</a:t>
                </a:r>
                <a:endParaRPr kumimoji="1" lang="zh-CN" altLang="en-US" sz="1100" b="1" i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8" name="文本框 77"/>
          <p:cNvSpPr txBox="1"/>
          <p:nvPr/>
        </p:nvSpPr>
        <p:spPr>
          <a:xfrm>
            <a:off x="6451373" y="3482168"/>
            <a:ext cx="158713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zh-CN" sz="16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H’(M) </a:t>
            </a:r>
            <a:r>
              <a:rPr kumimoji="1" lang="en-US" altLang="zh-CN" sz="16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H(M)</a:t>
            </a:r>
            <a:r>
              <a:rPr kumimoji="1" lang="zh-CN" altLang="en-US" sz="1400" b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14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1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1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14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kumimoji="1" lang="zh-CN" altLang="en-US" sz="14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过来的。</a:t>
            </a:r>
            <a:endParaRPr kumimoji="1" lang="en-US" altLang="zh-CN" sz="1400" b="1" kern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825009" y="1833870"/>
            <a:ext cx="8575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kumimoji="1" lang="zh-CN" altLang="en-US" sz="1600" b="1" kern="0" noProof="0" dirty="0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endParaRPr kumimoji="1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825009" y="3222470"/>
            <a:ext cx="8189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伪造</a:t>
            </a:r>
            <a:r>
              <a:rPr kumimoji="1" lang="zh-CN" altLang="en-US" sz="16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endParaRPr kumimoji="1" lang="en-US" altLang="zh-CN" sz="16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4" grpId="0"/>
      <p:bldP spid="50" grpId="0"/>
      <p:bldP spid="78" grpId="0"/>
      <p:bldP spid="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81553"/>
            <a:ext cx="8129016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采用报文鉴别码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83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88076" y="585114"/>
            <a:ext cx="357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用报文鉴别码实现报文鉴别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3275" y="1515980"/>
            <a:ext cx="7331148" cy="13619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双方共享的密钥 </a:t>
            </a:r>
            <a:r>
              <a:rPr lang="en-US" altLang="zh-CN" sz="20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20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，然后进行散列运算。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散列运算得出的结果为固定长度的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 + K)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(Message Authentication Code)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7852" y="956254"/>
            <a:ext cx="8133857" cy="261170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504633" y="6163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矩形 4"/>
          <p:cNvSpPr>
            <a:spLocks noChangeArrowheads="1"/>
          </p:cNvSpPr>
          <p:nvPr/>
        </p:nvSpPr>
        <p:spPr bwMode="auto">
          <a:xfrm>
            <a:off x="622624" y="579248"/>
            <a:ext cx="3529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8394" y="1067351"/>
            <a:ext cx="7631176" cy="2388484"/>
            <a:chOff x="750635" y="1041447"/>
            <a:chExt cx="7631176" cy="2388484"/>
          </a:xfrm>
        </p:grpSpPr>
        <p:sp>
          <p:nvSpPr>
            <p:cNvPr id="86" name="菱形 105"/>
            <p:cNvSpPr>
              <a:spLocks noChangeArrowheads="1"/>
            </p:cNvSpPr>
            <p:nvPr/>
          </p:nvSpPr>
          <p:spPr bwMode="auto">
            <a:xfrm>
              <a:off x="6804116" y="2811900"/>
              <a:ext cx="364280" cy="474845"/>
            </a:xfrm>
            <a:prstGeom prst="diamond">
              <a:avLst/>
            </a:prstGeom>
            <a:solidFill>
              <a:srgbClr val="00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116"/>
            <p:cNvSpPr>
              <a:spLocks noChangeArrowheads="1"/>
            </p:cNvSpPr>
            <p:nvPr/>
          </p:nvSpPr>
          <p:spPr bwMode="auto">
            <a:xfrm>
              <a:off x="7700905" y="1535319"/>
              <a:ext cx="564680" cy="2073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104"/>
            <p:cNvCxnSpPr>
              <a:cxnSpLocks noChangeShapeType="1"/>
            </p:cNvCxnSpPr>
            <p:nvPr/>
          </p:nvCxnSpPr>
          <p:spPr bwMode="auto">
            <a:xfrm>
              <a:off x="3536308" y="2117009"/>
              <a:ext cx="1398194" cy="0"/>
            </a:xfrm>
            <a:prstGeom prst="line">
              <a:avLst/>
            </a:prstGeom>
            <a:noFill/>
            <a:ln w="12700" algn="ctr">
              <a:solidFill>
                <a:srgbClr val="0000CC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89" name="Object 2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2842233"/>
                </p:ext>
              </p:extLst>
            </p:nvPr>
          </p:nvGraphicFramePr>
          <p:xfrm>
            <a:off x="4752361" y="1492029"/>
            <a:ext cx="1274981" cy="669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name="VISIO" r:id="rId3" imgW="1687068" imgH="964692" progId="">
                    <p:embed/>
                  </p:oleObj>
                </mc:Choice>
                <mc:Fallback>
                  <p:oleObj name="VISIO" r:id="rId3" imgW="1687068" imgH="964692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361" y="1492029"/>
                          <a:ext cx="1274981" cy="669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Line 203"/>
            <p:cNvSpPr>
              <a:spLocks noChangeShapeType="1"/>
            </p:cNvSpPr>
            <p:nvPr/>
          </p:nvSpPr>
          <p:spPr bwMode="auto">
            <a:xfrm rot="5400000">
              <a:off x="734249" y="2331380"/>
              <a:ext cx="765352" cy="1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Line 9"/>
            <p:cNvSpPr>
              <a:spLocks noChangeShapeType="1"/>
            </p:cNvSpPr>
            <p:nvPr/>
          </p:nvSpPr>
          <p:spPr bwMode="auto">
            <a:xfrm>
              <a:off x="1835440" y="1868871"/>
              <a:ext cx="11544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48"/>
            <p:cNvSpPr txBox="1">
              <a:spLocks noChangeArrowheads="1"/>
            </p:cNvSpPr>
            <p:nvPr/>
          </p:nvSpPr>
          <p:spPr bwMode="auto">
            <a:xfrm>
              <a:off x="925040" y="1278831"/>
              <a:ext cx="3193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grpSp>
          <p:nvGrpSpPr>
            <p:cNvPr id="93" name="Group 103"/>
            <p:cNvGrpSpPr>
              <a:grpSpLocks/>
            </p:cNvGrpSpPr>
            <p:nvPr/>
          </p:nvGrpSpPr>
          <p:grpSpPr bwMode="auto">
            <a:xfrm>
              <a:off x="1148397" y="1315858"/>
              <a:ext cx="425887" cy="369843"/>
              <a:chOff x="921" y="2412"/>
              <a:chExt cx="284" cy="265"/>
            </a:xfrm>
          </p:grpSpPr>
          <p:grpSp>
            <p:nvGrpSpPr>
              <p:cNvPr id="94" name="Group 104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08" name="Freeform 10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Freeform 10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 10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10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Rectangle 109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Rectangle 111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6" name="Group 113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17" name="Freeform 11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Freeform 1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95" name="Group 117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96" name="Freeform 11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Freeform 1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8" name="Freeform 12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 1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Rectangle 123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4" name="Group 126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05" name="Freeform 12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6" name="Freeform 1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7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158" name="Rectangle 165"/>
            <p:cNvSpPr>
              <a:spLocks noChangeArrowheads="1"/>
            </p:cNvSpPr>
            <p:nvPr/>
          </p:nvSpPr>
          <p:spPr bwMode="auto">
            <a:xfrm>
              <a:off x="863133" y="1766202"/>
              <a:ext cx="972307" cy="2123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 </a:t>
              </a: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159" name="Text Box 167"/>
            <p:cNvSpPr txBox="1">
              <a:spLocks noChangeArrowheads="1"/>
            </p:cNvSpPr>
            <p:nvPr/>
          </p:nvSpPr>
          <p:spPr bwMode="auto">
            <a:xfrm>
              <a:off x="2920691" y="1681966"/>
              <a:ext cx="340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 dirty="0">
                  <a:solidFill>
                    <a:srgbClr val="C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</a:p>
          </p:txBody>
        </p:sp>
        <p:sp>
          <p:nvSpPr>
            <p:cNvPr id="160" name="Rectangle 171"/>
            <p:cNvSpPr>
              <a:spLocks noChangeArrowheads="1"/>
            </p:cNvSpPr>
            <p:nvPr/>
          </p:nvSpPr>
          <p:spPr bwMode="auto">
            <a:xfrm>
              <a:off x="2913550" y="2762560"/>
              <a:ext cx="425887" cy="2123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161" name="Rectangle 173"/>
            <p:cNvSpPr>
              <a:spLocks noChangeArrowheads="1"/>
            </p:cNvSpPr>
            <p:nvPr/>
          </p:nvSpPr>
          <p:spPr bwMode="auto">
            <a:xfrm>
              <a:off x="3962194" y="1766202"/>
              <a:ext cx="972307" cy="2123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 </a:t>
              </a:r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162" name="Rectangle 174"/>
            <p:cNvSpPr>
              <a:spLocks noChangeArrowheads="1"/>
            </p:cNvSpPr>
            <p:nvPr/>
          </p:nvSpPr>
          <p:spPr bwMode="auto">
            <a:xfrm>
              <a:off x="3536308" y="1766202"/>
              <a:ext cx="425887" cy="2123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163" name="Text Box 175"/>
            <p:cNvSpPr txBox="1">
              <a:spLocks noChangeArrowheads="1"/>
            </p:cNvSpPr>
            <p:nvPr/>
          </p:nvSpPr>
          <p:spPr bwMode="auto">
            <a:xfrm>
              <a:off x="6490209" y="1278831"/>
              <a:ext cx="308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grpSp>
          <p:nvGrpSpPr>
            <p:cNvPr id="164" name="Group 176"/>
            <p:cNvGrpSpPr>
              <a:grpSpLocks/>
            </p:cNvGrpSpPr>
            <p:nvPr/>
          </p:nvGrpSpPr>
          <p:grpSpPr bwMode="auto">
            <a:xfrm>
              <a:off x="6695636" y="1315858"/>
              <a:ext cx="425887" cy="369843"/>
              <a:chOff x="921" y="2412"/>
              <a:chExt cx="284" cy="265"/>
            </a:xfrm>
          </p:grpSpPr>
          <p:grpSp>
            <p:nvGrpSpPr>
              <p:cNvPr id="165" name="Group 17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179" name="Freeform 17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0" name="Freeform 17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"/>
                    <a:gd name="T17" fmla="*/ 262 w 262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" name="Freeform 18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" name="Freeform 18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5"/>
                    <a:gd name="T16" fmla="*/ 0 h 17"/>
                    <a:gd name="T17" fmla="*/ 185 w 18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" name="Rectangle 18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" name="Rectangle 18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" name="Rectangle 18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" name="Line 18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87" name="Group 18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188" name="Freeform 18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9" name="Freeform 18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9"/>
                      <a:gd name="T17" fmla="*/ 277 w 277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0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66" name="Group 19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167" name="Freeform 19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8" name="Freeform 19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"/>
                    <a:gd name="T17" fmla="*/ 262 w 262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9" name="Freeform 19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0" name="Freeform 19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17"/>
                    <a:gd name="T17" fmla="*/ 184 w 184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1" name="Rectangle 19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2" name="Rectangle 19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3" name="Rectangle 19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5" name="Group 19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176" name="Freeform 20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7" name="Freeform 20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"/>
                      <a:gd name="T16" fmla="*/ 0 h 28"/>
                      <a:gd name="T17" fmla="*/ 277 w 277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191" name="Text Box 204"/>
            <p:cNvSpPr txBox="1">
              <a:spLocks noChangeArrowheads="1"/>
            </p:cNvSpPr>
            <p:nvPr/>
          </p:nvSpPr>
          <p:spPr bwMode="auto">
            <a:xfrm>
              <a:off x="6241625" y="2197878"/>
              <a:ext cx="492443" cy="292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700"/>
                </a:lnSpc>
              </a:pPr>
              <a:r>
                <a:rPr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分离</a:t>
              </a:r>
            </a:p>
          </p:txBody>
        </p:sp>
        <p:sp>
          <p:nvSpPr>
            <p:cNvPr id="192" name="Rectangle 205"/>
            <p:cNvSpPr>
              <a:spLocks noChangeArrowheads="1"/>
            </p:cNvSpPr>
            <p:nvPr/>
          </p:nvSpPr>
          <p:spPr bwMode="auto">
            <a:xfrm>
              <a:off x="6477336" y="1752202"/>
              <a:ext cx="972307" cy="2030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 </a:t>
              </a:r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193" name="Rectangle 206"/>
            <p:cNvSpPr>
              <a:spLocks noChangeArrowheads="1"/>
            </p:cNvSpPr>
            <p:nvPr/>
          </p:nvSpPr>
          <p:spPr bwMode="auto">
            <a:xfrm>
              <a:off x="6047432" y="1752202"/>
              <a:ext cx="425887" cy="2018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194" name="Text Box 208"/>
            <p:cNvSpPr txBox="1">
              <a:spLocks noChangeArrowheads="1"/>
            </p:cNvSpPr>
            <p:nvPr/>
          </p:nvSpPr>
          <p:spPr bwMode="auto">
            <a:xfrm>
              <a:off x="5119321" y="1595865"/>
              <a:ext cx="6018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 </a:t>
              </a:r>
            </a:p>
          </p:txBody>
        </p:sp>
        <p:sp>
          <p:nvSpPr>
            <p:cNvPr id="195" name="Text Box 211"/>
            <p:cNvSpPr txBox="1">
              <a:spLocks noChangeArrowheads="1"/>
            </p:cNvSpPr>
            <p:nvPr/>
          </p:nvSpPr>
          <p:spPr bwMode="auto">
            <a:xfrm>
              <a:off x="2645096" y="2968266"/>
              <a:ext cx="954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固定长度的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</a:p>
          </p:txBody>
        </p:sp>
        <p:sp>
          <p:nvSpPr>
            <p:cNvPr id="196" name="Rectangle 212"/>
            <p:cNvSpPr>
              <a:spLocks noChangeArrowheads="1"/>
            </p:cNvSpPr>
            <p:nvPr/>
          </p:nvSpPr>
          <p:spPr bwMode="auto">
            <a:xfrm>
              <a:off x="7493839" y="2918068"/>
              <a:ext cx="771746" cy="2711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 + K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97" name="Text Box 213"/>
            <p:cNvSpPr txBox="1">
              <a:spLocks noChangeArrowheads="1"/>
            </p:cNvSpPr>
            <p:nvPr/>
          </p:nvSpPr>
          <p:spPr bwMode="auto">
            <a:xfrm>
              <a:off x="1948760" y="2588153"/>
              <a:ext cx="793998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2000"/>
                </a:lnSpc>
              </a:pP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</a:t>
              </a: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Line 216"/>
            <p:cNvSpPr>
              <a:spLocks noChangeShapeType="1"/>
            </p:cNvSpPr>
            <p:nvPr/>
          </p:nvSpPr>
          <p:spPr bwMode="auto">
            <a:xfrm flipV="1">
              <a:off x="3236312" y="1881705"/>
              <a:ext cx="3040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Line 217"/>
            <p:cNvSpPr>
              <a:spLocks noChangeShapeType="1"/>
            </p:cNvSpPr>
            <p:nvPr/>
          </p:nvSpPr>
          <p:spPr bwMode="auto">
            <a:xfrm rot="16200000" flipV="1">
              <a:off x="2688250" y="2389218"/>
              <a:ext cx="847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Line 219"/>
            <p:cNvSpPr>
              <a:spLocks noChangeShapeType="1"/>
            </p:cNvSpPr>
            <p:nvPr/>
          </p:nvSpPr>
          <p:spPr bwMode="auto">
            <a:xfrm rot="10800000" flipH="1">
              <a:off x="1836780" y="2875730"/>
              <a:ext cx="10839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AutoShape 227"/>
            <p:cNvSpPr>
              <a:spLocks noChangeArrowheads="1"/>
            </p:cNvSpPr>
            <p:nvPr/>
          </p:nvSpPr>
          <p:spPr bwMode="auto">
            <a:xfrm>
              <a:off x="4976019" y="1809370"/>
              <a:ext cx="1032574" cy="100336"/>
            </a:xfrm>
            <a:prstGeom prst="rightArrow">
              <a:avLst>
                <a:gd name="adj1" fmla="val 50000"/>
                <a:gd name="adj2" fmla="val 133456"/>
              </a:avLst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Text Box 229"/>
            <p:cNvSpPr txBox="1">
              <a:spLocks noChangeArrowheads="1"/>
            </p:cNvSpPr>
            <p:nvPr/>
          </p:nvSpPr>
          <p:spPr bwMode="auto">
            <a:xfrm>
              <a:off x="5036133" y="1252472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</a:p>
          </p:txBody>
        </p:sp>
        <p:sp>
          <p:nvSpPr>
            <p:cNvPr id="203" name="Text Box 231"/>
            <p:cNvSpPr txBox="1">
              <a:spLocks noChangeArrowheads="1"/>
            </p:cNvSpPr>
            <p:nvPr/>
          </p:nvSpPr>
          <p:spPr bwMode="auto">
            <a:xfrm>
              <a:off x="3272197" y="1041447"/>
              <a:ext cx="954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固定长度的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</a:p>
          </p:txBody>
        </p:sp>
        <p:sp>
          <p:nvSpPr>
            <p:cNvPr id="204" name="Line 232"/>
            <p:cNvSpPr>
              <a:spLocks noChangeShapeType="1"/>
            </p:cNvSpPr>
            <p:nvPr/>
          </p:nvSpPr>
          <p:spPr bwMode="auto">
            <a:xfrm flipH="1">
              <a:off x="3737198" y="1469278"/>
              <a:ext cx="0" cy="300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Line 222"/>
            <p:cNvSpPr>
              <a:spLocks noChangeShapeType="1"/>
            </p:cNvSpPr>
            <p:nvPr/>
          </p:nvSpPr>
          <p:spPr bwMode="auto">
            <a:xfrm rot="16200000" flipH="1">
              <a:off x="5794669" y="2438972"/>
              <a:ext cx="958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Text Box 224"/>
            <p:cNvSpPr txBox="1">
              <a:spLocks noChangeArrowheads="1"/>
            </p:cNvSpPr>
            <p:nvPr/>
          </p:nvSpPr>
          <p:spPr bwMode="auto">
            <a:xfrm>
              <a:off x="2839104" y="1530168"/>
              <a:ext cx="5221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拼接</a:t>
              </a:r>
            </a:p>
          </p:txBody>
        </p:sp>
        <p:sp>
          <p:nvSpPr>
            <p:cNvPr id="207" name="矩形 105"/>
            <p:cNvSpPr>
              <a:spLocks noChangeArrowheads="1"/>
            </p:cNvSpPr>
            <p:nvPr/>
          </p:nvSpPr>
          <p:spPr bwMode="auto">
            <a:xfrm>
              <a:off x="3780054" y="2018941"/>
              <a:ext cx="881237" cy="214003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 Box 224"/>
            <p:cNvSpPr txBox="1">
              <a:spLocks noChangeArrowheads="1"/>
            </p:cNvSpPr>
            <p:nvPr/>
          </p:nvSpPr>
          <p:spPr bwMode="auto">
            <a:xfrm>
              <a:off x="3751810" y="1982376"/>
              <a:ext cx="999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扩展的报文</a:t>
              </a:r>
            </a:p>
          </p:txBody>
        </p:sp>
        <p:sp>
          <p:nvSpPr>
            <p:cNvPr id="209" name="Rectangle 165"/>
            <p:cNvSpPr>
              <a:spLocks noChangeArrowheads="1"/>
            </p:cNvSpPr>
            <p:nvPr/>
          </p:nvSpPr>
          <p:spPr bwMode="auto">
            <a:xfrm>
              <a:off x="863134" y="2712392"/>
              <a:ext cx="968176" cy="519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endPara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TextBox 105"/>
            <p:cNvSpPr txBox="1">
              <a:spLocks noChangeArrowheads="1"/>
            </p:cNvSpPr>
            <p:nvPr/>
          </p:nvSpPr>
          <p:spPr bwMode="auto">
            <a:xfrm>
              <a:off x="750635" y="2706557"/>
              <a:ext cx="1179951" cy="52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拼接后进行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ts val="17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Rectangle 206"/>
            <p:cNvSpPr>
              <a:spLocks noChangeArrowheads="1"/>
            </p:cNvSpPr>
            <p:nvPr/>
          </p:nvSpPr>
          <p:spPr bwMode="auto">
            <a:xfrm>
              <a:off x="6044753" y="2947236"/>
              <a:ext cx="425887" cy="2018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212" name="Text Box 172"/>
            <p:cNvSpPr txBox="1">
              <a:spLocks noChangeArrowheads="1"/>
            </p:cNvSpPr>
            <p:nvPr/>
          </p:nvSpPr>
          <p:spPr bwMode="auto">
            <a:xfrm>
              <a:off x="7608205" y="1476086"/>
              <a:ext cx="71812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密钥 </a:t>
              </a: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3" name="组合 113"/>
            <p:cNvGrpSpPr>
              <a:grpSpLocks/>
            </p:cNvGrpSpPr>
            <p:nvPr/>
          </p:nvGrpSpPr>
          <p:grpSpPr bwMode="auto">
            <a:xfrm>
              <a:off x="7397662" y="2121165"/>
              <a:ext cx="984149" cy="602203"/>
              <a:chOff x="3635896" y="4066386"/>
              <a:chExt cx="1168324" cy="676458"/>
            </a:xfrm>
          </p:grpSpPr>
          <p:sp>
            <p:nvSpPr>
              <p:cNvPr id="214" name="矩形 112"/>
              <p:cNvSpPr>
                <a:spLocks noChangeArrowheads="1"/>
              </p:cNvSpPr>
              <p:nvPr/>
            </p:nvSpPr>
            <p:spPr bwMode="auto">
              <a:xfrm>
                <a:off x="3635896" y="4066386"/>
                <a:ext cx="1149628" cy="58232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Text Box 223"/>
              <p:cNvSpPr txBox="1">
                <a:spLocks noChangeArrowheads="1"/>
              </p:cNvSpPr>
              <p:nvPr/>
            </p:nvSpPr>
            <p:spPr bwMode="auto">
              <a:xfrm>
                <a:off x="3671559" y="4089996"/>
                <a:ext cx="1132661" cy="652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700"/>
                  </a:lnSpc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拼接后进行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ts val="1700"/>
                  </a:lnSpc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散列运算</a:t>
                </a:r>
                <a:endParaRPr lang="zh-CN" altLang="en-US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16" name="肘形连接符 118"/>
            <p:cNvCxnSpPr>
              <a:cxnSpLocks noChangeShapeType="1"/>
            </p:cNvCxnSpPr>
            <p:nvPr/>
          </p:nvCxnSpPr>
          <p:spPr bwMode="auto">
            <a:xfrm rot="16200000" flipH="1">
              <a:off x="7428070" y="1865295"/>
              <a:ext cx="298426" cy="247244"/>
            </a:xfrm>
            <a:prstGeom prst="bentConnector3">
              <a:avLst>
                <a:gd name="adj1" fmla="val -1068"/>
              </a:avLst>
            </a:prstGeom>
            <a:noFill/>
            <a:ln w="2857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Line 221"/>
            <p:cNvSpPr>
              <a:spLocks noChangeShapeType="1"/>
            </p:cNvSpPr>
            <p:nvPr/>
          </p:nvSpPr>
          <p:spPr bwMode="auto">
            <a:xfrm rot="16200000" flipH="1">
              <a:off x="1434580" y="2564957"/>
              <a:ext cx="302174" cy="66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Line 221"/>
            <p:cNvSpPr>
              <a:spLocks noChangeShapeType="1"/>
            </p:cNvSpPr>
            <p:nvPr/>
          </p:nvSpPr>
          <p:spPr bwMode="auto">
            <a:xfrm rot="16200000" flipH="1" flipV="1">
              <a:off x="7786320" y="1929539"/>
              <a:ext cx="387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Text Box 211"/>
            <p:cNvSpPr txBox="1">
              <a:spLocks noChangeArrowheads="1"/>
            </p:cNvSpPr>
            <p:nvPr/>
          </p:nvSpPr>
          <p:spPr bwMode="auto">
            <a:xfrm>
              <a:off x="4760397" y="2425386"/>
              <a:ext cx="954107" cy="276999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不安全信道</a:t>
              </a:r>
            </a:p>
          </p:txBody>
        </p:sp>
        <p:sp>
          <p:nvSpPr>
            <p:cNvPr id="220" name="Line 232"/>
            <p:cNvSpPr>
              <a:spLocks noChangeShapeType="1"/>
            </p:cNvSpPr>
            <p:nvPr/>
          </p:nvSpPr>
          <p:spPr bwMode="auto">
            <a:xfrm flipV="1">
              <a:off x="5246551" y="1896872"/>
              <a:ext cx="182140" cy="528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TextBox 103"/>
            <p:cNvSpPr txBox="1">
              <a:spLocks noChangeArrowheads="1"/>
            </p:cNvSpPr>
            <p:nvPr/>
          </p:nvSpPr>
          <p:spPr bwMode="auto">
            <a:xfrm rot="16200000">
              <a:off x="6287768" y="1935572"/>
              <a:ext cx="389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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Text Box 213"/>
            <p:cNvSpPr txBox="1">
              <a:spLocks noChangeArrowheads="1"/>
            </p:cNvSpPr>
            <p:nvPr/>
          </p:nvSpPr>
          <p:spPr bwMode="auto">
            <a:xfrm>
              <a:off x="6688940" y="2918068"/>
              <a:ext cx="522313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400"/>
                </a:lnSpc>
              </a:pP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=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Line 221"/>
            <p:cNvSpPr>
              <a:spLocks noChangeShapeType="1"/>
            </p:cNvSpPr>
            <p:nvPr/>
          </p:nvSpPr>
          <p:spPr bwMode="auto">
            <a:xfrm rot="16200000" flipH="1">
              <a:off x="7733064" y="2787141"/>
              <a:ext cx="264840" cy="40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 223"/>
            <p:cNvSpPr/>
            <p:nvPr/>
          </p:nvSpPr>
          <p:spPr bwMode="auto">
            <a:xfrm>
              <a:off x="1244605" y="2237485"/>
              <a:ext cx="586704" cy="2093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Text Box 172"/>
            <p:cNvSpPr txBox="1">
              <a:spLocks noChangeArrowheads="1"/>
            </p:cNvSpPr>
            <p:nvPr/>
          </p:nvSpPr>
          <p:spPr bwMode="auto">
            <a:xfrm>
              <a:off x="1189701" y="2193211"/>
              <a:ext cx="678073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密钥 </a:t>
              </a:r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 flipH="1">
              <a:off x="7140273" y="3055738"/>
              <a:ext cx="3535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Line 221"/>
            <p:cNvSpPr>
              <a:spLocks noChangeShapeType="1"/>
            </p:cNvSpPr>
            <p:nvPr/>
          </p:nvSpPr>
          <p:spPr bwMode="auto">
            <a:xfrm rot="10800000" flipH="1">
              <a:off x="6484032" y="3042904"/>
              <a:ext cx="3120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Text Box 204"/>
            <p:cNvSpPr txBox="1">
              <a:spLocks noChangeArrowheads="1"/>
            </p:cNvSpPr>
            <p:nvPr/>
          </p:nvSpPr>
          <p:spPr bwMode="auto">
            <a:xfrm>
              <a:off x="6752537" y="2567935"/>
              <a:ext cx="492443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700"/>
                </a:lnSpc>
              </a:pPr>
              <a:r>
                <a:rPr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</a:p>
          </p:txBody>
        </p:sp>
        <p:cxnSp>
          <p:nvCxnSpPr>
            <p:cNvPr id="229" name="直接连接符 109"/>
            <p:cNvCxnSpPr>
              <a:cxnSpLocks noChangeShapeType="1"/>
            </p:cNvCxnSpPr>
            <p:nvPr/>
          </p:nvCxnSpPr>
          <p:spPr bwMode="auto">
            <a:xfrm>
              <a:off x="6484032" y="1691042"/>
              <a:ext cx="0" cy="326675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矩形 44"/>
          <p:cNvSpPr/>
          <p:nvPr/>
        </p:nvSpPr>
        <p:spPr>
          <a:xfrm>
            <a:off x="2027956" y="4217949"/>
            <a:ext cx="528307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20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这样的报文鉴别码称为</a:t>
            </a:r>
            <a:r>
              <a:rPr lang="zh-CN" altLang="zh-CN" sz="2000" b="1" kern="5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数字签名</a:t>
            </a:r>
            <a:r>
              <a:rPr lang="zh-CN" altLang="zh-CN" sz="20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zh-CN" sz="2000" b="1" kern="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数字指纹。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844" y="3566932"/>
            <a:ext cx="8007884" cy="6565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只要入侵者不掌握密钥 </a:t>
            </a:r>
            <a:r>
              <a:rPr lang="en-US" altLang="zh-CN" sz="1600" b="1" i="1" kern="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1600" b="1" kern="5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，就无法</a:t>
            </a:r>
            <a:r>
              <a:rPr lang="zh-CN" altLang="en-US" sz="1600" b="1" kern="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伪造 </a:t>
            </a:r>
            <a:r>
              <a:rPr lang="en-US" altLang="zh-CN" sz="1600" b="1" kern="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600" b="1" kern="5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lang="zh-CN" altLang="en-US" sz="1600" b="1" kern="5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5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报文（因为无法伪造 </a:t>
            </a:r>
            <a:r>
              <a:rPr lang="en-US" altLang="zh-CN" sz="1600" b="1" kern="5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600" b="1" kern="5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1600" b="1" kern="5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1600" b="1" kern="5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1600" b="1" kern="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鉴别过程并没有执行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加密算法，消耗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的计算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资源少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1" kern="5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3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33008" y="965218"/>
            <a:ext cx="3928642" cy="36784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504633" y="6163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矩形 4"/>
          <p:cNvSpPr>
            <a:spLocks noChangeArrowheads="1"/>
          </p:cNvSpPr>
          <p:nvPr/>
        </p:nvSpPr>
        <p:spPr bwMode="auto">
          <a:xfrm>
            <a:off x="622624" y="579248"/>
            <a:ext cx="2646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HMAC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585985" y="1029489"/>
            <a:ext cx="2252161" cy="1632076"/>
            <a:chOff x="1538879" y="1158109"/>
            <a:chExt cx="2579688" cy="2045064"/>
          </a:xfrm>
        </p:grpSpPr>
        <p:sp>
          <p:nvSpPr>
            <p:cNvPr id="231" name="Line 203"/>
            <p:cNvSpPr>
              <a:spLocks noChangeShapeType="1"/>
            </p:cNvSpPr>
            <p:nvPr/>
          </p:nvSpPr>
          <p:spPr bwMode="auto">
            <a:xfrm rot="5400000" flipV="1">
              <a:off x="2041323" y="1441842"/>
              <a:ext cx="449262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Line 221"/>
            <p:cNvSpPr>
              <a:spLocks noChangeShapeType="1"/>
            </p:cNvSpPr>
            <p:nvPr/>
          </p:nvSpPr>
          <p:spPr bwMode="auto">
            <a:xfrm rot="16200000" flipH="1" flipV="1">
              <a:off x="3127173" y="1379929"/>
              <a:ext cx="401638" cy="593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Rectangle 165"/>
            <p:cNvSpPr>
              <a:spLocks noChangeArrowheads="1"/>
            </p:cNvSpPr>
            <p:nvPr/>
          </p:nvSpPr>
          <p:spPr bwMode="auto">
            <a:xfrm>
              <a:off x="1538879" y="1198161"/>
              <a:ext cx="1152525" cy="268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 </a:t>
              </a:r>
              <a:endPara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Rectangle 171"/>
            <p:cNvSpPr>
              <a:spLocks noChangeArrowheads="1"/>
            </p:cNvSpPr>
            <p:nvPr/>
          </p:nvSpPr>
          <p:spPr bwMode="auto">
            <a:xfrm>
              <a:off x="2364379" y="2914248"/>
              <a:ext cx="742950" cy="2889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235" name="矩形 234"/>
            <p:cNvSpPr/>
            <p:nvPr/>
          </p:nvSpPr>
          <p:spPr bwMode="auto">
            <a:xfrm>
              <a:off x="3278779" y="1210861"/>
              <a:ext cx="792163" cy="258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6" name="Text Box 172"/>
            <p:cNvSpPr txBox="1">
              <a:spLocks noChangeArrowheads="1"/>
            </p:cNvSpPr>
            <p:nvPr/>
          </p:nvSpPr>
          <p:spPr bwMode="auto">
            <a:xfrm>
              <a:off x="3254967" y="1158109"/>
              <a:ext cx="863600" cy="388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密钥 </a:t>
              </a:r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7" name="Line 221"/>
            <p:cNvSpPr>
              <a:spLocks noChangeShapeType="1"/>
            </p:cNvSpPr>
            <p:nvPr/>
          </p:nvSpPr>
          <p:spPr bwMode="auto">
            <a:xfrm rot="16200000" flipH="1">
              <a:off x="2580279" y="2744386"/>
              <a:ext cx="33178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椭圆 108"/>
            <p:cNvSpPr>
              <a:spLocks noChangeArrowheads="1"/>
            </p:cNvSpPr>
            <p:nvPr/>
          </p:nvSpPr>
          <p:spPr bwMode="auto">
            <a:xfrm>
              <a:off x="1838917" y="1858561"/>
              <a:ext cx="1871662" cy="72072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Text Box 211"/>
            <p:cNvSpPr txBox="1">
              <a:spLocks noChangeArrowheads="1"/>
            </p:cNvSpPr>
            <p:nvPr/>
          </p:nvSpPr>
          <p:spPr bwMode="auto">
            <a:xfrm>
              <a:off x="2211725" y="1897884"/>
              <a:ext cx="1183198" cy="655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  <a:p>
              <a:pPr algn="ctr"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的算法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85985" y="2884059"/>
            <a:ext cx="2252160" cy="1642212"/>
            <a:chOff x="4731342" y="1139059"/>
            <a:chExt cx="2579687" cy="2057764"/>
          </a:xfrm>
        </p:grpSpPr>
        <p:sp>
          <p:nvSpPr>
            <p:cNvPr id="230" name="Line 221"/>
            <p:cNvSpPr>
              <a:spLocks noChangeShapeType="1"/>
            </p:cNvSpPr>
            <p:nvPr/>
          </p:nvSpPr>
          <p:spPr bwMode="auto">
            <a:xfrm rot="16200000" flipH="1">
              <a:off x="5872754" y="2063348"/>
              <a:ext cx="33178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Line 203"/>
            <p:cNvSpPr>
              <a:spLocks noChangeShapeType="1"/>
            </p:cNvSpPr>
            <p:nvPr/>
          </p:nvSpPr>
          <p:spPr bwMode="auto">
            <a:xfrm rot="5400000" flipV="1">
              <a:off x="5271885" y="1378342"/>
              <a:ext cx="409575" cy="363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Line 221"/>
            <p:cNvSpPr>
              <a:spLocks noChangeShapeType="1"/>
            </p:cNvSpPr>
            <p:nvPr/>
          </p:nvSpPr>
          <p:spPr bwMode="auto">
            <a:xfrm rot="16200000" flipH="1" flipV="1">
              <a:off x="6544267" y="1482323"/>
              <a:ext cx="29845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Rectangle 165"/>
            <p:cNvSpPr>
              <a:spLocks noChangeArrowheads="1"/>
            </p:cNvSpPr>
            <p:nvPr/>
          </p:nvSpPr>
          <p:spPr bwMode="auto">
            <a:xfrm>
              <a:off x="4731342" y="1188636"/>
              <a:ext cx="1152525" cy="2587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 </a:t>
              </a:r>
              <a:endPara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Rectangle 171"/>
            <p:cNvSpPr>
              <a:spLocks noChangeArrowheads="1"/>
            </p:cNvSpPr>
            <p:nvPr/>
          </p:nvSpPr>
          <p:spPr bwMode="auto">
            <a:xfrm>
              <a:off x="5652092" y="2907898"/>
              <a:ext cx="720725" cy="2889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HMAC</a:t>
              </a:r>
            </a:p>
          </p:txBody>
        </p:sp>
        <p:grpSp>
          <p:nvGrpSpPr>
            <p:cNvPr id="244" name="组合 115"/>
            <p:cNvGrpSpPr>
              <a:grpSpLocks/>
            </p:cNvGrpSpPr>
            <p:nvPr/>
          </p:nvGrpSpPr>
          <p:grpSpPr bwMode="auto">
            <a:xfrm>
              <a:off x="6447429" y="1139059"/>
              <a:ext cx="863600" cy="388871"/>
              <a:chOff x="1883864" y="783243"/>
              <a:chExt cx="864096" cy="388871"/>
            </a:xfrm>
          </p:grpSpPr>
          <p:sp>
            <p:nvSpPr>
              <p:cNvPr id="245" name="矩形 244"/>
              <p:cNvSpPr/>
              <p:nvPr/>
            </p:nvSpPr>
            <p:spPr bwMode="auto">
              <a:xfrm>
                <a:off x="1907691" y="835995"/>
                <a:ext cx="792617" cy="2587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Text Box 172"/>
              <p:cNvSpPr txBox="1">
                <a:spLocks noChangeArrowheads="1"/>
              </p:cNvSpPr>
              <p:nvPr/>
            </p:nvSpPr>
            <p:spPr bwMode="auto">
              <a:xfrm>
                <a:off x="1883864" y="783243"/>
                <a:ext cx="864096" cy="388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7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 </a:t>
                </a:r>
                <a:r>
                  <a:rPr lang="en-US" altLang="zh-CN" sz="1400" b="1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endParaRPr lang="zh-CN" altLang="en-US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7" name="Line 221"/>
            <p:cNvSpPr>
              <a:spLocks noChangeShapeType="1"/>
            </p:cNvSpPr>
            <p:nvPr/>
          </p:nvSpPr>
          <p:spPr bwMode="auto">
            <a:xfrm rot="16200000" flipH="1">
              <a:off x="5848942" y="2744386"/>
              <a:ext cx="33178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8" name="组合 128"/>
            <p:cNvGrpSpPr>
              <a:grpSpLocks/>
            </p:cNvGrpSpPr>
            <p:nvPr/>
          </p:nvGrpSpPr>
          <p:grpSpPr bwMode="auto">
            <a:xfrm>
              <a:off x="5036142" y="2212577"/>
              <a:ext cx="1873250" cy="438151"/>
              <a:chOff x="3665798" y="1766129"/>
              <a:chExt cx="1872208" cy="438736"/>
            </a:xfrm>
          </p:grpSpPr>
          <p:sp>
            <p:nvSpPr>
              <p:cNvPr id="249" name="椭圆 119"/>
              <p:cNvSpPr>
                <a:spLocks noChangeArrowheads="1"/>
              </p:cNvSpPr>
              <p:nvPr/>
            </p:nvSpPr>
            <p:spPr bwMode="auto">
              <a:xfrm>
                <a:off x="3665798" y="1766129"/>
                <a:ext cx="1872208" cy="43873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Text Box 211"/>
              <p:cNvSpPr txBox="1">
                <a:spLocks noChangeArrowheads="1"/>
              </p:cNvSpPr>
              <p:nvPr/>
            </p:nvSpPr>
            <p:spPr bwMode="auto">
              <a:xfrm>
                <a:off x="3904062" y="1795826"/>
                <a:ext cx="1444593" cy="386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密码散列算法</a:t>
                </a:r>
                <a:endPara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1" name="Rectangle 165"/>
            <p:cNvSpPr>
              <a:spLocks noChangeArrowheads="1"/>
            </p:cNvSpPr>
            <p:nvPr/>
          </p:nvSpPr>
          <p:spPr bwMode="auto">
            <a:xfrm>
              <a:off x="5026617" y="1763311"/>
              <a:ext cx="1152525" cy="25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 </a:t>
              </a:r>
              <a:endPara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2" name="矩形 251"/>
            <p:cNvSpPr/>
            <p:nvPr/>
          </p:nvSpPr>
          <p:spPr bwMode="auto">
            <a:xfrm>
              <a:off x="6171204" y="1764898"/>
              <a:ext cx="792163" cy="254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Text Box 172"/>
            <p:cNvSpPr txBox="1">
              <a:spLocks noChangeArrowheads="1"/>
            </p:cNvSpPr>
            <p:nvPr/>
          </p:nvSpPr>
          <p:spPr bwMode="auto">
            <a:xfrm>
              <a:off x="6147392" y="1710560"/>
              <a:ext cx="863600" cy="388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密钥 </a:t>
              </a:r>
              <a:r>
                <a:rPr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1400" b="1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4" name="Text Box 172"/>
            <p:cNvSpPr txBox="1">
              <a:spLocks noChangeArrowheads="1"/>
            </p:cNvSpPr>
            <p:nvPr/>
          </p:nvSpPr>
          <p:spPr bwMode="auto">
            <a:xfrm>
              <a:off x="5723529" y="1471165"/>
              <a:ext cx="863600" cy="388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拼接</a:t>
              </a:r>
              <a:endParaRPr lang="zh-CN" altLang="en-US" sz="1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914401" y="2788025"/>
            <a:ext cx="3541059" cy="0"/>
          </a:xfrm>
          <a:prstGeom prst="line">
            <a:avLst/>
          </a:prstGeom>
          <a:ln w="28575">
            <a:solidFill>
              <a:srgbClr val="00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4779296" y="1224623"/>
            <a:ext cx="3823334" cy="3172237"/>
            <a:chOff x="4782695" y="1274675"/>
            <a:chExt cx="3617585" cy="3172237"/>
          </a:xfrm>
        </p:grpSpPr>
        <p:sp>
          <p:nvSpPr>
            <p:cNvPr id="53" name="任意多边形 52"/>
            <p:cNvSpPr/>
            <p:nvPr/>
          </p:nvSpPr>
          <p:spPr>
            <a:xfrm>
              <a:off x="4782695" y="1274675"/>
              <a:ext cx="3617585" cy="365680"/>
            </a:xfrm>
            <a:custGeom>
              <a:avLst/>
              <a:gdLst>
                <a:gd name="connsiteX0" fmla="*/ 0 w 3617585"/>
                <a:gd name="connsiteY0" fmla="*/ 81122 h 486720"/>
                <a:gd name="connsiteX1" fmla="*/ 81122 w 3617585"/>
                <a:gd name="connsiteY1" fmla="*/ 0 h 486720"/>
                <a:gd name="connsiteX2" fmla="*/ 3536463 w 3617585"/>
                <a:gd name="connsiteY2" fmla="*/ 0 h 486720"/>
                <a:gd name="connsiteX3" fmla="*/ 3617585 w 3617585"/>
                <a:gd name="connsiteY3" fmla="*/ 81122 h 486720"/>
                <a:gd name="connsiteX4" fmla="*/ 3617585 w 3617585"/>
                <a:gd name="connsiteY4" fmla="*/ 405598 h 486720"/>
                <a:gd name="connsiteX5" fmla="*/ 3536463 w 3617585"/>
                <a:gd name="connsiteY5" fmla="*/ 486720 h 486720"/>
                <a:gd name="connsiteX6" fmla="*/ 81122 w 3617585"/>
                <a:gd name="connsiteY6" fmla="*/ 486720 h 486720"/>
                <a:gd name="connsiteX7" fmla="*/ 0 w 3617585"/>
                <a:gd name="connsiteY7" fmla="*/ 405598 h 486720"/>
                <a:gd name="connsiteX8" fmla="*/ 0 w 3617585"/>
                <a:gd name="connsiteY8" fmla="*/ 81122 h 48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7585" h="486720">
                  <a:moveTo>
                    <a:pt x="0" y="81122"/>
                  </a:moveTo>
                  <a:cubicBezTo>
                    <a:pt x="0" y="36320"/>
                    <a:pt x="36320" y="0"/>
                    <a:pt x="81122" y="0"/>
                  </a:cubicBezTo>
                  <a:lnTo>
                    <a:pt x="3536463" y="0"/>
                  </a:lnTo>
                  <a:cubicBezTo>
                    <a:pt x="3581265" y="0"/>
                    <a:pt x="3617585" y="36320"/>
                    <a:pt x="3617585" y="81122"/>
                  </a:cubicBezTo>
                  <a:lnTo>
                    <a:pt x="3617585" y="405598"/>
                  </a:lnTo>
                  <a:cubicBezTo>
                    <a:pt x="3617585" y="450400"/>
                    <a:pt x="3581265" y="486720"/>
                    <a:pt x="3536463" y="486720"/>
                  </a:cubicBezTo>
                  <a:lnTo>
                    <a:pt x="81122" y="486720"/>
                  </a:lnTo>
                  <a:cubicBezTo>
                    <a:pt x="36320" y="486720"/>
                    <a:pt x="0" y="450400"/>
                    <a:pt x="0" y="405598"/>
                  </a:cubicBezTo>
                  <a:lnTo>
                    <a:pt x="0" y="8112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4720" tIns="84720" rIns="84720" bIns="8472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4782695" y="1647085"/>
              <a:ext cx="3617585" cy="740024"/>
            </a:xfrm>
            <a:custGeom>
              <a:avLst/>
              <a:gdLst>
                <a:gd name="connsiteX0" fmla="*/ 0 w 3617585"/>
                <a:gd name="connsiteY0" fmla="*/ 0 h 740024"/>
                <a:gd name="connsiteX1" fmla="*/ 3617585 w 3617585"/>
                <a:gd name="connsiteY1" fmla="*/ 0 h 740024"/>
                <a:gd name="connsiteX2" fmla="*/ 3617585 w 3617585"/>
                <a:gd name="connsiteY2" fmla="*/ 740024 h 740024"/>
                <a:gd name="connsiteX3" fmla="*/ 0 w 3617585"/>
                <a:gd name="connsiteY3" fmla="*/ 740024 h 740024"/>
                <a:gd name="connsiteX4" fmla="*/ 0 w 3617585"/>
                <a:gd name="connsiteY4" fmla="*/ 0 h 74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585" h="740024">
                  <a:moveTo>
                    <a:pt x="0" y="0"/>
                  </a:moveTo>
                  <a:lnTo>
                    <a:pt x="3617585" y="0"/>
                  </a:lnTo>
                  <a:lnTo>
                    <a:pt x="3617585" y="740024"/>
                  </a:lnTo>
                  <a:lnTo>
                    <a:pt x="0" y="7400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858" tIns="20320" rIns="113792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ts val="24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把密钥 </a:t>
              </a:r>
              <a:r>
                <a:rPr lang="en-US" altLang="en-US" b="1" i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作为计算 </a:t>
              </a:r>
              <a:r>
                <a:rPr lang="en-US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</a:t>
              </a: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的参数。</a:t>
              </a:r>
              <a:endPara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1" indent="-171450" algn="l" defTabSz="711200">
                <a:lnSpc>
                  <a:spcPts val="24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可以使用多种计算 </a:t>
              </a:r>
              <a:r>
                <a:rPr lang="en-US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 </a:t>
              </a: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的算法。</a:t>
              </a:r>
              <a:endPara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4782695" y="2944282"/>
              <a:ext cx="3617585" cy="365680"/>
            </a:xfrm>
            <a:custGeom>
              <a:avLst/>
              <a:gdLst>
                <a:gd name="connsiteX0" fmla="*/ 0 w 3617585"/>
                <a:gd name="connsiteY0" fmla="*/ 81122 h 486720"/>
                <a:gd name="connsiteX1" fmla="*/ 81122 w 3617585"/>
                <a:gd name="connsiteY1" fmla="*/ 0 h 486720"/>
                <a:gd name="connsiteX2" fmla="*/ 3536463 w 3617585"/>
                <a:gd name="connsiteY2" fmla="*/ 0 h 486720"/>
                <a:gd name="connsiteX3" fmla="*/ 3617585 w 3617585"/>
                <a:gd name="connsiteY3" fmla="*/ 81122 h 486720"/>
                <a:gd name="connsiteX4" fmla="*/ 3617585 w 3617585"/>
                <a:gd name="connsiteY4" fmla="*/ 405598 h 486720"/>
                <a:gd name="connsiteX5" fmla="*/ 3536463 w 3617585"/>
                <a:gd name="connsiteY5" fmla="*/ 486720 h 486720"/>
                <a:gd name="connsiteX6" fmla="*/ 81122 w 3617585"/>
                <a:gd name="connsiteY6" fmla="*/ 486720 h 486720"/>
                <a:gd name="connsiteX7" fmla="*/ 0 w 3617585"/>
                <a:gd name="connsiteY7" fmla="*/ 405598 h 486720"/>
                <a:gd name="connsiteX8" fmla="*/ 0 w 3617585"/>
                <a:gd name="connsiteY8" fmla="*/ 81122 h 48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7585" h="486720">
                  <a:moveTo>
                    <a:pt x="0" y="81122"/>
                  </a:moveTo>
                  <a:cubicBezTo>
                    <a:pt x="0" y="36320"/>
                    <a:pt x="36320" y="0"/>
                    <a:pt x="81122" y="0"/>
                  </a:cubicBezTo>
                  <a:lnTo>
                    <a:pt x="3536463" y="0"/>
                  </a:lnTo>
                  <a:cubicBezTo>
                    <a:pt x="3581265" y="0"/>
                    <a:pt x="3617585" y="36320"/>
                    <a:pt x="3617585" y="81122"/>
                  </a:cubicBezTo>
                  <a:lnTo>
                    <a:pt x="3617585" y="405598"/>
                  </a:lnTo>
                  <a:cubicBezTo>
                    <a:pt x="3617585" y="450400"/>
                    <a:pt x="3581265" y="486720"/>
                    <a:pt x="3536463" y="486720"/>
                  </a:cubicBezTo>
                  <a:lnTo>
                    <a:pt x="81122" y="486720"/>
                  </a:lnTo>
                  <a:cubicBezTo>
                    <a:pt x="36320" y="486720"/>
                    <a:pt x="0" y="450400"/>
                    <a:pt x="0" y="405598"/>
                  </a:cubicBezTo>
                  <a:lnTo>
                    <a:pt x="0" y="8112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4720" tIns="84720" rIns="84720" bIns="8472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0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HMAC (Hashed MAC)</a:t>
              </a: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4782695" y="3316692"/>
              <a:ext cx="3617585" cy="1130220"/>
            </a:xfrm>
            <a:custGeom>
              <a:avLst/>
              <a:gdLst>
                <a:gd name="connsiteX0" fmla="*/ 0 w 3617585"/>
                <a:gd name="connsiteY0" fmla="*/ 0 h 1130220"/>
                <a:gd name="connsiteX1" fmla="*/ 3617585 w 3617585"/>
                <a:gd name="connsiteY1" fmla="*/ 0 h 1130220"/>
                <a:gd name="connsiteX2" fmla="*/ 3617585 w 3617585"/>
                <a:gd name="connsiteY2" fmla="*/ 1130220 h 1130220"/>
                <a:gd name="connsiteX3" fmla="*/ 0 w 3617585"/>
                <a:gd name="connsiteY3" fmla="*/ 1130220 h 1130220"/>
                <a:gd name="connsiteX4" fmla="*/ 0 w 3617585"/>
                <a:gd name="connsiteY4" fmla="*/ 0 h 113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585" h="1130220">
                  <a:moveTo>
                    <a:pt x="0" y="0"/>
                  </a:moveTo>
                  <a:lnTo>
                    <a:pt x="3617585" y="0"/>
                  </a:lnTo>
                  <a:lnTo>
                    <a:pt x="3617585" y="1130220"/>
                  </a:lnTo>
                  <a:lnTo>
                    <a:pt x="0" y="11302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858" tIns="20320" rIns="113792" bIns="203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ts val="24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把密钥 </a:t>
              </a:r>
              <a:r>
                <a:rPr lang="en-US" altLang="en-US" b="1" i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拼接在明文后面。</a:t>
              </a:r>
              <a:endPara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1" indent="-171450" algn="l" defTabSz="711200">
                <a:lnSpc>
                  <a:spcPts val="24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使用密码散列算法对其进行运算。</a:t>
              </a:r>
              <a:endPara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1" indent="-171450" algn="l" defTabSz="711200">
                <a:lnSpc>
                  <a:spcPts val="24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zh-CN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得出的散列值就是 </a:t>
              </a:r>
              <a:r>
                <a:rPr lang="en-US" altLang="en-US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HMAC</a:t>
              </a:r>
              <a:endPara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69257"/>
            <a:ext cx="8129015" cy="210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指攻击者从网络上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窃听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他人的通信内容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通常把这类攻击称为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者只是观察和分析某一个协议数据单元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，以便了解所交换的数据的某种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性质，但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不干扰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信息流。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这种被动攻击又称为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流量分析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(traffic analysis)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153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68688" y="582116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504633" y="6163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矩形 4"/>
          <p:cNvSpPr>
            <a:spLocks noChangeArrowheads="1"/>
          </p:cNvSpPr>
          <p:nvPr/>
        </p:nvSpPr>
        <p:spPr bwMode="auto">
          <a:xfrm>
            <a:off x="622624" y="579248"/>
            <a:ext cx="5068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使用已签名的报文鉴别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17852" y="1359664"/>
            <a:ext cx="8133857" cy="261170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696844" y="3971364"/>
            <a:ext cx="8007884" cy="6565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没有对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报文进行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加密，而是对很短的散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 </a:t>
            </a:r>
            <a:r>
              <a:rPr lang="en-US" altLang="zh-CN" sz="1600" b="1" i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H(X)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 </a:t>
            </a:r>
            <a:r>
              <a:rPr lang="en-US" altLang="zh-CN" sz="1600" b="1" i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运算。</a:t>
            </a:r>
            <a:endParaRPr lang="en-US" altLang="zh-CN" sz="1600" b="1" kern="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入侵者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 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私钥，因此不可能伪造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 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发出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的报文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1" kern="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Rectangle 46"/>
          <p:cNvSpPr>
            <a:spLocks noChangeArrowheads="1"/>
          </p:cNvSpPr>
          <p:nvPr/>
        </p:nvSpPr>
        <p:spPr bwMode="auto">
          <a:xfrm>
            <a:off x="509474" y="936728"/>
            <a:ext cx="81290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如何分发共享密钥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公钥系统。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Line 219"/>
          <p:cNvSpPr>
            <a:spLocks noChangeShapeType="1"/>
          </p:cNvSpPr>
          <p:nvPr/>
        </p:nvSpPr>
        <p:spPr bwMode="auto">
          <a:xfrm rot="10800000" flipH="1">
            <a:off x="2260250" y="3270652"/>
            <a:ext cx="692470" cy="40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9" name="直接连接符 104"/>
          <p:cNvCxnSpPr>
            <a:cxnSpLocks noChangeShapeType="1"/>
          </p:cNvCxnSpPr>
          <p:nvPr/>
        </p:nvCxnSpPr>
        <p:spPr bwMode="auto">
          <a:xfrm>
            <a:off x="3586114" y="2449368"/>
            <a:ext cx="1478398" cy="0"/>
          </a:xfrm>
          <a:prstGeom prst="line">
            <a:avLst/>
          </a:prstGeom>
          <a:noFill/>
          <a:ln w="12700" algn="ctr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0" name="Objec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847960"/>
              </p:ext>
            </p:extLst>
          </p:nvPr>
        </p:nvGraphicFramePr>
        <p:xfrm>
          <a:off x="4871924" y="1867165"/>
          <a:ext cx="1348118" cy="68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VISIO" r:id="rId3" imgW="1687068" imgH="964692" progId="">
                  <p:embed/>
                </p:oleObj>
              </mc:Choice>
              <mc:Fallback>
                <p:oleObj name="VISIO" r:id="rId3" imgW="1687068" imgH="964692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924" y="1867165"/>
                        <a:ext cx="1348118" cy="681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Line 203"/>
          <p:cNvSpPr>
            <a:spLocks noChangeShapeType="1"/>
          </p:cNvSpPr>
          <p:nvPr/>
        </p:nvSpPr>
        <p:spPr bwMode="auto">
          <a:xfrm rot="5400000">
            <a:off x="829921" y="2709968"/>
            <a:ext cx="874691" cy="127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Line 9"/>
          <p:cNvSpPr>
            <a:spLocks noChangeShapeType="1"/>
          </p:cNvSpPr>
          <p:nvPr/>
        </p:nvSpPr>
        <p:spPr bwMode="auto">
          <a:xfrm>
            <a:off x="1787680" y="2197103"/>
            <a:ext cx="12206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" name="Picture 4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27787" y="2672340"/>
            <a:ext cx="306201" cy="17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 Box 48"/>
          <p:cNvSpPr txBox="1">
            <a:spLocks noChangeArrowheads="1"/>
          </p:cNvSpPr>
          <p:nvPr/>
        </p:nvSpPr>
        <p:spPr bwMode="auto">
          <a:xfrm>
            <a:off x="862974" y="1633360"/>
            <a:ext cx="300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165" name="Group 103"/>
          <p:cNvGrpSpPr>
            <a:grpSpLocks/>
          </p:cNvGrpSpPr>
          <p:nvPr/>
        </p:nvGrpSpPr>
        <p:grpSpPr bwMode="auto">
          <a:xfrm>
            <a:off x="1061227" y="1634547"/>
            <a:ext cx="450317" cy="376225"/>
            <a:chOff x="921" y="2412"/>
            <a:chExt cx="284" cy="265"/>
          </a:xfrm>
        </p:grpSpPr>
        <p:grpSp>
          <p:nvGrpSpPr>
            <p:cNvPr id="166" name="Group 104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80" name="Freeform 105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10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107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10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Rectangle 109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Rectangle 110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Rectangle 111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Line 112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8" name="Group 113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89" name="Freeform 114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" name="Freeform 11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Rectangle 116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67" name="Group 117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120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2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Rectangle 122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Rectangle 123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Rectangle 124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Line 125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6" name="Group 126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77" name="Freeform 127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8" name="Freeform 12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9" name="Rectangle 129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92" name="Rectangle 165"/>
          <p:cNvSpPr>
            <a:spLocks noChangeArrowheads="1"/>
          </p:cNvSpPr>
          <p:nvPr/>
        </p:nvSpPr>
        <p:spPr bwMode="auto">
          <a:xfrm>
            <a:off x="759599" y="2092662"/>
            <a:ext cx="1028081" cy="216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93" name="Text Box 167"/>
          <p:cNvSpPr txBox="1">
            <a:spLocks noChangeArrowheads="1"/>
          </p:cNvSpPr>
          <p:nvPr/>
        </p:nvSpPr>
        <p:spPr bwMode="auto">
          <a:xfrm>
            <a:off x="2952164" y="2014714"/>
            <a:ext cx="36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194" name="Rectangle 169"/>
          <p:cNvSpPr>
            <a:spLocks noChangeArrowheads="1"/>
          </p:cNvSpPr>
          <p:nvPr/>
        </p:nvSpPr>
        <p:spPr bwMode="auto">
          <a:xfrm>
            <a:off x="1017327" y="3157246"/>
            <a:ext cx="448901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GB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Rectangle 170"/>
          <p:cNvSpPr>
            <a:spLocks noChangeArrowheads="1"/>
          </p:cNvSpPr>
          <p:nvPr/>
        </p:nvSpPr>
        <p:spPr bwMode="auto">
          <a:xfrm>
            <a:off x="1902384" y="3140631"/>
            <a:ext cx="591926" cy="269409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90099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Rectangle 171"/>
          <p:cNvSpPr>
            <a:spLocks noChangeArrowheads="1"/>
          </p:cNvSpPr>
          <p:nvPr/>
        </p:nvSpPr>
        <p:spPr bwMode="auto">
          <a:xfrm>
            <a:off x="2944626" y="3157246"/>
            <a:ext cx="427139" cy="25279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197" name="Text Box 172"/>
          <p:cNvSpPr txBox="1">
            <a:spLocks noChangeArrowheads="1"/>
          </p:cNvSpPr>
          <p:nvPr/>
        </p:nvSpPr>
        <p:spPr bwMode="auto">
          <a:xfrm>
            <a:off x="1723957" y="2581635"/>
            <a:ext cx="761747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Rectangle 173"/>
          <p:cNvSpPr>
            <a:spLocks noChangeArrowheads="1"/>
          </p:cNvSpPr>
          <p:nvPr/>
        </p:nvSpPr>
        <p:spPr bwMode="auto">
          <a:xfrm>
            <a:off x="4036431" y="2092662"/>
            <a:ext cx="1028081" cy="216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99" name="Rectangle 174"/>
          <p:cNvSpPr>
            <a:spLocks noChangeArrowheads="1"/>
          </p:cNvSpPr>
          <p:nvPr/>
        </p:nvSpPr>
        <p:spPr bwMode="auto">
          <a:xfrm>
            <a:off x="3586114" y="2092662"/>
            <a:ext cx="450317" cy="21600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200" name="Text Box 175"/>
          <p:cNvSpPr txBox="1">
            <a:spLocks noChangeArrowheads="1"/>
          </p:cNvSpPr>
          <p:nvPr/>
        </p:nvSpPr>
        <p:spPr bwMode="auto">
          <a:xfrm>
            <a:off x="6728419" y="1633360"/>
            <a:ext cx="2904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grpSp>
        <p:nvGrpSpPr>
          <p:cNvPr id="201" name="Group 176"/>
          <p:cNvGrpSpPr>
            <a:grpSpLocks/>
          </p:cNvGrpSpPr>
          <p:nvPr/>
        </p:nvGrpSpPr>
        <p:grpSpPr bwMode="auto">
          <a:xfrm>
            <a:off x="6926671" y="1634547"/>
            <a:ext cx="450317" cy="376225"/>
            <a:chOff x="921" y="2412"/>
            <a:chExt cx="284" cy="265"/>
          </a:xfrm>
        </p:grpSpPr>
        <p:grpSp>
          <p:nvGrpSpPr>
            <p:cNvPr id="202" name="Group 177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216" name="Freeform 178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Freeform 17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Freeform 180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Freeform 18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Rectangle 182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Rectangle 183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Rectangle 184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Line 185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4" name="Group 186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225" name="Freeform 187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6" name="Freeform 18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Rectangle 189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3" name="Group 190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204" name="Freeform 191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Freeform 19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Freeform 193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Freeform 19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Rectangle 195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Rectangle 197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Line 198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2" name="Group 199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213" name="Freeform 200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4" name="Freeform 20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" name="Rectangle 202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228" name="Text Box 204"/>
          <p:cNvSpPr txBox="1">
            <a:spLocks noChangeArrowheads="1"/>
          </p:cNvSpPr>
          <p:nvPr/>
        </p:nvSpPr>
        <p:spPr bwMode="auto">
          <a:xfrm>
            <a:off x="845917" y="336850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229" name="Rectangle 205"/>
          <p:cNvSpPr>
            <a:spLocks noChangeArrowheads="1"/>
          </p:cNvSpPr>
          <p:nvPr/>
        </p:nvSpPr>
        <p:spPr bwMode="auto">
          <a:xfrm>
            <a:off x="6695848" y="2078420"/>
            <a:ext cx="1028081" cy="2065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55" name="Rectangle 206"/>
          <p:cNvSpPr>
            <a:spLocks noChangeArrowheads="1"/>
          </p:cNvSpPr>
          <p:nvPr/>
        </p:nvSpPr>
        <p:spPr bwMode="auto">
          <a:xfrm>
            <a:off x="6241284" y="2078420"/>
            <a:ext cx="450317" cy="20532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256" name="Text Box 208"/>
          <p:cNvSpPr txBox="1">
            <a:spLocks noChangeArrowheads="1"/>
          </p:cNvSpPr>
          <p:nvPr/>
        </p:nvSpPr>
        <p:spPr bwMode="auto">
          <a:xfrm>
            <a:off x="5344419" y="1928350"/>
            <a:ext cx="538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</a:p>
        </p:txBody>
      </p:sp>
      <p:sp>
        <p:nvSpPr>
          <p:cNvPr id="257" name="Rectangle 210"/>
          <p:cNvSpPr>
            <a:spLocks noChangeArrowheads="1"/>
          </p:cNvSpPr>
          <p:nvPr/>
        </p:nvSpPr>
        <p:spPr bwMode="auto">
          <a:xfrm>
            <a:off x="6252612" y="3157246"/>
            <a:ext cx="450317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GB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GB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GB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Text Box 211"/>
          <p:cNvSpPr txBox="1">
            <a:spLocks noChangeArrowheads="1"/>
          </p:cNvSpPr>
          <p:nvPr/>
        </p:nvSpPr>
        <p:spPr bwMode="auto">
          <a:xfrm>
            <a:off x="2663157" y="3382213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已签名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鉴别码</a:t>
            </a:r>
          </a:p>
        </p:txBody>
      </p:sp>
      <p:sp>
        <p:nvSpPr>
          <p:cNvPr id="259" name="Rectangle 212"/>
          <p:cNvSpPr>
            <a:spLocks noChangeArrowheads="1"/>
          </p:cNvSpPr>
          <p:nvPr/>
        </p:nvSpPr>
        <p:spPr bwMode="auto">
          <a:xfrm>
            <a:off x="7825888" y="3157246"/>
            <a:ext cx="450317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0" name="Text Box 213"/>
          <p:cNvSpPr txBox="1">
            <a:spLocks noChangeArrowheads="1"/>
          </p:cNvSpPr>
          <p:nvPr/>
        </p:nvSpPr>
        <p:spPr bwMode="auto">
          <a:xfrm>
            <a:off x="779604" y="249499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261" name="Line 214"/>
          <p:cNvSpPr>
            <a:spLocks noChangeShapeType="1"/>
          </p:cNvSpPr>
          <p:nvPr/>
        </p:nvSpPr>
        <p:spPr bwMode="auto">
          <a:xfrm rot="5400000" flipV="1">
            <a:off x="2046851" y="2986343"/>
            <a:ext cx="3228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Text Box 215"/>
          <p:cNvSpPr txBox="1">
            <a:spLocks noChangeArrowheads="1"/>
          </p:cNvSpPr>
          <p:nvPr/>
        </p:nvSpPr>
        <p:spPr bwMode="auto">
          <a:xfrm>
            <a:off x="5064512" y="2635042"/>
            <a:ext cx="761747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Line 216"/>
          <p:cNvSpPr>
            <a:spLocks noChangeShapeType="1"/>
          </p:cNvSpPr>
          <p:nvPr/>
        </p:nvSpPr>
        <p:spPr bwMode="auto">
          <a:xfrm flipV="1">
            <a:off x="3268910" y="2210158"/>
            <a:ext cx="3214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Line 217"/>
          <p:cNvSpPr>
            <a:spLocks noChangeShapeType="1"/>
          </p:cNvSpPr>
          <p:nvPr/>
        </p:nvSpPr>
        <p:spPr bwMode="auto">
          <a:xfrm rot="16200000" flipV="1">
            <a:off x="2706396" y="2726428"/>
            <a:ext cx="86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Line 218"/>
          <p:cNvSpPr>
            <a:spLocks noChangeShapeType="1"/>
          </p:cNvSpPr>
          <p:nvPr/>
        </p:nvSpPr>
        <p:spPr bwMode="auto">
          <a:xfrm rot="10800000" flipH="1" flipV="1">
            <a:off x="1476140" y="3264061"/>
            <a:ext cx="4262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Line 220"/>
          <p:cNvSpPr>
            <a:spLocks noChangeShapeType="1"/>
          </p:cNvSpPr>
          <p:nvPr/>
        </p:nvSpPr>
        <p:spPr bwMode="auto">
          <a:xfrm>
            <a:off x="5931159" y="2792890"/>
            <a:ext cx="300211" cy="35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Line 221"/>
          <p:cNvSpPr>
            <a:spLocks noChangeShapeType="1"/>
          </p:cNvSpPr>
          <p:nvPr/>
        </p:nvSpPr>
        <p:spPr bwMode="auto">
          <a:xfrm rot="16200000" flipH="1">
            <a:off x="6341507" y="3013067"/>
            <a:ext cx="319257" cy="70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Text Box 223"/>
          <p:cNvSpPr txBox="1">
            <a:spLocks noChangeArrowheads="1"/>
          </p:cNvSpPr>
          <p:nvPr/>
        </p:nvSpPr>
        <p:spPr bwMode="auto">
          <a:xfrm>
            <a:off x="7571170" y="234545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269" name="AutoShape 227"/>
          <p:cNvSpPr>
            <a:spLocks noChangeArrowheads="1"/>
          </p:cNvSpPr>
          <p:nvPr/>
        </p:nvSpPr>
        <p:spPr bwMode="auto">
          <a:xfrm>
            <a:off x="5108412" y="2136575"/>
            <a:ext cx="1091805" cy="102067"/>
          </a:xfrm>
          <a:prstGeom prst="rightArrow">
            <a:avLst>
              <a:gd name="adj1" fmla="val 50000"/>
              <a:gd name="adj2" fmla="val 133456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Text Box 229"/>
          <p:cNvSpPr txBox="1">
            <a:spLocks noChangeArrowheads="1"/>
          </p:cNvSpPr>
          <p:nvPr/>
        </p:nvSpPr>
        <p:spPr bwMode="auto">
          <a:xfrm>
            <a:off x="5178901" y="145381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不安全的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271" name="Text Box 231"/>
          <p:cNvSpPr txBox="1">
            <a:spLocks noChangeArrowheads="1"/>
          </p:cNvSpPr>
          <p:nvPr/>
        </p:nvSpPr>
        <p:spPr bwMode="auto">
          <a:xfrm>
            <a:off x="3347606" y="1445056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签名的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鉴别码</a:t>
            </a:r>
          </a:p>
        </p:txBody>
      </p:sp>
      <p:sp>
        <p:nvSpPr>
          <p:cNvPr id="272" name="Line 232"/>
          <p:cNvSpPr>
            <a:spLocks noChangeShapeType="1"/>
          </p:cNvSpPr>
          <p:nvPr/>
        </p:nvSpPr>
        <p:spPr bwMode="auto">
          <a:xfrm flipH="1">
            <a:off x="3812689" y="1867166"/>
            <a:ext cx="0" cy="25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" name="Rectangle 170"/>
          <p:cNvSpPr>
            <a:spLocks noChangeArrowheads="1"/>
          </p:cNvSpPr>
          <p:nvPr/>
        </p:nvSpPr>
        <p:spPr bwMode="auto">
          <a:xfrm>
            <a:off x="6222874" y="2656405"/>
            <a:ext cx="574933" cy="268223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90099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274" name="Line 222"/>
          <p:cNvSpPr>
            <a:spLocks noChangeShapeType="1"/>
          </p:cNvSpPr>
          <p:nvPr/>
        </p:nvSpPr>
        <p:spPr bwMode="auto">
          <a:xfrm rot="16200000" flipH="1">
            <a:off x="6299934" y="2470343"/>
            <a:ext cx="372664" cy="113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Text Box 224"/>
          <p:cNvSpPr txBox="1">
            <a:spLocks noChangeArrowheads="1"/>
          </p:cNvSpPr>
          <p:nvPr/>
        </p:nvSpPr>
        <p:spPr bwMode="auto">
          <a:xfrm>
            <a:off x="2879487" y="1862417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</a:p>
        </p:txBody>
      </p:sp>
      <p:sp>
        <p:nvSpPr>
          <p:cNvPr id="276" name="矩形 105"/>
          <p:cNvSpPr>
            <a:spLocks noChangeArrowheads="1"/>
          </p:cNvSpPr>
          <p:nvPr/>
        </p:nvSpPr>
        <p:spPr bwMode="auto">
          <a:xfrm>
            <a:off x="3843843" y="2348435"/>
            <a:ext cx="931787" cy="198176"/>
          </a:xfrm>
          <a:prstGeom prst="rect">
            <a:avLst/>
          </a:prstGeom>
          <a:solidFill>
            <a:srgbClr val="C3E3F9"/>
          </a:solidFill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 Box 224"/>
          <p:cNvSpPr txBox="1">
            <a:spLocks noChangeArrowheads="1"/>
          </p:cNvSpPr>
          <p:nvPr/>
        </p:nvSpPr>
        <p:spPr bwMode="auto">
          <a:xfrm>
            <a:off x="3851680" y="2308665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扩展的报文</a:t>
            </a:r>
          </a:p>
        </p:txBody>
      </p:sp>
      <p:pic>
        <p:nvPicPr>
          <p:cNvPr id="278" name="Picture 5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9714" y="2652165"/>
            <a:ext cx="306201" cy="177011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0" name="肘形连接符 106"/>
          <p:cNvCxnSpPr>
            <a:cxnSpLocks noChangeShapeType="1"/>
          </p:cNvCxnSpPr>
          <p:nvPr/>
        </p:nvCxnSpPr>
        <p:spPr bwMode="auto">
          <a:xfrm rot="16200000" flipH="1">
            <a:off x="7410343" y="2518229"/>
            <a:ext cx="968451" cy="321452"/>
          </a:xfrm>
          <a:prstGeom prst="bentConnector3">
            <a:avLst>
              <a:gd name="adj1" fmla="val -773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菱形 105"/>
          <p:cNvSpPr>
            <a:spLocks noChangeArrowheads="1"/>
          </p:cNvSpPr>
          <p:nvPr/>
        </p:nvSpPr>
        <p:spPr bwMode="auto">
          <a:xfrm>
            <a:off x="7075360" y="3033816"/>
            <a:ext cx="385176" cy="483038"/>
          </a:xfrm>
          <a:prstGeom prst="diamond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Text Box 213"/>
          <p:cNvSpPr txBox="1">
            <a:spLocks noChangeArrowheads="1"/>
          </p:cNvSpPr>
          <p:nvPr/>
        </p:nvSpPr>
        <p:spPr bwMode="auto">
          <a:xfrm>
            <a:off x="7081713" y="3141817"/>
            <a:ext cx="404324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=?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Text Box 204"/>
          <p:cNvSpPr txBox="1">
            <a:spLocks noChangeArrowheads="1"/>
          </p:cNvSpPr>
          <p:nvPr/>
        </p:nvSpPr>
        <p:spPr bwMode="auto">
          <a:xfrm>
            <a:off x="7017290" y="2789604"/>
            <a:ext cx="492443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</a:p>
        </p:txBody>
      </p:sp>
      <p:sp>
        <p:nvSpPr>
          <p:cNvPr id="284" name="Line 214"/>
          <p:cNvSpPr>
            <a:spLocks noChangeShapeType="1"/>
          </p:cNvSpPr>
          <p:nvPr/>
        </p:nvSpPr>
        <p:spPr bwMode="auto">
          <a:xfrm rot="10800000" flipV="1">
            <a:off x="7452040" y="3291357"/>
            <a:ext cx="385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Line 214"/>
          <p:cNvSpPr>
            <a:spLocks noChangeShapeType="1"/>
          </p:cNvSpPr>
          <p:nvPr/>
        </p:nvSpPr>
        <p:spPr bwMode="auto">
          <a:xfrm rot="10800000" flipH="1" flipV="1">
            <a:off x="6714451" y="3284237"/>
            <a:ext cx="3676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Text Box 204"/>
          <p:cNvSpPr txBox="1">
            <a:spLocks noChangeArrowheads="1"/>
          </p:cNvSpPr>
          <p:nvPr/>
        </p:nvSpPr>
        <p:spPr bwMode="auto">
          <a:xfrm>
            <a:off x="7676426" y="335663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287" name="Text Box 204"/>
          <p:cNvSpPr txBox="1">
            <a:spLocks noChangeArrowheads="1"/>
          </p:cNvSpPr>
          <p:nvPr/>
        </p:nvSpPr>
        <p:spPr bwMode="auto">
          <a:xfrm>
            <a:off x="6079784" y="335663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48609" y="2021744"/>
            <a:ext cx="307777" cy="593344"/>
            <a:chOff x="6306563" y="1716946"/>
            <a:chExt cx="307777" cy="593344"/>
          </a:xfrm>
        </p:grpSpPr>
        <p:sp>
          <p:nvSpPr>
            <p:cNvPr id="289" name="TextBox 103"/>
            <p:cNvSpPr txBox="1">
              <a:spLocks noChangeArrowheads="1"/>
            </p:cNvSpPr>
            <p:nvPr/>
          </p:nvSpPr>
          <p:spPr bwMode="auto">
            <a:xfrm rot="16200000">
              <a:off x="6265527" y="1961476"/>
              <a:ext cx="389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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0" name="直接连接符 109"/>
            <p:cNvCxnSpPr>
              <a:cxnSpLocks noChangeShapeType="1"/>
            </p:cNvCxnSpPr>
            <p:nvPr/>
          </p:nvCxnSpPr>
          <p:spPr bwMode="auto">
            <a:xfrm>
              <a:off x="6461791" y="1716946"/>
              <a:ext cx="0" cy="326675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120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504633" y="61637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矩形 4"/>
          <p:cNvSpPr>
            <a:spLocks noChangeArrowheads="1"/>
          </p:cNvSpPr>
          <p:nvPr/>
        </p:nvSpPr>
        <p:spPr bwMode="auto">
          <a:xfrm>
            <a:off x="622624" y="579248"/>
            <a:ext cx="5068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使用已签名的报文鉴别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17852" y="1359664"/>
            <a:ext cx="8133857" cy="261170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696844" y="3971364"/>
            <a:ext cx="8007884" cy="6565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没有对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报文进行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加密，而是对很短的散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 </a:t>
            </a:r>
            <a:r>
              <a:rPr lang="en-US" altLang="zh-CN" sz="1600" b="1" i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H(X)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 </a:t>
            </a:r>
            <a:r>
              <a:rPr lang="en-US" altLang="zh-CN" sz="1600" b="1" i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运算。</a:t>
            </a:r>
            <a:endParaRPr lang="en-US" altLang="zh-CN" sz="1600" b="1" kern="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入侵者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 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私钥，因此不可能伪造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 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发出</a:t>
            </a:r>
            <a:r>
              <a:rPr lang="zh-CN" altLang="en-US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的报文</a:t>
            </a:r>
            <a:r>
              <a:rPr lang="zh-CN" altLang="en-US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1" kern="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Rectangle 46"/>
          <p:cNvSpPr>
            <a:spLocks noChangeArrowheads="1"/>
          </p:cNvSpPr>
          <p:nvPr/>
        </p:nvSpPr>
        <p:spPr bwMode="auto">
          <a:xfrm>
            <a:off x="509474" y="936728"/>
            <a:ext cx="81290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如何分发共享密钥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公钥系统。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Line 219"/>
          <p:cNvSpPr>
            <a:spLocks noChangeShapeType="1"/>
          </p:cNvSpPr>
          <p:nvPr/>
        </p:nvSpPr>
        <p:spPr bwMode="auto">
          <a:xfrm rot="10800000" flipH="1">
            <a:off x="2260250" y="3270652"/>
            <a:ext cx="692470" cy="40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9" name="直接连接符 104"/>
          <p:cNvCxnSpPr>
            <a:cxnSpLocks noChangeShapeType="1"/>
          </p:cNvCxnSpPr>
          <p:nvPr/>
        </p:nvCxnSpPr>
        <p:spPr bwMode="auto">
          <a:xfrm>
            <a:off x="3586114" y="2449368"/>
            <a:ext cx="1478398" cy="0"/>
          </a:xfrm>
          <a:prstGeom prst="line">
            <a:avLst/>
          </a:prstGeom>
          <a:noFill/>
          <a:ln w="12700" algn="ctr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0" name="Objec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847960"/>
              </p:ext>
            </p:extLst>
          </p:nvPr>
        </p:nvGraphicFramePr>
        <p:xfrm>
          <a:off x="4871924" y="1867165"/>
          <a:ext cx="1348118" cy="68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VISIO" r:id="rId3" imgW="1687068" imgH="964692" progId="">
                  <p:embed/>
                </p:oleObj>
              </mc:Choice>
              <mc:Fallback>
                <p:oleObj name="VISIO" r:id="rId3" imgW="1687068" imgH="96469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924" y="1867165"/>
                        <a:ext cx="1348118" cy="681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Line 203"/>
          <p:cNvSpPr>
            <a:spLocks noChangeShapeType="1"/>
          </p:cNvSpPr>
          <p:nvPr/>
        </p:nvSpPr>
        <p:spPr bwMode="auto">
          <a:xfrm rot="5400000">
            <a:off x="829921" y="2709968"/>
            <a:ext cx="874691" cy="127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Line 9"/>
          <p:cNvSpPr>
            <a:spLocks noChangeShapeType="1"/>
          </p:cNvSpPr>
          <p:nvPr/>
        </p:nvSpPr>
        <p:spPr bwMode="auto">
          <a:xfrm>
            <a:off x="1787680" y="2197103"/>
            <a:ext cx="12206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" name="Picture 4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27787" y="2672340"/>
            <a:ext cx="306201" cy="17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 Box 48"/>
          <p:cNvSpPr txBox="1">
            <a:spLocks noChangeArrowheads="1"/>
          </p:cNvSpPr>
          <p:nvPr/>
        </p:nvSpPr>
        <p:spPr bwMode="auto">
          <a:xfrm>
            <a:off x="862974" y="1633360"/>
            <a:ext cx="300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165" name="Group 103"/>
          <p:cNvGrpSpPr>
            <a:grpSpLocks/>
          </p:cNvGrpSpPr>
          <p:nvPr/>
        </p:nvGrpSpPr>
        <p:grpSpPr bwMode="auto">
          <a:xfrm>
            <a:off x="1061227" y="1634547"/>
            <a:ext cx="450317" cy="376225"/>
            <a:chOff x="921" y="2412"/>
            <a:chExt cx="284" cy="265"/>
          </a:xfrm>
        </p:grpSpPr>
        <p:grpSp>
          <p:nvGrpSpPr>
            <p:cNvPr id="166" name="Group 104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80" name="Freeform 105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Freeform 10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Freeform 107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Freeform 10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Rectangle 109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Rectangle 110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Rectangle 111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Line 112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8" name="Group 113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89" name="Freeform 114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" name="Freeform 11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Rectangle 116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67" name="Group 117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120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12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Rectangle 122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Rectangle 123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Rectangle 124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Line 125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6" name="Group 126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77" name="Freeform 127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8" name="Freeform 12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9" name="Rectangle 129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92" name="Rectangle 165"/>
          <p:cNvSpPr>
            <a:spLocks noChangeArrowheads="1"/>
          </p:cNvSpPr>
          <p:nvPr/>
        </p:nvSpPr>
        <p:spPr bwMode="auto">
          <a:xfrm>
            <a:off x="759599" y="2092662"/>
            <a:ext cx="1028081" cy="216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93" name="Text Box 167"/>
          <p:cNvSpPr txBox="1">
            <a:spLocks noChangeArrowheads="1"/>
          </p:cNvSpPr>
          <p:nvPr/>
        </p:nvSpPr>
        <p:spPr bwMode="auto">
          <a:xfrm>
            <a:off x="2952164" y="2014714"/>
            <a:ext cx="36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194" name="Rectangle 169"/>
          <p:cNvSpPr>
            <a:spLocks noChangeArrowheads="1"/>
          </p:cNvSpPr>
          <p:nvPr/>
        </p:nvSpPr>
        <p:spPr bwMode="auto">
          <a:xfrm>
            <a:off x="1017327" y="3157246"/>
            <a:ext cx="448901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GB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Rectangle 170"/>
          <p:cNvSpPr>
            <a:spLocks noChangeArrowheads="1"/>
          </p:cNvSpPr>
          <p:nvPr/>
        </p:nvSpPr>
        <p:spPr bwMode="auto">
          <a:xfrm>
            <a:off x="1902384" y="3140631"/>
            <a:ext cx="591926" cy="269409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90099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Rectangle 171"/>
          <p:cNvSpPr>
            <a:spLocks noChangeArrowheads="1"/>
          </p:cNvSpPr>
          <p:nvPr/>
        </p:nvSpPr>
        <p:spPr bwMode="auto">
          <a:xfrm>
            <a:off x="2944626" y="3157246"/>
            <a:ext cx="427139" cy="25279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197" name="Text Box 172"/>
          <p:cNvSpPr txBox="1">
            <a:spLocks noChangeArrowheads="1"/>
          </p:cNvSpPr>
          <p:nvPr/>
        </p:nvSpPr>
        <p:spPr bwMode="auto">
          <a:xfrm>
            <a:off x="1723957" y="2581635"/>
            <a:ext cx="761747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Rectangle 173"/>
          <p:cNvSpPr>
            <a:spLocks noChangeArrowheads="1"/>
          </p:cNvSpPr>
          <p:nvPr/>
        </p:nvSpPr>
        <p:spPr bwMode="auto">
          <a:xfrm>
            <a:off x="4036431" y="2092662"/>
            <a:ext cx="1028081" cy="216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99" name="Rectangle 174"/>
          <p:cNvSpPr>
            <a:spLocks noChangeArrowheads="1"/>
          </p:cNvSpPr>
          <p:nvPr/>
        </p:nvSpPr>
        <p:spPr bwMode="auto">
          <a:xfrm>
            <a:off x="3586114" y="2092662"/>
            <a:ext cx="450317" cy="21600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200" name="Text Box 175"/>
          <p:cNvSpPr txBox="1">
            <a:spLocks noChangeArrowheads="1"/>
          </p:cNvSpPr>
          <p:nvPr/>
        </p:nvSpPr>
        <p:spPr bwMode="auto">
          <a:xfrm>
            <a:off x="6728419" y="1633360"/>
            <a:ext cx="2904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grpSp>
        <p:nvGrpSpPr>
          <p:cNvPr id="201" name="Group 176"/>
          <p:cNvGrpSpPr>
            <a:grpSpLocks/>
          </p:cNvGrpSpPr>
          <p:nvPr/>
        </p:nvGrpSpPr>
        <p:grpSpPr bwMode="auto">
          <a:xfrm>
            <a:off x="6926671" y="1634547"/>
            <a:ext cx="450317" cy="376225"/>
            <a:chOff x="921" y="2412"/>
            <a:chExt cx="284" cy="265"/>
          </a:xfrm>
        </p:grpSpPr>
        <p:grpSp>
          <p:nvGrpSpPr>
            <p:cNvPr id="202" name="Group 177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216" name="Freeform 178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Freeform 17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Freeform 180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Freeform 18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Rectangle 182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Rectangle 183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Rectangle 184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Line 185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4" name="Group 186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225" name="Freeform 187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6" name="Freeform 18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Rectangle 189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3" name="Group 190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204" name="Freeform 191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Freeform 19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Freeform 193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Freeform 19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Rectangle 195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Rectangle 196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Rectangle 197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Line 198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2" name="Group 199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213" name="Freeform 200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4" name="Freeform 20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" name="Rectangle 202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228" name="Text Box 204"/>
          <p:cNvSpPr txBox="1">
            <a:spLocks noChangeArrowheads="1"/>
          </p:cNvSpPr>
          <p:nvPr/>
        </p:nvSpPr>
        <p:spPr bwMode="auto">
          <a:xfrm>
            <a:off x="845917" y="336850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229" name="Rectangle 205"/>
          <p:cNvSpPr>
            <a:spLocks noChangeArrowheads="1"/>
          </p:cNvSpPr>
          <p:nvPr/>
        </p:nvSpPr>
        <p:spPr bwMode="auto">
          <a:xfrm>
            <a:off x="6695848" y="2078420"/>
            <a:ext cx="1028081" cy="2065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55" name="Rectangle 206"/>
          <p:cNvSpPr>
            <a:spLocks noChangeArrowheads="1"/>
          </p:cNvSpPr>
          <p:nvPr/>
        </p:nvSpPr>
        <p:spPr bwMode="auto">
          <a:xfrm>
            <a:off x="6241284" y="2078420"/>
            <a:ext cx="450317" cy="20532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256" name="Text Box 208"/>
          <p:cNvSpPr txBox="1">
            <a:spLocks noChangeArrowheads="1"/>
          </p:cNvSpPr>
          <p:nvPr/>
        </p:nvSpPr>
        <p:spPr bwMode="auto">
          <a:xfrm>
            <a:off x="5344419" y="1928350"/>
            <a:ext cx="538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</a:p>
        </p:txBody>
      </p:sp>
      <p:sp>
        <p:nvSpPr>
          <p:cNvPr id="257" name="Rectangle 210"/>
          <p:cNvSpPr>
            <a:spLocks noChangeArrowheads="1"/>
          </p:cNvSpPr>
          <p:nvPr/>
        </p:nvSpPr>
        <p:spPr bwMode="auto">
          <a:xfrm>
            <a:off x="6252612" y="3157246"/>
            <a:ext cx="450317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GB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GB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GB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Text Box 211"/>
          <p:cNvSpPr txBox="1">
            <a:spLocks noChangeArrowheads="1"/>
          </p:cNvSpPr>
          <p:nvPr/>
        </p:nvSpPr>
        <p:spPr bwMode="auto">
          <a:xfrm>
            <a:off x="2438307" y="3382213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已签名的非固定长度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的报文鉴别码</a:t>
            </a:r>
          </a:p>
        </p:txBody>
      </p:sp>
      <p:sp>
        <p:nvSpPr>
          <p:cNvPr id="259" name="Rectangle 212"/>
          <p:cNvSpPr>
            <a:spLocks noChangeArrowheads="1"/>
          </p:cNvSpPr>
          <p:nvPr/>
        </p:nvSpPr>
        <p:spPr bwMode="auto">
          <a:xfrm>
            <a:off x="7825888" y="3157246"/>
            <a:ext cx="450317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0" name="Text Box 213"/>
          <p:cNvSpPr txBox="1">
            <a:spLocks noChangeArrowheads="1"/>
          </p:cNvSpPr>
          <p:nvPr/>
        </p:nvSpPr>
        <p:spPr bwMode="auto">
          <a:xfrm>
            <a:off x="779604" y="249499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261" name="Line 214"/>
          <p:cNvSpPr>
            <a:spLocks noChangeShapeType="1"/>
          </p:cNvSpPr>
          <p:nvPr/>
        </p:nvSpPr>
        <p:spPr bwMode="auto">
          <a:xfrm rot="5400000" flipV="1">
            <a:off x="2046851" y="2986343"/>
            <a:ext cx="3228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Text Box 215"/>
          <p:cNvSpPr txBox="1">
            <a:spLocks noChangeArrowheads="1"/>
          </p:cNvSpPr>
          <p:nvPr/>
        </p:nvSpPr>
        <p:spPr bwMode="auto">
          <a:xfrm>
            <a:off x="5064512" y="2635042"/>
            <a:ext cx="761747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Line 216"/>
          <p:cNvSpPr>
            <a:spLocks noChangeShapeType="1"/>
          </p:cNvSpPr>
          <p:nvPr/>
        </p:nvSpPr>
        <p:spPr bwMode="auto">
          <a:xfrm flipV="1">
            <a:off x="3268910" y="2210158"/>
            <a:ext cx="3214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Line 217"/>
          <p:cNvSpPr>
            <a:spLocks noChangeShapeType="1"/>
          </p:cNvSpPr>
          <p:nvPr/>
        </p:nvSpPr>
        <p:spPr bwMode="auto">
          <a:xfrm rot="16200000" flipV="1">
            <a:off x="2706396" y="2726428"/>
            <a:ext cx="86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Line 218"/>
          <p:cNvSpPr>
            <a:spLocks noChangeShapeType="1"/>
          </p:cNvSpPr>
          <p:nvPr/>
        </p:nvSpPr>
        <p:spPr bwMode="auto">
          <a:xfrm rot="10800000" flipH="1" flipV="1">
            <a:off x="1476140" y="3264061"/>
            <a:ext cx="4262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Line 220"/>
          <p:cNvSpPr>
            <a:spLocks noChangeShapeType="1"/>
          </p:cNvSpPr>
          <p:nvPr/>
        </p:nvSpPr>
        <p:spPr bwMode="auto">
          <a:xfrm>
            <a:off x="5931159" y="2792890"/>
            <a:ext cx="300211" cy="35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Line 221"/>
          <p:cNvSpPr>
            <a:spLocks noChangeShapeType="1"/>
          </p:cNvSpPr>
          <p:nvPr/>
        </p:nvSpPr>
        <p:spPr bwMode="auto">
          <a:xfrm rot="16200000" flipH="1">
            <a:off x="6341507" y="3013067"/>
            <a:ext cx="319257" cy="70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Text Box 223"/>
          <p:cNvSpPr txBox="1">
            <a:spLocks noChangeArrowheads="1"/>
          </p:cNvSpPr>
          <p:nvPr/>
        </p:nvSpPr>
        <p:spPr bwMode="auto">
          <a:xfrm>
            <a:off x="7571170" y="234545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269" name="AutoShape 227"/>
          <p:cNvSpPr>
            <a:spLocks noChangeArrowheads="1"/>
          </p:cNvSpPr>
          <p:nvPr/>
        </p:nvSpPr>
        <p:spPr bwMode="auto">
          <a:xfrm>
            <a:off x="5108412" y="2136575"/>
            <a:ext cx="1091805" cy="102067"/>
          </a:xfrm>
          <a:prstGeom prst="rightArrow">
            <a:avLst>
              <a:gd name="adj1" fmla="val 50000"/>
              <a:gd name="adj2" fmla="val 133456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Text Box 229"/>
          <p:cNvSpPr txBox="1">
            <a:spLocks noChangeArrowheads="1"/>
          </p:cNvSpPr>
          <p:nvPr/>
        </p:nvSpPr>
        <p:spPr bwMode="auto">
          <a:xfrm>
            <a:off x="5178901" y="145381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不安全的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271" name="Text Box 231"/>
          <p:cNvSpPr txBox="1">
            <a:spLocks noChangeArrowheads="1"/>
          </p:cNvSpPr>
          <p:nvPr/>
        </p:nvSpPr>
        <p:spPr bwMode="auto">
          <a:xfrm>
            <a:off x="3032816" y="1445056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已签名的非固定长度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的报文鉴别码</a:t>
            </a:r>
          </a:p>
        </p:txBody>
      </p:sp>
      <p:sp>
        <p:nvSpPr>
          <p:cNvPr id="272" name="Line 232"/>
          <p:cNvSpPr>
            <a:spLocks noChangeShapeType="1"/>
          </p:cNvSpPr>
          <p:nvPr/>
        </p:nvSpPr>
        <p:spPr bwMode="auto">
          <a:xfrm flipH="1">
            <a:off x="3812689" y="1867166"/>
            <a:ext cx="0" cy="25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" name="Rectangle 170"/>
          <p:cNvSpPr>
            <a:spLocks noChangeArrowheads="1"/>
          </p:cNvSpPr>
          <p:nvPr/>
        </p:nvSpPr>
        <p:spPr bwMode="auto">
          <a:xfrm>
            <a:off x="6222874" y="2656405"/>
            <a:ext cx="574933" cy="268223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90099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274" name="Line 222"/>
          <p:cNvSpPr>
            <a:spLocks noChangeShapeType="1"/>
          </p:cNvSpPr>
          <p:nvPr/>
        </p:nvSpPr>
        <p:spPr bwMode="auto">
          <a:xfrm rot="16200000" flipH="1">
            <a:off x="6299934" y="2470343"/>
            <a:ext cx="372664" cy="113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Text Box 224"/>
          <p:cNvSpPr txBox="1">
            <a:spLocks noChangeArrowheads="1"/>
          </p:cNvSpPr>
          <p:nvPr/>
        </p:nvSpPr>
        <p:spPr bwMode="auto">
          <a:xfrm>
            <a:off x="2879487" y="1862417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</a:p>
        </p:txBody>
      </p:sp>
      <p:sp>
        <p:nvSpPr>
          <p:cNvPr id="276" name="矩形 105"/>
          <p:cNvSpPr>
            <a:spLocks noChangeArrowheads="1"/>
          </p:cNvSpPr>
          <p:nvPr/>
        </p:nvSpPr>
        <p:spPr bwMode="auto">
          <a:xfrm>
            <a:off x="3843843" y="2348435"/>
            <a:ext cx="931787" cy="198176"/>
          </a:xfrm>
          <a:prstGeom prst="rect">
            <a:avLst/>
          </a:prstGeom>
          <a:solidFill>
            <a:srgbClr val="C3E3F9"/>
          </a:solidFill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 Box 224"/>
          <p:cNvSpPr txBox="1">
            <a:spLocks noChangeArrowheads="1"/>
          </p:cNvSpPr>
          <p:nvPr/>
        </p:nvSpPr>
        <p:spPr bwMode="auto">
          <a:xfrm>
            <a:off x="3851680" y="2308665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扩展的报文</a:t>
            </a:r>
          </a:p>
        </p:txBody>
      </p:sp>
      <p:pic>
        <p:nvPicPr>
          <p:cNvPr id="278" name="Picture 5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9714" y="2652165"/>
            <a:ext cx="306201" cy="177011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0" name="肘形连接符 106"/>
          <p:cNvCxnSpPr>
            <a:cxnSpLocks noChangeShapeType="1"/>
          </p:cNvCxnSpPr>
          <p:nvPr/>
        </p:nvCxnSpPr>
        <p:spPr bwMode="auto">
          <a:xfrm rot="16200000" flipH="1">
            <a:off x="7410343" y="2518229"/>
            <a:ext cx="968451" cy="321452"/>
          </a:xfrm>
          <a:prstGeom prst="bentConnector3">
            <a:avLst>
              <a:gd name="adj1" fmla="val -773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菱形 105"/>
          <p:cNvSpPr>
            <a:spLocks noChangeArrowheads="1"/>
          </p:cNvSpPr>
          <p:nvPr/>
        </p:nvSpPr>
        <p:spPr bwMode="auto">
          <a:xfrm>
            <a:off x="7075360" y="3033816"/>
            <a:ext cx="385176" cy="483038"/>
          </a:xfrm>
          <a:prstGeom prst="diamond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Text Box 213"/>
          <p:cNvSpPr txBox="1">
            <a:spLocks noChangeArrowheads="1"/>
          </p:cNvSpPr>
          <p:nvPr/>
        </p:nvSpPr>
        <p:spPr bwMode="auto">
          <a:xfrm>
            <a:off x="7081713" y="3141817"/>
            <a:ext cx="404324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=?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Text Box 204"/>
          <p:cNvSpPr txBox="1">
            <a:spLocks noChangeArrowheads="1"/>
          </p:cNvSpPr>
          <p:nvPr/>
        </p:nvSpPr>
        <p:spPr bwMode="auto">
          <a:xfrm>
            <a:off x="7017290" y="2789604"/>
            <a:ext cx="492443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</a:p>
        </p:txBody>
      </p:sp>
      <p:sp>
        <p:nvSpPr>
          <p:cNvPr id="284" name="Line 214"/>
          <p:cNvSpPr>
            <a:spLocks noChangeShapeType="1"/>
          </p:cNvSpPr>
          <p:nvPr/>
        </p:nvSpPr>
        <p:spPr bwMode="auto">
          <a:xfrm rot="10800000" flipV="1">
            <a:off x="7452040" y="3291357"/>
            <a:ext cx="385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Line 214"/>
          <p:cNvSpPr>
            <a:spLocks noChangeShapeType="1"/>
          </p:cNvSpPr>
          <p:nvPr/>
        </p:nvSpPr>
        <p:spPr bwMode="auto">
          <a:xfrm rot="10800000" flipH="1" flipV="1">
            <a:off x="6714451" y="3284237"/>
            <a:ext cx="3676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Text Box 204"/>
          <p:cNvSpPr txBox="1">
            <a:spLocks noChangeArrowheads="1"/>
          </p:cNvSpPr>
          <p:nvPr/>
        </p:nvSpPr>
        <p:spPr bwMode="auto">
          <a:xfrm>
            <a:off x="7676426" y="335663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287" name="Text Box 204"/>
          <p:cNvSpPr txBox="1">
            <a:spLocks noChangeArrowheads="1"/>
          </p:cNvSpPr>
          <p:nvPr/>
        </p:nvSpPr>
        <p:spPr bwMode="auto">
          <a:xfrm>
            <a:off x="6079784" y="335663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48609" y="2021744"/>
            <a:ext cx="307777" cy="593344"/>
            <a:chOff x="6306563" y="1716946"/>
            <a:chExt cx="307777" cy="593344"/>
          </a:xfrm>
        </p:grpSpPr>
        <p:sp>
          <p:nvSpPr>
            <p:cNvPr id="289" name="TextBox 103"/>
            <p:cNvSpPr txBox="1">
              <a:spLocks noChangeArrowheads="1"/>
            </p:cNvSpPr>
            <p:nvPr/>
          </p:nvSpPr>
          <p:spPr bwMode="auto">
            <a:xfrm rot="16200000">
              <a:off x="6265527" y="1961476"/>
              <a:ext cx="389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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0" name="直接连接符 109"/>
            <p:cNvCxnSpPr>
              <a:cxnSpLocks noChangeShapeType="1"/>
            </p:cNvCxnSpPr>
            <p:nvPr/>
          </p:nvCxnSpPr>
          <p:spPr bwMode="auto">
            <a:xfrm>
              <a:off x="6461791" y="1716946"/>
              <a:ext cx="0" cy="326675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" name="矩形 113"/>
          <p:cNvSpPr/>
          <p:nvPr/>
        </p:nvSpPr>
        <p:spPr>
          <a:xfrm>
            <a:off x="1571942" y="2533966"/>
            <a:ext cx="5929420" cy="116955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所得到的扩展报文：不可伪造，不可否认。</a:t>
            </a:r>
            <a:endParaRPr lang="en-US" altLang="zh-CN" b="1" kern="5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lang="zh-CN" altLang="en-US" b="1" kern="5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简称为</a:t>
            </a:r>
            <a:r>
              <a:rPr lang="zh-CN" altLang="en-US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：“</a:t>
            </a:r>
            <a:r>
              <a:rPr lang="en-US" altLang="zh-CN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b="1" kern="5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自己的私钥进行签名，</a:t>
            </a:r>
            <a:r>
              <a:rPr lang="en-US" altLang="zh-CN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 </a:t>
            </a:r>
            <a:r>
              <a:rPr lang="en-US" altLang="zh-CN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b="1" kern="5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公钥进行鉴别”</a:t>
            </a:r>
            <a:r>
              <a:rPr lang="zh-CN" altLang="en-US" b="1" kern="5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4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1962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594156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054041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实体鉴别与报文鉴别不同。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收到的报文都要鉴别报文的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系统接入的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全部持续时间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和自己通信的对方实体只需验证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475" y="61362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160774" y="580410"/>
            <a:ext cx="28264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最简单的实体鉴别过程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974624"/>
            <a:ext cx="8133857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7852" y="1452467"/>
            <a:ext cx="8133857" cy="15265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902880" y="2522923"/>
            <a:ext cx="525462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86697" y="1593591"/>
            <a:ext cx="340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377769" y="1575777"/>
            <a:ext cx="328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 rot="16200000" flipH="1">
            <a:off x="1595737" y="2520892"/>
            <a:ext cx="6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64"/>
          <p:cNvSpPr>
            <a:spLocks noChangeShapeType="1"/>
          </p:cNvSpPr>
          <p:nvPr/>
        </p:nvSpPr>
        <p:spPr bwMode="auto">
          <a:xfrm rot="16200000" flipH="1">
            <a:off x="6867763" y="2527835"/>
            <a:ext cx="6261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3683954" y="2302239"/>
            <a:ext cx="1932957" cy="44664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口令</a:t>
            </a:r>
          </a:p>
        </p:txBody>
      </p:sp>
      <p:pic>
        <p:nvPicPr>
          <p:cNvPr id="18" name="Picture 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63" y="1932254"/>
            <a:ext cx="360736" cy="49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2964880" y="1878821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latin typeface="+mn-lt"/>
                <a:ea typeface="黑体" panose="02010609060101010101" pitchFamily="2" charset="-122"/>
              </a:rPr>
              <a:t>K</a:t>
            </a:r>
            <a:r>
              <a:rPr lang="en-US" altLang="zh-CN" sz="2000" b="1" baseline="-25000" dirty="0">
                <a:latin typeface="+mn-lt"/>
                <a:ea typeface="黑体" panose="02010609060101010101" pitchFamily="2" charset="-122"/>
              </a:rPr>
              <a:t>AB</a:t>
            </a:r>
          </a:p>
        </p:txBody>
      </p:sp>
      <p:pic>
        <p:nvPicPr>
          <p:cNvPr id="7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30" y="1676274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01" y="1676031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81325" y="3026368"/>
            <a:ext cx="6991253" cy="132343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抵抗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重放攻击。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replay attack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：入侵者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破译报文，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而是直接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把由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的报文发送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误认为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伪装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许多本来应当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0965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327486" y="576447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使用不重数进行鉴别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97627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5495" y="1520409"/>
            <a:ext cx="2042931" cy="260981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nonce) 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：是一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个不重复使用的大随机数，即“一次一数”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不重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数不能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重复使用，所以 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在进行重放攻击时无法重复使用所截获的不重数。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150851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171941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818769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810859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617225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286552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322427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09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468546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100722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099492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0965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814527" y="576444"/>
            <a:ext cx="3518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使用公钥体制进行不重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数鉴别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7852" y="1000529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51929" y="1722115"/>
            <a:ext cx="2194036" cy="122084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在使用公钥密码体制时，可以对不重数进行签名鉴别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使用公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钥核实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签名。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153753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174843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821671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813761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620127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289454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95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325329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609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8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471448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103624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102394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880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68691" y="57559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假冒攻击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94768"/>
            <a:ext cx="8218067" cy="34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冒充是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，发送报文给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，说：“我是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选择一个不重数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用自己的私钥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私钥，对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加密，并发送给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发送报文，要求对方把解密用的公钥发送过来，但这报文也被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把自己的公钥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的公钥发送给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用收到的公钥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对收到的加密的 </a:t>
            </a:r>
            <a:r>
              <a:rPr lang="en-US" altLang="zh-CN" sz="19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9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进行解密，其结果当然正确。于是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相信通信的对方是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，接着就向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发送许多敏感数据，但都被 </a:t>
            </a: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截获了</a:t>
            </a:r>
            <a:r>
              <a:rPr lang="zh-CN" altLang="en-US" sz="1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AutoShape 5"/>
          <p:cNvSpPr>
            <a:spLocks noChangeArrowheads="1"/>
          </p:cNvSpPr>
          <p:nvPr/>
        </p:nvSpPr>
        <p:spPr bwMode="auto">
          <a:xfrm>
            <a:off x="509475" y="61218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" name="Rectangle 6"/>
          <p:cNvSpPr>
            <a:spLocks noChangeArrowheads="1"/>
          </p:cNvSpPr>
          <p:nvPr/>
        </p:nvSpPr>
        <p:spPr bwMode="auto">
          <a:xfrm>
            <a:off x="3801975" y="578974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中间人攻击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013346"/>
            <a:ext cx="8133857" cy="293445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2254" y="3988273"/>
            <a:ext cx="6982691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以及认证公钥的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真实性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一个非常重要的问题。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71433" y="1036048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917971" y="1036048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5400000">
            <a:off x="704576" y="2659514"/>
            <a:ext cx="22400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6246702" y="2636371"/>
            <a:ext cx="2221691" cy="5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553"/>
          <p:cNvGrpSpPr/>
          <p:nvPr/>
        </p:nvGrpSpPr>
        <p:grpSpPr bwMode="auto">
          <a:xfrm>
            <a:off x="1817970" y="1508922"/>
            <a:ext cx="2772273" cy="272107"/>
            <a:chOff x="428" y="1792"/>
            <a:chExt cx="2511" cy="267"/>
          </a:xfrm>
        </p:grpSpPr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428" y="1927"/>
              <a:ext cx="2511" cy="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1031" y="1792"/>
              <a:ext cx="568" cy="267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400" b="1" i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Group 67"/>
          <p:cNvGrpSpPr/>
          <p:nvPr/>
        </p:nvGrpSpPr>
        <p:grpSpPr bwMode="auto">
          <a:xfrm>
            <a:off x="4305398" y="1114522"/>
            <a:ext cx="512280" cy="413765"/>
            <a:chOff x="624" y="2968"/>
            <a:chExt cx="1331" cy="920"/>
          </a:xfrm>
        </p:grpSpPr>
        <p:sp>
          <p:nvSpPr>
            <p:cNvPr id="68" name="Freeform 68"/>
            <p:cNvSpPr/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992 w 1426"/>
                <a:gd name="T1" fmla="*/ 2292 h 2309"/>
                <a:gd name="T2" fmla="*/ 964 w 1426"/>
                <a:gd name="T3" fmla="*/ 2309 h 2309"/>
                <a:gd name="T4" fmla="*/ 0 w 1426"/>
                <a:gd name="T5" fmla="*/ 1462 h 2309"/>
                <a:gd name="T6" fmla="*/ 326 w 1426"/>
                <a:gd name="T7" fmla="*/ 59 h 2309"/>
                <a:gd name="T8" fmla="*/ 369 w 1426"/>
                <a:gd name="T9" fmla="*/ 18 h 2309"/>
                <a:gd name="T10" fmla="*/ 414 w 1426"/>
                <a:gd name="T11" fmla="*/ 0 h 2309"/>
                <a:gd name="T12" fmla="*/ 457 w 1426"/>
                <a:gd name="T13" fmla="*/ 9 h 2309"/>
                <a:gd name="T14" fmla="*/ 1381 w 1426"/>
                <a:gd name="T15" fmla="*/ 400 h 2309"/>
                <a:gd name="T16" fmla="*/ 1411 w 1426"/>
                <a:gd name="T17" fmla="*/ 421 h 2309"/>
                <a:gd name="T18" fmla="*/ 1422 w 1426"/>
                <a:gd name="T19" fmla="*/ 425 h 2309"/>
                <a:gd name="T20" fmla="*/ 1426 w 1426"/>
                <a:gd name="T21" fmla="*/ 445 h 2309"/>
                <a:gd name="T22" fmla="*/ 1017 w 1426"/>
                <a:gd name="T23" fmla="*/ 2306 h 2309"/>
                <a:gd name="T24" fmla="*/ 992 w 1426"/>
                <a:gd name="T25" fmla="*/ 2292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573 w 573"/>
                <a:gd name="T1" fmla="*/ 86 h 1980"/>
                <a:gd name="T2" fmla="*/ 568 w 573"/>
                <a:gd name="T3" fmla="*/ 132 h 1980"/>
                <a:gd name="T4" fmla="*/ 155 w 573"/>
                <a:gd name="T5" fmla="*/ 1923 h 1980"/>
                <a:gd name="T6" fmla="*/ 151 w 573"/>
                <a:gd name="T7" fmla="*/ 1955 h 1980"/>
                <a:gd name="T8" fmla="*/ 140 w 573"/>
                <a:gd name="T9" fmla="*/ 1972 h 1980"/>
                <a:gd name="T10" fmla="*/ 125 w 573"/>
                <a:gd name="T11" fmla="*/ 1980 h 1980"/>
                <a:gd name="T12" fmla="*/ 111 w 573"/>
                <a:gd name="T13" fmla="*/ 1975 h 1980"/>
                <a:gd name="T14" fmla="*/ 86 w 573"/>
                <a:gd name="T15" fmla="*/ 1955 h 1980"/>
                <a:gd name="T16" fmla="*/ 0 w 573"/>
                <a:gd name="T17" fmla="*/ 1880 h 1980"/>
                <a:gd name="T18" fmla="*/ 425 w 573"/>
                <a:gd name="T19" fmla="*/ 39 h 1980"/>
                <a:gd name="T20" fmla="*/ 420 w 573"/>
                <a:gd name="T21" fmla="*/ 27 h 1980"/>
                <a:gd name="T22" fmla="*/ 396 w 573"/>
                <a:gd name="T23" fmla="*/ 0 h 1980"/>
                <a:gd name="T24" fmla="*/ 445 w 573"/>
                <a:gd name="T25" fmla="*/ 20 h 1980"/>
                <a:gd name="T26" fmla="*/ 541 w 573"/>
                <a:gd name="T27" fmla="*/ 61 h 1980"/>
                <a:gd name="T28" fmla="*/ 559 w 573"/>
                <a:gd name="T29" fmla="*/ 75 h 1980"/>
                <a:gd name="T30" fmla="*/ 573 w 573"/>
                <a:gd name="T31" fmla="*/ 8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31 w 1045"/>
                <a:gd name="T3" fmla="*/ 1 h 441"/>
                <a:gd name="T4" fmla="*/ 62 w 1045"/>
                <a:gd name="T5" fmla="*/ 10 h 441"/>
                <a:gd name="T6" fmla="*/ 1005 w 1045"/>
                <a:gd name="T7" fmla="*/ 409 h 441"/>
                <a:gd name="T8" fmla="*/ 1037 w 1045"/>
                <a:gd name="T9" fmla="*/ 427 h 441"/>
                <a:gd name="T10" fmla="*/ 1045 w 1045"/>
                <a:gd name="T11" fmla="*/ 441 h 441"/>
                <a:gd name="T12" fmla="*/ 0 w 1045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619 w 955"/>
                <a:gd name="T1" fmla="*/ 1719 h 1719"/>
                <a:gd name="T2" fmla="*/ 0 w 955"/>
                <a:gd name="T3" fmla="*/ 1212 h 1719"/>
                <a:gd name="T4" fmla="*/ 290 w 955"/>
                <a:gd name="T5" fmla="*/ 0 h 1719"/>
                <a:gd name="T6" fmla="*/ 955 w 955"/>
                <a:gd name="T7" fmla="*/ 313 h 1719"/>
                <a:gd name="T8" fmla="*/ 619 w 955"/>
                <a:gd name="T9" fmla="*/ 1719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546 w 862"/>
                <a:gd name="T1" fmla="*/ 1587 h 1587"/>
                <a:gd name="T2" fmla="*/ 0 w 862"/>
                <a:gd name="T3" fmla="*/ 1134 h 1587"/>
                <a:gd name="T4" fmla="*/ 272 w 862"/>
                <a:gd name="T5" fmla="*/ 0 h 1587"/>
                <a:gd name="T6" fmla="*/ 862 w 862"/>
                <a:gd name="T7" fmla="*/ 268 h 1587"/>
                <a:gd name="T8" fmla="*/ 546 w 862"/>
                <a:gd name="T9" fmla="*/ 1587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393 w 408"/>
                <a:gd name="T1" fmla="*/ 0 h 1480"/>
                <a:gd name="T2" fmla="*/ 370 w 408"/>
                <a:gd name="T3" fmla="*/ 11 h 1480"/>
                <a:gd name="T4" fmla="*/ 356 w 408"/>
                <a:gd name="T5" fmla="*/ 19 h 1480"/>
                <a:gd name="T6" fmla="*/ 338 w 408"/>
                <a:gd name="T7" fmla="*/ 37 h 1480"/>
                <a:gd name="T8" fmla="*/ 325 w 408"/>
                <a:gd name="T9" fmla="*/ 59 h 1480"/>
                <a:gd name="T10" fmla="*/ 320 w 408"/>
                <a:gd name="T11" fmla="*/ 77 h 1480"/>
                <a:gd name="T12" fmla="*/ 0 w 408"/>
                <a:gd name="T13" fmla="*/ 1459 h 1480"/>
                <a:gd name="T14" fmla="*/ 12 w 408"/>
                <a:gd name="T15" fmla="*/ 1480 h 1480"/>
                <a:gd name="T16" fmla="*/ 337 w 408"/>
                <a:gd name="T17" fmla="*/ 77 h 1480"/>
                <a:gd name="T18" fmla="*/ 346 w 408"/>
                <a:gd name="T19" fmla="*/ 57 h 1480"/>
                <a:gd name="T20" fmla="*/ 355 w 408"/>
                <a:gd name="T21" fmla="*/ 43 h 1480"/>
                <a:gd name="T22" fmla="*/ 368 w 408"/>
                <a:gd name="T23" fmla="*/ 30 h 1480"/>
                <a:gd name="T24" fmla="*/ 384 w 408"/>
                <a:gd name="T25" fmla="*/ 19 h 1480"/>
                <a:gd name="T26" fmla="*/ 400 w 408"/>
                <a:gd name="T27" fmla="*/ 12 h 1480"/>
                <a:gd name="T28" fmla="*/ 408 w 408"/>
                <a:gd name="T29" fmla="*/ 5 h 1480"/>
                <a:gd name="T30" fmla="*/ 393 w 408"/>
                <a:gd name="T31" fmla="*/ 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1065 w 1065"/>
                <a:gd name="T1" fmla="*/ 963 h 963"/>
                <a:gd name="T2" fmla="*/ 1047 w 1065"/>
                <a:gd name="T3" fmla="*/ 833 h 963"/>
                <a:gd name="T4" fmla="*/ 1015 w 1065"/>
                <a:gd name="T5" fmla="*/ 776 h 963"/>
                <a:gd name="T6" fmla="*/ 137 w 1065"/>
                <a:gd name="T7" fmla="*/ 3 h 963"/>
                <a:gd name="T8" fmla="*/ 96 w 1065"/>
                <a:gd name="T9" fmla="*/ 0 h 963"/>
                <a:gd name="T10" fmla="*/ 59 w 1065"/>
                <a:gd name="T11" fmla="*/ 3 h 963"/>
                <a:gd name="T12" fmla="*/ 32 w 1065"/>
                <a:gd name="T13" fmla="*/ 42 h 963"/>
                <a:gd name="T14" fmla="*/ 0 w 1065"/>
                <a:gd name="T15" fmla="*/ 145 h 963"/>
                <a:gd name="T16" fmla="*/ 865 w 1065"/>
                <a:gd name="T17" fmla="*/ 954 h 963"/>
                <a:gd name="T18" fmla="*/ 1065 w 1065"/>
                <a:gd name="T19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121 w 1969"/>
                <a:gd name="T3" fmla="*/ 24 h 862"/>
                <a:gd name="T4" fmla="*/ 1969 w 1969"/>
                <a:gd name="T5" fmla="*/ 814 h 862"/>
                <a:gd name="T6" fmla="*/ 478 w 1969"/>
                <a:gd name="T7" fmla="*/ 862 h 862"/>
                <a:gd name="T8" fmla="*/ 0 w 1969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54 w 1777"/>
                <a:gd name="T1" fmla="*/ 52 h 297"/>
                <a:gd name="T2" fmla="*/ 0 w 1777"/>
                <a:gd name="T3" fmla="*/ 297 h 297"/>
                <a:gd name="T4" fmla="*/ 1759 w 1777"/>
                <a:gd name="T5" fmla="*/ 257 h 297"/>
                <a:gd name="T6" fmla="*/ 1777 w 1777"/>
                <a:gd name="T7" fmla="*/ 173 h 297"/>
                <a:gd name="T8" fmla="*/ 1773 w 1777"/>
                <a:gd name="T9" fmla="*/ 74 h 297"/>
                <a:gd name="T10" fmla="*/ 1768 w 1777"/>
                <a:gd name="T11" fmla="*/ 0 h 297"/>
                <a:gd name="T12" fmla="*/ 54 w 1777"/>
                <a:gd name="T13" fmla="*/ 5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37 w 513"/>
                <a:gd name="T1" fmla="*/ 0 h 1106"/>
                <a:gd name="T2" fmla="*/ 0 w 513"/>
                <a:gd name="T3" fmla="*/ 200 h 1106"/>
                <a:gd name="T4" fmla="*/ 457 w 513"/>
                <a:gd name="T5" fmla="*/ 1106 h 1106"/>
                <a:gd name="T6" fmla="*/ 513 w 513"/>
                <a:gd name="T7" fmla="*/ 862 h 1106"/>
                <a:gd name="T8" fmla="*/ 37 w 513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2 w 262"/>
                <a:gd name="T1" fmla="*/ 25 h 25"/>
                <a:gd name="T2" fmla="*/ 0 w 262"/>
                <a:gd name="T3" fmla="*/ 0 h 25"/>
                <a:gd name="T4" fmla="*/ 249 w 262"/>
                <a:gd name="T5" fmla="*/ 0 h 25"/>
                <a:gd name="T6" fmla="*/ 262 w 262"/>
                <a:gd name="T7" fmla="*/ 19 h 25"/>
                <a:gd name="T8" fmla="*/ 2 w 2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557 w 561"/>
                <a:gd name="T1" fmla="*/ 801 h 836"/>
                <a:gd name="T2" fmla="*/ 0 w 561"/>
                <a:gd name="T3" fmla="*/ 0 h 836"/>
                <a:gd name="T4" fmla="*/ 561 w 561"/>
                <a:gd name="T5" fmla="*/ 836 h 836"/>
                <a:gd name="T6" fmla="*/ 557 w 561"/>
                <a:gd name="T7" fmla="*/ 801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Group 80"/>
            <p:cNvGrpSpPr/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06" name="Group 81"/>
              <p:cNvGrpSpPr/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517" name="Freeform 82"/>
                <p:cNvSpPr/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3 w 22"/>
                    <a:gd name="T1" fmla="*/ 67 h 67"/>
                    <a:gd name="T2" fmla="*/ 0 w 22"/>
                    <a:gd name="T3" fmla="*/ 26 h 67"/>
                    <a:gd name="T4" fmla="*/ 9 w 22"/>
                    <a:gd name="T5" fmla="*/ 0 h 67"/>
                    <a:gd name="T6" fmla="*/ 22 w 22"/>
                    <a:gd name="T7" fmla="*/ 30 h 67"/>
                    <a:gd name="T8" fmla="*/ 13 w 22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8" name="Freeform 83"/>
                <p:cNvSpPr/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2 w 73"/>
                    <a:gd name="T1" fmla="*/ 0 h 29"/>
                    <a:gd name="T2" fmla="*/ 50 w 73"/>
                    <a:gd name="T3" fmla="*/ 0 h 29"/>
                    <a:gd name="T4" fmla="*/ 52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6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9" name="Freeform 84"/>
                <p:cNvSpPr/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7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7" name="Group 85"/>
              <p:cNvGrpSpPr/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514" name="Freeform 86"/>
                <p:cNvSpPr/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5" name="Freeform 87"/>
                <p:cNvSpPr/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49 w 74"/>
                    <a:gd name="T3" fmla="*/ 0 h 29"/>
                    <a:gd name="T4" fmla="*/ 50 w 74"/>
                    <a:gd name="T5" fmla="*/ 2 h 29"/>
                    <a:gd name="T6" fmla="*/ 56 w 74"/>
                    <a:gd name="T7" fmla="*/ 11 h 29"/>
                    <a:gd name="T8" fmla="*/ 74 w 74"/>
                    <a:gd name="T9" fmla="*/ 29 h 29"/>
                    <a:gd name="T10" fmla="*/ 18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6" name="Freeform 88"/>
                <p:cNvSpPr/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8" name="Freeform 89"/>
              <p:cNvSpPr/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Freeform 90"/>
              <p:cNvSpPr/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15 w 24"/>
                  <a:gd name="T1" fmla="*/ 68 h 68"/>
                  <a:gd name="T2" fmla="*/ 0 w 24"/>
                  <a:gd name="T3" fmla="*/ 27 h 68"/>
                  <a:gd name="T4" fmla="*/ 11 w 24"/>
                  <a:gd name="T5" fmla="*/ 0 h 68"/>
                  <a:gd name="T6" fmla="*/ 24 w 24"/>
                  <a:gd name="T7" fmla="*/ 31 h 68"/>
                  <a:gd name="T8" fmla="*/ 15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Freeform 91"/>
              <p:cNvSpPr/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49 w 70"/>
                  <a:gd name="T3" fmla="*/ 0 h 30"/>
                  <a:gd name="T4" fmla="*/ 50 w 70"/>
                  <a:gd name="T5" fmla="*/ 3 h 30"/>
                  <a:gd name="T6" fmla="*/ 54 w 70"/>
                  <a:gd name="T7" fmla="*/ 13 h 30"/>
                  <a:gd name="T8" fmla="*/ 70 w 70"/>
                  <a:gd name="T9" fmla="*/ 30 h 30"/>
                  <a:gd name="T10" fmla="*/ 16 w 70"/>
                  <a:gd name="T11" fmla="*/ 30 h 30"/>
                  <a:gd name="T12" fmla="*/ 7 w 70"/>
                  <a:gd name="T13" fmla="*/ 21 h 30"/>
                  <a:gd name="T14" fmla="*/ 0 w 70"/>
                  <a:gd name="T15" fmla="*/ 7 h 30"/>
                  <a:gd name="T16" fmla="*/ 0 w 70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92"/>
              <p:cNvSpPr/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36 h 36"/>
                  <a:gd name="T2" fmla="*/ 1 w 83"/>
                  <a:gd name="T3" fmla="*/ 19 h 36"/>
                  <a:gd name="T4" fmla="*/ 7 w 83"/>
                  <a:gd name="T5" fmla="*/ 8 h 36"/>
                  <a:gd name="T6" fmla="*/ 10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2" name="Group 93"/>
              <p:cNvGrpSpPr/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511" name="Freeform 94"/>
                <p:cNvSpPr/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4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4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2" name="Freeform 95"/>
                <p:cNvSpPr/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2 w 73"/>
                    <a:gd name="T1" fmla="*/ 0 h 30"/>
                    <a:gd name="T2" fmla="*/ 49 w 73"/>
                    <a:gd name="T3" fmla="*/ 0 h 30"/>
                    <a:gd name="T4" fmla="*/ 50 w 73"/>
                    <a:gd name="T5" fmla="*/ 3 h 30"/>
                    <a:gd name="T6" fmla="*/ 57 w 73"/>
                    <a:gd name="T7" fmla="*/ 12 h 30"/>
                    <a:gd name="T8" fmla="*/ 73 w 73"/>
                    <a:gd name="T9" fmla="*/ 30 h 30"/>
                    <a:gd name="T10" fmla="*/ 19 w 73"/>
                    <a:gd name="T11" fmla="*/ 30 h 30"/>
                    <a:gd name="T12" fmla="*/ 10 w 73"/>
                    <a:gd name="T13" fmla="*/ 21 h 30"/>
                    <a:gd name="T14" fmla="*/ 0 w 73"/>
                    <a:gd name="T15" fmla="*/ 7 h 30"/>
                    <a:gd name="T16" fmla="*/ 2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3" name="Freeform 96"/>
                <p:cNvSpPr/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" name="Group 97"/>
              <p:cNvGrpSpPr/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508" name="Freeform 98"/>
                <p:cNvSpPr/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9" name="Freeform 99"/>
                <p:cNvSpPr/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3 w 74"/>
                    <a:gd name="T1" fmla="*/ 0 h 30"/>
                    <a:gd name="T2" fmla="*/ 49 w 74"/>
                    <a:gd name="T3" fmla="*/ 0 h 30"/>
                    <a:gd name="T4" fmla="*/ 52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10 w 74"/>
                    <a:gd name="T13" fmla="*/ 21 h 30"/>
                    <a:gd name="T14" fmla="*/ 0 w 74"/>
                    <a:gd name="T15" fmla="*/ 6 h 30"/>
                    <a:gd name="T16" fmla="*/ 3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0" name="Freeform 100"/>
                <p:cNvSpPr/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6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4" name="Group 101"/>
              <p:cNvGrpSpPr/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505" name="Freeform 102"/>
                <p:cNvSpPr/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9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6" name="Freeform 103"/>
                <p:cNvSpPr/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2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9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2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7" name="Freeform 104"/>
                <p:cNvSpPr/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5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5" name="Group 105"/>
              <p:cNvGrpSpPr/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502" name="Freeform 106"/>
                <p:cNvSpPr/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0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3" name="Freeform 107"/>
                <p:cNvSpPr/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2 w 75"/>
                    <a:gd name="T3" fmla="*/ 0 h 30"/>
                    <a:gd name="T4" fmla="*/ 53 w 75"/>
                    <a:gd name="T5" fmla="*/ 3 h 30"/>
                    <a:gd name="T6" fmla="*/ 57 w 75"/>
                    <a:gd name="T7" fmla="*/ 12 h 30"/>
                    <a:gd name="T8" fmla="*/ 75 w 75"/>
                    <a:gd name="T9" fmla="*/ 30 h 30"/>
                    <a:gd name="T10" fmla="*/ 19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6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4" name="Freeform 108"/>
                <p:cNvSpPr/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09"/>
              <p:cNvGrpSpPr/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482" name="Group 110"/>
                <p:cNvGrpSpPr/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499" name="Freeform 111"/>
                  <p:cNvSpPr/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0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0" name="Freeform 112"/>
                  <p:cNvSpPr/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3 h 29"/>
                      <a:gd name="T6" fmla="*/ 57 w 75"/>
                      <a:gd name="T7" fmla="*/ 12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1" name="Freeform 113"/>
                  <p:cNvSpPr/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37 h 37"/>
                      <a:gd name="T2" fmla="*/ 2 w 82"/>
                      <a:gd name="T3" fmla="*/ 22 h 37"/>
                      <a:gd name="T4" fmla="*/ 7 w 82"/>
                      <a:gd name="T5" fmla="*/ 7 h 37"/>
                      <a:gd name="T6" fmla="*/ 13 w 82"/>
                      <a:gd name="T7" fmla="*/ 0 h 37"/>
                      <a:gd name="T8" fmla="*/ 69 w 82"/>
                      <a:gd name="T9" fmla="*/ 0 h 37"/>
                      <a:gd name="T10" fmla="*/ 82 w 82"/>
                      <a:gd name="T11" fmla="*/ 37 h 37"/>
                      <a:gd name="T12" fmla="*/ 0 w 82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3" name="Group 114"/>
                <p:cNvGrpSpPr/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496" name="Freeform 115"/>
                  <p:cNvSpPr/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7" name="Freeform 116"/>
                  <p:cNvSpPr/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3 w 75"/>
                      <a:gd name="T5" fmla="*/ 3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8" name="Freeform 117"/>
                  <p:cNvSpPr/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4" name="Group 118"/>
                <p:cNvGrpSpPr/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493" name="Freeform 119"/>
                  <p:cNvSpPr/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4" name="Freeform 120"/>
                  <p:cNvSpPr/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7 w 73"/>
                      <a:gd name="T7" fmla="*/ 11 h 29"/>
                      <a:gd name="T8" fmla="*/ 73 w 73"/>
                      <a:gd name="T9" fmla="*/ 29 h 29"/>
                      <a:gd name="T10" fmla="*/ 19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5" name="Freeform 121"/>
                  <p:cNvSpPr/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20 h 36"/>
                      <a:gd name="T4" fmla="*/ 7 w 83"/>
                      <a:gd name="T5" fmla="*/ 8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5" name="Group 122"/>
                <p:cNvGrpSpPr/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490" name="Freeform 123"/>
                  <p:cNvSpPr/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1" name="Freeform 124"/>
                  <p:cNvSpPr/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3 w 74"/>
                      <a:gd name="T1" fmla="*/ 0 h 29"/>
                      <a:gd name="T2" fmla="*/ 49 w 74"/>
                      <a:gd name="T3" fmla="*/ 0 h 29"/>
                      <a:gd name="T4" fmla="*/ 53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3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2" name="Freeform 125"/>
                  <p:cNvSpPr/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1 w 83"/>
                      <a:gd name="T3" fmla="*/ 19 h 35"/>
                      <a:gd name="T4" fmla="*/ 6 w 83"/>
                      <a:gd name="T5" fmla="*/ 7 h 35"/>
                      <a:gd name="T6" fmla="*/ 10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6" name="Group 126"/>
                <p:cNvGrpSpPr/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487" name="Freeform 127"/>
                  <p:cNvSpPr/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8" name="Freeform 128"/>
                  <p:cNvSpPr/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0 w 74"/>
                      <a:gd name="T13" fmla="*/ 20 h 29"/>
                      <a:gd name="T14" fmla="*/ 0 w 74"/>
                      <a:gd name="T15" fmla="*/ 5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9" name="Freeform 129"/>
                  <p:cNvSpPr/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5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7" name="Group 130"/>
              <p:cNvGrpSpPr/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462" name="Group 131"/>
                <p:cNvGrpSpPr/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479" name="Freeform 132"/>
                  <p:cNvSpPr/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0" name="Freeform 133"/>
                  <p:cNvSpPr/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" name="Freeform 134"/>
                  <p:cNvSpPr/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3" name="Group 135"/>
                <p:cNvGrpSpPr/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476" name="Freeform 136"/>
                  <p:cNvSpPr/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3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1 h 69"/>
                      <a:gd name="T8" fmla="*/ 13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7" name="Freeform 137"/>
                  <p:cNvSpPr/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8" name="Freeform 138"/>
                  <p:cNvSpPr/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37 h 37"/>
                      <a:gd name="T2" fmla="*/ 4 w 83"/>
                      <a:gd name="T3" fmla="*/ 19 h 37"/>
                      <a:gd name="T4" fmla="*/ 8 w 83"/>
                      <a:gd name="T5" fmla="*/ 8 h 37"/>
                      <a:gd name="T6" fmla="*/ 13 w 83"/>
                      <a:gd name="T7" fmla="*/ 0 h 37"/>
                      <a:gd name="T8" fmla="*/ 68 w 83"/>
                      <a:gd name="T9" fmla="*/ 0 h 37"/>
                      <a:gd name="T10" fmla="*/ 83 w 83"/>
                      <a:gd name="T11" fmla="*/ 37 h 37"/>
                      <a:gd name="T12" fmla="*/ 0 w 83"/>
                      <a:gd name="T13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4" name="Group 139"/>
                <p:cNvGrpSpPr/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473" name="Freeform 140"/>
                  <p:cNvSpPr/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4" name="Freeform 141"/>
                  <p:cNvSpPr/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3 h 31"/>
                      <a:gd name="T6" fmla="*/ 56 w 75"/>
                      <a:gd name="T7" fmla="*/ 12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5" name="Freeform 142"/>
                  <p:cNvSpPr/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8 w 82"/>
                      <a:gd name="T5" fmla="*/ 7 h 35"/>
                      <a:gd name="T6" fmla="*/ 12 w 82"/>
                      <a:gd name="T7" fmla="*/ 0 h 35"/>
                      <a:gd name="T8" fmla="*/ 69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5" name="Group 143"/>
                <p:cNvGrpSpPr/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470" name="Freeform 144"/>
                  <p:cNvSpPr/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13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3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1" name="Freeform 145"/>
                  <p:cNvSpPr/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2" name="Freeform 146"/>
                  <p:cNvSpPr/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3 w 83"/>
                      <a:gd name="T7" fmla="*/ 0 h 36"/>
                      <a:gd name="T8" fmla="*/ 70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6" name="Group 147"/>
                <p:cNvGrpSpPr/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467" name="Freeform 148"/>
                  <p:cNvSpPr/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8" name="Freeform 149"/>
                  <p:cNvSpPr/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3 w 75"/>
                      <a:gd name="T1" fmla="*/ 0 h 29"/>
                      <a:gd name="T2" fmla="*/ 51 w 75"/>
                      <a:gd name="T3" fmla="*/ 0 h 29"/>
                      <a:gd name="T4" fmla="*/ 53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5 h 29"/>
                      <a:gd name="T16" fmla="*/ 3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9" name="Freeform 150"/>
                  <p:cNvSpPr/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0 h 36"/>
                      <a:gd name="T4" fmla="*/ 6 w 82"/>
                      <a:gd name="T5" fmla="*/ 8 h 36"/>
                      <a:gd name="T6" fmla="*/ 10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18" name="Group 151"/>
              <p:cNvGrpSpPr/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459" name="Freeform 152"/>
                <p:cNvSpPr/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0" name="Freeform 153"/>
                <p:cNvSpPr/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2 w 73"/>
                    <a:gd name="T1" fmla="*/ 0 h 31"/>
                    <a:gd name="T2" fmla="*/ 49 w 73"/>
                    <a:gd name="T3" fmla="*/ 0 h 31"/>
                    <a:gd name="T4" fmla="*/ 50 w 73"/>
                    <a:gd name="T5" fmla="*/ 4 h 31"/>
                    <a:gd name="T6" fmla="*/ 57 w 73"/>
                    <a:gd name="T7" fmla="*/ 13 h 31"/>
                    <a:gd name="T8" fmla="*/ 73 w 73"/>
                    <a:gd name="T9" fmla="*/ 31 h 31"/>
                    <a:gd name="T10" fmla="*/ 17 w 73"/>
                    <a:gd name="T11" fmla="*/ 31 h 31"/>
                    <a:gd name="T12" fmla="*/ 10 w 73"/>
                    <a:gd name="T13" fmla="*/ 22 h 31"/>
                    <a:gd name="T14" fmla="*/ 0 w 73"/>
                    <a:gd name="T15" fmla="*/ 6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" name="Freeform 154"/>
                <p:cNvSpPr/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1 w 82"/>
                    <a:gd name="T3" fmla="*/ 19 h 35"/>
                    <a:gd name="T4" fmla="*/ 6 w 82"/>
                    <a:gd name="T5" fmla="*/ 6 h 35"/>
                    <a:gd name="T6" fmla="*/ 10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9" name="Group 155"/>
              <p:cNvGrpSpPr/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456" name="Freeform 156"/>
                <p:cNvSpPr/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0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7" name="Freeform 157"/>
                <p:cNvSpPr/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3 w 75"/>
                    <a:gd name="T1" fmla="*/ 0 h 30"/>
                    <a:gd name="T2" fmla="*/ 50 w 75"/>
                    <a:gd name="T3" fmla="*/ 0 h 30"/>
                    <a:gd name="T4" fmla="*/ 51 w 75"/>
                    <a:gd name="T5" fmla="*/ 3 h 30"/>
                    <a:gd name="T6" fmla="*/ 58 w 75"/>
                    <a:gd name="T7" fmla="*/ 12 h 30"/>
                    <a:gd name="T8" fmla="*/ 75 w 75"/>
                    <a:gd name="T9" fmla="*/ 30 h 30"/>
                    <a:gd name="T10" fmla="*/ 18 w 75"/>
                    <a:gd name="T11" fmla="*/ 30 h 30"/>
                    <a:gd name="T12" fmla="*/ 11 w 75"/>
                    <a:gd name="T13" fmla="*/ 21 h 30"/>
                    <a:gd name="T14" fmla="*/ 0 w 75"/>
                    <a:gd name="T15" fmla="*/ 7 h 30"/>
                    <a:gd name="T16" fmla="*/ 3 w 75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8" name="Freeform 158"/>
                <p:cNvSpPr/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0" name="Group 159"/>
              <p:cNvGrpSpPr/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453" name="Freeform 160"/>
                <p:cNvSpPr/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0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4" name="Freeform 161"/>
                <p:cNvSpPr/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2 w 74"/>
                    <a:gd name="T1" fmla="*/ 0 h 31"/>
                    <a:gd name="T2" fmla="*/ 50 w 74"/>
                    <a:gd name="T3" fmla="*/ 0 h 31"/>
                    <a:gd name="T4" fmla="*/ 52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9 w 74"/>
                    <a:gd name="T11" fmla="*/ 31 h 31"/>
                    <a:gd name="T12" fmla="*/ 11 w 74"/>
                    <a:gd name="T13" fmla="*/ 20 h 31"/>
                    <a:gd name="T14" fmla="*/ 0 w 74"/>
                    <a:gd name="T15" fmla="*/ 6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5" name="Freeform 162"/>
                <p:cNvSpPr/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3 w 81"/>
                    <a:gd name="T3" fmla="*/ 20 h 36"/>
                    <a:gd name="T4" fmla="*/ 6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Freeform 163"/>
              <p:cNvSpPr/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4 w 23"/>
                  <a:gd name="T1" fmla="*/ 68 h 68"/>
                  <a:gd name="T2" fmla="*/ 0 w 23"/>
                  <a:gd name="T3" fmla="*/ 27 h 68"/>
                  <a:gd name="T4" fmla="*/ 9 w 23"/>
                  <a:gd name="T5" fmla="*/ 0 h 68"/>
                  <a:gd name="T6" fmla="*/ 23 w 23"/>
                  <a:gd name="T7" fmla="*/ 31 h 68"/>
                  <a:gd name="T8" fmla="*/ 14 w 23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Freeform 164"/>
              <p:cNvSpPr/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49 w 71"/>
                  <a:gd name="T3" fmla="*/ 0 h 27"/>
                  <a:gd name="T4" fmla="*/ 51 w 71"/>
                  <a:gd name="T5" fmla="*/ 2 h 27"/>
                  <a:gd name="T6" fmla="*/ 55 w 71"/>
                  <a:gd name="T7" fmla="*/ 12 h 27"/>
                  <a:gd name="T8" fmla="*/ 71 w 71"/>
                  <a:gd name="T9" fmla="*/ 27 h 27"/>
                  <a:gd name="T10" fmla="*/ 17 w 71"/>
                  <a:gd name="T11" fmla="*/ 27 h 27"/>
                  <a:gd name="T12" fmla="*/ 8 w 71"/>
                  <a:gd name="T13" fmla="*/ 20 h 27"/>
                  <a:gd name="T14" fmla="*/ 0 w 71"/>
                  <a:gd name="T15" fmla="*/ 6 h 27"/>
                  <a:gd name="T16" fmla="*/ 0 w 71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165"/>
              <p:cNvSpPr/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36 h 36"/>
                  <a:gd name="T2" fmla="*/ 2 w 82"/>
                  <a:gd name="T3" fmla="*/ 21 h 36"/>
                  <a:gd name="T4" fmla="*/ 6 w 82"/>
                  <a:gd name="T5" fmla="*/ 8 h 36"/>
                  <a:gd name="T6" fmla="*/ 11 w 82"/>
                  <a:gd name="T7" fmla="*/ 0 h 36"/>
                  <a:gd name="T8" fmla="*/ 68 w 82"/>
                  <a:gd name="T9" fmla="*/ 0 h 36"/>
                  <a:gd name="T10" fmla="*/ 82 w 82"/>
                  <a:gd name="T11" fmla="*/ 36 h 36"/>
                  <a:gd name="T12" fmla="*/ 0 w 8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4" name="Group 166"/>
              <p:cNvGrpSpPr/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450" name="Freeform 167"/>
                <p:cNvSpPr/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1" name="Freeform 168"/>
                <p:cNvSpPr/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2" name="Freeform 169"/>
                <p:cNvSpPr/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5" name="Group 170"/>
              <p:cNvGrpSpPr/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447" name="Freeform 171"/>
                <p:cNvSpPr/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8" name="Freeform 172"/>
                <p:cNvSpPr/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9" name="Freeform 173"/>
                <p:cNvSpPr/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6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6" name="Group 174"/>
              <p:cNvGrpSpPr/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444" name="Freeform 175"/>
                <p:cNvSpPr/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5 h 68"/>
                    <a:gd name="T4" fmla="*/ 9 w 23"/>
                    <a:gd name="T5" fmla="*/ 0 h 68"/>
                    <a:gd name="T6" fmla="*/ 23 w 23"/>
                    <a:gd name="T7" fmla="*/ 30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5" name="Freeform 176"/>
                <p:cNvSpPr/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50 w 73"/>
                    <a:gd name="T3" fmla="*/ 0 h 29"/>
                    <a:gd name="T4" fmla="*/ 51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10 w 73"/>
                    <a:gd name="T13" fmla="*/ 20 h 29"/>
                    <a:gd name="T14" fmla="*/ 0 w 73"/>
                    <a:gd name="T15" fmla="*/ 5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6" name="Freeform 177"/>
                <p:cNvSpPr/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19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7" name="Group 178"/>
              <p:cNvGrpSpPr/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441" name="Freeform 179"/>
                <p:cNvSpPr/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2" name="Freeform 180"/>
                <p:cNvSpPr/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3" name="Freeform 181"/>
                <p:cNvSpPr/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6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8" name="Group 182"/>
              <p:cNvGrpSpPr/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421" name="Group 183"/>
                <p:cNvGrpSpPr/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438" name="Freeform 184"/>
                  <p:cNvSpPr/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3 w 23"/>
                      <a:gd name="T1" fmla="*/ 70 h 70"/>
                      <a:gd name="T2" fmla="*/ 0 w 23"/>
                      <a:gd name="T3" fmla="*/ 27 h 70"/>
                      <a:gd name="T4" fmla="*/ 9 w 23"/>
                      <a:gd name="T5" fmla="*/ 0 h 70"/>
                      <a:gd name="T6" fmla="*/ 23 w 23"/>
                      <a:gd name="T7" fmla="*/ 31 h 70"/>
                      <a:gd name="T8" fmla="*/ 13 w 23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9" name="Freeform 185"/>
                  <p:cNvSpPr/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50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0" name="Freeform 186"/>
                  <p:cNvSpPr/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38 h 38"/>
                      <a:gd name="T2" fmla="*/ 1 w 83"/>
                      <a:gd name="T3" fmla="*/ 22 h 38"/>
                      <a:gd name="T4" fmla="*/ 8 w 83"/>
                      <a:gd name="T5" fmla="*/ 8 h 38"/>
                      <a:gd name="T6" fmla="*/ 12 w 83"/>
                      <a:gd name="T7" fmla="*/ 0 h 38"/>
                      <a:gd name="T8" fmla="*/ 68 w 83"/>
                      <a:gd name="T9" fmla="*/ 0 h 38"/>
                      <a:gd name="T10" fmla="*/ 83 w 83"/>
                      <a:gd name="T11" fmla="*/ 38 h 38"/>
                      <a:gd name="T12" fmla="*/ 0 w 83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2" name="Group 187"/>
                <p:cNvGrpSpPr/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435" name="Freeform 188"/>
                  <p:cNvSpPr/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6" name="Freeform 189"/>
                  <p:cNvSpPr/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2 w 75"/>
                      <a:gd name="T1" fmla="*/ 0 h 32"/>
                      <a:gd name="T2" fmla="*/ 50 w 75"/>
                      <a:gd name="T3" fmla="*/ 0 h 32"/>
                      <a:gd name="T4" fmla="*/ 52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2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7" name="Freeform 190"/>
                  <p:cNvSpPr/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1 h 36"/>
                      <a:gd name="T4" fmla="*/ 5 w 81"/>
                      <a:gd name="T5" fmla="*/ 8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3" name="Group 191"/>
                <p:cNvGrpSpPr/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432" name="Freeform 192"/>
                  <p:cNvSpPr/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3" name="Freeform 193"/>
                  <p:cNvSpPr/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4" name="Freeform 194"/>
                  <p:cNvSpPr/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4" name="Group 195"/>
                <p:cNvGrpSpPr/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429" name="Freeform 196"/>
                  <p:cNvSpPr/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0" name="Freeform 197"/>
                  <p:cNvSpPr/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48 w 73"/>
                      <a:gd name="T3" fmla="*/ 0 h 30"/>
                      <a:gd name="T4" fmla="*/ 52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5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1" name="Freeform 198"/>
                  <p:cNvSpPr/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5" name="Group 199"/>
                <p:cNvGrpSpPr/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426" name="Freeform 200"/>
                  <p:cNvSpPr/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11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7" name="Freeform 201"/>
                  <p:cNvSpPr/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8" name="Freeform 202"/>
                  <p:cNvSpPr/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29" name="Group 203"/>
              <p:cNvGrpSpPr/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401" name="Group 204"/>
                <p:cNvGrpSpPr/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418" name="Freeform 205"/>
                  <p:cNvSpPr/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9" name="Freeform 206"/>
                  <p:cNvSpPr/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0" name="Freeform 207"/>
                  <p:cNvSpPr/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2" name="Group 208"/>
                <p:cNvGrpSpPr/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415" name="Freeform 209"/>
                  <p:cNvSpPr/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13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1 h 70"/>
                      <a:gd name="T8" fmla="*/ 13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6" name="Freeform 210"/>
                  <p:cNvSpPr/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3 h 30"/>
                      <a:gd name="T6" fmla="*/ 56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1 w 74"/>
                      <a:gd name="T13" fmla="*/ 20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7" name="Freeform 211"/>
                  <p:cNvSpPr/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1 h 38"/>
                      <a:gd name="T4" fmla="*/ 7 w 82"/>
                      <a:gd name="T5" fmla="*/ 8 h 38"/>
                      <a:gd name="T6" fmla="*/ 11 w 82"/>
                      <a:gd name="T7" fmla="*/ 0 h 38"/>
                      <a:gd name="T8" fmla="*/ 68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3" name="Group 212"/>
                <p:cNvGrpSpPr/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412" name="Freeform 213"/>
                  <p:cNvSpPr/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3" name="Freeform 214"/>
                  <p:cNvSpPr/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4" name="Freeform 215"/>
                  <p:cNvSpPr/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6 w 81"/>
                      <a:gd name="T5" fmla="*/ 7 h 36"/>
                      <a:gd name="T6" fmla="*/ 12 w 81"/>
                      <a:gd name="T7" fmla="*/ 0 h 36"/>
                      <a:gd name="T8" fmla="*/ 68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4" name="Group 216"/>
                <p:cNvGrpSpPr/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409" name="Freeform 217"/>
                  <p:cNvSpPr/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0" name="Freeform 218"/>
                  <p:cNvSpPr/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1 w 73"/>
                      <a:gd name="T5" fmla="*/ 3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7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1" name="Freeform 219"/>
                  <p:cNvSpPr/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5" name="Group 220"/>
                <p:cNvGrpSpPr/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406" name="Freeform 221"/>
                  <p:cNvSpPr/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7" name="Freeform 222"/>
                  <p:cNvSpPr/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2 w 74"/>
                      <a:gd name="T5" fmla="*/ 3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8" name="Freeform 223"/>
                  <p:cNvSpPr/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30" name="Group 224"/>
              <p:cNvGrpSpPr/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398" name="Freeform 225"/>
                <p:cNvSpPr/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2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" name="Freeform 226"/>
                <p:cNvSpPr/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2 w 73"/>
                    <a:gd name="T1" fmla="*/ 0 h 31"/>
                    <a:gd name="T2" fmla="*/ 48 w 73"/>
                    <a:gd name="T3" fmla="*/ 0 h 31"/>
                    <a:gd name="T4" fmla="*/ 51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2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" name="Freeform 227"/>
                <p:cNvSpPr/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1" name="Group 228"/>
              <p:cNvGrpSpPr/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395" name="Freeform 229"/>
                <p:cNvSpPr/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6" name="Freeform 230"/>
                <p:cNvSpPr/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2 w 74"/>
                    <a:gd name="T1" fmla="*/ 0 h 31"/>
                    <a:gd name="T2" fmla="*/ 49 w 74"/>
                    <a:gd name="T3" fmla="*/ 0 h 31"/>
                    <a:gd name="T4" fmla="*/ 51 w 74"/>
                    <a:gd name="T5" fmla="*/ 4 h 31"/>
                    <a:gd name="T6" fmla="*/ 57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7" name="Freeform 231"/>
                <p:cNvSpPr/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2" name="Group 232"/>
              <p:cNvGrpSpPr/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392" name="Freeform 233"/>
                <p:cNvSpPr/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2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3" name="Freeform 234"/>
                <p:cNvSpPr/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2 w 74"/>
                    <a:gd name="T1" fmla="*/ 0 h 31"/>
                    <a:gd name="T2" fmla="*/ 51 w 74"/>
                    <a:gd name="T3" fmla="*/ 0 h 31"/>
                    <a:gd name="T4" fmla="*/ 52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10 w 74"/>
                    <a:gd name="T13" fmla="*/ 22 h 31"/>
                    <a:gd name="T14" fmla="*/ 0 w 74"/>
                    <a:gd name="T15" fmla="*/ 7 h 31"/>
                    <a:gd name="T16" fmla="*/ 2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4" name="Freeform 235"/>
                <p:cNvSpPr/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35 h 35"/>
                    <a:gd name="T2" fmla="*/ 2 w 82"/>
                    <a:gd name="T3" fmla="*/ 19 h 35"/>
                    <a:gd name="T4" fmla="*/ 7 w 82"/>
                    <a:gd name="T5" fmla="*/ 7 h 35"/>
                    <a:gd name="T6" fmla="*/ 11 w 82"/>
                    <a:gd name="T7" fmla="*/ 0 h 35"/>
                    <a:gd name="T8" fmla="*/ 67 w 82"/>
                    <a:gd name="T9" fmla="*/ 0 h 35"/>
                    <a:gd name="T10" fmla="*/ 82 w 82"/>
                    <a:gd name="T11" fmla="*/ 35 h 35"/>
                    <a:gd name="T12" fmla="*/ 0 w 82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3" name="Freeform 236"/>
              <p:cNvSpPr/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3 w 24"/>
                  <a:gd name="T1" fmla="*/ 68 h 68"/>
                  <a:gd name="T2" fmla="*/ 0 w 24"/>
                  <a:gd name="T3" fmla="*/ 27 h 68"/>
                  <a:gd name="T4" fmla="*/ 9 w 24"/>
                  <a:gd name="T5" fmla="*/ 0 h 68"/>
                  <a:gd name="T6" fmla="*/ 24 w 24"/>
                  <a:gd name="T7" fmla="*/ 31 h 68"/>
                  <a:gd name="T8" fmla="*/ 13 w 2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237"/>
              <p:cNvSpPr/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50 w 72"/>
                  <a:gd name="T3" fmla="*/ 0 h 31"/>
                  <a:gd name="T4" fmla="*/ 51 w 72"/>
                  <a:gd name="T5" fmla="*/ 4 h 31"/>
                  <a:gd name="T6" fmla="*/ 57 w 72"/>
                  <a:gd name="T7" fmla="*/ 13 h 31"/>
                  <a:gd name="T8" fmla="*/ 72 w 72"/>
                  <a:gd name="T9" fmla="*/ 31 h 31"/>
                  <a:gd name="T10" fmla="*/ 18 w 72"/>
                  <a:gd name="T11" fmla="*/ 31 h 31"/>
                  <a:gd name="T12" fmla="*/ 9 w 72"/>
                  <a:gd name="T13" fmla="*/ 22 h 31"/>
                  <a:gd name="T14" fmla="*/ 0 w 72"/>
                  <a:gd name="T15" fmla="*/ 7 h 31"/>
                  <a:gd name="T16" fmla="*/ 1 w 7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238"/>
              <p:cNvSpPr/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36 h 36"/>
                  <a:gd name="T2" fmla="*/ 3 w 83"/>
                  <a:gd name="T3" fmla="*/ 21 h 36"/>
                  <a:gd name="T4" fmla="*/ 7 w 83"/>
                  <a:gd name="T5" fmla="*/ 8 h 36"/>
                  <a:gd name="T6" fmla="*/ 12 w 83"/>
                  <a:gd name="T7" fmla="*/ 0 h 36"/>
                  <a:gd name="T8" fmla="*/ 67 w 83"/>
                  <a:gd name="T9" fmla="*/ 0 h 36"/>
                  <a:gd name="T10" fmla="*/ 83 w 83"/>
                  <a:gd name="T11" fmla="*/ 36 h 36"/>
                  <a:gd name="T12" fmla="*/ 0 w 8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Group 239"/>
              <p:cNvGrpSpPr/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389" name="Freeform 240"/>
                <p:cNvSpPr/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0" name="Freeform 241"/>
                <p:cNvSpPr/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48 w 73"/>
                    <a:gd name="T3" fmla="*/ 0 h 29"/>
                    <a:gd name="T4" fmla="*/ 50 w 73"/>
                    <a:gd name="T5" fmla="*/ 2 h 29"/>
                    <a:gd name="T6" fmla="*/ 56 w 73"/>
                    <a:gd name="T7" fmla="*/ 11 h 29"/>
                    <a:gd name="T8" fmla="*/ 73 w 73"/>
                    <a:gd name="T9" fmla="*/ 29 h 29"/>
                    <a:gd name="T10" fmla="*/ 18 w 73"/>
                    <a:gd name="T11" fmla="*/ 29 h 29"/>
                    <a:gd name="T12" fmla="*/ 9 w 73"/>
                    <a:gd name="T13" fmla="*/ 20 h 29"/>
                    <a:gd name="T14" fmla="*/ 0 w 73"/>
                    <a:gd name="T15" fmla="*/ 6 h 29"/>
                    <a:gd name="T16" fmla="*/ 1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1" name="Freeform 242"/>
                <p:cNvSpPr/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7 w 82"/>
                    <a:gd name="T5" fmla="*/ 8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243"/>
              <p:cNvGrpSpPr/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386" name="Freeform 244"/>
                <p:cNvSpPr/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10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7" name="Freeform 245"/>
                <p:cNvSpPr/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49 w 72"/>
                    <a:gd name="T3" fmla="*/ 0 h 29"/>
                    <a:gd name="T4" fmla="*/ 50 w 72"/>
                    <a:gd name="T5" fmla="*/ 2 h 29"/>
                    <a:gd name="T6" fmla="*/ 57 w 72"/>
                    <a:gd name="T7" fmla="*/ 11 h 29"/>
                    <a:gd name="T8" fmla="*/ 72 w 72"/>
                    <a:gd name="T9" fmla="*/ 29 h 29"/>
                    <a:gd name="T10" fmla="*/ 18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5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8" name="Freeform 246"/>
                <p:cNvSpPr/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3 w 83"/>
                    <a:gd name="T3" fmla="*/ 19 h 35"/>
                    <a:gd name="T4" fmla="*/ 7 w 83"/>
                    <a:gd name="T5" fmla="*/ 7 h 35"/>
                    <a:gd name="T6" fmla="*/ 12 w 83"/>
                    <a:gd name="T7" fmla="*/ 0 h 35"/>
                    <a:gd name="T8" fmla="*/ 67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8" name="Group 247"/>
              <p:cNvGrpSpPr/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383" name="Freeform 248"/>
                <p:cNvSpPr/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0 w 25"/>
                    <a:gd name="T5" fmla="*/ 0 h 68"/>
                    <a:gd name="T6" fmla="*/ 25 w 25"/>
                    <a:gd name="T7" fmla="*/ 30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4" name="Freeform 249"/>
                <p:cNvSpPr/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2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5" name="Freeform 250"/>
                <p:cNvSpPr/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1 w 82"/>
                    <a:gd name="T3" fmla="*/ 19 h 36"/>
                    <a:gd name="T4" fmla="*/ 6 w 82"/>
                    <a:gd name="T5" fmla="*/ 7 h 36"/>
                    <a:gd name="T6" fmla="*/ 10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9" name="Group 251"/>
              <p:cNvGrpSpPr/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380" name="Freeform 252"/>
                <p:cNvSpPr/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6 h 68"/>
                    <a:gd name="T4" fmla="*/ 9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1" name="Freeform 253"/>
                <p:cNvSpPr/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7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1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2" name="Freeform 254"/>
                <p:cNvSpPr/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36 h 36"/>
                    <a:gd name="T2" fmla="*/ 1 w 80"/>
                    <a:gd name="T3" fmla="*/ 20 h 36"/>
                    <a:gd name="T4" fmla="*/ 5 w 80"/>
                    <a:gd name="T5" fmla="*/ 8 h 36"/>
                    <a:gd name="T6" fmla="*/ 10 w 80"/>
                    <a:gd name="T7" fmla="*/ 0 h 36"/>
                    <a:gd name="T8" fmla="*/ 67 w 80"/>
                    <a:gd name="T9" fmla="*/ 0 h 36"/>
                    <a:gd name="T10" fmla="*/ 80 w 80"/>
                    <a:gd name="T11" fmla="*/ 36 h 36"/>
                    <a:gd name="T12" fmla="*/ 0 w 8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0" name="Group 255"/>
              <p:cNvGrpSpPr/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360" name="Group 256"/>
                <p:cNvGrpSpPr/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377" name="Freeform 257"/>
                  <p:cNvSpPr/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5 w 25"/>
                      <a:gd name="T1" fmla="*/ 70 h 70"/>
                      <a:gd name="T2" fmla="*/ 0 w 25"/>
                      <a:gd name="T3" fmla="*/ 27 h 70"/>
                      <a:gd name="T4" fmla="*/ 10 w 25"/>
                      <a:gd name="T5" fmla="*/ 0 h 70"/>
                      <a:gd name="T6" fmla="*/ 25 w 25"/>
                      <a:gd name="T7" fmla="*/ 31 h 70"/>
                      <a:gd name="T8" fmla="*/ 15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8" name="Freeform 258"/>
                  <p:cNvSpPr/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9" name="Freeform 259"/>
                  <p:cNvSpPr/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8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1" name="Group 260"/>
                <p:cNvGrpSpPr/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374" name="Freeform 261"/>
                  <p:cNvSpPr/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14 w 25"/>
                      <a:gd name="T1" fmla="*/ 69 h 69"/>
                      <a:gd name="T2" fmla="*/ 0 w 25"/>
                      <a:gd name="T3" fmla="*/ 28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4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5" name="Freeform 262"/>
                  <p:cNvSpPr/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50 w 73"/>
                      <a:gd name="T3" fmla="*/ 0 h 32"/>
                      <a:gd name="T4" fmla="*/ 51 w 73"/>
                      <a:gd name="T5" fmla="*/ 3 h 32"/>
                      <a:gd name="T6" fmla="*/ 56 w 73"/>
                      <a:gd name="T7" fmla="*/ 15 h 32"/>
                      <a:gd name="T8" fmla="*/ 73 w 73"/>
                      <a:gd name="T9" fmla="*/ 32 h 32"/>
                      <a:gd name="T10" fmla="*/ 18 w 73"/>
                      <a:gd name="T11" fmla="*/ 32 h 32"/>
                      <a:gd name="T12" fmla="*/ 9 w 73"/>
                      <a:gd name="T13" fmla="*/ 22 h 32"/>
                      <a:gd name="T14" fmla="*/ 0 w 73"/>
                      <a:gd name="T15" fmla="*/ 7 h 32"/>
                      <a:gd name="T16" fmla="*/ 1 w 73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6" name="Freeform 263"/>
                  <p:cNvSpPr/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6 w 83"/>
                      <a:gd name="T5" fmla="*/ 8 h 36"/>
                      <a:gd name="T6" fmla="*/ 13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2" name="Group 264"/>
                <p:cNvGrpSpPr/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371" name="Freeform 265"/>
                  <p:cNvSpPr/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2" name="Freeform 266"/>
                  <p:cNvSpPr/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3" name="Freeform 267"/>
                  <p:cNvSpPr/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3" name="Group 268"/>
                <p:cNvGrpSpPr/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368" name="Freeform 269"/>
                  <p:cNvSpPr/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9" name="Freeform 270"/>
                  <p:cNvSpPr/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0" name="Freeform 271"/>
                  <p:cNvSpPr/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64" name="Group 272"/>
                <p:cNvGrpSpPr/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365" name="Freeform 273"/>
                  <p:cNvSpPr/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6 w 25"/>
                      <a:gd name="T1" fmla="*/ 67 h 67"/>
                      <a:gd name="T2" fmla="*/ 0 w 25"/>
                      <a:gd name="T3" fmla="*/ 26 h 67"/>
                      <a:gd name="T4" fmla="*/ 12 w 25"/>
                      <a:gd name="T5" fmla="*/ 0 h 67"/>
                      <a:gd name="T6" fmla="*/ 25 w 25"/>
                      <a:gd name="T7" fmla="*/ 30 h 67"/>
                      <a:gd name="T8" fmla="*/ 16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6" name="Freeform 274"/>
                  <p:cNvSpPr/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8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7" name="Freeform 275"/>
                  <p:cNvSpPr/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1" name="Group 276"/>
              <p:cNvGrpSpPr/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340" name="Group 277"/>
                <p:cNvGrpSpPr/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357" name="Freeform 278"/>
                  <p:cNvSpPr/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0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8" name="Freeform 279"/>
                  <p:cNvSpPr/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9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9" name="Freeform 280"/>
                  <p:cNvSpPr/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6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1" name="Group 281"/>
                <p:cNvGrpSpPr/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354" name="Freeform 282"/>
                  <p:cNvSpPr/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5" name="Freeform 283"/>
                  <p:cNvSpPr/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6" name="Freeform 284"/>
                  <p:cNvSpPr/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38 h 38"/>
                      <a:gd name="T2" fmla="*/ 2 w 81"/>
                      <a:gd name="T3" fmla="*/ 21 h 38"/>
                      <a:gd name="T4" fmla="*/ 8 w 81"/>
                      <a:gd name="T5" fmla="*/ 8 h 38"/>
                      <a:gd name="T6" fmla="*/ 12 w 81"/>
                      <a:gd name="T7" fmla="*/ 0 h 38"/>
                      <a:gd name="T8" fmla="*/ 68 w 81"/>
                      <a:gd name="T9" fmla="*/ 0 h 38"/>
                      <a:gd name="T10" fmla="*/ 81 w 81"/>
                      <a:gd name="T11" fmla="*/ 38 h 38"/>
                      <a:gd name="T12" fmla="*/ 0 w 81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2" name="Group 285"/>
                <p:cNvGrpSpPr/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351" name="Freeform 286"/>
                  <p:cNvSpPr/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9 h 70"/>
                      <a:gd name="T4" fmla="*/ 9 w 25"/>
                      <a:gd name="T5" fmla="*/ 0 h 70"/>
                      <a:gd name="T6" fmla="*/ 25 w 25"/>
                      <a:gd name="T7" fmla="*/ 33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2" name="Freeform 287"/>
                  <p:cNvSpPr/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2 w 75"/>
                      <a:gd name="T1" fmla="*/ 0 h 31"/>
                      <a:gd name="T2" fmla="*/ 50 w 75"/>
                      <a:gd name="T3" fmla="*/ 0 h 31"/>
                      <a:gd name="T4" fmla="*/ 52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2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3" name="Freeform 288"/>
                  <p:cNvSpPr/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8 w 83"/>
                      <a:gd name="T5" fmla="*/ 7 h 36"/>
                      <a:gd name="T6" fmla="*/ 13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3" name="Group 289"/>
                <p:cNvGrpSpPr/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348" name="Freeform 290"/>
                  <p:cNvSpPr/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9" name="Freeform 291"/>
                  <p:cNvSpPr/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0 w 75"/>
                      <a:gd name="T13" fmla="*/ 21 h 30"/>
                      <a:gd name="T14" fmla="*/ 0 w 75"/>
                      <a:gd name="T15" fmla="*/ 7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0" name="Freeform 292"/>
                  <p:cNvSpPr/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4" name="Group 293"/>
                <p:cNvGrpSpPr/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345" name="Freeform 294"/>
                  <p:cNvSpPr/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" name="Freeform 295"/>
                  <p:cNvSpPr/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3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9 w 75"/>
                      <a:gd name="T13" fmla="*/ 20 h 29"/>
                      <a:gd name="T14" fmla="*/ 0 w 75"/>
                      <a:gd name="T15" fmla="*/ 6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" name="Freeform 296"/>
                  <p:cNvSpPr/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2" name="Group 297"/>
              <p:cNvGrpSpPr/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337" name="Freeform 298"/>
                <p:cNvSpPr/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6 w 25"/>
                    <a:gd name="T1" fmla="*/ 69 h 69"/>
                    <a:gd name="T2" fmla="*/ 0 w 25"/>
                    <a:gd name="T3" fmla="*/ 27 h 69"/>
                    <a:gd name="T4" fmla="*/ 11 w 25"/>
                    <a:gd name="T5" fmla="*/ 0 h 69"/>
                    <a:gd name="T6" fmla="*/ 25 w 25"/>
                    <a:gd name="T7" fmla="*/ 32 h 69"/>
                    <a:gd name="T8" fmla="*/ 16 w 25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8" name="Freeform 299"/>
                <p:cNvSpPr/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48 w 73"/>
                    <a:gd name="T3" fmla="*/ 0 h 31"/>
                    <a:gd name="T4" fmla="*/ 50 w 73"/>
                    <a:gd name="T5" fmla="*/ 4 h 31"/>
                    <a:gd name="T6" fmla="*/ 56 w 73"/>
                    <a:gd name="T7" fmla="*/ 13 h 31"/>
                    <a:gd name="T8" fmla="*/ 73 w 73"/>
                    <a:gd name="T9" fmla="*/ 31 h 31"/>
                    <a:gd name="T10" fmla="*/ 18 w 73"/>
                    <a:gd name="T11" fmla="*/ 31 h 31"/>
                    <a:gd name="T12" fmla="*/ 9 w 73"/>
                    <a:gd name="T13" fmla="*/ 22 h 31"/>
                    <a:gd name="T14" fmla="*/ 0 w 73"/>
                    <a:gd name="T15" fmla="*/ 7 h 31"/>
                    <a:gd name="T16" fmla="*/ 1 w 73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9" name="Freeform 300"/>
                <p:cNvSpPr/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0 h 36"/>
                    <a:gd name="T4" fmla="*/ 6 w 82"/>
                    <a:gd name="T5" fmla="*/ 7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" name="Group 301"/>
              <p:cNvGrpSpPr/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334" name="Freeform 302"/>
                <p:cNvSpPr/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10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5" name="Freeform 303"/>
                <p:cNvSpPr/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4 w 75"/>
                    <a:gd name="T1" fmla="*/ 0 h 31"/>
                    <a:gd name="T2" fmla="*/ 52 w 75"/>
                    <a:gd name="T3" fmla="*/ 0 h 31"/>
                    <a:gd name="T4" fmla="*/ 53 w 75"/>
                    <a:gd name="T5" fmla="*/ 4 h 31"/>
                    <a:gd name="T6" fmla="*/ 60 w 75"/>
                    <a:gd name="T7" fmla="*/ 13 h 31"/>
                    <a:gd name="T8" fmla="*/ 75 w 75"/>
                    <a:gd name="T9" fmla="*/ 31 h 31"/>
                    <a:gd name="T10" fmla="*/ 19 w 75"/>
                    <a:gd name="T11" fmla="*/ 31 h 31"/>
                    <a:gd name="T12" fmla="*/ 12 w 75"/>
                    <a:gd name="T13" fmla="*/ 22 h 31"/>
                    <a:gd name="T14" fmla="*/ 0 w 75"/>
                    <a:gd name="T15" fmla="*/ 7 h 31"/>
                    <a:gd name="T16" fmla="*/ 4 w 75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6" name="Freeform 304"/>
                <p:cNvSpPr/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4" name="Group 305"/>
              <p:cNvGrpSpPr/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331" name="Freeform 306"/>
                <p:cNvSpPr/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7 h 68"/>
                    <a:gd name="T4" fmla="*/ 12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2" name="Freeform 307"/>
                <p:cNvSpPr/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2 w 73"/>
                    <a:gd name="T1" fmla="*/ 0 h 29"/>
                    <a:gd name="T2" fmla="*/ 49 w 73"/>
                    <a:gd name="T3" fmla="*/ 0 h 29"/>
                    <a:gd name="T4" fmla="*/ 50 w 73"/>
                    <a:gd name="T5" fmla="*/ 2 h 29"/>
                    <a:gd name="T6" fmla="*/ 55 w 73"/>
                    <a:gd name="T7" fmla="*/ 11 h 29"/>
                    <a:gd name="T8" fmla="*/ 73 w 73"/>
                    <a:gd name="T9" fmla="*/ 29 h 29"/>
                    <a:gd name="T10" fmla="*/ 17 w 73"/>
                    <a:gd name="T11" fmla="*/ 29 h 29"/>
                    <a:gd name="T12" fmla="*/ 8 w 73"/>
                    <a:gd name="T13" fmla="*/ 20 h 29"/>
                    <a:gd name="T14" fmla="*/ 0 w 73"/>
                    <a:gd name="T15" fmla="*/ 5 h 29"/>
                    <a:gd name="T16" fmla="*/ 2 w 73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3" name="Freeform 308"/>
                <p:cNvSpPr/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35 h 35"/>
                    <a:gd name="T2" fmla="*/ 2 w 83"/>
                    <a:gd name="T3" fmla="*/ 19 h 35"/>
                    <a:gd name="T4" fmla="*/ 7 w 83"/>
                    <a:gd name="T5" fmla="*/ 7 h 35"/>
                    <a:gd name="T6" fmla="*/ 11 w 83"/>
                    <a:gd name="T7" fmla="*/ 0 h 35"/>
                    <a:gd name="T8" fmla="*/ 68 w 83"/>
                    <a:gd name="T9" fmla="*/ 0 h 35"/>
                    <a:gd name="T10" fmla="*/ 83 w 83"/>
                    <a:gd name="T11" fmla="*/ 35 h 35"/>
                    <a:gd name="T12" fmla="*/ 0 w 83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5" name="Group 309"/>
              <p:cNvGrpSpPr/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328" name="Freeform 310"/>
                <p:cNvSpPr/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15 w 25"/>
                    <a:gd name="T1" fmla="*/ 68 h 68"/>
                    <a:gd name="T2" fmla="*/ 0 w 25"/>
                    <a:gd name="T3" fmla="*/ 25 h 68"/>
                    <a:gd name="T4" fmla="*/ 9 w 25"/>
                    <a:gd name="T5" fmla="*/ 0 h 68"/>
                    <a:gd name="T6" fmla="*/ 25 w 25"/>
                    <a:gd name="T7" fmla="*/ 30 h 68"/>
                    <a:gd name="T8" fmla="*/ 15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9" name="Freeform 311"/>
                <p:cNvSpPr/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50 w 75"/>
                    <a:gd name="T3" fmla="*/ 0 h 29"/>
                    <a:gd name="T4" fmla="*/ 51 w 75"/>
                    <a:gd name="T5" fmla="*/ 2 h 29"/>
                    <a:gd name="T6" fmla="*/ 56 w 75"/>
                    <a:gd name="T7" fmla="*/ 11 h 29"/>
                    <a:gd name="T8" fmla="*/ 75 w 75"/>
                    <a:gd name="T9" fmla="*/ 29 h 29"/>
                    <a:gd name="T10" fmla="*/ 18 w 75"/>
                    <a:gd name="T11" fmla="*/ 29 h 29"/>
                    <a:gd name="T12" fmla="*/ 10 w 75"/>
                    <a:gd name="T13" fmla="*/ 20 h 29"/>
                    <a:gd name="T14" fmla="*/ 0 w 75"/>
                    <a:gd name="T15" fmla="*/ 5 h 29"/>
                    <a:gd name="T16" fmla="*/ 1 w 7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0" name="Freeform 312"/>
                <p:cNvSpPr/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6" name="Group 313"/>
              <p:cNvGrpSpPr/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325" name="Freeform 314"/>
                <p:cNvSpPr/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6 h 68"/>
                    <a:gd name="T4" fmla="*/ 9 w 24"/>
                    <a:gd name="T5" fmla="*/ 0 h 68"/>
                    <a:gd name="T6" fmla="*/ 24 w 24"/>
                    <a:gd name="T7" fmla="*/ 31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6" name="Freeform 315"/>
                <p:cNvSpPr/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1 w 74"/>
                    <a:gd name="T1" fmla="*/ 0 h 29"/>
                    <a:gd name="T2" fmla="*/ 50 w 74"/>
                    <a:gd name="T3" fmla="*/ 0 h 29"/>
                    <a:gd name="T4" fmla="*/ 51 w 74"/>
                    <a:gd name="T5" fmla="*/ 2 h 29"/>
                    <a:gd name="T6" fmla="*/ 55 w 74"/>
                    <a:gd name="T7" fmla="*/ 11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11 w 74"/>
                    <a:gd name="T13" fmla="*/ 20 h 29"/>
                    <a:gd name="T14" fmla="*/ 0 w 74"/>
                    <a:gd name="T15" fmla="*/ 5 h 29"/>
                    <a:gd name="T16" fmla="*/ 1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7" name="Freeform 316"/>
                <p:cNvSpPr/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20 h 36"/>
                    <a:gd name="T4" fmla="*/ 6 w 81"/>
                    <a:gd name="T5" fmla="*/ 8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7" name="Group 317"/>
              <p:cNvGrpSpPr/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305" name="Group 318"/>
                <p:cNvGrpSpPr/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322" name="Freeform 319"/>
                  <p:cNvSpPr/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14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4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" name="Freeform 320"/>
                  <p:cNvSpPr/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50 w 75"/>
                      <a:gd name="T3" fmla="*/ 0 h 31"/>
                      <a:gd name="T4" fmla="*/ 51 w 75"/>
                      <a:gd name="T5" fmla="*/ 4 h 31"/>
                      <a:gd name="T6" fmla="*/ 56 w 75"/>
                      <a:gd name="T7" fmla="*/ 13 h 31"/>
                      <a:gd name="T8" fmla="*/ 75 w 75"/>
                      <a:gd name="T9" fmla="*/ 31 h 31"/>
                      <a:gd name="T10" fmla="*/ 18 w 75"/>
                      <a:gd name="T11" fmla="*/ 31 h 31"/>
                      <a:gd name="T12" fmla="*/ 9 w 75"/>
                      <a:gd name="T13" fmla="*/ 22 h 31"/>
                      <a:gd name="T14" fmla="*/ 0 w 75"/>
                      <a:gd name="T15" fmla="*/ 7 h 31"/>
                      <a:gd name="T16" fmla="*/ 1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" name="Freeform 321"/>
                  <p:cNvSpPr/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2 w 82"/>
                      <a:gd name="T3" fmla="*/ 22 h 38"/>
                      <a:gd name="T4" fmla="*/ 7 w 82"/>
                      <a:gd name="T5" fmla="*/ 8 h 38"/>
                      <a:gd name="T6" fmla="*/ 12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6" name="Group 322"/>
                <p:cNvGrpSpPr/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319" name="Freeform 323"/>
                  <p:cNvSpPr/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15 w 25"/>
                      <a:gd name="T1" fmla="*/ 69 h 69"/>
                      <a:gd name="T2" fmla="*/ 0 w 25"/>
                      <a:gd name="T3" fmla="*/ 28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5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" name="Freeform 324"/>
                  <p:cNvSpPr/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3 w 75"/>
                      <a:gd name="T1" fmla="*/ 0 h 32"/>
                      <a:gd name="T2" fmla="*/ 52 w 75"/>
                      <a:gd name="T3" fmla="*/ 0 h 32"/>
                      <a:gd name="T4" fmla="*/ 53 w 75"/>
                      <a:gd name="T5" fmla="*/ 3 h 32"/>
                      <a:gd name="T6" fmla="*/ 57 w 75"/>
                      <a:gd name="T7" fmla="*/ 15 h 32"/>
                      <a:gd name="T8" fmla="*/ 75 w 75"/>
                      <a:gd name="T9" fmla="*/ 32 h 32"/>
                      <a:gd name="T10" fmla="*/ 19 w 75"/>
                      <a:gd name="T11" fmla="*/ 32 h 32"/>
                      <a:gd name="T12" fmla="*/ 10 w 75"/>
                      <a:gd name="T13" fmla="*/ 22 h 32"/>
                      <a:gd name="T14" fmla="*/ 0 w 75"/>
                      <a:gd name="T15" fmla="*/ 7 h 32"/>
                      <a:gd name="T16" fmla="*/ 3 w 75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" name="Freeform 325"/>
                  <p:cNvSpPr/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21 h 36"/>
                      <a:gd name="T4" fmla="*/ 7 w 82"/>
                      <a:gd name="T5" fmla="*/ 8 h 36"/>
                      <a:gd name="T6" fmla="*/ 12 w 82"/>
                      <a:gd name="T7" fmla="*/ 0 h 36"/>
                      <a:gd name="T8" fmla="*/ 68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7" name="Group 326"/>
                <p:cNvGrpSpPr/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316" name="Freeform 327"/>
                  <p:cNvSpPr/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" name="Freeform 328"/>
                  <p:cNvSpPr/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" name="Freeform 329"/>
                  <p:cNvSpPr/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8" name="Group 330"/>
                <p:cNvGrpSpPr/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313" name="Freeform 331"/>
                  <p:cNvSpPr/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" name="Freeform 332"/>
                  <p:cNvSpPr/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9 w 72"/>
                      <a:gd name="T3" fmla="*/ 0 h 30"/>
                      <a:gd name="T4" fmla="*/ 51 w 72"/>
                      <a:gd name="T5" fmla="*/ 3 h 30"/>
                      <a:gd name="T6" fmla="*/ 55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5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" name="Freeform 333"/>
                  <p:cNvSpPr/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09" name="Group 334"/>
                <p:cNvGrpSpPr/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310" name="Freeform 335"/>
                  <p:cNvSpPr/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15 w 25"/>
                      <a:gd name="T1" fmla="*/ 67 h 67"/>
                      <a:gd name="T2" fmla="*/ 0 w 25"/>
                      <a:gd name="T3" fmla="*/ 26 h 67"/>
                      <a:gd name="T4" fmla="*/ 10 w 25"/>
                      <a:gd name="T5" fmla="*/ 0 h 67"/>
                      <a:gd name="T6" fmla="*/ 25 w 25"/>
                      <a:gd name="T7" fmla="*/ 30 h 67"/>
                      <a:gd name="T8" fmla="*/ 15 w 25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" name="Freeform 336"/>
                  <p:cNvSpPr/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7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" name="Freeform 337"/>
                  <p:cNvSpPr/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8" name="Group 338"/>
              <p:cNvGrpSpPr/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285" name="Group 339"/>
                <p:cNvGrpSpPr/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302" name="Freeform 340"/>
                  <p:cNvSpPr/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" name="Freeform 341"/>
                  <p:cNvSpPr/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57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1 w 75"/>
                      <a:gd name="T13" fmla="*/ 22 h 31"/>
                      <a:gd name="T14" fmla="*/ 0 w 75"/>
                      <a:gd name="T15" fmla="*/ 7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" name="Freeform 342"/>
                  <p:cNvSpPr/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6" name="Group 343"/>
                <p:cNvGrpSpPr/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299" name="Freeform 344"/>
                  <p:cNvSpPr/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3 w 25"/>
                      <a:gd name="T1" fmla="*/ 70 h 70"/>
                      <a:gd name="T2" fmla="*/ 0 w 25"/>
                      <a:gd name="T3" fmla="*/ 27 h 70"/>
                      <a:gd name="T4" fmla="*/ 9 w 25"/>
                      <a:gd name="T5" fmla="*/ 0 h 70"/>
                      <a:gd name="T6" fmla="*/ 25 w 25"/>
                      <a:gd name="T7" fmla="*/ 31 h 70"/>
                      <a:gd name="T8" fmla="*/ 13 w 25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" name="Freeform 345"/>
                  <p:cNvSpPr/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2 w 75"/>
                      <a:gd name="T1" fmla="*/ 0 h 30"/>
                      <a:gd name="T2" fmla="*/ 50 w 75"/>
                      <a:gd name="T3" fmla="*/ 0 h 30"/>
                      <a:gd name="T4" fmla="*/ 52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0 h 30"/>
                      <a:gd name="T14" fmla="*/ 0 w 75"/>
                      <a:gd name="T15" fmla="*/ 6 h 30"/>
                      <a:gd name="T16" fmla="*/ 2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" name="Freeform 346"/>
                  <p:cNvSpPr/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38 h 38"/>
                      <a:gd name="T2" fmla="*/ 4 w 82"/>
                      <a:gd name="T3" fmla="*/ 21 h 38"/>
                      <a:gd name="T4" fmla="*/ 8 w 82"/>
                      <a:gd name="T5" fmla="*/ 8 h 38"/>
                      <a:gd name="T6" fmla="*/ 13 w 82"/>
                      <a:gd name="T7" fmla="*/ 0 h 38"/>
                      <a:gd name="T8" fmla="*/ 69 w 82"/>
                      <a:gd name="T9" fmla="*/ 0 h 38"/>
                      <a:gd name="T10" fmla="*/ 82 w 82"/>
                      <a:gd name="T11" fmla="*/ 38 h 38"/>
                      <a:gd name="T12" fmla="*/ 0 w 82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7" name="Group 347"/>
                <p:cNvGrpSpPr/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296" name="Freeform 348"/>
                  <p:cNvSpPr/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4 w 24"/>
                      <a:gd name="T1" fmla="*/ 70 h 70"/>
                      <a:gd name="T2" fmla="*/ 0 w 24"/>
                      <a:gd name="T3" fmla="*/ 29 h 70"/>
                      <a:gd name="T4" fmla="*/ 10 w 24"/>
                      <a:gd name="T5" fmla="*/ 0 h 70"/>
                      <a:gd name="T6" fmla="*/ 24 w 24"/>
                      <a:gd name="T7" fmla="*/ 33 h 70"/>
                      <a:gd name="T8" fmla="*/ 14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" name="Freeform 349"/>
                  <p:cNvSpPr/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3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2 h 31"/>
                      <a:gd name="T6" fmla="*/ 57 w 75"/>
                      <a:gd name="T7" fmla="*/ 11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0 w 75"/>
                      <a:gd name="T13" fmla="*/ 22 h 31"/>
                      <a:gd name="T14" fmla="*/ 0 w 75"/>
                      <a:gd name="T15" fmla="*/ 6 h 31"/>
                      <a:gd name="T16" fmla="*/ 3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" name="Freeform 350"/>
                  <p:cNvSpPr/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8 w 83"/>
                      <a:gd name="T5" fmla="*/ 7 h 36"/>
                      <a:gd name="T6" fmla="*/ 12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8" name="Group 351"/>
                <p:cNvGrpSpPr/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293" name="Freeform 352"/>
                  <p:cNvSpPr/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" name="Freeform 353"/>
                  <p:cNvSpPr/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6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9 w 75"/>
                      <a:gd name="T13" fmla="*/ 21 h 30"/>
                      <a:gd name="T14" fmla="*/ 0 w 75"/>
                      <a:gd name="T15" fmla="*/ 7 h 30"/>
                      <a:gd name="T16" fmla="*/ 1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" name="Freeform 354"/>
                  <p:cNvSpPr/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5 w 82"/>
                      <a:gd name="T5" fmla="*/ 8 h 36"/>
                      <a:gd name="T6" fmla="*/ 12 w 82"/>
                      <a:gd name="T7" fmla="*/ 0 h 36"/>
                      <a:gd name="T8" fmla="*/ 69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89" name="Group 355"/>
                <p:cNvGrpSpPr/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290" name="Freeform 356"/>
                  <p:cNvSpPr/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0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" name="Freeform 357"/>
                  <p:cNvSpPr/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3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8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" name="Freeform 358"/>
                  <p:cNvSpPr/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9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49" name="Group 359"/>
              <p:cNvGrpSpPr/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282" name="Freeform 360"/>
                <p:cNvSpPr/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5 w 24"/>
                    <a:gd name="T1" fmla="*/ 69 h 69"/>
                    <a:gd name="T2" fmla="*/ 0 w 24"/>
                    <a:gd name="T3" fmla="*/ 27 h 69"/>
                    <a:gd name="T4" fmla="*/ 11 w 24"/>
                    <a:gd name="T5" fmla="*/ 0 h 69"/>
                    <a:gd name="T6" fmla="*/ 24 w 24"/>
                    <a:gd name="T7" fmla="*/ 32 h 69"/>
                    <a:gd name="T8" fmla="*/ 15 w 24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3" name="Freeform 361"/>
                <p:cNvSpPr/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49 w 72"/>
                    <a:gd name="T3" fmla="*/ 0 h 31"/>
                    <a:gd name="T4" fmla="*/ 50 w 72"/>
                    <a:gd name="T5" fmla="*/ 4 h 31"/>
                    <a:gd name="T6" fmla="*/ 56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4" name="Freeform 362"/>
                <p:cNvSpPr/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20 h 36"/>
                    <a:gd name="T4" fmla="*/ 7 w 83"/>
                    <a:gd name="T5" fmla="*/ 7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0" name="Group 363"/>
              <p:cNvGrpSpPr/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279" name="Freeform 364"/>
                <p:cNvSpPr/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22 w 38"/>
                    <a:gd name="T1" fmla="*/ 69 h 69"/>
                    <a:gd name="T2" fmla="*/ 0 w 38"/>
                    <a:gd name="T3" fmla="*/ 34 h 69"/>
                    <a:gd name="T4" fmla="*/ 11 w 38"/>
                    <a:gd name="T5" fmla="*/ 0 h 69"/>
                    <a:gd name="T6" fmla="*/ 38 w 38"/>
                    <a:gd name="T7" fmla="*/ 34 h 69"/>
                    <a:gd name="T8" fmla="*/ 22 w 38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0" name="Freeform 365"/>
                <p:cNvSpPr/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40 w 64"/>
                    <a:gd name="T3" fmla="*/ 0 h 35"/>
                    <a:gd name="T4" fmla="*/ 64 w 64"/>
                    <a:gd name="T5" fmla="*/ 35 h 35"/>
                    <a:gd name="T6" fmla="*/ 23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1" name="Freeform 366"/>
                <p:cNvSpPr/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31 h 31"/>
                    <a:gd name="T2" fmla="*/ 13 w 65"/>
                    <a:gd name="T3" fmla="*/ 0 h 31"/>
                    <a:gd name="T4" fmla="*/ 54 w 65"/>
                    <a:gd name="T5" fmla="*/ 0 h 31"/>
                    <a:gd name="T6" fmla="*/ 65 w 65"/>
                    <a:gd name="T7" fmla="*/ 31 h 31"/>
                    <a:gd name="T8" fmla="*/ 0 w 65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1" name="Group 367"/>
              <p:cNvGrpSpPr/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276" name="Freeform 368"/>
                <p:cNvSpPr/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4 h 68"/>
                    <a:gd name="T4" fmla="*/ 11 w 39"/>
                    <a:gd name="T5" fmla="*/ 0 h 68"/>
                    <a:gd name="T6" fmla="*/ 39 w 39"/>
                    <a:gd name="T7" fmla="*/ 34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7" name="Freeform 369"/>
                <p:cNvSpPr/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8" name="Freeform 370"/>
                <p:cNvSpPr/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2" name="Group 371"/>
              <p:cNvGrpSpPr/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273" name="Freeform 372"/>
                <p:cNvSpPr/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4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4" name="Freeform 373"/>
                <p:cNvSpPr/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39 w 63"/>
                    <a:gd name="T3" fmla="*/ 0 h 33"/>
                    <a:gd name="T4" fmla="*/ 63 w 63"/>
                    <a:gd name="T5" fmla="*/ 33 h 33"/>
                    <a:gd name="T6" fmla="*/ 24 w 63"/>
                    <a:gd name="T7" fmla="*/ 33 h 33"/>
                    <a:gd name="T8" fmla="*/ 0 w 63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5" name="Freeform 374"/>
                <p:cNvSpPr/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2 w 66"/>
                    <a:gd name="T3" fmla="*/ 0 h 30"/>
                    <a:gd name="T4" fmla="*/ 53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3" name="Group 375"/>
              <p:cNvGrpSpPr/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270" name="Freeform 376"/>
                <p:cNvSpPr/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22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2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1" name="Freeform 377"/>
                <p:cNvSpPr/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41 w 65"/>
                    <a:gd name="T3" fmla="*/ 0 h 35"/>
                    <a:gd name="T4" fmla="*/ 65 w 65"/>
                    <a:gd name="T5" fmla="*/ 35 h 35"/>
                    <a:gd name="T6" fmla="*/ 25 w 65"/>
                    <a:gd name="T7" fmla="*/ 35 h 35"/>
                    <a:gd name="T8" fmla="*/ 0 w 6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2" name="Freeform 378"/>
                <p:cNvSpPr/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3 w 65"/>
                    <a:gd name="T3" fmla="*/ 0 h 28"/>
                    <a:gd name="T4" fmla="*/ 54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4" name="Group 379"/>
              <p:cNvGrpSpPr/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254" name="Group 380"/>
                <p:cNvGrpSpPr/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267" name="Freeform 381"/>
                  <p:cNvSpPr/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2 h 68"/>
                      <a:gd name="T4" fmla="*/ 11 w 38"/>
                      <a:gd name="T5" fmla="*/ 0 h 68"/>
                      <a:gd name="T6" fmla="*/ 38 w 38"/>
                      <a:gd name="T7" fmla="*/ 32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" name="Freeform 382"/>
                  <p:cNvSpPr/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42 w 66"/>
                      <a:gd name="T3" fmla="*/ 0 h 32"/>
                      <a:gd name="T4" fmla="*/ 66 w 66"/>
                      <a:gd name="T5" fmla="*/ 32 h 32"/>
                      <a:gd name="T6" fmla="*/ 25 w 66"/>
                      <a:gd name="T7" fmla="*/ 32 h 32"/>
                      <a:gd name="T8" fmla="*/ 0 w 6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" name="Freeform 383"/>
                  <p:cNvSpPr/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4 w 65"/>
                      <a:gd name="T3" fmla="*/ 0 h 31"/>
                      <a:gd name="T4" fmla="*/ 55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5" name="Group 384"/>
                <p:cNvGrpSpPr/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264" name="Freeform 385"/>
                  <p:cNvSpPr/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3 h 69"/>
                      <a:gd name="T4" fmla="*/ 12 w 40"/>
                      <a:gd name="T5" fmla="*/ 0 h 69"/>
                      <a:gd name="T6" fmla="*/ 40 w 40"/>
                      <a:gd name="T7" fmla="*/ 33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" name="Freeform 386"/>
                  <p:cNvSpPr/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41 w 66"/>
                      <a:gd name="T3" fmla="*/ 0 h 35"/>
                      <a:gd name="T4" fmla="*/ 66 w 66"/>
                      <a:gd name="T5" fmla="*/ 35 h 35"/>
                      <a:gd name="T6" fmla="*/ 24 w 66"/>
                      <a:gd name="T7" fmla="*/ 35 h 35"/>
                      <a:gd name="T8" fmla="*/ 0 w 66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" name="Freeform 387"/>
                  <p:cNvSpPr/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3 w 66"/>
                      <a:gd name="T3" fmla="*/ 0 h 30"/>
                      <a:gd name="T4" fmla="*/ 55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6" name="Group 388"/>
                <p:cNvGrpSpPr/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261" name="Freeform 389"/>
                  <p:cNvSpPr/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5 h 68"/>
                      <a:gd name="T4" fmla="*/ 12 w 40"/>
                      <a:gd name="T5" fmla="*/ 0 h 68"/>
                      <a:gd name="T6" fmla="*/ 40 w 40"/>
                      <a:gd name="T7" fmla="*/ 35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" name="Freeform 390"/>
                  <p:cNvSpPr/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2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" name="Freeform 391"/>
                  <p:cNvSpPr/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2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7" name="Group 392"/>
                <p:cNvGrpSpPr/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258" name="Freeform 393"/>
                  <p:cNvSpPr/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3 h 68"/>
                      <a:gd name="T4" fmla="*/ 12 w 39"/>
                      <a:gd name="T5" fmla="*/ 0 h 68"/>
                      <a:gd name="T6" fmla="*/ 39 w 39"/>
                      <a:gd name="T7" fmla="*/ 33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" name="Freeform 394"/>
                  <p:cNvSpPr/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5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" name="Freeform 395"/>
                  <p:cNvSpPr/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29 h 29"/>
                      <a:gd name="T2" fmla="*/ 14 w 65"/>
                      <a:gd name="T3" fmla="*/ 0 h 29"/>
                      <a:gd name="T4" fmla="*/ 53 w 65"/>
                      <a:gd name="T5" fmla="*/ 0 h 29"/>
                      <a:gd name="T6" fmla="*/ 65 w 65"/>
                      <a:gd name="T7" fmla="*/ 29 h 29"/>
                      <a:gd name="T8" fmla="*/ 0 w 65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5" name="Group 396"/>
              <p:cNvGrpSpPr/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238" name="Group 397"/>
                <p:cNvGrpSpPr/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251" name="Freeform 398"/>
                  <p:cNvSpPr/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21 w 38"/>
                      <a:gd name="T1" fmla="*/ 68 h 68"/>
                      <a:gd name="T2" fmla="*/ 0 w 38"/>
                      <a:gd name="T3" fmla="*/ 33 h 68"/>
                      <a:gd name="T4" fmla="*/ 10 w 38"/>
                      <a:gd name="T5" fmla="*/ 0 h 68"/>
                      <a:gd name="T6" fmla="*/ 38 w 38"/>
                      <a:gd name="T7" fmla="*/ 33 h 68"/>
                      <a:gd name="T8" fmla="*/ 21 w 38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" name="Freeform 399"/>
                  <p:cNvSpPr/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0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" name="Freeform 400"/>
                  <p:cNvSpPr/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3 w 66"/>
                      <a:gd name="T3" fmla="*/ 0 h 28"/>
                      <a:gd name="T4" fmla="*/ 55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39" name="Group 401"/>
                <p:cNvGrpSpPr/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248" name="Freeform 402"/>
                  <p:cNvSpPr/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4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" name="Freeform 403"/>
                  <p:cNvSpPr/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41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" name="Freeform 404"/>
                  <p:cNvSpPr/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2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0" name="Group 405"/>
                <p:cNvGrpSpPr/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245" name="Freeform 406"/>
                  <p:cNvSpPr/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22 w 39"/>
                      <a:gd name="T1" fmla="*/ 70 h 70"/>
                      <a:gd name="T2" fmla="*/ 0 w 39"/>
                      <a:gd name="T3" fmla="*/ 34 h 70"/>
                      <a:gd name="T4" fmla="*/ 12 w 39"/>
                      <a:gd name="T5" fmla="*/ 0 h 70"/>
                      <a:gd name="T6" fmla="*/ 39 w 39"/>
                      <a:gd name="T7" fmla="*/ 34 h 70"/>
                      <a:gd name="T8" fmla="*/ 22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" name="Freeform 407"/>
                  <p:cNvSpPr/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" name="Freeform 408"/>
                  <p:cNvSpPr/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1" name="Group 409"/>
                <p:cNvGrpSpPr/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242" name="Freeform 410"/>
                  <p:cNvSpPr/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24 w 41"/>
                      <a:gd name="T1" fmla="*/ 70 h 70"/>
                      <a:gd name="T2" fmla="*/ 0 w 41"/>
                      <a:gd name="T3" fmla="*/ 35 h 70"/>
                      <a:gd name="T4" fmla="*/ 13 w 41"/>
                      <a:gd name="T5" fmla="*/ 0 h 70"/>
                      <a:gd name="T6" fmla="*/ 41 w 41"/>
                      <a:gd name="T7" fmla="*/ 35 h 70"/>
                      <a:gd name="T8" fmla="*/ 24 w 41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" name="Freeform 411"/>
                  <p:cNvSpPr/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41 w 65"/>
                      <a:gd name="T3" fmla="*/ 0 h 34"/>
                      <a:gd name="T4" fmla="*/ 65 w 65"/>
                      <a:gd name="T5" fmla="*/ 34 h 34"/>
                      <a:gd name="T6" fmla="*/ 24 w 65"/>
                      <a:gd name="T7" fmla="*/ 34 h 34"/>
                      <a:gd name="T8" fmla="*/ 0 w 65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" name="Freeform 412"/>
                  <p:cNvSpPr/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28 h 28"/>
                      <a:gd name="T2" fmla="*/ 12 w 66"/>
                      <a:gd name="T3" fmla="*/ 0 h 28"/>
                      <a:gd name="T4" fmla="*/ 54 w 66"/>
                      <a:gd name="T5" fmla="*/ 0 h 28"/>
                      <a:gd name="T6" fmla="*/ 66 w 66"/>
                      <a:gd name="T7" fmla="*/ 28 h 28"/>
                      <a:gd name="T8" fmla="*/ 0 w 66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2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6" name="Group 413"/>
              <p:cNvGrpSpPr/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235" name="Freeform 414"/>
                <p:cNvSpPr/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23 w 39"/>
                    <a:gd name="T1" fmla="*/ 70 h 70"/>
                    <a:gd name="T2" fmla="*/ 0 w 39"/>
                    <a:gd name="T3" fmla="*/ 34 h 70"/>
                    <a:gd name="T4" fmla="*/ 13 w 39"/>
                    <a:gd name="T5" fmla="*/ 0 h 70"/>
                    <a:gd name="T6" fmla="*/ 39 w 39"/>
                    <a:gd name="T7" fmla="*/ 34 h 70"/>
                    <a:gd name="T8" fmla="*/ 23 w 39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6" name="Freeform 415"/>
                <p:cNvSpPr/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41 w 63"/>
                    <a:gd name="T3" fmla="*/ 0 h 35"/>
                    <a:gd name="T4" fmla="*/ 63 w 63"/>
                    <a:gd name="T5" fmla="*/ 35 h 35"/>
                    <a:gd name="T6" fmla="*/ 24 w 63"/>
                    <a:gd name="T7" fmla="*/ 35 h 35"/>
                    <a:gd name="T8" fmla="*/ 0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Freeform 416"/>
                <p:cNvSpPr/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30 h 30"/>
                    <a:gd name="T2" fmla="*/ 13 w 64"/>
                    <a:gd name="T3" fmla="*/ 0 h 30"/>
                    <a:gd name="T4" fmla="*/ 52 w 64"/>
                    <a:gd name="T5" fmla="*/ 0 h 30"/>
                    <a:gd name="T6" fmla="*/ 64 w 64"/>
                    <a:gd name="T7" fmla="*/ 30 h 30"/>
                    <a:gd name="T8" fmla="*/ 0 w 64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7" name="Group 417"/>
              <p:cNvGrpSpPr/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232" name="Freeform 418"/>
                <p:cNvSpPr/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22 w 39"/>
                    <a:gd name="T1" fmla="*/ 69 h 69"/>
                    <a:gd name="T2" fmla="*/ 0 w 39"/>
                    <a:gd name="T3" fmla="*/ 34 h 69"/>
                    <a:gd name="T4" fmla="*/ 12 w 39"/>
                    <a:gd name="T5" fmla="*/ 0 h 69"/>
                    <a:gd name="T6" fmla="*/ 39 w 39"/>
                    <a:gd name="T7" fmla="*/ 34 h 69"/>
                    <a:gd name="T8" fmla="*/ 22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3" name="Freeform 419"/>
                <p:cNvSpPr/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39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4" name="Freeform 420"/>
                <p:cNvSpPr/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30 h 30"/>
                    <a:gd name="T2" fmla="*/ 11 w 65"/>
                    <a:gd name="T3" fmla="*/ 0 h 30"/>
                    <a:gd name="T4" fmla="*/ 53 w 65"/>
                    <a:gd name="T5" fmla="*/ 0 h 30"/>
                    <a:gd name="T6" fmla="*/ 65 w 65"/>
                    <a:gd name="T7" fmla="*/ 30 h 30"/>
                    <a:gd name="T8" fmla="*/ 0 w 6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8" name="Group 421"/>
              <p:cNvGrpSpPr/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229" name="Freeform 422"/>
                <p:cNvSpPr/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24 w 41"/>
                    <a:gd name="T1" fmla="*/ 68 h 68"/>
                    <a:gd name="T2" fmla="*/ 0 w 41"/>
                    <a:gd name="T3" fmla="*/ 32 h 68"/>
                    <a:gd name="T4" fmla="*/ 13 w 41"/>
                    <a:gd name="T5" fmla="*/ 0 h 68"/>
                    <a:gd name="T6" fmla="*/ 41 w 41"/>
                    <a:gd name="T7" fmla="*/ 32 h 68"/>
                    <a:gd name="T8" fmla="*/ 24 w 41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0" name="Freeform 423"/>
                <p:cNvSpPr/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40 w 63"/>
                    <a:gd name="T3" fmla="*/ 0 h 32"/>
                    <a:gd name="T4" fmla="*/ 63 w 63"/>
                    <a:gd name="T5" fmla="*/ 32 h 32"/>
                    <a:gd name="T6" fmla="*/ 23 w 63"/>
                    <a:gd name="T7" fmla="*/ 32 h 32"/>
                    <a:gd name="T8" fmla="*/ 0 w 63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1" name="Freeform 424"/>
                <p:cNvSpPr/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31 h 31"/>
                    <a:gd name="T2" fmla="*/ 12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9" name="Group 425"/>
              <p:cNvGrpSpPr/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226" name="Freeform 426"/>
                <p:cNvSpPr/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24 w 40"/>
                    <a:gd name="T1" fmla="*/ 68 h 68"/>
                    <a:gd name="T2" fmla="*/ 0 w 40"/>
                    <a:gd name="T3" fmla="*/ 33 h 68"/>
                    <a:gd name="T4" fmla="*/ 12 w 40"/>
                    <a:gd name="T5" fmla="*/ 0 h 68"/>
                    <a:gd name="T6" fmla="*/ 40 w 40"/>
                    <a:gd name="T7" fmla="*/ 33 h 68"/>
                    <a:gd name="T8" fmla="*/ 24 w 40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Freeform 427"/>
                <p:cNvSpPr/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40 w 64"/>
                    <a:gd name="T3" fmla="*/ 0 h 34"/>
                    <a:gd name="T4" fmla="*/ 64 w 64"/>
                    <a:gd name="T5" fmla="*/ 34 h 34"/>
                    <a:gd name="T6" fmla="*/ 25 w 64"/>
                    <a:gd name="T7" fmla="*/ 34 h 34"/>
                    <a:gd name="T8" fmla="*/ 0 w 64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8" name="Freeform 428"/>
                <p:cNvSpPr/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28 h 28"/>
                    <a:gd name="T2" fmla="*/ 12 w 65"/>
                    <a:gd name="T3" fmla="*/ 0 h 28"/>
                    <a:gd name="T4" fmla="*/ 53 w 65"/>
                    <a:gd name="T5" fmla="*/ 0 h 28"/>
                    <a:gd name="T6" fmla="*/ 65 w 65"/>
                    <a:gd name="T7" fmla="*/ 28 h 28"/>
                    <a:gd name="T8" fmla="*/ 0 w 65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0" name="Group 429"/>
              <p:cNvGrpSpPr/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223" name="Freeform 430"/>
                <p:cNvSpPr/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23 w 40"/>
                    <a:gd name="T1" fmla="*/ 69 h 69"/>
                    <a:gd name="T2" fmla="*/ 0 w 40"/>
                    <a:gd name="T3" fmla="*/ 34 h 69"/>
                    <a:gd name="T4" fmla="*/ 12 w 40"/>
                    <a:gd name="T5" fmla="*/ 0 h 69"/>
                    <a:gd name="T6" fmla="*/ 40 w 40"/>
                    <a:gd name="T7" fmla="*/ 34 h 69"/>
                    <a:gd name="T8" fmla="*/ 23 w 40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Freeform 431"/>
                <p:cNvSpPr/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42 w 64"/>
                    <a:gd name="T3" fmla="*/ 0 h 35"/>
                    <a:gd name="T4" fmla="*/ 64 w 64"/>
                    <a:gd name="T5" fmla="*/ 35 h 35"/>
                    <a:gd name="T6" fmla="*/ 25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" name="Freeform 432"/>
                <p:cNvSpPr/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30 h 30"/>
                    <a:gd name="T2" fmla="*/ 15 w 66"/>
                    <a:gd name="T3" fmla="*/ 0 h 30"/>
                    <a:gd name="T4" fmla="*/ 54 w 66"/>
                    <a:gd name="T5" fmla="*/ 0 h 30"/>
                    <a:gd name="T6" fmla="*/ 66 w 66"/>
                    <a:gd name="T7" fmla="*/ 30 h 30"/>
                    <a:gd name="T8" fmla="*/ 0 w 66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1" name="Group 433"/>
              <p:cNvGrpSpPr/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220" name="Freeform 434"/>
                <p:cNvSpPr/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22 w 39"/>
                    <a:gd name="T1" fmla="*/ 68 h 68"/>
                    <a:gd name="T2" fmla="*/ 0 w 39"/>
                    <a:gd name="T3" fmla="*/ 35 h 68"/>
                    <a:gd name="T4" fmla="*/ 12 w 39"/>
                    <a:gd name="T5" fmla="*/ 0 h 68"/>
                    <a:gd name="T6" fmla="*/ 39 w 39"/>
                    <a:gd name="T7" fmla="*/ 35 h 68"/>
                    <a:gd name="T8" fmla="*/ 22 w 39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Freeform 435"/>
                <p:cNvSpPr/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39 w 64"/>
                    <a:gd name="T3" fmla="*/ 0 h 35"/>
                    <a:gd name="T4" fmla="*/ 64 w 64"/>
                    <a:gd name="T5" fmla="*/ 35 h 35"/>
                    <a:gd name="T6" fmla="*/ 24 w 64"/>
                    <a:gd name="T7" fmla="*/ 35 h 35"/>
                    <a:gd name="T8" fmla="*/ 0 w 6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Freeform 436"/>
                <p:cNvSpPr/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29 h 29"/>
                    <a:gd name="T2" fmla="*/ 12 w 66"/>
                    <a:gd name="T3" fmla="*/ 0 h 29"/>
                    <a:gd name="T4" fmla="*/ 54 w 66"/>
                    <a:gd name="T5" fmla="*/ 0 h 29"/>
                    <a:gd name="T6" fmla="*/ 66 w 66"/>
                    <a:gd name="T7" fmla="*/ 29 h 29"/>
                    <a:gd name="T8" fmla="*/ 0 w 66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2" name="Group 437"/>
              <p:cNvGrpSpPr/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217" name="Freeform 438"/>
                <p:cNvSpPr/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23 w 39"/>
                    <a:gd name="T1" fmla="*/ 69 h 69"/>
                    <a:gd name="T2" fmla="*/ 0 w 39"/>
                    <a:gd name="T3" fmla="*/ 33 h 69"/>
                    <a:gd name="T4" fmla="*/ 12 w 39"/>
                    <a:gd name="T5" fmla="*/ 0 h 69"/>
                    <a:gd name="T6" fmla="*/ 39 w 39"/>
                    <a:gd name="T7" fmla="*/ 33 h 69"/>
                    <a:gd name="T8" fmla="*/ 23 w 39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8" name="Freeform 439"/>
                <p:cNvSpPr/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41 w 64"/>
                    <a:gd name="T3" fmla="*/ 0 h 33"/>
                    <a:gd name="T4" fmla="*/ 64 w 64"/>
                    <a:gd name="T5" fmla="*/ 33 h 33"/>
                    <a:gd name="T6" fmla="*/ 23 w 64"/>
                    <a:gd name="T7" fmla="*/ 33 h 33"/>
                    <a:gd name="T8" fmla="*/ 0 w 64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9" name="Freeform 440"/>
                <p:cNvSpPr/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31 h 31"/>
                    <a:gd name="T2" fmla="*/ 11 w 63"/>
                    <a:gd name="T3" fmla="*/ 0 h 31"/>
                    <a:gd name="T4" fmla="*/ 52 w 63"/>
                    <a:gd name="T5" fmla="*/ 0 h 31"/>
                    <a:gd name="T6" fmla="*/ 63 w 63"/>
                    <a:gd name="T7" fmla="*/ 31 h 31"/>
                    <a:gd name="T8" fmla="*/ 0 w 63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3" name="Freeform 441"/>
              <p:cNvSpPr/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7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442"/>
              <p:cNvSpPr/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443"/>
              <p:cNvSpPr/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27 w 78"/>
                  <a:gd name="T3" fmla="*/ 36 h 36"/>
                  <a:gd name="T4" fmla="*/ 78 w 78"/>
                  <a:gd name="T5" fmla="*/ 36 h 36"/>
                  <a:gd name="T6" fmla="*/ 49 w 78"/>
                  <a:gd name="T7" fmla="*/ 0 h 36"/>
                  <a:gd name="T8" fmla="*/ 0 w 7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444"/>
              <p:cNvSpPr/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445"/>
              <p:cNvSpPr/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446"/>
              <p:cNvSpPr/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28 w 79"/>
                  <a:gd name="T3" fmla="*/ 35 h 35"/>
                  <a:gd name="T4" fmla="*/ 79 w 79"/>
                  <a:gd name="T5" fmla="*/ 35 h 35"/>
                  <a:gd name="T6" fmla="*/ 50 w 79"/>
                  <a:gd name="T7" fmla="*/ 0 h 35"/>
                  <a:gd name="T8" fmla="*/ 0 w 7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447"/>
              <p:cNvSpPr/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8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448"/>
              <p:cNvSpPr/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449"/>
              <p:cNvSpPr/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28 w 79"/>
                  <a:gd name="T3" fmla="*/ 36 h 36"/>
                  <a:gd name="T4" fmla="*/ 79 w 79"/>
                  <a:gd name="T5" fmla="*/ 36 h 36"/>
                  <a:gd name="T6" fmla="*/ 50 w 79"/>
                  <a:gd name="T7" fmla="*/ 0 h 36"/>
                  <a:gd name="T8" fmla="*/ 0 w 79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450"/>
              <p:cNvSpPr/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27 w 80"/>
                  <a:gd name="T3" fmla="*/ 36 h 36"/>
                  <a:gd name="T4" fmla="*/ 80 w 80"/>
                  <a:gd name="T5" fmla="*/ 36 h 36"/>
                  <a:gd name="T6" fmla="*/ 51 w 80"/>
                  <a:gd name="T7" fmla="*/ 0 h 36"/>
                  <a:gd name="T8" fmla="*/ 0 w 8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Freeform 451"/>
              <p:cNvSpPr/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28 w 81"/>
                  <a:gd name="T3" fmla="*/ 36 h 36"/>
                  <a:gd name="T4" fmla="*/ 81 w 81"/>
                  <a:gd name="T5" fmla="*/ 36 h 36"/>
                  <a:gd name="T6" fmla="*/ 52 w 81"/>
                  <a:gd name="T7" fmla="*/ 0 h 36"/>
                  <a:gd name="T8" fmla="*/ 0 w 8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4" name="Group 452"/>
              <p:cNvGrpSpPr/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214" name="Freeform 453"/>
                <p:cNvSpPr/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10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" name="Freeform 454"/>
                <p:cNvSpPr/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50 w 73"/>
                    <a:gd name="T3" fmla="*/ 0 h 30"/>
                    <a:gd name="T4" fmla="*/ 52 w 73"/>
                    <a:gd name="T5" fmla="*/ 4 h 30"/>
                    <a:gd name="T6" fmla="*/ 56 w 73"/>
                    <a:gd name="T7" fmla="*/ 12 h 30"/>
                    <a:gd name="T8" fmla="*/ 73 w 73"/>
                    <a:gd name="T9" fmla="*/ 30 h 30"/>
                    <a:gd name="T10" fmla="*/ 18 w 73"/>
                    <a:gd name="T11" fmla="*/ 30 h 30"/>
                    <a:gd name="T12" fmla="*/ 9 w 73"/>
                    <a:gd name="T13" fmla="*/ 21 h 30"/>
                    <a:gd name="T14" fmla="*/ 0 w 73"/>
                    <a:gd name="T15" fmla="*/ 6 h 30"/>
                    <a:gd name="T16" fmla="*/ 1 w 73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6" name="Freeform 455"/>
                <p:cNvSpPr/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19 h 36"/>
                    <a:gd name="T4" fmla="*/ 6 w 82"/>
                    <a:gd name="T5" fmla="*/ 6 h 36"/>
                    <a:gd name="T6" fmla="*/ 11 w 82"/>
                    <a:gd name="T7" fmla="*/ 0 h 36"/>
                    <a:gd name="T8" fmla="*/ 67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5" name="Group 456"/>
              <p:cNvGrpSpPr/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211" name="Freeform 457"/>
                <p:cNvSpPr/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5 w 24"/>
                    <a:gd name="T1" fmla="*/ 67 h 67"/>
                    <a:gd name="T2" fmla="*/ 0 w 24"/>
                    <a:gd name="T3" fmla="*/ 26 h 67"/>
                    <a:gd name="T4" fmla="*/ 9 w 24"/>
                    <a:gd name="T5" fmla="*/ 0 h 67"/>
                    <a:gd name="T6" fmla="*/ 24 w 24"/>
                    <a:gd name="T7" fmla="*/ 30 h 67"/>
                    <a:gd name="T8" fmla="*/ 15 w 24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Freeform 458"/>
                <p:cNvSpPr/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2 w 74"/>
                    <a:gd name="T1" fmla="*/ 0 h 29"/>
                    <a:gd name="T2" fmla="*/ 50 w 74"/>
                    <a:gd name="T3" fmla="*/ 0 h 29"/>
                    <a:gd name="T4" fmla="*/ 52 w 74"/>
                    <a:gd name="T5" fmla="*/ 2 h 29"/>
                    <a:gd name="T6" fmla="*/ 57 w 74"/>
                    <a:gd name="T7" fmla="*/ 13 h 29"/>
                    <a:gd name="T8" fmla="*/ 74 w 74"/>
                    <a:gd name="T9" fmla="*/ 29 h 29"/>
                    <a:gd name="T10" fmla="*/ 19 w 74"/>
                    <a:gd name="T11" fmla="*/ 29 h 29"/>
                    <a:gd name="T12" fmla="*/ 9 w 74"/>
                    <a:gd name="T13" fmla="*/ 20 h 29"/>
                    <a:gd name="T14" fmla="*/ 0 w 74"/>
                    <a:gd name="T15" fmla="*/ 6 h 29"/>
                    <a:gd name="T16" fmla="*/ 2 w 74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3" name="Freeform 459"/>
                <p:cNvSpPr/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35 h 35"/>
                    <a:gd name="T2" fmla="*/ 1 w 81"/>
                    <a:gd name="T3" fmla="*/ 19 h 35"/>
                    <a:gd name="T4" fmla="*/ 5 w 81"/>
                    <a:gd name="T5" fmla="*/ 7 h 35"/>
                    <a:gd name="T6" fmla="*/ 10 w 81"/>
                    <a:gd name="T7" fmla="*/ 0 h 35"/>
                    <a:gd name="T8" fmla="*/ 67 w 81"/>
                    <a:gd name="T9" fmla="*/ 0 h 35"/>
                    <a:gd name="T10" fmla="*/ 81 w 81"/>
                    <a:gd name="T11" fmla="*/ 35 h 35"/>
                    <a:gd name="T12" fmla="*/ 0 w 8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6" name="Group 460"/>
              <p:cNvGrpSpPr/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208" name="Freeform 461"/>
                <p:cNvSpPr/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Freeform 462"/>
                <p:cNvSpPr/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50 w 72"/>
                    <a:gd name="T3" fmla="*/ 0 h 30"/>
                    <a:gd name="T4" fmla="*/ 51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8 w 72"/>
                    <a:gd name="T11" fmla="*/ 30 h 30"/>
                    <a:gd name="T12" fmla="*/ 9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0" name="Freeform 463"/>
                <p:cNvSpPr/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1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7" name="Group 464"/>
              <p:cNvGrpSpPr/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205" name="Freeform 465"/>
                <p:cNvSpPr/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6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Freeform 466"/>
                <p:cNvSpPr/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48 w 72"/>
                    <a:gd name="T3" fmla="*/ 0 h 30"/>
                    <a:gd name="T4" fmla="*/ 50 w 72"/>
                    <a:gd name="T5" fmla="*/ 3 h 30"/>
                    <a:gd name="T6" fmla="*/ 56 w 72"/>
                    <a:gd name="T7" fmla="*/ 12 h 30"/>
                    <a:gd name="T8" fmla="*/ 72 w 72"/>
                    <a:gd name="T9" fmla="*/ 30 h 30"/>
                    <a:gd name="T10" fmla="*/ 17 w 72"/>
                    <a:gd name="T11" fmla="*/ 30 h 30"/>
                    <a:gd name="T12" fmla="*/ 8 w 72"/>
                    <a:gd name="T13" fmla="*/ 21 h 30"/>
                    <a:gd name="T14" fmla="*/ 0 w 72"/>
                    <a:gd name="T15" fmla="*/ 6 h 30"/>
                    <a:gd name="T16" fmla="*/ 1 w 72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" name="Freeform 467"/>
                <p:cNvSpPr/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8" name="Group 468"/>
              <p:cNvGrpSpPr/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202" name="Freeform 469"/>
                <p:cNvSpPr/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71 w 182"/>
                    <a:gd name="T1" fmla="*/ 314 h 314"/>
                    <a:gd name="T2" fmla="*/ 0 w 182"/>
                    <a:gd name="T3" fmla="*/ 27 h 314"/>
                    <a:gd name="T4" fmla="*/ 13 w 182"/>
                    <a:gd name="T5" fmla="*/ 0 h 314"/>
                    <a:gd name="T6" fmla="*/ 182 w 182"/>
                    <a:gd name="T7" fmla="*/ 278 h 314"/>
                    <a:gd name="T8" fmla="*/ 171 w 182"/>
                    <a:gd name="T9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Freeform 470"/>
                <p:cNvSpPr/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56 w 235"/>
                    <a:gd name="T3" fmla="*/ 0 h 281"/>
                    <a:gd name="T4" fmla="*/ 58 w 235"/>
                    <a:gd name="T5" fmla="*/ 0 h 281"/>
                    <a:gd name="T6" fmla="*/ 65 w 235"/>
                    <a:gd name="T7" fmla="*/ 10 h 281"/>
                    <a:gd name="T8" fmla="*/ 235 w 235"/>
                    <a:gd name="T9" fmla="*/ 281 h 281"/>
                    <a:gd name="T10" fmla="*/ 165 w 235"/>
                    <a:gd name="T11" fmla="*/ 277 h 281"/>
                    <a:gd name="T12" fmla="*/ 9 w 235"/>
                    <a:gd name="T13" fmla="*/ 19 h 281"/>
                    <a:gd name="T14" fmla="*/ 0 w 235"/>
                    <a:gd name="T15" fmla="*/ 4 h 281"/>
                    <a:gd name="T16" fmla="*/ 1 w 235"/>
                    <a:gd name="T17" fmla="*/ 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" name="Freeform 471"/>
                <p:cNvSpPr/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36 h 36"/>
                    <a:gd name="T2" fmla="*/ 2 w 95"/>
                    <a:gd name="T3" fmla="*/ 19 h 36"/>
                    <a:gd name="T4" fmla="*/ 8 w 95"/>
                    <a:gd name="T5" fmla="*/ 7 h 36"/>
                    <a:gd name="T6" fmla="*/ 12 w 95"/>
                    <a:gd name="T7" fmla="*/ 0 h 36"/>
                    <a:gd name="T8" fmla="*/ 76 w 95"/>
                    <a:gd name="T9" fmla="*/ 0 h 36"/>
                    <a:gd name="T10" fmla="*/ 95 w 95"/>
                    <a:gd name="T11" fmla="*/ 36 h 36"/>
                    <a:gd name="T12" fmla="*/ 0 w 95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79" name="Group 472"/>
              <p:cNvGrpSpPr/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99" name="Freeform 473"/>
                <p:cNvSpPr/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14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2 h 68"/>
                    <a:gd name="T8" fmla="*/ 14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Freeform 474"/>
                <p:cNvSpPr/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1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Freeform 475"/>
                <p:cNvSpPr/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34 h 34"/>
                    <a:gd name="T2" fmla="*/ 1 w 81"/>
                    <a:gd name="T3" fmla="*/ 19 h 34"/>
                    <a:gd name="T4" fmla="*/ 5 w 81"/>
                    <a:gd name="T5" fmla="*/ 6 h 34"/>
                    <a:gd name="T6" fmla="*/ 10 w 81"/>
                    <a:gd name="T7" fmla="*/ 0 h 34"/>
                    <a:gd name="T8" fmla="*/ 67 w 81"/>
                    <a:gd name="T9" fmla="*/ 0 h 34"/>
                    <a:gd name="T10" fmla="*/ 81 w 81"/>
                    <a:gd name="T11" fmla="*/ 34 h 34"/>
                    <a:gd name="T12" fmla="*/ 0 w 81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0" name="Group 476"/>
              <p:cNvGrpSpPr/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96" name="Freeform 477"/>
                <p:cNvSpPr/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3 w 22"/>
                    <a:gd name="T1" fmla="*/ 68 h 68"/>
                    <a:gd name="T2" fmla="*/ 0 w 22"/>
                    <a:gd name="T3" fmla="*/ 27 h 68"/>
                    <a:gd name="T4" fmla="*/ 9 w 22"/>
                    <a:gd name="T5" fmla="*/ 0 h 68"/>
                    <a:gd name="T6" fmla="*/ 22 w 22"/>
                    <a:gd name="T7" fmla="*/ 31 h 68"/>
                    <a:gd name="T8" fmla="*/ 13 w 22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Freeform 478"/>
                <p:cNvSpPr/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50 w 72"/>
                    <a:gd name="T3" fmla="*/ 0 h 29"/>
                    <a:gd name="T4" fmla="*/ 51 w 72"/>
                    <a:gd name="T5" fmla="*/ 2 h 29"/>
                    <a:gd name="T6" fmla="*/ 56 w 72"/>
                    <a:gd name="T7" fmla="*/ 11 h 29"/>
                    <a:gd name="T8" fmla="*/ 72 w 72"/>
                    <a:gd name="T9" fmla="*/ 29 h 29"/>
                    <a:gd name="T10" fmla="*/ 17 w 72"/>
                    <a:gd name="T11" fmla="*/ 29 h 29"/>
                    <a:gd name="T12" fmla="*/ 9 w 72"/>
                    <a:gd name="T13" fmla="*/ 20 h 29"/>
                    <a:gd name="T14" fmla="*/ 0 w 72"/>
                    <a:gd name="T15" fmla="*/ 6 h 29"/>
                    <a:gd name="T16" fmla="*/ 1 w 72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Freeform 479"/>
                <p:cNvSpPr/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20 h 36"/>
                    <a:gd name="T4" fmla="*/ 7 w 83"/>
                    <a:gd name="T5" fmla="*/ 8 h 36"/>
                    <a:gd name="T6" fmla="*/ 11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1" name="Group 480"/>
              <p:cNvGrpSpPr/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93" name="Freeform 481"/>
                <p:cNvSpPr/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3 w 22"/>
                    <a:gd name="T1" fmla="*/ 69 h 69"/>
                    <a:gd name="T2" fmla="*/ 0 w 22"/>
                    <a:gd name="T3" fmla="*/ 27 h 69"/>
                    <a:gd name="T4" fmla="*/ 9 w 22"/>
                    <a:gd name="T5" fmla="*/ 0 h 69"/>
                    <a:gd name="T6" fmla="*/ 22 w 22"/>
                    <a:gd name="T7" fmla="*/ 32 h 69"/>
                    <a:gd name="T8" fmla="*/ 13 w 22"/>
                    <a:gd name="T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Freeform 482"/>
                <p:cNvSpPr/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3 w 74"/>
                    <a:gd name="T1" fmla="*/ 0 h 31"/>
                    <a:gd name="T2" fmla="*/ 51 w 74"/>
                    <a:gd name="T3" fmla="*/ 0 h 31"/>
                    <a:gd name="T4" fmla="*/ 53 w 74"/>
                    <a:gd name="T5" fmla="*/ 4 h 31"/>
                    <a:gd name="T6" fmla="*/ 56 w 74"/>
                    <a:gd name="T7" fmla="*/ 13 h 31"/>
                    <a:gd name="T8" fmla="*/ 74 w 74"/>
                    <a:gd name="T9" fmla="*/ 31 h 31"/>
                    <a:gd name="T10" fmla="*/ 18 w 74"/>
                    <a:gd name="T11" fmla="*/ 31 h 31"/>
                    <a:gd name="T12" fmla="*/ 9 w 74"/>
                    <a:gd name="T13" fmla="*/ 22 h 31"/>
                    <a:gd name="T14" fmla="*/ 0 w 74"/>
                    <a:gd name="T15" fmla="*/ 6 h 31"/>
                    <a:gd name="T16" fmla="*/ 3 w 74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Freeform 483"/>
                <p:cNvSpPr/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2 w 83"/>
                    <a:gd name="T3" fmla="*/ 19 h 36"/>
                    <a:gd name="T4" fmla="*/ 7 w 83"/>
                    <a:gd name="T5" fmla="*/ 6 h 36"/>
                    <a:gd name="T6" fmla="*/ 11 w 83"/>
                    <a:gd name="T7" fmla="*/ 0 h 36"/>
                    <a:gd name="T8" fmla="*/ 68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2" name="Group 484"/>
              <p:cNvGrpSpPr/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90" name="Freeform 485"/>
                <p:cNvSpPr/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15 w 24"/>
                    <a:gd name="T1" fmla="*/ 70 h 70"/>
                    <a:gd name="T2" fmla="*/ 0 w 24"/>
                    <a:gd name="T3" fmla="*/ 27 h 70"/>
                    <a:gd name="T4" fmla="*/ 9 w 24"/>
                    <a:gd name="T5" fmla="*/ 0 h 70"/>
                    <a:gd name="T6" fmla="*/ 24 w 24"/>
                    <a:gd name="T7" fmla="*/ 32 h 70"/>
                    <a:gd name="T8" fmla="*/ 15 w 24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" name="Freeform 486"/>
                <p:cNvSpPr/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2 w 74"/>
                    <a:gd name="T1" fmla="*/ 0 h 30"/>
                    <a:gd name="T2" fmla="*/ 50 w 74"/>
                    <a:gd name="T3" fmla="*/ 0 h 30"/>
                    <a:gd name="T4" fmla="*/ 52 w 74"/>
                    <a:gd name="T5" fmla="*/ 4 h 30"/>
                    <a:gd name="T6" fmla="*/ 57 w 74"/>
                    <a:gd name="T7" fmla="*/ 13 h 30"/>
                    <a:gd name="T8" fmla="*/ 74 w 74"/>
                    <a:gd name="T9" fmla="*/ 30 h 30"/>
                    <a:gd name="T10" fmla="*/ 19 w 74"/>
                    <a:gd name="T11" fmla="*/ 30 h 30"/>
                    <a:gd name="T12" fmla="*/ 9 w 74"/>
                    <a:gd name="T13" fmla="*/ 22 h 30"/>
                    <a:gd name="T14" fmla="*/ 0 w 74"/>
                    <a:gd name="T15" fmla="*/ 6 h 30"/>
                    <a:gd name="T16" fmla="*/ 2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" name="Freeform 487"/>
                <p:cNvSpPr/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6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3" name="Group 488"/>
              <p:cNvGrpSpPr/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87" name="Freeform 489"/>
                <p:cNvSpPr/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16 w 25"/>
                    <a:gd name="T1" fmla="*/ 68 h 68"/>
                    <a:gd name="T2" fmla="*/ 0 w 25"/>
                    <a:gd name="T3" fmla="*/ 25 h 68"/>
                    <a:gd name="T4" fmla="*/ 11 w 25"/>
                    <a:gd name="T5" fmla="*/ 0 h 68"/>
                    <a:gd name="T6" fmla="*/ 25 w 25"/>
                    <a:gd name="T7" fmla="*/ 31 h 68"/>
                    <a:gd name="T8" fmla="*/ 16 w 25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" name="Freeform 490"/>
                <p:cNvSpPr/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49 w 74"/>
                    <a:gd name="T3" fmla="*/ 0 h 30"/>
                    <a:gd name="T4" fmla="*/ 50 w 74"/>
                    <a:gd name="T5" fmla="*/ 3 h 30"/>
                    <a:gd name="T6" fmla="*/ 57 w 74"/>
                    <a:gd name="T7" fmla="*/ 12 h 30"/>
                    <a:gd name="T8" fmla="*/ 74 w 74"/>
                    <a:gd name="T9" fmla="*/ 30 h 30"/>
                    <a:gd name="T10" fmla="*/ 18 w 74"/>
                    <a:gd name="T11" fmla="*/ 30 h 30"/>
                    <a:gd name="T12" fmla="*/ 9 w 74"/>
                    <a:gd name="T13" fmla="*/ 21 h 30"/>
                    <a:gd name="T14" fmla="*/ 0 w 74"/>
                    <a:gd name="T15" fmla="*/ 5 h 30"/>
                    <a:gd name="T16" fmla="*/ 1 w 74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" name="Freeform 491"/>
                <p:cNvSpPr/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36 h 36"/>
                    <a:gd name="T2" fmla="*/ 1 w 81"/>
                    <a:gd name="T3" fmla="*/ 19 h 36"/>
                    <a:gd name="T4" fmla="*/ 5 w 81"/>
                    <a:gd name="T5" fmla="*/ 7 h 36"/>
                    <a:gd name="T6" fmla="*/ 10 w 81"/>
                    <a:gd name="T7" fmla="*/ 0 h 36"/>
                    <a:gd name="T8" fmla="*/ 67 w 81"/>
                    <a:gd name="T9" fmla="*/ 0 h 36"/>
                    <a:gd name="T10" fmla="*/ 81 w 81"/>
                    <a:gd name="T11" fmla="*/ 36 h 36"/>
                    <a:gd name="T12" fmla="*/ 0 w 8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4" name="Freeform 492"/>
              <p:cNvSpPr/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40 w 51"/>
                  <a:gd name="T1" fmla="*/ 128 h 128"/>
                  <a:gd name="T2" fmla="*/ 0 w 51"/>
                  <a:gd name="T3" fmla="*/ 29 h 128"/>
                  <a:gd name="T4" fmla="*/ 0 w 51"/>
                  <a:gd name="T5" fmla="*/ 20 h 128"/>
                  <a:gd name="T6" fmla="*/ 2 w 51"/>
                  <a:gd name="T7" fmla="*/ 11 h 128"/>
                  <a:gd name="T8" fmla="*/ 10 w 51"/>
                  <a:gd name="T9" fmla="*/ 0 h 128"/>
                  <a:gd name="T10" fmla="*/ 51 w 51"/>
                  <a:gd name="T11" fmla="*/ 91 h 128"/>
                  <a:gd name="T12" fmla="*/ 40 w 51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Freeform 493"/>
              <p:cNvSpPr/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64 w 183"/>
                  <a:gd name="T3" fmla="*/ 0 h 85"/>
                  <a:gd name="T4" fmla="*/ 67 w 183"/>
                  <a:gd name="T5" fmla="*/ 13 h 85"/>
                  <a:gd name="T6" fmla="*/ 75 w 183"/>
                  <a:gd name="T7" fmla="*/ 28 h 85"/>
                  <a:gd name="T8" fmla="*/ 84 w 183"/>
                  <a:gd name="T9" fmla="*/ 42 h 85"/>
                  <a:gd name="T10" fmla="*/ 158 w 183"/>
                  <a:gd name="T11" fmla="*/ 42 h 85"/>
                  <a:gd name="T12" fmla="*/ 163 w 183"/>
                  <a:gd name="T13" fmla="*/ 55 h 85"/>
                  <a:gd name="T14" fmla="*/ 172 w 183"/>
                  <a:gd name="T15" fmla="*/ 67 h 85"/>
                  <a:gd name="T16" fmla="*/ 183 w 183"/>
                  <a:gd name="T17" fmla="*/ 85 h 85"/>
                  <a:gd name="T18" fmla="*/ 64 w 183"/>
                  <a:gd name="T19" fmla="*/ 85 h 85"/>
                  <a:gd name="T20" fmla="*/ 41 w 183"/>
                  <a:gd name="T21" fmla="*/ 85 h 85"/>
                  <a:gd name="T22" fmla="*/ 0 w 183"/>
                  <a:gd name="T2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Freeform 494"/>
              <p:cNvSpPr/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36 h 36"/>
                  <a:gd name="T2" fmla="*/ 1 w 160"/>
                  <a:gd name="T3" fmla="*/ 20 h 36"/>
                  <a:gd name="T4" fmla="*/ 7 w 160"/>
                  <a:gd name="T5" fmla="*/ 8 h 36"/>
                  <a:gd name="T6" fmla="*/ 10 w 160"/>
                  <a:gd name="T7" fmla="*/ 0 h 36"/>
                  <a:gd name="T8" fmla="*/ 150 w 160"/>
                  <a:gd name="T9" fmla="*/ 0 h 36"/>
                  <a:gd name="T10" fmla="*/ 160 w 160"/>
                  <a:gd name="T11" fmla="*/ 36 h 36"/>
                  <a:gd name="T12" fmla="*/ 0 w 160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Group 495"/>
            <p:cNvGrpSpPr/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02" name="Freeform 496"/>
              <p:cNvSpPr/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35 w 825"/>
                  <a:gd name="T1" fmla="*/ 13 h 151"/>
                  <a:gd name="T2" fmla="*/ 17 w 825"/>
                  <a:gd name="T3" fmla="*/ 27 h 151"/>
                  <a:gd name="T4" fmla="*/ 9 w 825"/>
                  <a:gd name="T5" fmla="*/ 48 h 151"/>
                  <a:gd name="T6" fmla="*/ 0 w 825"/>
                  <a:gd name="T7" fmla="*/ 97 h 151"/>
                  <a:gd name="T8" fmla="*/ 4 w 825"/>
                  <a:gd name="T9" fmla="*/ 124 h 151"/>
                  <a:gd name="T10" fmla="*/ 13 w 825"/>
                  <a:gd name="T11" fmla="*/ 138 h 151"/>
                  <a:gd name="T12" fmla="*/ 26 w 825"/>
                  <a:gd name="T13" fmla="*/ 151 h 151"/>
                  <a:gd name="T14" fmla="*/ 783 w 825"/>
                  <a:gd name="T15" fmla="*/ 142 h 151"/>
                  <a:gd name="T16" fmla="*/ 807 w 825"/>
                  <a:gd name="T17" fmla="*/ 128 h 151"/>
                  <a:gd name="T18" fmla="*/ 816 w 825"/>
                  <a:gd name="T19" fmla="*/ 107 h 151"/>
                  <a:gd name="T20" fmla="*/ 825 w 825"/>
                  <a:gd name="T21" fmla="*/ 61 h 151"/>
                  <a:gd name="T22" fmla="*/ 821 w 825"/>
                  <a:gd name="T23" fmla="*/ 27 h 151"/>
                  <a:gd name="T24" fmla="*/ 806 w 825"/>
                  <a:gd name="T25" fmla="*/ 9 h 151"/>
                  <a:gd name="T26" fmla="*/ 785 w 825"/>
                  <a:gd name="T27" fmla="*/ 0 h 151"/>
                  <a:gd name="T28" fmla="*/ 35 w 825"/>
                  <a:gd name="T29" fmla="*/ 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497"/>
              <p:cNvSpPr/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4 w 658"/>
                  <a:gd name="T1" fmla="*/ 23 h 79"/>
                  <a:gd name="T2" fmla="*/ 0 w 658"/>
                  <a:gd name="T3" fmla="*/ 50 h 79"/>
                  <a:gd name="T4" fmla="*/ 153 w 658"/>
                  <a:gd name="T5" fmla="*/ 50 h 79"/>
                  <a:gd name="T6" fmla="*/ 153 w 658"/>
                  <a:gd name="T7" fmla="*/ 79 h 79"/>
                  <a:gd name="T8" fmla="*/ 500 w 658"/>
                  <a:gd name="T9" fmla="*/ 73 h 79"/>
                  <a:gd name="T10" fmla="*/ 500 w 658"/>
                  <a:gd name="T11" fmla="*/ 50 h 79"/>
                  <a:gd name="T12" fmla="*/ 656 w 658"/>
                  <a:gd name="T13" fmla="*/ 50 h 79"/>
                  <a:gd name="T14" fmla="*/ 658 w 658"/>
                  <a:gd name="T15" fmla="*/ 23 h 79"/>
                  <a:gd name="T16" fmla="*/ 504 w 658"/>
                  <a:gd name="T17" fmla="*/ 23 h 79"/>
                  <a:gd name="T18" fmla="*/ 504 w 658"/>
                  <a:gd name="T19" fmla="*/ 0 h 79"/>
                  <a:gd name="T20" fmla="*/ 153 w 658"/>
                  <a:gd name="T21" fmla="*/ 8 h 79"/>
                  <a:gd name="T22" fmla="*/ 153 w 658"/>
                  <a:gd name="T23" fmla="*/ 23 h 79"/>
                  <a:gd name="T24" fmla="*/ 4 w 658"/>
                  <a:gd name="T25" fmla="*/ 2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498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Rectangle 499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" name="Group 500"/>
            <p:cNvGrpSpPr/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83" name="Freeform 501"/>
              <p:cNvSpPr/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126 w 191"/>
                  <a:gd name="T1" fmla="*/ 9 h 200"/>
                  <a:gd name="T2" fmla="*/ 93 w 191"/>
                  <a:gd name="T3" fmla="*/ 0 h 200"/>
                  <a:gd name="T4" fmla="*/ 59 w 191"/>
                  <a:gd name="T5" fmla="*/ 5 h 200"/>
                  <a:gd name="T6" fmla="*/ 32 w 191"/>
                  <a:gd name="T7" fmla="*/ 17 h 200"/>
                  <a:gd name="T8" fmla="*/ 9 w 191"/>
                  <a:gd name="T9" fmla="*/ 45 h 200"/>
                  <a:gd name="T10" fmla="*/ 0 w 191"/>
                  <a:gd name="T11" fmla="*/ 94 h 200"/>
                  <a:gd name="T12" fmla="*/ 0 w 191"/>
                  <a:gd name="T13" fmla="*/ 137 h 200"/>
                  <a:gd name="T14" fmla="*/ 0 w 191"/>
                  <a:gd name="T15" fmla="*/ 200 h 200"/>
                  <a:gd name="T16" fmla="*/ 191 w 191"/>
                  <a:gd name="T17" fmla="*/ 200 h 200"/>
                  <a:gd name="T18" fmla="*/ 181 w 191"/>
                  <a:gd name="T19" fmla="*/ 81 h 200"/>
                  <a:gd name="T20" fmla="*/ 157 w 191"/>
                  <a:gd name="T21" fmla="*/ 30 h 200"/>
                  <a:gd name="T22" fmla="*/ 126 w 191"/>
                  <a:gd name="T23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502"/>
              <p:cNvSpPr/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860 w 860"/>
                  <a:gd name="T3" fmla="*/ 764 h 791"/>
                  <a:gd name="T4" fmla="*/ 849 w 860"/>
                  <a:gd name="T5" fmla="*/ 777 h 791"/>
                  <a:gd name="T6" fmla="*/ 838 w 860"/>
                  <a:gd name="T7" fmla="*/ 791 h 791"/>
                  <a:gd name="T8" fmla="*/ 0 w 860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503"/>
              <p:cNvSpPr/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4 w 281"/>
                  <a:gd name="T1" fmla="*/ 95 h 366"/>
                  <a:gd name="T2" fmla="*/ 24 w 281"/>
                  <a:gd name="T3" fmla="*/ 62 h 366"/>
                  <a:gd name="T4" fmla="*/ 54 w 281"/>
                  <a:gd name="T5" fmla="*/ 43 h 366"/>
                  <a:gd name="T6" fmla="*/ 78 w 281"/>
                  <a:gd name="T7" fmla="*/ 42 h 366"/>
                  <a:gd name="T8" fmla="*/ 128 w 281"/>
                  <a:gd name="T9" fmla="*/ 43 h 366"/>
                  <a:gd name="T10" fmla="*/ 132 w 281"/>
                  <a:gd name="T11" fmla="*/ 0 h 366"/>
                  <a:gd name="T12" fmla="*/ 281 w 281"/>
                  <a:gd name="T13" fmla="*/ 130 h 366"/>
                  <a:gd name="T14" fmla="*/ 272 w 281"/>
                  <a:gd name="T15" fmla="*/ 179 h 366"/>
                  <a:gd name="T16" fmla="*/ 228 w 281"/>
                  <a:gd name="T17" fmla="*/ 170 h 366"/>
                  <a:gd name="T18" fmla="*/ 191 w 281"/>
                  <a:gd name="T19" fmla="*/ 184 h 366"/>
                  <a:gd name="T20" fmla="*/ 158 w 281"/>
                  <a:gd name="T21" fmla="*/ 210 h 366"/>
                  <a:gd name="T22" fmla="*/ 150 w 281"/>
                  <a:gd name="T23" fmla="*/ 232 h 366"/>
                  <a:gd name="T24" fmla="*/ 149 w 281"/>
                  <a:gd name="T25" fmla="*/ 295 h 366"/>
                  <a:gd name="T26" fmla="*/ 149 w 281"/>
                  <a:gd name="T27" fmla="*/ 338 h 366"/>
                  <a:gd name="T28" fmla="*/ 150 w 281"/>
                  <a:gd name="T29" fmla="*/ 366 h 366"/>
                  <a:gd name="T30" fmla="*/ 0 w 281"/>
                  <a:gd name="T31" fmla="*/ 229 h 366"/>
                  <a:gd name="T32" fmla="*/ 0 w 281"/>
                  <a:gd name="T33" fmla="*/ 139 h 366"/>
                  <a:gd name="T34" fmla="*/ 4 w 281"/>
                  <a:gd name="T35" fmla="*/ 95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Line 504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505"/>
              <p:cNvSpPr/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0 w 222"/>
                  <a:gd name="T1" fmla="*/ 98 h 289"/>
                  <a:gd name="T2" fmla="*/ 27 w 222"/>
                  <a:gd name="T3" fmla="*/ 64 h 289"/>
                  <a:gd name="T4" fmla="*/ 53 w 222"/>
                  <a:gd name="T5" fmla="*/ 45 h 289"/>
                  <a:gd name="T6" fmla="*/ 81 w 222"/>
                  <a:gd name="T7" fmla="*/ 41 h 289"/>
                  <a:gd name="T8" fmla="*/ 131 w 222"/>
                  <a:gd name="T9" fmla="*/ 42 h 289"/>
                  <a:gd name="T10" fmla="*/ 135 w 222"/>
                  <a:gd name="T11" fmla="*/ 0 h 289"/>
                  <a:gd name="T12" fmla="*/ 222 w 222"/>
                  <a:gd name="T13" fmla="*/ 80 h 289"/>
                  <a:gd name="T14" fmla="*/ 218 w 222"/>
                  <a:gd name="T15" fmla="*/ 120 h 289"/>
                  <a:gd name="T16" fmla="*/ 190 w 222"/>
                  <a:gd name="T17" fmla="*/ 118 h 289"/>
                  <a:gd name="T18" fmla="*/ 168 w 222"/>
                  <a:gd name="T19" fmla="*/ 116 h 289"/>
                  <a:gd name="T20" fmla="*/ 135 w 222"/>
                  <a:gd name="T21" fmla="*/ 125 h 289"/>
                  <a:gd name="T22" fmla="*/ 118 w 222"/>
                  <a:gd name="T23" fmla="*/ 137 h 289"/>
                  <a:gd name="T24" fmla="*/ 102 w 222"/>
                  <a:gd name="T25" fmla="*/ 161 h 289"/>
                  <a:gd name="T26" fmla="*/ 98 w 222"/>
                  <a:gd name="T27" fmla="*/ 192 h 289"/>
                  <a:gd name="T28" fmla="*/ 93 w 222"/>
                  <a:gd name="T29" fmla="*/ 289 h 289"/>
                  <a:gd name="T30" fmla="*/ 0 w 222"/>
                  <a:gd name="T31" fmla="*/ 197 h 289"/>
                  <a:gd name="T32" fmla="*/ 4 w 222"/>
                  <a:gd name="T33" fmla="*/ 138 h 289"/>
                  <a:gd name="T34" fmla="*/ 10 w 222"/>
                  <a:gd name="T35" fmla="*/ 9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06"/>
              <p:cNvSpPr/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28 w 128"/>
                  <a:gd name="T1" fmla="*/ 5 h 186"/>
                  <a:gd name="T2" fmla="*/ 59 w 128"/>
                  <a:gd name="T3" fmla="*/ 0 h 186"/>
                  <a:gd name="T4" fmla="*/ 30 w 128"/>
                  <a:gd name="T5" fmla="*/ 14 h 186"/>
                  <a:gd name="T6" fmla="*/ 9 w 128"/>
                  <a:gd name="T7" fmla="*/ 40 h 186"/>
                  <a:gd name="T8" fmla="*/ 0 w 128"/>
                  <a:gd name="T9" fmla="*/ 89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507"/>
              <p:cNvSpPr/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26 w 126"/>
                  <a:gd name="T1" fmla="*/ 3 h 185"/>
                  <a:gd name="T2" fmla="*/ 59 w 126"/>
                  <a:gd name="T3" fmla="*/ 0 h 185"/>
                  <a:gd name="T4" fmla="*/ 24 w 126"/>
                  <a:gd name="T5" fmla="*/ 15 h 185"/>
                  <a:gd name="T6" fmla="*/ 9 w 126"/>
                  <a:gd name="T7" fmla="*/ 39 h 185"/>
                  <a:gd name="T8" fmla="*/ 0 w 126"/>
                  <a:gd name="T9" fmla="*/ 88 h 185"/>
                  <a:gd name="T10" fmla="*/ 0 w 126"/>
                  <a:gd name="T11" fmla="*/ 185 h 185"/>
                  <a:gd name="T12" fmla="*/ 0 w 126"/>
                  <a:gd name="T13" fmla="*/ 18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508"/>
              <p:cNvSpPr/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27 w 127"/>
                  <a:gd name="T1" fmla="*/ 5 h 185"/>
                  <a:gd name="T2" fmla="*/ 59 w 127"/>
                  <a:gd name="T3" fmla="*/ 0 h 185"/>
                  <a:gd name="T4" fmla="*/ 30 w 127"/>
                  <a:gd name="T5" fmla="*/ 14 h 185"/>
                  <a:gd name="T6" fmla="*/ 9 w 127"/>
                  <a:gd name="T7" fmla="*/ 39 h 185"/>
                  <a:gd name="T8" fmla="*/ 0 w 127"/>
                  <a:gd name="T9" fmla="*/ 88 h 185"/>
                  <a:gd name="T10" fmla="*/ 0 w 127"/>
                  <a:gd name="T11" fmla="*/ 185 h 185"/>
                  <a:gd name="T12" fmla="*/ 0 w 127"/>
                  <a:gd name="T13" fmla="*/ 18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509"/>
              <p:cNvSpPr/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2 w 127"/>
                  <a:gd name="T5" fmla="*/ 10 h 186"/>
                  <a:gd name="T6" fmla="*/ 9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510"/>
              <p:cNvSpPr/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28 w 128"/>
                  <a:gd name="T1" fmla="*/ 4 h 186"/>
                  <a:gd name="T2" fmla="*/ 59 w 128"/>
                  <a:gd name="T3" fmla="*/ 0 h 186"/>
                  <a:gd name="T4" fmla="*/ 32 w 128"/>
                  <a:gd name="T5" fmla="*/ 13 h 186"/>
                  <a:gd name="T6" fmla="*/ 9 w 128"/>
                  <a:gd name="T7" fmla="*/ 40 h 186"/>
                  <a:gd name="T8" fmla="*/ 0 w 128"/>
                  <a:gd name="T9" fmla="*/ 88 h 186"/>
                  <a:gd name="T10" fmla="*/ 0 w 128"/>
                  <a:gd name="T11" fmla="*/ 186 h 186"/>
                  <a:gd name="T12" fmla="*/ 0 w 128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511"/>
              <p:cNvSpPr/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26 w 126"/>
                  <a:gd name="T1" fmla="*/ 4 h 186"/>
                  <a:gd name="T2" fmla="*/ 58 w 126"/>
                  <a:gd name="T3" fmla="*/ 0 h 186"/>
                  <a:gd name="T4" fmla="*/ 31 w 126"/>
                  <a:gd name="T5" fmla="*/ 14 h 186"/>
                  <a:gd name="T6" fmla="*/ 8 w 126"/>
                  <a:gd name="T7" fmla="*/ 40 h 186"/>
                  <a:gd name="T8" fmla="*/ 0 w 126"/>
                  <a:gd name="T9" fmla="*/ 89 h 186"/>
                  <a:gd name="T10" fmla="*/ 0 w 126"/>
                  <a:gd name="T11" fmla="*/ 186 h 186"/>
                  <a:gd name="T12" fmla="*/ 0 w 126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512"/>
              <p:cNvSpPr/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27 w 127"/>
                  <a:gd name="T1" fmla="*/ 5 h 186"/>
                  <a:gd name="T2" fmla="*/ 59 w 127"/>
                  <a:gd name="T3" fmla="*/ 0 h 186"/>
                  <a:gd name="T4" fmla="*/ 33 w 127"/>
                  <a:gd name="T5" fmla="*/ 16 h 186"/>
                  <a:gd name="T6" fmla="*/ 9 w 127"/>
                  <a:gd name="T7" fmla="*/ 40 h 186"/>
                  <a:gd name="T8" fmla="*/ 0 w 127"/>
                  <a:gd name="T9" fmla="*/ 89 h 186"/>
                  <a:gd name="T10" fmla="*/ 0 w 127"/>
                  <a:gd name="T11" fmla="*/ 186 h 186"/>
                  <a:gd name="T12" fmla="*/ 0 w 127"/>
                  <a:gd name="T13" fmla="*/ 18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513"/>
              <p:cNvSpPr/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127 w 127"/>
                  <a:gd name="T1" fmla="*/ 4 h 186"/>
                  <a:gd name="T2" fmla="*/ 59 w 127"/>
                  <a:gd name="T3" fmla="*/ 0 h 186"/>
                  <a:gd name="T4" fmla="*/ 32 w 127"/>
                  <a:gd name="T5" fmla="*/ 13 h 186"/>
                  <a:gd name="T6" fmla="*/ 10 w 127"/>
                  <a:gd name="T7" fmla="*/ 39 h 186"/>
                  <a:gd name="T8" fmla="*/ 0 w 127"/>
                  <a:gd name="T9" fmla="*/ 88 h 186"/>
                  <a:gd name="T10" fmla="*/ 0 w 127"/>
                  <a:gd name="T11" fmla="*/ 186 h 186"/>
                  <a:gd name="T12" fmla="*/ 0 w 127"/>
                  <a:gd name="T13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514"/>
              <p:cNvSpPr/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89 w 96"/>
                  <a:gd name="T3" fmla="*/ 74 h 74"/>
                  <a:gd name="T4" fmla="*/ 96 w 96"/>
                  <a:gd name="T5" fmla="*/ 74 h 74"/>
                  <a:gd name="T6" fmla="*/ 93 w 96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515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516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17"/>
              <p:cNvSpPr/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25 h 25"/>
                  <a:gd name="T2" fmla="*/ 6 w 188"/>
                  <a:gd name="T3" fmla="*/ 0 h 25"/>
                  <a:gd name="T4" fmla="*/ 175 w 188"/>
                  <a:gd name="T5" fmla="*/ 0 h 25"/>
                  <a:gd name="T6" fmla="*/ 188 w 188"/>
                  <a:gd name="T7" fmla="*/ 19 h 25"/>
                  <a:gd name="T8" fmla="*/ 0 w 18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518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519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20" name="Text Box 520"/>
          <p:cNvSpPr txBox="1">
            <a:spLocks noChangeArrowheads="1"/>
          </p:cNvSpPr>
          <p:nvPr/>
        </p:nvSpPr>
        <p:spPr bwMode="auto">
          <a:xfrm>
            <a:off x="3613344" y="1040591"/>
            <a:ext cx="9989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中间人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521" name="Line 521"/>
          <p:cNvSpPr>
            <a:spLocks noChangeShapeType="1"/>
          </p:cNvSpPr>
          <p:nvPr/>
        </p:nvSpPr>
        <p:spPr bwMode="auto">
          <a:xfrm rot="5400000">
            <a:off x="3486361" y="2631998"/>
            <a:ext cx="22033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" name="Group 554"/>
          <p:cNvGrpSpPr/>
          <p:nvPr/>
        </p:nvGrpSpPr>
        <p:grpSpPr bwMode="auto">
          <a:xfrm>
            <a:off x="4590243" y="1569050"/>
            <a:ext cx="2773377" cy="272106"/>
            <a:chOff x="2939" y="1851"/>
            <a:chExt cx="2512" cy="267"/>
          </a:xfrm>
        </p:grpSpPr>
        <p:sp>
          <p:nvSpPr>
            <p:cNvPr id="523" name="Line 522"/>
            <p:cNvSpPr>
              <a:spLocks noChangeShapeType="1"/>
            </p:cNvSpPr>
            <p:nvPr/>
          </p:nvSpPr>
          <p:spPr bwMode="auto">
            <a:xfrm>
              <a:off x="2939" y="1987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Rectangle 523"/>
            <p:cNvSpPr>
              <a:spLocks noChangeArrowheads="1"/>
            </p:cNvSpPr>
            <p:nvPr/>
          </p:nvSpPr>
          <p:spPr bwMode="auto">
            <a:xfrm>
              <a:off x="3506" y="1851"/>
              <a:ext cx="619" cy="267"/>
            </a:xfrm>
            <a:prstGeom prst="rect">
              <a:avLst/>
            </a:prstGeom>
            <a:solidFill>
              <a:srgbClr val="0000FF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25" name="Group 555"/>
          <p:cNvGrpSpPr/>
          <p:nvPr/>
        </p:nvGrpSpPr>
        <p:grpSpPr bwMode="auto">
          <a:xfrm>
            <a:off x="4572578" y="1902304"/>
            <a:ext cx="2773377" cy="272107"/>
            <a:chOff x="2923" y="2178"/>
            <a:chExt cx="2512" cy="267"/>
          </a:xfrm>
        </p:grpSpPr>
        <p:sp>
          <p:nvSpPr>
            <p:cNvPr id="526" name="Line 524"/>
            <p:cNvSpPr>
              <a:spLocks noChangeShapeType="1"/>
            </p:cNvSpPr>
            <p:nvPr/>
          </p:nvSpPr>
          <p:spPr bwMode="auto">
            <a:xfrm flipH="1">
              <a:off x="2923" y="2314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Rectangle 525"/>
            <p:cNvSpPr>
              <a:spLocks noChangeArrowheads="1"/>
            </p:cNvSpPr>
            <p:nvPr/>
          </p:nvSpPr>
          <p:spPr bwMode="auto">
            <a:xfrm>
              <a:off x="4383" y="2178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rgbClr val="009900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528" name="Group 558"/>
          <p:cNvGrpSpPr/>
          <p:nvPr/>
        </p:nvGrpSpPr>
        <p:grpSpPr bwMode="auto">
          <a:xfrm>
            <a:off x="4572578" y="2068422"/>
            <a:ext cx="2773377" cy="469816"/>
            <a:chOff x="2923" y="2341"/>
            <a:chExt cx="2512" cy="461"/>
          </a:xfrm>
        </p:grpSpPr>
        <p:sp>
          <p:nvSpPr>
            <p:cNvPr id="529" name="Line 526"/>
            <p:cNvSpPr>
              <a:spLocks noChangeShapeType="1"/>
            </p:cNvSpPr>
            <p:nvPr/>
          </p:nvSpPr>
          <p:spPr bwMode="auto">
            <a:xfrm>
              <a:off x="2923" y="2671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Rectangle 527"/>
            <p:cNvSpPr>
              <a:spLocks noChangeArrowheads="1"/>
            </p:cNvSpPr>
            <p:nvPr/>
          </p:nvSpPr>
          <p:spPr bwMode="auto">
            <a:xfrm>
              <a:off x="3567" y="2534"/>
              <a:ext cx="567" cy="268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31" name="Picture 52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" y="2386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32" name="Text Box 529"/>
            <p:cNvSpPr txBox="1">
              <a:spLocks noChangeArrowheads="1"/>
            </p:cNvSpPr>
            <p:nvPr/>
          </p:nvSpPr>
          <p:spPr bwMode="auto">
            <a:xfrm>
              <a:off x="3010" y="2341"/>
              <a:ext cx="45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33" name="Group 559"/>
          <p:cNvGrpSpPr/>
          <p:nvPr/>
        </p:nvGrpSpPr>
        <p:grpSpPr bwMode="auto">
          <a:xfrm>
            <a:off x="4590243" y="2567792"/>
            <a:ext cx="2773377" cy="272106"/>
            <a:chOff x="2939" y="2831"/>
            <a:chExt cx="2512" cy="267"/>
          </a:xfrm>
        </p:grpSpPr>
        <p:sp>
          <p:nvSpPr>
            <p:cNvPr id="534" name="Line 5"/>
            <p:cNvSpPr>
              <a:spLocks noChangeShapeType="1"/>
            </p:cNvSpPr>
            <p:nvPr/>
          </p:nvSpPr>
          <p:spPr bwMode="auto">
            <a:xfrm flipH="1">
              <a:off x="2939" y="2950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Rectangle 530"/>
            <p:cNvSpPr>
              <a:spLocks noChangeArrowheads="1"/>
            </p:cNvSpPr>
            <p:nvPr/>
          </p:nvSpPr>
          <p:spPr bwMode="auto">
            <a:xfrm>
              <a:off x="4281" y="2831"/>
              <a:ext cx="980" cy="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请把公钥发来</a:t>
              </a:r>
              <a:endParaRPr kumimoji="1" lang="zh-CN" altLang="en-US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6" name="Group 563"/>
          <p:cNvGrpSpPr/>
          <p:nvPr/>
        </p:nvGrpSpPr>
        <p:grpSpPr bwMode="auto">
          <a:xfrm>
            <a:off x="4590243" y="2860281"/>
            <a:ext cx="2773377" cy="272107"/>
            <a:chOff x="2939" y="3118"/>
            <a:chExt cx="2512" cy="267"/>
          </a:xfrm>
        </p:grpSpPr>
        <p:sp>
          <p:nvSpPr>
            <p:cNvPr id="537" name="Line 531"/>
            <p:cNvSpPr>
              <a:spLocks noChangeShapeType="1"/>
            </p:cNvSpPr>
            <p:nvPr/>
          </p:nvSpPr>
          <p:spPr bwMode="auto">
            <a:xfrm>
              <a:off x="2939" y="3264"/>
              <a:ext cx="251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Rectangle 532"/>
            <p:cNvSpPr>
              <a:spLocks noChangeArrowheads="1"/>
            </p:cNvSpPr>
            <p:nvPr/>
          </p:nvSpPr>
          <p:spPr bwMode="auto">
            <a:xfrm>
              <a:off x="3559" y="3118"/>
              <a:ext cx="567" cy="26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4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39" name="Group 556"/>
          <p:cNvGrpSpPr/>
          <p:nvPr/>
        </p:nvGrpSpPr>
        <p:grpSpPr bwMode="auto">
          <a:xfrm>
            <a:off x="1801409" y="1993006"/>
            <a:ext cx="2773377" cy="272106"/>
            <a:chOff x="413" y="2267"/>
            <a:chExt cx="2512" cy="267"/>
          </a:xfrm>
        </p:grpSpPr>
        <p:sp>
          <p:nvSpPr>
            <p:cNvPr id="540" name="Line 533"/>
            <p:cNvSpPr>
              <a:spLocks noChangeShapeType="1"/>
            </p:cNvSpPr>
            <p:nvPr/>
          </p:nvSpPr>
          <p:spPr bwMode="auto">
            <a:xfrm flipH="1">
              <a:off x="413" y="2386"/>
              <a:ext cx="2512" cy="12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Rectangle 534"/>
            <p:cNvSpPr>
              <a:spLocks noChangeArrowheads="1"/>
            </p:cNvSpPr>
            <p:nvPr/>
          </p:nvSpPr>
          <p:spPr bwMode="auto">
            <a:xfrm>
              <a:off x="2011" y="2267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grpSp>
        <p:nvGrpSpPr>
          <p:cNvPr id="542" name="Group 557"/>
          <p:cNvGrpSpPr/>
          <p:nvPr/>
        </p:nvGrpSpPr>
        <p:grpSpPr bwMode="auto">
          <a:xfrm>
            <a:off x="1817970" y="2156068"/>
            <a:ext cx="2772273" cy="474913"/>
            <a:chOff x="428" y="2427"/>
            <a:chExt cx="2511" cy="466"/>
          </a:xfrm>
        </p:grpSpPr>
        <p:sp>
          <p:nvSpPr>
            <p:cNvPr id="543" name="Line 535"/>
            <p:cNvSpPr>
              <a:spLocks noChangeShapeType="1"/>
            </p:cNvSpPr>
            <p:nvPr/>
          </p:nvSpPr>
          <p:spPr bwMode="auto">
            <a:xfrm>
              <a:off x="428" y="2762"/>
              <a:ext cx="2511" cy="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Rectangle 536"/>
            <p:cNvSpPr>
              <a:spLocks noChangeArrowheads="1"/>
            </p:cNvSpPr>
            <p:nvPr/>
          </p:nvSpPr>
          <p:spPr bwMode="auto">
            <a:xfrm>
              <a:off x="1071" y="2626"/>
              <a:ext cx="568" cy="267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45" name="Picture 5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" y="2478"/>
              <a:ext cx="2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46" name="Text Box 538"/>
            <p:cNvSpPr txBox="1">
              <a:spLocks noChangeArrowheads="1"/>
            </p:cNvSpPr>
            <p:nvPr/>
          </p:nvSpPr>
          <p:spPr bwMode="auto">
            <a:xfrm>
              <a:off x="503" y="2427"/>
              <a:ext cx="45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47" name="Group 560"/>
          <p:cNvGrpSpPr/>
          <p:nvPr/>
        </p:nvGrpSpPr>
        <p:grpSpPr bwMode="auto">
          <a:xfrm>
            <a:off x="1817970" y="2689068"/>
            <a:ext cx="2772273" cy="272107"/>
            <a:chOff x="428" y="2950"/>
            <a:chExt cx="2511" cy="267"/>
          </a:xfrm>
        </p:grpSpPr>
        <p:sp>
          <p:nvSpPr>
            <p:cNvPr id="548" name="Line 539"/>
            <p:cNvSpPr>
              <a:spLocks noChangeShapeType="1"/>
            </p:cNvSpPr>
            <p:nvPr/>
          </p:nvSpPr>
          <p:spPr bwMode="auto">
            <a:xfrm flipH="1">
              <a:off x="428" y="3069"/>
              <a:ext cx="2511" cy="12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Rectangle 540"/>
            <p:cNvSpPr>
              <a:spLocks noChangeArrowheads="1"/>
            </p:cNvSpPr>
            <p:nvPr/>
          </p:nvSpPr>
          <p:spPr bwMode="auto">
            <a:xfrm>
              <a:off x="1769" y="2950"/>
              <a:ext cx="980" cy="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请把公钥发来</a:t>
              </a:r>
              <a:endParaRPr kumimoji="1" lang="zh-CN" altLang="en-US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0" name="Group 562"/>
          <p:cNvGrpSpPr/>
          <p:nvPr/>
        </p:nvGrpSpPr>
        <p:grpSpPr bwMode="auto">
          <a:xfrm>
            <a:off x="1817970" y="2993786"/>
            <a:ext cx="2772273" cy="272106"/>
            <a:chOff x="428" y="3249"/>
            <a:chExt cx="2511" cy="267"/>
          </a:xfrm>
        </p:grpSpPr>
        <p:sp>
          <p:nvSpPr>
            <p:cNvPr id="551" name="Line 541"/>
            <p:cNvSpPr>
              <a:spLocks noChangeShapeType="1"/>
            </p:cNvSpPr>
            <p:nvPr/>
          </p:nvSpPr>
          <p:spPr bwMode="auto">
            <a:xfrm>
              <a:off x="428" y="3382"/>
              <a:ext cx="2511" cy="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Rectangle 542"/>
            <p:cNvSpPr>
              <a:spLocks noChangeArrowheads="1"/>
            </p:cNvSpPr>
            <p:nvPr/>
          </p:nvSpPr>
          <p:spPr bwMode="auto">
            <a:xfrm>
              <a:off x="1047" y="3249"/>
              <a:ext cx="568" cy="267"/>
            </a:xfrm>
            <a:prstGeom prst="rect">
              <a:avLst/>
            </a:prstGeom>
            <a:solidFill>
              <a:srgbClr val="009900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4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553" name="Group 565"/>
          <p:cNvGrpSpPr/>
          <p:nvPr/>
        </p:nvGrpSpPr>
        <p:grpSpPr bwMode="auto">
          <a:xfrm>
            <a:off x="4590243" y="3085510"/>
            <a:ext cx="2773377" cy="521792"/>
            <a:chOff x="2939" y="3339"/>
            <a:chExt cx="2512" cy="512"/>
          </a:xfrm>
        </p:grpSpPr>
        <p:sp>
          <p:nvSpPr>
            <p:cNvPr id="554" name="Line 543"/>
            <p:cNvSpPr>
              <a:spLocks noChangeShapeType="1"/>
            </p:cNvSpPr>
            <p:nvPr/>
          </p:nvSpPr>
          <p:spPr bwMode="auto">
            <a:xfrm flipH="1">
              <a:off x="2939" y="3711"/>
              <a:ext cx="2512" cy="1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Rectangle 544"/>
            <p:cNvSpPr>
              <a:spLocks noChangeArrowheads="1"/>
            </p:cNvSpPr>
            <p:nvPr/>
          </p:nvSpPr>
          <p:spPr bwMode="auto">
            <a:xfrm>
              <a:off x="4669" y="3584"/>
              <a:ext cx="567" cy="26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6" name="Picture 5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427"/>
              <a:ext cx="227" cy="2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57" name="Text Box 546"/>
            <p:cNvSpPr txBox="1">
              <a:spLocks noChangeArrowheads="1"/>
            </p:cNvSpPr>
            <p:nvPr/>
          </p:nvSpPr>
          <p:spPr bwMode="auto">
            <a:xfrm>
              <a:off x="4226" y="3339"/>
              <a:ext cx="418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</p:grpSp>
      <p:grpSp>
        <p:nvGrpSpPr>
          <p:cNvPr id="558" name="Group 564"/>
          <p:cNvGrpSpPr/>
          <p:nvPr/>
        </p:nvGrpSpPr>
        <p:grpSpPr bwMode="auto">
          <a:xfrm>
            <a:off x="1817970" y="3208825"/>
            <a:ext cx="2772273" cy="510582"/>
            <a:chOff x="428" y="3460"/>
            <a:chExt cx="2511" cy="501"/>
          </a:xfrm>
        </p:grpSpPr>
        <p:sp>
          <p:nvSpPr>
            <p:cNvPr id="559" name="Line 547"/>
            <p:cNvSpPr>
              <a:spLocks noChangeShapeType="1"/>
            </p:cNvSpPr>
            <p:nvPr/>
          </p:nvSpPr>
          <p:spPr bwMode="auto">
            <a:xfrm flipH="1">
              <a:off x="428" y="3830"/>
              <a:ext cx="2511" cy="12"/>
            </a:xfrm>
            <a:prstGeom prst="lin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Rectangle 548"/>
            <p:cNvSpPr>
              <a:spLocks noChangeArrowheads="1"/>
            </p:cNvSpPr>
            <p:nvPr/>
          </p:nvSpPr>
          <p:spPr bwMode="auto">
            <a:xfrm>
              <a:off x="2166" y="3694"/>
              <a:ext cx="568" cy="267"/>
            </a:xfrm>
            <a:prstGeom prst="rect">
              <a:avLst/>
            </a:prstGeom>
            <a:solidFill>
              <a:srgbClr val="FFFF66"/>
            </a:solidFill>
            <a:ln w="6350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</p:txBody>
        </p:sp>
        <p:pic>
          <p:nvPicPr>
            <p:cNvPr id="561" name="Picture 5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46"/>
              <a:ext cx="2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62" name="Text Box 550"/>
            <p:cNvSpPr txBox="1">
              <a:spLocks noChangeArrowheads="1"/>
            </p:cNvSpPr>
            <p:nvPr/>
          </p:nvSpPr>
          <p:spPr bwMode="auto">
            <a:xfrm>
              <a:off x="1688" y="3460"/>
              <a:ext cx="42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sp>
        <p:nvSpPr>
          <p:cNvPr id="563" name="Text Box 551"/>
          <p:cNvSpPr txBox="1">
            <a:spLocks noChangeArrowheads="1"/>
          </p:cNvSpPr>
          <p:nvPr/>
        </p:nvSpPr>
        <p:spPr bwMode="auto">
          <a:xfrm>
            <a:off x="1385565" y="3478890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pic>
        <p:nvPicPr>
          <p:cNvPr id="565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60" y="1040914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6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58" y="1050734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3605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19669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48077" y="132600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7.4.1  			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密钥的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分配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7.4.2  				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687234" y="13605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96123" y="1455480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7.4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84702" y="123433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45144" y="1004355"/>
            <a:ext cx="816855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完全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密钥的安全保护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密钥管理包括：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密钥的产生、分配、注入、验证和使用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是密钥管理中最大的问题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必须通过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最安全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的通路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进行分配。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网外分配方式：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派非常可靠的信使携带密钥分配给互相通信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网内分配方式：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密钥自动分配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611484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39508" y="569213"/>
            <a:ext cx="2064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7.4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969257"/>
            <a:ext cx="82131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有：</a:t>
            </a:r>
          </a:p>
          <a:p>
            <a:pPr marL="358775" indent="-358775" eaLnBrk="0" hangingPunct="0">
              <a:lnSpc>
                <a:spcPts val="30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篡改网络上传送的报文。这种攻击方式有时也称为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更改报文流。</a:t>
            </a:r>
          </a:p>
          <a:p>
            <a:pPr marL="358775" indent="-358775" eaLnBrk="0" hangingPunct="0">
              <a:lnSpc>
                <a:spcPts val="30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恶意程序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rogue program)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：种类繁多，主要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包括：计算机病毒、计算机蠕虫、特洛伊木马、逻辑炸弹、后门入侵、流氓软件等。</a:t>
            </a:r>
          </a:p>
          <a:p>
            <a:pPr marL="358775" indent="-358775" eaLnBrk="0" hangingPunct="0">
              <a:lnSpc>
                <a:spcPts val="30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拒绝服务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(Denial of Service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攻击者向互联网上的某个服务器不停地发送大量分组，使该服务器无法提供正常服务，甚至完全瘫痪。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153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68688" y="582116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1029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943585" y="584828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7.4.1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037400"/>
            <a:ext cx="8236703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常用方式：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设立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密钥分配中心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(Key Distribution Center)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需要进行秘密通信的用户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临时分配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一个会话密钥（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仅使用一次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的登记用户，并已经在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的服务器上安装了各自和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进行通信的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master key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主密钥可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简称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为密钥。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0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509475" y="6066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2789681" y="573436"/>
            <a:ext cx="3568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对会话密钥 </a:t>
            </a:r>
            <a:r>
              <a:rPr lang="en-US" altLang="zh-CN" sz="20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i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996030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66024" y="1619037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 rot="5400000">
            <a:off x="558823" y="3135717"/>
            <a:ext cx="1919794" cy="12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 rot="5400000">
            <a:off x="6771538" y="3164496"/>
            <a:ext cx="2002442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74"/>
          <p:cNvSpPr>
            <a:spLocks noChangeShapeType="1"/>
          </p:cNvSpPr>
          <p:nvPr/>
        </p:nvSpPr>
        <p:spPr bwMode="auto">
          <a:xfrm rot="16200000" flipH="1">
            <a:off x="3958850" y="2427157"/>
            <a:ext cx="1526626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75"/>
          <p:cNvSpPr txBox="1">
            <a:spLocks noChangeArrowheads="1"/>
          </p:cNvSpPr>
          <p:nvPr/>
        </p:nvSpPr>
        <p:spPr bwMode="auto">
          <a:xfrm>
            <a:off x="3302391" y="1061892"/>
            <a:ext cx="11881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1"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  <a:p>
            <a:pPr algn="r"/>
            <a:r>
              <a:rPr kumimoji="1"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分配中心</a:t>
            </a:r>
          </a:p>
          <a:p>
            <a:pPr algn="r"/>
            <a:r>
              <a:rPr kumimoji="1"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KDC</a:t>
            </a:r>
          </a:p>
        </p:txBody>
      </p:sp>
      <p:grpSp>
        <p:nvGrpSpPr>
          <p:cNvPr id="66" name="Group 101"/>
          <p:cNvGrpSpPr>
            <a:grpSpLocks/>
          </p:cNvGrpSpPr>
          <p:nvPr/>
        </p:nvGrpSpPr>
        <p:grpSpPr bwMode="auto">
          <a:xfrm>
            <a:off x="1527035" y="3370131"/>
            <a:ext cx="6215027" cy="654100"/>
            <a:chOff x="466" y="3117"/>
            <a:chExt cx="4859" cy="554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0" name="Text Box 78"/>
            <p:cNvSpPr txBox="1">
              <a:spLocks noChangeArrowheads="1"/>
            </p:cNvSpPr>
            <p:nvPr/>
          </p:nvSpPr>
          <p:spPr bwMode="auto">
            <a:xfrm>
              <a:off x="499" y="3207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71" name="Picture 8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8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94" y="1377135"/>
            <a:ext cx="497560" cy="80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Rectangle 83"/>
          <p:cNvSpPr>
            <a:spLocks noChangeArrowheads="1"/>
          </p:cNvSpPr>
          <p:nvPr/>
        </p:nvSpPr>
        <p:spPr bwMode="auto">
          <a:xfrm>
            <a:off x="5639261" y="1289765"/>
            <a:ext cx="1528495" cy="1531348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84"/>
          <p:cNvSpPr>
            <a:spLocks noChangeArrowheads="1"/>
          </p:cNvSpPr>
          <p:nvPr/>
        </p:nvSpPr>
        <p:spPr bwMode="auto">
          <a:xfrm>
            <a:off x="5831202" y="1583755"/>
            <a:ext cx="1166517" cy="11464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>
            <a:off x="5831202" y="1844686"/>
            <a:ext cx="11524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 flipV="1">
            <a:off x="5831203" y="2353562"/>
            <a:ext cx="1172911" cy="8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 rot="16200000" flipH="1">
            <a:off x="5688488" y="2147974"/>
            <a:ext cx="1148806" cy="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88"/>
          <p:cNvSpPr txBox="1">
            <a:spLocks noChangeArrowheads="1"/>
          </p:cNvSpPr>
          <p:nvPr/>
        </p:nvSpPr>
        <p:spPr bwMode="auto">
          <a:xfrm rot="16200000">
            <a:off x="5684879" y="2289125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 rot="16200000">
            <a:off x="6275632" y="2289125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0" name="Text Box 90"/>
          <p:cNvSpPr txBox="1">
            <a:spLocks noChangeArrowheads="1"/>
          </p:cNvSpPr>
          <p:nvPr/>
        </p:nvSpPr>
        <p:spPr bwMode="auto">
          <a:xfrm>
            <a:off x="5606006" y="1277957"/>
            <a:ext cx="15617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用户专用主密钥</a:t>
            </a:r>
          </a:p>
        </p:txBody>
      </p:sp>
      <p:sp>
        <p:nvSpPr>
          <p:cNvPr id="82" name="Rectangle 92"/>
          <p:cNvSpPr>
            <a:spLocks noChangeArrowheads="1"/>
          </p:cNvSpPr>
          <p:nvPr/>
        </p:nvSpPr>
        <p:spPr bwMode="auto">
          <a:xfrm>
            <a:off x="4678675" y="1808084"/>
            <a:ext cx="122791" cy="18418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93"/>
          <p:cNvSpPr>
            <a:spLocks/>
          </p:cNvSpPr>
          <p:nvPr/>
        </p:nvSpPr>
        <p:spPr bwMode="auto">
          <a:xfrm>
            <a:off x="4800188" y="1294487"/>
            <a:ext cx="835236" cy="1526626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Line 94"/>
          <p:cNvSpPr>
            <a:spLocks noChangeShapeType="1"/>
          </p:cNvSpPr>
          <p:nvPr/>
        </p:nvSpPr>
        <p:spPr bwMode="auto">
          <a:xfrm>
            <a:off x="5836318" y="2096171"/>
            <a:ext cx="11677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0"/>
          <p:cNvGrpSpPr>
            <a:grpSpLocks/>
          </p:cNvGrpSpPr>
          <p:nvPr/>
        </p:nvGrpSpPr>
        <p:grpSpPr bwMode="auto">
          <a:xfrm>
            <a:off x="1518080" y="2484618"/>
            <a:ext cx="3198968" cy="824118"/>
            <a:chOff x="459" y="2367"/>
            <a:chExt cx="2501" cy="698"/>
          </a:xfrm>
        </p:grpSpPr>
        <p:sp>
          <p:nvSpPr>
            <p:cNvPr id="86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9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7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90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92" name="Text Box 77"/>
            <p:cNvSpPr txBox="1">
              <a:spLocks noChangeArrowheads="1"/>
            </p:cNvSpPr>
            <p:nvPr/>
          </p:nvSpPr>
          <p:spPr bwMode="auto">
            <a:xfrm>
              <a:off x="2583" y="2436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3" name="Picture 7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4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8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Text Box 96"/>
          <p:cNvSpPr txBox="1">
            <a:spLocks noChangeArrowheads="1"/>
          </p:cNvSpPr>
          <p:nvPr/>
        </p:nvSpPr>
        <p:spPr bwMode="auto">
          <a:xfrm>
            <a:off x="1002612" y="3747951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1515522" y="1972201"/>
            <a:ext cx="3224549" cy="534850"/>
            <a:chOff x="457" y="1933"/>
            <a:chExt cx="2521" cy="453"/>
          </a:xfrm>
        </p:grpSpPr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76"/>
            <p:cNvSpPr txBox="1">
              <a:spLocks noChangeArrowheads="1"/>
            </p:cNvSpPr>
            <p:nvPr/>
          </p:nvSpPr>
          <p:spPr bwMode="auto">
            <a:xfrm>
              <a:off x="516" y="1933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A, B</a:t>
              </a:r>
              <a:endPara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13" y="1672833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55" y="168549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7918647" y="1640929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91"/>
          <p:cNvSpPr txBox="1">
            <a:spLocks noChangeArrowheads="1"/>
          </p:cNvSpPr>
          <p:nvPr/>
        </p:nvSpPr>
        <p:spPr bwMode="auto">
          <a:xfrm>
            <a:off x="5791253" y="1551203"/>
            <a:ext cx="124745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主密钥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kumimoji="1"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  </a:t>
            </a:r>
            <a:r>
              <a:rPr kumimoji="1" lang="en-US" altLang="zh-CN" sz="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en-US" altLang="zh-CN" sz="1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23658" y="3196833"/>
            <a:ext cx="1102837" cy="409469"/>
            <a:chOff x="2250553" y="3223728"/>
            <a:chExt cx="1102837" cy="409469"/>
          </a:xfrm>
        </p:grpSpPr>
        <p:sp>
          <p:nvSpPr>
            <p:cNvPr id="50" name="矩形 49"/>
            <p:cNvSpPr/>
            <p:nvPr/>
          </p:nvSpPr>
          <p:spPr>
            <a:xfrm>
              <a:off x="2250553" y="3356198"/>
              <a:ext cx="11028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pitchFamily="18" charset="2"/>
                </a:rPr>
                <a:t>票据 </a:t>
              </a:r>
              <a:r>
                <a:rPr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pitchFamily="18" charset="2"/>
                </a:rPr>
                <a:t>(ticket)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3147622" y="3223728"/>
              <a:ext cx="123752" cy="1759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896390" y="4262152"/>
            <a:ext cx="7270457" cy="338554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网络上传送密钥时，都是经过加密的。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解密用的密钥都不在网上传送。</a:t>
            </a:r>
          </a:p>
        </p:txBody>
      </p:sp>
    </p:spTree>
    <p:extLst>
      <p:ext uri="{BB962C8B-B14F-4D97-AF65-F5344CB8AC3E}">
        <p14:creationId xmlns:p14="http://schemas.microsoft.com/office/powerpoint/2010/main" val="13966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25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25748" y="579292"/>
            <a:ext cx="3496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对会话密钥 </a:t>
            </a:r>
            <a:r>
              <a:rPr lang="en-US" altLang="zh-CN" sz="20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i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5634"/>
            <a:ext cx="812953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防止重放攻击，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可在报文中加入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时间戳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会话密钥 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一次性的，因此保密性较高。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配给用户的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，应定期更换，以减少攻击者破译密钥的机会。</a:t>
            </a:r>
          </a:p>
        </p:txBody>
      </p:sp>
    </p:spTree>
    <p:extLst>
      <p:ext uri="{BB962C8B-B14F-4D97-AF65-F5344CB8AC3E}">
        <p14:creationId xmlns:p14="http://schemas.microsoft.com/office/powerpoint/2010/main" val="36712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509475" y="966945"/>
            <a:ext cx="8129015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目前最出名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V5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既是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鉴别协议，同时也是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建议标准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更加安全的高级加密标准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AES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两个服务器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鉴别服务器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(Authentication Server)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票据授予服务器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(Ticket-Granting Server)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客户与服务器之间的鉴别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用于人对人的鉴别。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230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9349" y="579093"/>
            <a:ext cx="36492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对称密钥分配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0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943705"/>
            <a:ext cx="8128800" cy="35678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32150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3572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3028216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3051882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2032250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1006809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085303" y="1520633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64" name="Picture 8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1192108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093494" y="1826465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313939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矩形 4"/>
          <p:cNvSpPr>
            <a:spLocks noChangeArrowheads="1"/>
          </p:cNvSpPr>
          <p:nvPr/>
        </p:nvSpPr>
        <p:spPr bwMode="auto">
          <a:xfrm>
            <a:off x="622624" y="570283"/>
            <a:ext cx="2520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Kerberos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 rot="16200000" flipH="1">
            <a:off x="4467052" y="2526760"/>
            <a:ext cx="16879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73870" y="1067757"/>
            <a:ext cx="1010355" cy="663767"/>
            <a:chOff x="4573870" y="1067757"/>
            <a:chExt cx="1010355" cy="663767"/>
          </a:xfrm>
        </p:grpSpPr>
        <p:sp>
          <p:nvSpPr>
            <p:cNvPr id="3" name="Rectangle 54"/>
            <p:cNvSpPr>
              <a:spLocks noChangeArrowheads="1"/>
            </p:cNvSpPr>
            <p:nvPr/>
          </p:nvSpPr>
          <p:spPr bwMode="auto">
            <a:xfrm>
              <a:off x="4573870" y="1067757"/>
              <a:ext cx="1010355" cy="663767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1" name="Picture 5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788" y="1313939"/>
              <a:ext cx="181135" cy="334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2" name="Picture 5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262" y="1275289"/>
              <a:ext cx="270338" cy="417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4633339" y="1101866"/>
              <a:ext cx="3754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5081606" y="1071732"/>
              <a:ext cx="465192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943705"/>
            <a:ext cx="8128800" cy="35678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32150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3572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3028216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3051882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2032250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1006809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085303" y="1520633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1192108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093494" y="1826465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313939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矩形 4"/>
          <p:cNvSpPr>
            <a:spLocks noChangeArrowheads="1"/>
          </p:cNvSpPr>
          <p:nvPr/>
        </p:nvSpPr>
        <p:spPr bwMode="auto">
          <a:xfrm>
            <a:off x="622624" y="570283"/>
            <a:ext cx="2520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Kerberos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 rot="16200000" flipH="1">
            <a:off x="4467052" y="2526760"/>
            <a:ext cx="16879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573870" y="1067757"/>
            <a:ext cx="1010355" cy="663767"/>
            <a:chOff x="4573870" y="1067757"/>
            <a:chExt cx="1010355" cy="663767"/>
          </a:xfrm>
        </p:grpSpPr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4573870" y="1067757"/>
              <a:ext cx="1010355" cy="663767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" name="Picture 5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788" y="1313939"/>
              <a:ext cx="181135" cy="334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52" name="Picture 5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262" y="1275289"/>
              <a:ext cx="270338" cy="417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4633339" y="1101866"/>
              <a:ext cx="3754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5081606" y="1071732"/>
              <a:ext cx="465192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TGS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268634" y="2502477"/>
            <a:ext cx="4572000" cy="707886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并不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密钥 </a:t>
            </a:r>
            <a:r>
              <a:rPr lang="en-US" altLang="zh-CN" sz="16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需键入正确口令，利用适当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算法生成密钥 </a:t>
            </a:r>
            <a:r>
              <a:rPr lang="en-US" altLang="zh-CN" sz="1600" b="1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baseline="-25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这个口令随即被销毁。</a:t>
            </a:r>
          </a:p>
        </p:txBody>
      </p:sp>
    </p:spTree>
    <p:extLst>
      <p:ext uri="{BB962C8B-B14F-4D97-AF65-F5344CB8AC3E}">
        <p14:creationId xmlns:p14="http://schemas.microsoft.com/office/powerpoint/2010/main" val="416267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943706"/>
            <a:ext cx="8128800" cy="35678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321502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357290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3028217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3051883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2032251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1006810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37" name="Group 95"/>
          <p:cNvGrpSpPr>
            <a:grpSpLocks/>
          </p:cNvGrpSpPr>
          <p:nvPr/>
        </p:nvGrpSpPr>
        <p:grpSpPr bwMode="auto">
          <a:xfrm>
            <a:off x="2085303" y="1520634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grpSp>
        <p:nvGrpSpPr>
          <p:cNvPr id="46" name="Group 99"/>
          <p:cNvGrpSpPr>
            <a:grpSpLocks/>
          </p:cNvGrpSpPr>
          <p:nvPr/>
        </p:nvGrpSpPr>
        <p:grpSpPr bwMode="auto">
          <a:xfrm>
            <a:off x="2093495" y="3444707"/>
            <a:ext cx="4979865" cy="525971"/>
            <a:chOff x="-68" y="2993"/>
            <a:chExt cx="5471" cy="626"/>
          </a:xfrm>
        </p:grpSpPr>
        <p:sp>
          <p:nvSpPr>
            <p:cNvPr id="47" name="Line 74"/>
            <p:cNvSpPr>
              <a:spLocks noChangeShapeType="1"/>
            </p:cNvSpPr>
            <p:nvPr/>
          </p:nvSpPr>
          <p:spPr bwMode="auto">
            <a:xfrm flipV="1">
              <a:off x="-68" y="3324"/>
              <a:ext cx="5471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75"/>
            <p:cNvSpPr>
              <a:spLocks noChangeArrowheads="1"/>
            </p:cNvSpPr>
            <p:nvPr/>
          </p:nvSpPr>
          <p:spPr bwMode="auto">
            <a:xfrm>
              <a:off x="1526" y="3111"/>
              <a:ext cx="2290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76"/>
            <p:cNvSpPr>
              <a:spLocks noChangeArrowheads="1"/>
            </p:cNvSpPr>
            <p:nvPr/>
          </p:nvSpPr>
          <p:spPr bwMode="auto">
            <a:xfrm>
              <a:off x="2114" y="3324"/>
              <a:ext cx="275" cy="1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77"/>
            <p:cNvSpPr txBox="1">
              <a:spLocks noChangeArrowheads="1"/>
            </p:cNvSpPr>
            <p:nvPr/>
          </p:nvSpPr>
          <p:spPr bwMode="auto">
            <a:xfrm>
              <a:off x="1572" y="3077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51" name="Picture 7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3132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2363" y="3308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-1" y="299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</a:t>
              </a:r>
            </a:p>
          </p:txBody>
        </p:sp>
        <p:sp>
          <p:nvSpPr>
            <p:cNvPr id="54" name="Rectangle 81"/>
            <p:cNvSpPr>
              <a:spLocks noChangeArrowheads="1"/>
            </p:cNvSpPr>
            <p:nvPr/>
          </p:nvSpPr>
          <p:spPr bwMode="auto">
            <a:xfrm>
              <a:off x="3013" y="3324"/>
              <a:ext cx="605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55" name="Text Box 82"/>
            <p:cNvSpPr txBox="1">
              <a:spLocks noChangeArrowheads="1"/>
            </p:cNvSpPr>
            <p:nvPr/>
          </p:nvSpPr>
          <p:spPr bwMode="auto">
            <a:xfrm>
              <a:off x="2496" y="3081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6" name="Picture 8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" y="3127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2093495" y="3932865"/>
            <a:ext cx="4958924" cy="481439"/>
            <a:chOff x="-68" y="3574"/>
            <a:chExt cx="5448" cy="573"/>
          </a:xfrm>
        </p:grpSpPr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H="1" flipV="1">
              <a:off x="-68" y="3899"/>
              <a:ext cx="5445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2044" y="3687"/>
              <a:ext cx="1341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2659" y="3900"/>
              <a:ext cx="557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endParaRPr kumimoji="1" lang="en-US" altLang="zh-CN" sz="11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86"/>
            <p:cNvSpPr txBox="1">
              <a:spLocks noChangeArrowheads="1"/>
            </p:cNvSpPr>
            <p:nvPr/>
          </p:nvSpPr>
          <p:spPr bwMode="auto">
            <a:xfrm>
              <a:off x="2116" y="3653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62" name="Picture 8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3707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4952" y="3574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</a:t>
              </a:r>
            </a:p>
          </p:txBody>
        </p:sp>
      </p:grpSp>
      <p:pic>
        <p:nvPicPr>
          <p:cNvPr id="64" name="Picture 8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1192109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5" name="Group 97"/>
          <p:cNvGrpSpPr>
            <a:grpSpLocks/>
          </p:cNvGrpSpPr>
          <p:nvPr/>
        </p:nvGrpSpPr>
        <p:grpSpPr bwMode="auto">
          <a:xfrm>
            <a:off x="2085303" y="2447376"/>
            <a:ext cx="3229494" cy="527650"/>
            <a:chOff x="-77" y="1806"/>
            <a:chExt cx="3548" cy="628"/>
          </a:xfrm>
        </p:grpSpPr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-77" y="2152"/>
              <a:ext cx="35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692" y="1925"/>
              <a:ext cx="2021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-18" y="1806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2092" y="2140"/>
              <a:ext cx="567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0" name="Picture 6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" y="194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1106" y="2139"/>
              <a:ext cx="275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62"/>
            <p:cNvSpPr txBox="1">
              <a:spLocks noChangeArrowheads="1"/>
            </p:cNvSpPr>
            <p:nvPr/>
          </p:nvSpPr>
          <p:spPr bwMode="auto">
            <a:xfrm>
              <a:off x="639" y="189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3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1946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1354" y="2123"/>
              <a:ext cx="44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B,</a:t>
              </a:r>
            </a:p>
          </p:txBody>
        </p:sp>
        <p:sp>
          <p:nvSpPr>
            <p:cNvPr id="75" name="Text Box 90"/>
            <p:cNvSpPr txBox="1">
              <a:spLocks noChangeArrowheads="1"/>
            </p:cNvSpPr>
            <p:nvPr/>
          </p:nvSpPr>
          <p:spPr bwMode="auto">
            <a:xfrm>
              <a:off x="1510" y="1892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</p:grpSp>
      <p:grpSp>
        <p:nvGrpSpPr>
          <p:cNvPr id="76" name="Group 98"/>
          <p:cNvGrpSpPr>
            <a:grpSpLocks/>
          </p:cNvGrpSpPr>
          <p:nvPr/>
        </p:nvGrpSpPr>
        <p:grpSpPr bwMode="auto">
          <a:xfrm>
            <a:off x="2093495" y="2947304"/>
            <a:ext cx="3221296" cy="519249"/>
            <a:chOff x="-68" y="2401"/>
            <a:chExt cx="3539" cy="618"/>
          </a:xfrm>
        </p:grpSpPr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 flipV="1">
              <a:off x="-68" y="2744"/>
              <a:ext cx="3539" cy="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639" y="2518"/>
              <a:ext cx="2236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174" y="2732"/>
              <a:ext cx="628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auto">
            <a:xfrm>
              <a:off x="1663" y="2485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81" name="Picture 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2535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" name="Text Box 70"/>
            <p:cNvSpPr txBox="1">
              <a:spLocks noChangeArrowheads="1"/>
            </p:cNvSpPr>
            <p:nvPr/>
          </p:nvSpPr>
          <p:spPr bwMode="auto">
            <a:xfrm>
              <a:off x="1694" y="2708"/>
              <a:ext cx="24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sp>
          <p:nvSpPr>
            <p:cNvPr id="83" name="Text Box 71"/>
            <p:cNvSpPr txBox="1">
              <a:spLocks noChangeArrowheads="1"/>
            </p:cNvSpPr>
            <p:nvPr/>
          </p:nvSpPr>
          <p:spPr bwMode="auto">
            <a:xfrm>
              <a:off x="3037" y="2401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</a:t>
              </a:r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136" y="2732"/>
              <a:ext cx="601" cy="197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85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" y="2538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6" name="Text Box 92"/>
            <p:cNvSpPr txBox="1">
              <a:spLocks noChangeArrowheads="1"/>
            </p:cNvSpPr>
            <p:nvPr/>
          </p:nvSpPr>
          <p:spPr bwMode="auto">
            <a:xfrm>
              <a:off x="598" y="2485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grpSp>
        <p:nvGrpSpPr>
          <p:cNvPr id="87" name="Group 96"/>
          <p:cNvGrpSpPr>
            <a:grpSpLocks/>
          </p:cNvGrpSpPr>
          <p:nvPr/>
        </p:nvGrpSpPr>
        <p:grpSpPr bwMode="auto">
          <a:xfrm>
            <a:off x="2093494" y="1826466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313940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矩形 4"/>
          <p:cNvSpPr>
            <a:spLocks noChangeArrowheads="1"/>
          </p:cNvSpPr>
          <p:nvPr/>
        </p:nvSpPr>
        <p:spPr bwMode="auto">
          <a:xfrm>
            <a:off x="622624" y="570283"/>
            <a:ext cx="2520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Kerberos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 rot="16200000" flipH="1">
            <a:off x="4467052" y="2526760"/>
            <a:ext cx="16879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4573870" y="1067757"/>
            <a:ext cx="1010355" cy="663767"/>
            <a:chOff x="4573870" y="1067757"/>
            <a:chExt cx="1010355" cy="663767"/>
          </a:xfrm>
        </p:grpSpPr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4573870" y="1067757"/>
              <a:ext cx="1010355" cy="663767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4" name="Picture 5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788" y="1313939"/>
              <a:ext cx="181135" cy="334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5" name="Picture 5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262" y="1275289"/>
              <a:ext cx="270338" cy="417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6" name="Text Box 55"/>
            <p:cNvSpPr txBox="1">
              <a:spLocks noChangeArrowheads="1"/>
            </p:cNvSpPr>
            <p:nvPr/>
          </p:nvSpPr>
          <p:spPr bwMode="auto">
            <a:xfrm>
              <a:off x="4633339" y="1101866"/>
              <a:ext cx="3754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</a:p>
          </p:txBody>
        </p:sp>
        <p:sp>
          <p:nvSpPr>
            <p:cNvPr id="107" name="Text Box 56"/>
            <p:cNvSpPr txBox="1">
              <a:spLocks noChangeArrowheads="1"/>
            </p:cNvSpPr>
            <p:nvPr/>
          </p:nvSpPr>
          <p:spPr bwMode="auto">
            <a:xfrm>
              <a:off x="5081606" y="1071732"/>
              <a:ext cx="465192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2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25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10879" y="579356"/>
            <a:ext cx="3726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要求“松散的”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73587"/>
            <a:ext cx="812901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要求所有使用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的主机必须在时钟上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松散的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松散的同步：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所有主机的时钟误差不能太大，例如，不能超过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分钟的数量级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。这个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要求是为了防止重放攻击。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11896" y="608698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51362" y="583234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036511"/>
            <a:ext cx="8131439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在公钥密码体制中，如果每个用户都具有其他用户的公钥，就可实现安全通信。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但不能随意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公布用户的公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钥，因为：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无法防止假冒和欺骗。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使用者也无法确定公钥的真正拥有者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0" hangingPunct="0">
              <a:lnSpc>
                <a:spcPts val="3300"/>
              </a:lnSpc>
              <a:buClr>
                <a:srgbClr val="0070C0"/>
              </a:buClr>
              <a:buSzPct val="85000"/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借助可信任的第三方机构。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67935"/>
            <a:ext cx="81290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信任的第三方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负责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签发数字证书。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由政府出资建立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25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54509" y="579356"/>
            <a:ext cx="4838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中心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(Certification Authority)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1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59200"/>
            <a:ext cx="8312248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若从互联网上的成百上千的网站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一个网站，则称为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分布式拒绝服务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(Distributed Denial of Service)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有时也把这种攻击称为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网络带宽攻击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连通性攻击。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4633" y="617333"/>
            <a:ext cx="8133857" cy="341867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22624" y="588212"/>
            <a:ext cx="2786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分布式拒绝服务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67935"/>
            <a:ext cx="81290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有时也简称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证书。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公钥与其对应的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实体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进行绑定的一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证明，因此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它常称为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公钥证书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每个证书中写有公钥及其拥有者的标识信息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（例如：人名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、地址、电子邮件地址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等）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重要的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自己私钥的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数字签名。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把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数字签名和未签名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证书放在一起，就最后构成了已签名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证书。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数字签名，是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不可伪造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25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35822" y="579356"/>
            <a:ext cx="36763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数字证书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digital certificate)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67935"/>
            <a:ext cx="81290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用户都可从可信任的地方（如代表政府的报纸）获得认证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中心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公钥，以验证证书的真伪。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证书是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公开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的，不需要加密。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25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35822" y="579356"/>
            <a:ext cx="36763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数字证书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digital certificate)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9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93258" y="3618440"/>
            <a:ext cx="804523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核实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拿到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数字证书后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数字证书上给出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公钥，对数字证书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数字签名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zh-CN" sz="1600" b="1" i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，得出一个数值。再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对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证书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(CA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数字签名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除外的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进行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散列运算，又得出一个数值。比较这两个数值。若一致，则数字证书是真的。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22624" y="570283"/>
            <a:ext cx="41040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已签名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数字证书的产生过程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2573" y="943706"/>
            <a:ext cx="8128800" cy="272285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11624" y="1105959"/>
            <a:ext cx="7377953" cy="2364678"/>
            <a:chOff x="1372249" y="1210699"/>
            <a:chExt cx="7349985" cy="2059516"/>
          </a:xfrm>
        </p:grpSpPr>
        <p:sp>
          <p:nvSpPr>
            <p:cNvPr id="27" name="矩形 47"/>
            <p:cNvSpPr>
              <a:spLocks noChangeArrowheads="1"/>
            </p:cNvSpPr>
            <p:nvPr/>
          </p:nvSpPr>
          <p:spPr bwMode="auto">
            <a:xfrm>
              <a:off x="6632386" y="1681816"/>
              <a:ext cx="1800225" cy="1295400"/>
            </a:xfrm>
            <a:prstGeom prst="rect">
              <a:avLst/>
            </a:prstGeom>
            <a:solidFill>
              <a:srgbClr val="00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62"/>
            <p:cNvSpPr>
              <a:spLocks noChangeArrowheads="1"/>
            </p:cNvSpPr>
            <p:nvPr/>
          </p:nvSpPr>
          <p:spPr bwMode="auto">
            <a:xfrm>
              <a:off x="1877823" y="1470679"/>
              <a:ext cx="1657350" cy="7635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64"/>
            <p:cNvCxnSpPr>
              <a:cxnSpLocks noChangeShapeType="1"/>
            </p:cNvCxnSpPr>
            <p:nvPr/>
          </p:nvCxnSpPr>
          <p:spPr bwMode="auto">
            <a:xfrm flipV="1">
              <a:off x="1884173" y="1938991"/>
              <a:ext cx="16414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1372249" y="1210699"/>
              <a:ext cx="2661355" cy="29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未签名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的数字证书</a:t>
              </a:r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1820673" y="1436272"/>
              <a:ext cx="1695450" cy="85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证书拥有者：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pPr eaLnBrk="1" hangingPunct="1">
                <a:lnSpc>
                  <a:spcPts val="2200"/>
                </a:lnSpc>
                <a:spcAft>
                  <a:spcPts val="300"/>
                </a:spcAft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的公钥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ts val="22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证书签发者：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64"/>
            <p:cNvSpPr txBox="1"/>
            <p:nvPr/>
          </p:nvSpPr>
          <p:spPr>
            <a:xfrm>
              <a:off x="6705411" y="2567641"/>
              <a:ext cx="1657350" cy="29486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的数字签名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1736536" y="2280304"/>
              <a:ext cx="1008062" cy="50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散列运算</a:t>
              </a:r>
            </a:p>
          </p:txBody>
        </p:sp>
        <p:sp>
          <p:nvSpPr>
            <p:cNvPr id="16" name="TextBox 68"/>
            <p:cNvSpPr txBox="1">
              <a:spLocks noChangeArrowheads="1"/>
            </p:cNvSpPr>
            <p:nvPr/>
          </p:nvSpPr>
          <p:spPr bwMode="auto">
            <a:xfrm>
              <a:off x="7065773" y="1897716"/>
              <a:ext cx="863600" cy="29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69"/>
            <p:cNvSpPr>
              <a:spLocks noChangeArrowheads="1"/>
            </p:cNvSpPr>
            <p:nvPr/>
          </p:nvSpPr>
          <p:spPr bwMode="auto">
            <a:xfrm>
              <a:off x="2412811" y="2680354"/>
              <a:ext cx="563562" cy="28892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GB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(</a:t>
              </a:r>
              <a:r>
                <a:rPr lang="en-GB" altLang="zh-CN" sz="16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GB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72"/>
            <p:cNvSpPr txBox="1">
              <a:spLocks noChangeArrowheads="1"/>
            </p:cNvSpPr>
            <p:nvPr/>
          </p:nvSpPr>
          <p:spPr bwMode="auto">
            <a:xfrm>
              <a:off x="2960498" y="2405876"/>
              <a:ext cx="1317625" cy="46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用私钥</a:t>
              </a:r>
              <a:endPara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ts val="1700"/>
                </a:lnSpc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 </a:t>
              </a:r>
              <a:r>
                <a:rPr lang="en-US" altLang="zh-CN" sz="1400" b="1" i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</a:t>
              </a:r>
            </a:p>
          </p:txBody>
        </p:sp>
        <p:sp>
          <p:nvSpPr>
            <p:cNvPr id="19" name="Text Box 204"/>
            <p:cNvSpPr txBox="1">
              <a:spLocks noChangeArrowheads="1"/>
            </p:cNvSpPr>
            <p:nvPr/>
          </p:nvSpPr>
          <p:spPr bwMode="auto">
            <a:xfrm>
              <a:off x="1944509" y="2975351"/>
              <a:ext cx="1447777" cy="29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固定长度散列</a:t>
              </a:r>
            </a:p>
          </p:txBody>
        </p:sp>
        <p:sp>
          <p:nvSpPr>
            <p:cNvPr id="20" name="矩形 62"/>
            <p:cNvSpPr>
              <a:spLocks noChangeArrowheads="1"/>
            </p:cNvSpPr>
            <p:nvPr/>
          </p:nvSpPr>
          <p:spPr bwMode="auto">
            <a:xfrm>
              <a:off x="6703823" y="1731029"/>
              <a:ext cx="1657350" cy="76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64"/>
            <p:cNvCxnSpPr>
              <a:cxnSpLocks noChangeShapeType="1"/>
            </p:cNvCxnSpPr>
            <p:nvPr/>
          </p:nvCxnSpPr>
          <p:spPr bwMode="auto">
            <a:xfrm flipV="1">
              <a:off x="6697473" y="2227916"/>
              <a:ext cx="16414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664136" y="1727854"/>
              <a:ext cx="1695450" cy="770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证书拥有者：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pPr eaLnBrk="1" hangingPunct="1">
                <a:lnSpc>
                  <a:spcPts val="2000"/>
                </a:lnSpc>
                <a:spcAft>
                  <a:spcPts val="300"/>
                </a:spcAft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的公钥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ts val="2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证书签发者：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4"/>
            <p:cNvSpPr>
              <a:spLocks noChangeShapeType="1"/>
            </p:cNvSpPr>
            <p:nvPr/>
          </p:nvSpPr>
          <p:spPr bwMode="auto">
            <a:xfrm>
              <a:off x="3543111" y="1856441"/>
              <a:ext cx="3151187" cy="277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4281298" y="2685116"/>
              <a:ext cx="1657350" cy="29486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的数字签名</a:t>
              </a:r>
            </a:p>
          </p:txBody>
        </p:sp>
        <p:sp>
          <p:nvSpPr>
            <p:cNvPr id="25" name="Line 214"/>
            <p:cNvSpPr>
              <a:spLocks noChangeShapeType="1"/>
            </p:cNvSpPr>
            <p:nvPr/>
          </p:nvSpPr>
          <p:spPr bwMode="auto">
            <a:xfrm>
              <a:off x="2960498" y="2829579"/>
              <a:ext cx="1312863" cy="3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6362909" y="1390527"/>
              <a:ext cx="2359325" cy="29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已签名的 </a:t>
              </a: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的数字证书</a:t>
              </a:r>
            </a:p>
          </p:txBody>
        </p:sp>
        <p:sp>
          <p:nvSpPr>
            <p:cNvPr id="28" name="Line 214"/>
            <p:cNvSpPr>
              <a:spLocks noChangeShapeType="1"/>
            </p:cNvSpPr>
            <p:nvPr/>
          </p:nvSpPr>
          <p:spPr bwMode="auto">
            <a:xfrm rot="5400000">
              <a:off x="2475517" y="2462073"/>
              <a:ext cx="4270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14"/>
            <p:cNvSpPr>
              <a:spLocks noChangeShapeType="1"/>
            </p:cNvSpPr>
            <p:nvPr/>
          </p:nvSpPr>
          <p:spPr bwMode="auto">
            <a:xfrm flipV="1">
              <a:off x="5946586" y="2734329"/>
              <a:ext cx="760412" cy="112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446720" y="1013106"/>
            <a:ext cx="335431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数字证书的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格式必须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标准化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制定了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协议标准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证书的结构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采用 </a:t>
            </a: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V3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1700" b="1" dirty="0" smtClean="0"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又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互联网公钥基础</a:t>
            </a:r>
            <a:r>
              <a:rPr lang="zh-CN" altLang="en-US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结构 </a:t>
            </a:r>
            <a:r>
              <a:rPr lang="en-US" altLang="zh-CN" sz="1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PKI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(Public Key Infrastructure)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7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01962"/>
              </p:ext>
            </p:extLst>
          </p:nvPr>
        </p:nvGraphicFramePr>
        <p:xfrm>
          <a:off x="3680116" y="1095026"/>
          <a:ext cx="4890981" cy="321906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67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区分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X.509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不同版本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序列号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发放，唯一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签名算法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签署证书所使用的算法和参数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签发者的唯一标识符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有效期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包括起始时间和终止时间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主体名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或主题名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公钥和数字证书拥有者的唯一标识符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公钥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数字证书拥有者的公钥和使用算法的标识符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任选，唯一，标识发行者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任选，唯一，标识证书持有者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扩展域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扩充信息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认证机构签名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 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私钥对证书签名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22624" y="570283"/>
            <a:ext cx="2024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X.509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数字证书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4105835" y="952671"/>
            <a:ext cx="4532655" cy="315376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446718" y="1013106"/>
            <a:ext cx="3818051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提出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多级认证中心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起来的，构成一个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树状的认证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末端是用户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的认证中心都称为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根认证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Root CA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，是公认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可信的认证中心（或无条件信任的），且其公钥是公开的。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22624" y="57028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认证系统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14350" y="1090660"/>
            <a:ext cx="3167063" cy="3008115"/>
            <a:chOff x="4913035" y="1089352"/>
            <a:chExt cx="3167063" cy="3008115"/>
          </a:xfrm>
        </p:grpSpPr>
        <p:sp>
          <p:nvSpPr>
            <p:cNvPr id="6" name="Rectangle 173"/>
            <p:cNvSpPr>
              <a:spLocks noChangeArrowheads="1"/>
            </p:cNvSpPr>
            <p:nvPr/>
          </p:nvSpPr>
          <p:spPr bwMode="auto">
            <a:xfrm>
              <a:off x="6271935" y="1089352"/>
              <a:ext cx="766763" cy="3968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73"/>
            <p:cNvSpPr>
              <a:spLocks noChangeArrowheads="1"/>
            </p:cNvSpPr>
            <p:nvPr/>
          </p:nvSpPr>
          <p:spPr bwMode="auto">
            <a:xfrm>
              <a:off x="5597248" y="1846590"/>
              <a:ext cx="911225" cy="396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1" name="Rectangle 173"/>
            <p:cNvSpPr>
              <a:spLocks noChangeArrowheads="1"/>
            </p:cNvSpPr>
            <p:nvPr/>
          </p:nvSpPr>
          <p:spPr bwMode="auto">
            <a:xfrm>
              <a:off x="6929160" y="1846590"/>
              <a:ext cx="911225" cy="396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2" name="Rectangle 173"/>
            <p:cNvSpPr>
              <a:spLocks noChangeArrowheads="1"/>
            </p:cNvSpPr>
            <p:nvPr/>
          </p:nvSpPr>
          <p:spPr bwMode="auto">
            <a:xfrm>
              <a:off x="5327373" y="2781627"/>
              <a:ext cx="504825" cy="396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3" name="Rectangle 173"/>
            <p:cNvSpPr>
              <a:spLocks noChangeArrowheads="1"/>
            </p:cNvSpPr>
            <p:nvPr/>
          </p:nvSpPr>
          <p:spPr bwMode="auto">
            <a:xfrm>
              <a:off x="6063973" y="2781627"/>
              <a:ext cx="503237" cy="396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4" name="Rectangle 173"/>
            <p:cNvSpPr>
              <a:spLocks noChangeArrowheads="1"/>
            </p:cNvSpPr>
            <p:nvPr/>
          </p:nvSpPr>
          <p:spPr bwMode="auto">
            <a:xfrm>
              <a:off x="6800573" y="2781627"/>
              <a:ext cx="503237" cy="3968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cxnSp>
          <p:nvCxnSpPr>
            <p:cNvPr id="15" name="直接箭头连接符 12"/>
            <p:cNvCxnSpPr>
              <a:cxnSpLocks noChangeShapeType="1"/>
              <a:endCxn id="10" idx="0"/>
            </p:cNvCxnSpPr>
            <p:nvPr/>
          </p:nvCxnSpPr>
          <p:spPr bwMode="auto">
            <a:xfrm flipH="1">
              <a:off x="6052860" y="1486227"/>
              <a:ext cx="409575" cy="3603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13"/>
            <p:cNvCxnSpPr>
              <a:cxnSpLocks noChangeShapeType="1"/>
              <a:endCxn id="11" idx="0"/>
            </p:cNvCxnSpPr>
            <p:nvPr/>
          </p:nvCxnSpPr>
          <p:spPr bwMode="auto">
            <a:xfrm>
              <a:off x="6749773" y="1486227"/>
              <a:ext cx="635000" cy="3603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16"/>
            <p:cNvCxnSpPr>
              <a:cxnSpLocks noChangeShapeType="1"/>
              <a:endCxn id="26" idx="0"/>
            </p:cNvCxnSpPr>
            <p:nvPr/>
          </p:nvCxnSpPr>
          <p:spPr bwMode="auto">
            <a:xfrm>
              <a:off x="7576860" y="2278390"/>
              <a:ext cx="252413" cy="574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22"/>
            <p:cNvCxnSpPr>
              <a:cxnSpLocks noChangeShapeType="1"/>
              <a:endCxn id="12" idx="0"/>
            </p:cNvCxnSpPr>
            <p:nvPr/>
          </p:nvCxnSpPr>
          <p:spPr bwMode="auto">
            <a:xfrm flipH="1">
              <a:off x="5579785" y="2278390"/>
              <a:ext cx="233363" cy="5032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箭头连接符 31"/>
            <p:cNvCxnSpPr>
              <a:cxnSpLocks noChangeShapeType="1"/>
            </p:cNvCxnSpPr>
            <p:nvPr/>
          </p:nvCxnSpPr>
          <p:spPr bwMode="auto">
            <a:xfrm>
              <a:off x="6246535" y="2278390"/>
              <a:ext cx="90488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箭头连接符 33"/>
            <p:cNvCxnSpPr>
              <a:cxnSpLocks noChangeShapeType="1"/>
            </p:cNvCxnSpPr>
            <p:nvPr/>
          </p:nvCxnSpPr>
          <p:spPr bwMode="auto">
            <a:xfrm flipH="1">
              <a:off x="7065685" y="2278390"/>
              <a:ext cx="150813" cy="5127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箭头连接符 22"/>
            <p:cNvCxnSpPr>
              <a:cxnSpLocks noChangeShapeType="1"/>
            </p:cNvCxnSpPr>
            <p:nvPr/>
          </p:nvCxnSpPr>
          <p:spPr bwMode="auto">
            <a:xfrm>
              <a:off x="5670273" y="3215015"/>
              <a:ext cx="144462" cy="2873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22"/>
            <p:cNvCxnSpPr>
              <a:cxnSpLocks noChangeShapeType="1"/>
              <a:endCxn id="29" idx="0"/>
            </p:cNvCxnSpPr>
            <p:nvPr/>
          </p:nvCxnSpPr>
          <p:spPr bwMode="auto">
            <a:xfrm>
              <a:off x="6292573" y="3207077"/>
              <a:ext cx="92075" cy="2762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箭头连接符 22"/>
            <p:cNvCxnSpPr>
              <a:cxnSpLocks noChangeShapeType="1"/>
            </p:cNvCxnSpPr>
            <p:nvPr/>
          </p:nvCxnSpPr>
          <p:spPr bwMode="auto">
            <a:xfrm>
              <a:off x="7038698" y="3186440"/>
              <a:ext cx="0" cy="3159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22"/>
            <p:cNvCxnSpPr>
              <a:cxnSpLocks noChangeShapeType="1"/>
              <a:endCxn id="25" idx="0"/>
            </p:cNvCxnSpPr>
            <p:nvPr/>
          </p:nvCxnSpPr>
          <p:spPr bwMode="auto">
            <a:xfrm flipH="1">
              <a:off x="5163860" y="3215015"/>
              <a:ext cx="290513" cy="2682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173"/>
            <p:cNvSpPr>
              <a:spLocks noChangeArrowheads="1"/>
            </p:cNvSpPr>
            <p:nvPr/>
          </p:nvSpPr>
          <p:spPr bwMode="auto">
            <a:xfrm>
              <a:off x="4913035" y="3483302"/>
              <a:ext cx="503238" cy="288925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6" name="Rectangle 173"/>
            <p:cNvSpPr>
              <a:spLocks noChangeArrowheads="1"/>
            </p:cNvSpPr>
            <p:nvPr/>
          </p:nvSpPr>
          <p:spPr bwMode="auto">
            <a:xfrm>
              <a:off x="7576860" y="2853065"/>
              <a:ext cx="503238" cy="288925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27" name="Rectangle 173"/>
            <p:cNvSpPr>
              <a:spLocks noChangeArrowheads="1"/>
            </p:cNvSpPr>
            <p:nvPr/>
          </p:nvSpPr>
          <p:spPr bwMode="auto">
            <a:xfrm>
              <a:off x="6794223" y="3488065"/>
              <a:ext cx="503237" cy="288925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8" name="Rectangle 173"/>
            <p:cNvSpPr>
              <a:spLocks noChangeArrowheads="1"/>
            </p:cNvSpPr>
            <p:nvPr/>
          </p:nvSpPr>
          <p:spPr bwMode="auto">
            <a:xfrm>
              <a:off x="5522635" y="3483302"/>
              <a:ext cx="503238" cy="288925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9" name="Rectangle 173"/>
            <p:cNvSpPr>
              <a:spLocks noChangeArrowheads="1"/>
            </p:cNvSpPr>
            <p:nvPr/>
          </p:nvSpPr>
          <p:spPr bwMode="auto">
            <a:xfrm>
              <a:off x="6133823" y="3483302"/>
              <a:ext cx="503237" cy="287338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30" name="TextBox 63"/>
            <p:cNvSpPr txBox="1">
              <a:spLocks noChangeArrowheads="1"/>
            </p:cNvSpPr>
            <p:nvPr/>
          </p:nvSpPr>
          <p:spPr bwMode="auto">
            <a:xfrm>
              <a:off x="6337023" y="3789690"/>
              <a:ext cx="4299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(a)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37530" y="4116180"/>
            <a:ext cx="3684845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zh-CN" sz="1600" b="1" kern="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可以有不止一个</a:t>
            </a:r>
            <a:r>
              <a:rPr lang="zh-CN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zh-CN" sz="1600" b="1" kern="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1" kern="5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zh-CN" sz="1600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从根</a:t>
            </a:r>
            <a:r>
              <a:rPr lang="en-US" altLang="zh-CN" sz="1600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zh-CN" sz="1600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向下</a:t>
            </a:r>
            <a:r>
              <a:rPr lang="zh-CN" altLang="zh-CN" sz="1600" b="1" kern="5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的所有链接都称为</a:t>
            </a:r>
            <a:r>
              <a:rPr lang="zh-CN" altLang="zh-CN" sz="1600" b="1" kern="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信任</a:t>
            </a:r>
            <a:r>
              <a:rPr lang="zh-CN" altLang="zh-CN" sz="1600" b="1" kern="5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</a:t>
            </a:r>
            <a:r>
              <a:rPr lang="zh-CN" altLang="zh-CN" sz="1600" b="1" kern="5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26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504633" y="952671"/>
            <a:ext cx="8133857" cy="291111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872834" y="3857240"/>
            <a:ext cx="7287979" cy="7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00" eaLnBrk="0" hangingPunct="0">
              <a:lnSpc>
                <a:spcPts val="2600"/>
              </a:lnSpc>
              <a:buClr>
                <a:srgbClr val="0070C0"/>
              </a:buClr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与信任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链对应的是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" eaLnBrk="0" hangingPunct="0">
              <a:lnSpc>
                <a:spcPts val="26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最顶层的根证书的数字签名是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签名的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即自己的私钥给自己签名）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22624" y="570283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证书链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5909007" y="3327016"/>
            <a:ext cx="1295400" cy="284162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033165" y="1060264"/>
            <a:ext cx="936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根证书</a:t>
            </a:r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020143" y="2857116"/>
            <a:ext cx="543739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5247019" y="1669666"/>
            <a:ext cx="922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签发者</a:t>
            </a:r>
          </a:p>
        </p:txBody>
      </p:sp>
      <p:sp>
        <p:nvSpPr>
          <p:cNvPr id="36" name="TextBox 63"/>
          <p:cNvSpPr txBox="1">
            <a:spLocks noChangeArrowheads="1"/>
          </p:cNvSpPr>
          <p:nvPr/>
        </p:nvSpPr>
        <p:spPr bwMode="auto">
          <a:xfrm>
            <a:off x="4263390" y="3481003"/>
            <a:ext cx="445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66"/>
          <p:cNvSpPr txBox="1">
            <a:spLocks noChangeArrowheads="1"/>
          </p:cNvSpPr>
          <p:nvPr/>
        </p:nvSpPr>
        <p:spPr bwMode="auto">
          <a:xfrm>
            <a:off x="5877256" y="3322253"/>
            <a:ext cx="1366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68"/>
          <p:cNvSpPr txBox="1">
            <a:spLocks noChangeArrowheads="1"/>
          </p:cNvSpPr>
          <p:nvPr/>
        </p:nvSpPr>
        <p:spPr bwMode="auto">
          <a:xfrm>
            <a:off x="6270957" y="2657091"/>
            <a:ext cx="86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62"/>
          <p:cNvSpPr>
            <a:spLocks noChangeArrowheads="1"/>
          </p:cNvSpPr>
          <p:nvPr/>
        </p:nvSpPr>
        <p:spPr bwMode="auto">
          <a:xfrm>
            <a:off x="5909007" y="2490403"/>
            <a:ext cx="1290637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64"/>
          <p:cNvCxnSpPr>
            <a:cxnSpLocks noChangeShapeType="1"/>
          </p:cNvCxnSpPr>
          <p:nvPr/>
        </p:nvCxnSpPr>
        <p:spPr bwMode="auto">
          <a:xfrm>
            <a:off x="5902657" y="2987291"/>
            <a:ext cx="12922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5842424" y="2487228"/>
            <a:ext cx="14652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pPr algn="ctr" eaLnBrk="1" hangingPunct="1">
              <a:lnSpc>
                <a:spcPts val="1700"/>
              </a:lnSpc>
              <a:spcAft>
                <a:spcPts val="3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17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1400" b="1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签发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5867732" y="2441191"/>
            <a:ext cx="1376362" cy="12096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73"/>
          <p:cNvSpPr txBox="1"/>
          <p:nvPr/>
        </p:nvSpPr>
        <p:spPr>
          <a:xfrm>
            <a:off x="3626182" y="2666616"/>
            <a:ext cx="1552575" cy="307777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  <p:sp>
        <p:nvSpPr>
          <p:cNvPr id="44" name="TextBox 68"/>
          <p:cNvSpPr txBox="1">
            <a:spLocks noChangeArrowheads="1"/>
          </p:cNvSpPr>
          <p:nvPr/>
        </p:nvSpPr>
        <p:spPr bwMode="auto">
          <a:xfrm>
            <a:off x="3986544" y="2033203"/>
            <a:ext cx="86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62"/>
          <p:cNvSpPr>
            <a:spLocks noChangeArrowheads="1"/>
          </p:cNvSpPr>
          <p:nvPr/>
        </p:nvSpPr>
        <p:spPr bwMode="auto">
          <a:xfrm>
            <a:off x="3624594" y="1866516"/>
            <a:ext cx="1547813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64"/>
          <p:cNvCxnSpPr>
            <a:cxnSpLocks noChangeShapeType="1"/>
          </p:cNvCxnSpPr>
          <p:nvPr/>
        </p:nvCxnSpPr>
        <p:spPr bwMode="auto">
          <a:xfrm flipV="1">
            <a:off x="3627769" y="2395153"/>
            <a:ext cx="15478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3584907" y="1863341"/>
            <a:ext cx="1633537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  <a:spcAft>
                <a:spcPts val="3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1700"/>
              </a:lnSpc>
              <a:spcAft>
                <a:spcPts val="3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1700"/>
              </a:lnSpc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 </a:t>
            </a:r>
            <a:r>
              <a:rPr lang="en-US" altLang="zh-CN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签发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3581732" y="1817303"/>
            <a:ext cx="1636712" cy="1220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59"/>
          <p:cNvSpPr txBox="1"/>
          <p:nvPr/>
        </p:nvSpPr>
        <p:spPr>
          <a:xfrm>
            <a:off x="1764044" y="1893503"/>
            <a:ext cx="1192213" cy="307777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  <p:sp>
        <p:nvSpPr>
          <p:cNvPr id="50" name="TextBox 68"/>
          <p:cNvSpPr txBox="1">
            <a:spLocks noChangeArrowheads="1"/>
          </p:cNvSpPr>
          <p:nvPr/>
        </p:nvSpPr>
        <p:spPr bwMode="auto">
          <a:xfrm>
            <a:off x="2124407" y="1547428"/>
            <a:ext cx="86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62"/>
          <p:cNvSpPr>
            <a:spLocks noChangeArrowheads="1"/>
          </p:cNvSpPr>
          <p:nvPr/>
        </p:nvSpPr>
        <p:spPr bwMode="auto">
          <a:xfrm>
            <a:off x="1762457" y="1380741"/>
            <a:ext cx="1193800" cy="4810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1646569" y="1355341"/>
            <a:ext cx="14176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根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</a:p>
          <a:p>
            <a:pPr algn="ctr" eaLnBrk="1" hangingPunct="1">
              <a:lnSpc>
                <a:spcPts val="17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根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1719594" y="1331528"/>
            <a:ext cx="1285875" cy="936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67"/>
          <p:cNvCxnSpPr>
            <a:cxnSpLocks noChangeShapeType="1"/>
          </p:cNvCxnSpPr>
          <p:nvPr/>
        </p:nvCxnSpPr>
        <p:spPr bwMode="auto">
          <a:xfrm>
            <a:off x="1771982" y="1618866"/>
            <a:ext cx="11779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连接符 70"/>
          <p:cNvCxnSpPr>
            <a:cxnSpLocks noChangeShapeType="1"/>
          </p:cNvCxnSpPr>
          <p:nvPr/>
        </p:nvCxnSpPr>
        <p:spPr bwMode="auto">
          <a:xfrm flipV="1">
            <a:off x="3634119" y="2134803"/>
            <a:ext cx="1531938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连接符 72"/>
          <p:cNvCxnSpPr>
            <a:cxnSpLocks noChangeShapeType="1"/>
          </p:cNvCxnSpPr>
          <p:nvPr/>
        </p:nvCxnSpPr>
        <p:spPr bwMode="auto">
          <a:xfrm>
            <a:off x="5910594" y="2726941"/>
            <a:ext cx="12842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5894953" y="2152266"/>
            <a:ext cx="1511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3616712" y="1518942"/>
            <a:ext cx="1800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9" name="任意多边形 89"/>
          <p:cNvSpPr>
            <a:spLocks/>
          </p:cNvSpPr>
          <p:nvPr/>
        </p:nvSpPr>
        <p:spPr bwMode="auto">
          <a:xfrm>
            <a:off x="2949907" y="1739516"/>
            <a:ext cx="712787" cy="1104900"/>
          </a:xfrm>
          <a:custGeom>
            <a:avLst/>
            <a:gdLst>
              <a:gd name="T0" fmla="*/ 0 w 670560"/>
              <a:gd name="T1" fmla="*/ 0 h 1004389"/>
              <a:gd name="T2" fmla="*/ 137036 w 670560"/>
              <a:gd name="T3" fmla="*/ 0 h 1004389"/>
              <a:gd name="T4" fmla="*/ 140741 w 670560"/>
              <a:gd name="T5" fmla="*/ 1467343 h 1004389"/>
              <a:gd name="T6" fmla="*/ 855551 w 670560"/>
              <a:gd name="T7" fmla="*/ 1471597 h 1004389"/>
              <a:gd name="T8" fmla="*/ 0 60000 65536"/>
              <a:gd name="T9" fmla="*/ 0 60000 65536"/>
              <a:gd name="T10" fmla="*/ 0 60000 65536"/>
              <a:gd name="T11" fmla="*/ 0 60000 65536"/>
              <a:gd name="T12" fmla="*/ 0 w 670560"/>
              <a:gd name="T13" fmla="*/ 0 h 1004389"/>
              <a:gd name="T14" fmla="*/ 670560 w 670560"/>
              <a:gd name="T15" fmla="*/ 1004389 h 10043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0560" h="1004389">
                <a:moveTo>
                  <a:pt x="0" y="0"/>
                </a:moveTo>
                <a:lnTo>
                  <a:pt x="107406" y="0"/>
                </a:lnTo>
                <a:cubicBezTo>
                  <a:pt x="108374" y="333829"/>
                  <a:pt x="109341" y="667657"/>
                  <a:pt x="110309" y="1001486"/>
                </a:cubicBezTo>
                <a:lnTo>
                  <a:pt x="670560" y="1004389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 90"/>
          <p:cNvSpPr>
            <a:spLocks/>
          </p:cNvSpPr>
          <p:nvPr/>
        </p:nvSpPr>
        <p:spPr bwMode="auto">
          <a:xfrm>
            <a:off x="5173994" y="2261803"/>
            <a:ext cx="771525" cy="1206500"/>
          </a:xfrm>
          <a:custGeom>
            <a:avLst/>
            <a:gdLst>
              <a:gd name="T0" fmla="*/ 0 w 670560"/>
              <a:gd name="T1" fmla="*/ 0 h 1004389"/>
              <a:gd name="T2" fmla="*/ 188205 w 670560"/>
              <a:gd name="T3" fmla="*/ 0 h 1004389"/>
              <a:gd name="T4" fmla="*/ 193293 w 670560"/>
              <a:gd name="T5" fmla="*/ 2085870 h 1004389"/>
              <a:gd name="T6" fmla="*/ 1175012 w 670560"/>
              <a:gd name="T7" fmla="*/ 2091915 h 1004389"/>
              <a:gd name="T8" fmla="*/ 0 60000 65536"/>
              <a:gd name="T9" fmla="*/ 0 60000 65536"/>
              <a:gd name="T10" fmla="*/ 0 60000 65536"/>
              <a:gd name="T11" fmla="*/ 0 60000 65536"/>
              <a:gd name="T12" fmla="*/ 0 w 670560"/>
              <a:gd name="T13" fmla="*/ 0 h 1004389"/>
              <a:gd name="T14" fmla="*/ 670560 w 670560"/>
              <a:gd name="T15" fmla="*/ 1004389 h 10043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0560" h="1004389">
                <a:moveTo>
                  <a:pt x="0" y="0"/>
                </a:moveTo>
                <a:lnTo>
                  <a:pt x="107406" y="0"/>
                </a:lnTo>
                <a:cubicBezTo>
                  <a:pt x="108374" y="333829"/>
                  <a:pt x="109341" y="667657"/>
                  <a:pt x="110309" y="1001486"/>
                </a:cubicBezTo>
                <a:lnTo>
                  <a:pt x="670560" y="1004389"/>
                </a:ln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3"/>
          <p:cNvSpPr txBox="1">
            <a:spLocks noChangeArrowheads="1"/>
          </p:cNvSpPr>
          <p:nvPr/>
        </p:nvSpPr>
        <p:spPr bwMode="auto">
          <a:xfrm>
            <a:off x="5344243" y="3469891"/>
            <a:ext cx="543739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62" name="任意多边形 94"/>
          <p:cNvSpPr>
            <a:spLocks/>
          </p:cNvSpPr>
          <p:nvPr/>
        </p:nvSpPr>
        <p:spPr bwMode="auto">
          <a:xfrm>
            <a:off x="5031119" y="2006216"/>
            <a:ext cx="863600" cy="1127125"/>
          </a:xfrm>
          <a:custGeom>
            <a:avLst/>
            <a:gdLst>
              <a:gd name="T0" fmla="*/ 0 w 766293"/>
              <a:gd name="T1" fmla="*/ 0 h 1126902"/>
              <a:gd name="T2" fmla="*/ 737949 w 766293"/>
              <a:gd name="T3" fmla="*/ 0 h 1126902"/>
              <a:gd name="T4" fmla="*/ 727556 w 766293"/>
              <a:gd name="T5" fmla="*/ 1127571 h 1126902"/>
              <a:gd name="T6" fmla="*/ 1236845 w 766293"/>
              <a:gd name="T7" fmla="*/ 1127571 h 1126902"/>
              <a:gd name="T8" fmla="*/ 0 60000 65536"/>
              <a:gd name="T9" fmla="*/ 0 60000 65536"/>
              <a:gd name="T10" fmla="*/ 0 60000 65536"/>
              <a:gd name="T11" fmla="*/ 0 60000 65536"/>
              <a:gd name="T12" fmla="*/ 0 w 766293"/>
              <a:gd name="T13" fmla="*/ 0 h 1126902"/>
              <a:gd name="T14" fmla="*/ 766293 w 766293"/>
              <a:gd name="T15" fmla="*/ 1126902 h 11269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6293" h="1126902">
                <a:moveTo>
                  <a:pt x="0" y="0"/>
                </a:moveTo>
                <a:lnTo>
                  <a:pt x="457200" y="0"/>
                </a:lnTo>
                <a:cubicBezTo>
                  <a:pt x="455054" y="375634"/>
                  <a:pt x="452907" y="751268"/>
                  <a:pt x="450761" y="1126902"/>
                </a:cubicBezTo>
                <a:lnTo>
                  <a:pt x="766293" y="1126902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97"/>
          <p:cNvSpPr>
            <a:spLocks/>
          </p:cNvSpPr>
          <p:nvPr/>
        </p:nvSpPr>
        <p:spPr bwMode="auto">
          <a:xfrm>
            <a:off x="2797507" y="1504566"/>
            <a:ext cx="830262" cy="998537"/>
          </a:xfrm>
          <a:custGeom>
            <a:avLst/>
            <a:gdLst>
              <a:gd name="T0" fmla="*/ 0 w 798490"/>
              <a:gd name="T1" fmla="*/ 0 h 907960"/>
              <a:gd name="T2" fmla="*/ 487025 w 798490"/>
              <a:gd name="T3" fmla="*/ 0 h 907960"/>
              <a:gd name="T4" fmla="*/ 493982 w 798490"/>
              <a:gd name="T5" fmla="*/ 1327614 h 907960"/>
              <a:gd name="T6" fmla="*/ 862729 w 798490"/>
              <a:gd name="T7" fmla="*/ 1327614 h 907960"/>
              <a:gd name="T8" fmla="*/ 0 60000 65536"/>
              <a:gd name="T9" fmla="*/ 0 60000 65536"/>
              <a:gd name="T10" fmla="*/ 0 60000 65536"/>
              <a:gd name="T11" fmla="*/ 0 60000 65536"/>
              <a:gd name="T12" fmla="*/ 0 w 798490"/>
              <a:gd name="T13" fmla="*/ 0 h 907960"/>
              <a:gd name="T14" fmla="*/ 798490 w 798490"/>
              <a:gd name="T15" fmla="*/ 907960 h 907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8490" h="907960">
                <a:moveTo>
                  <a:pt x="0" y="0"/>
                </a:moveTo>
                <a:lnTo>
                  <a:pt x="450761" y="0"/>
                </a:lnTo>
                <a:cubicBezTo>
                  <a:pt x="452907" y="302653"/>
                  <a:pt x="455054" y="605307"/>
                  <a:pt x="457200" y="907960"/>
                </a:cubicBezTo>
                <a:lnTo>
                  <a:pt x="798490" y="90796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984832" y="1175953"/>
            <a:ext cx="9239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签发者</a:t>
            </a:r>
          </a:p>
        </p:txBody>
      </p:sp>
    </p:spTree>
    <p:extLst>
      <p:ext uri="{BB962C8B-B14F-4D97-AF65-F5344CB8AC3E}">
        <p14:creationId xmlns:p14="http://schemas.microsoft.com/office/powerpoint/2010/main" val="27134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27206"/>
            <a:ext cx="8242640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证书不是永久有效，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它可以过期，也可以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被吊销。</a:t>
            </a:r>
          </a:p>
          <a:p>
            <a:pPr marL="3456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每一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应当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有一个公布于众的、用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本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私钥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签名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撤销名单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，并定期更新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很多原因导致证书被吊销，例如：</a:t>
            </a:r>
          </a:p>
          <a:p>
            <a:pPr marL="808038" lvl="1" indent="-45085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钥被盗或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遗失。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8038" lvl="1" indent="-45085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不再被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该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认证。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8038" lvl="1" indent="-45085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签署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用户证书的私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钥被泄漏。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4633" y="607411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22624" y="57028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撤销与更新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7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676639" y="13157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676639" y="19221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687234" y="13157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96123" y="141066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7.5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互联网使用的安全协议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76639" y="2523353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84702" y="1189512"/>
            <a:ext cx="0" cy="1834737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748077" y="1281184"/>
            <a:ext cx="559434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7.5.1 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7.5.3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      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60522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943585" y="579765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039654"/>
            <a:ext cx="8204221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几乎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不具备任何安全性，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不能保证：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机密性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99200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数据完整性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799200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数据来源认证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由于其在设计和实现上存在安全漏洞，使各种攻击有机可乘。例如：攻击者很容易构造一个包含虚假地址的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提供了标准、健壮且包含广泛的机制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保证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层安全。</a:t>
            </a:r>
          </a:p>
        </p:txBody>
      </p:sp>
    </p:spTree>
    <p:extLst>
      <p:ext uri="{BB962C8B-B14F-4D97-AF65-F5344CB8AC3E}">
        <p14:creationId xmlns:p14="http://schemas.microsoft.com/office/powerpoint/2010/main" val="38935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0601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76994" y="572806"/>
            <a:ext cx="2593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族概述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71292"/>
            <a:ext cx="8129016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security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一个单一协议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，而是能够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提供互联网通信安全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框架：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通信双方选择合适的算法和参数（例如，密钥长度）。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为保证互操作性，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还包含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了所有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都必须实现的一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套加密算法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71906"/>
            <a:ext cx="8120637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对于主动攻击，可以采取适当措施加以检测。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对于被动攻击，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检测不出来的。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通信安全的目标：</a:t>
            </a:r>
          </a:p>
          <a:p>
            <a:pPr marL="799465" indent="-45720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防止分析出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报文内容和流量分析。</a:t>
            </a:r>
          </a:p>
          <a:p>
            <a:pPr marL="799465" indent="-45720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恶意程序。</a:t>
            </a:r>
          </a:p>
          <a:p>
            <a:pPr marL="799465" indent="-45720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更改报文流和拒绝服务。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对付被动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75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584320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计算机网络通信安全的目标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60737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570249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2" y="919712"/>
            <a:ext cx="8521711" cy="210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2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个协议</a:t>
            </a:r>
          </a:p>
          <a:p>
            <a:pPr marL="712788" indent="-271463" eaLnBrk="0" hangingPunct="0">
              <a:lnSpc>
                <a:spcPts val="32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鉴别首部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(Authentication Header)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712788" indent="-271463" eaLnBrk="0" hangingPunct="0">
              <a:lnSpc>
                <a:spcPts val="32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安全有效载荷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(Encapsulation Security Payload)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457200" indent="-457200" eaLnBrk="0" hangingPunct="0">
              <a:lnSpc>
                <a:spcPts val="3200"/>
              </a:lnSpc>
              <a:buClr>
                <a:srgbClr val="9900CC"/>
              </a:buClr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加密算法：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lnSpc>
                <a:spcPts val="3200"/>
              </a:lnSpc>
              <a:buClr>
                <a:srgbClr val="9900CC"/>
              </a:buClr>
              <a:buFont typeface="+mj-lt"/>
              <a:buAutoNum type="arabicPeriod" startAt="2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609108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571980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921464"/>
            <a:ext cx="7890247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AH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源点鉴别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数据完整性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，但不能保密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协议提供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源点鉴别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数据完整性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保密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数据报称为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5625" y="1881456"/>
            <a:ext cx="5011376" cy="9130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协议的功能都已包含在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ESP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协议就可以不使用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6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04633" y="940130"/>
            <a:ext cx="8133857" cy="242589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605778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568650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73" name="矩形 72"/>
          <p:cNvSpPr/>
          <p:nvPr/>
        </p:nvSpPr>
        <p:spPr>
          <a:xfrm>
            <a:off x="1406501" y="2191931"/>
            <a:ext cx="710969" cy="34024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添加的</a:t>
            </a:r>
            <a:endParaRPr lang="en-US" altLang="zh-CN" sz="10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  <a:endParaRPr lang="zh-CN" altLang="en-US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48851" y="2191931"/>
            <a:ext cx="606633" cy="34024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0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尾部</a:t>
            </a:r>
            <a:endParaRPr lang="en-US" altLang="zh-CN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1287" y="2191931"/>
            <a:ext cx="3359919" cy="804189"/>
            <a:chOff x="701287" y="2191931"/>
            <a:chExt cx="3359919" cy="804189"/>
          </a:xfrm>
        </p:grpSpPr>
        <p:sp>
          <p:nvSpPr>
            <p:cNvPr id="71" name="矩形 70"/>
            <p:cNvSpPr/>
            <p:nvPr/>
          </p:nvSpPr>
          <p:spPr>
            <a:xfrm>
              <a:off x="701287" y="2191931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  <a:endParaRPr lang="zh-CN" altLang="en-US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117471" y="2191931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  <a:endPara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715467" y="2563246"/>
              <a:ext cx="0" cy="424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4061206" y="2563246"/>
              <a:ext cx="0" cy="424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734951" y="2726565"/>
              <a:ext cx="3320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1739569" y="2719121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6772" y="1009143"/>
            <a:ext cx="2392079" cy="1182788"/>
            <a:chOff x="1056772" y="1009143"/>
            <a:chExt cx="2392079" cy="1182788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6502" y="1009143"/>
              <a:ext cx="2042349" cy="648019"/>
              <a:chOff x="5601886" y="1478458"/>
              <a:chExt cx="2042349" cy="648019"/>
            </a:xfrm>
          </p:grpSpPr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5943354" y="1478458"/>
                <a:ext cx="1361519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原始 </a:t>
                </a:r>
                <a:r>
                  <a:rPr kumimoji="0" lang="en-US" altLang="zh-CN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0" lang="zh-CN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  <p:grpSp>
            <p:nvGrpSpPr>
              <p:cNvPr id="69" name="组合 68"/>
              <p:cNvGrpSpPr/>
              <p:nvPr/>
            </p:nvGrpSpPr>
            <p:grpSpPr>
              <a:xfrm>
                <a:off x="5601886" y="1786235"/>
                <a:ext cx="2042349" cy="340242"/>
                <a:chOff x="5925153" y="1233377"/>
                <a:chExt cx="2042349" cy="340242"/>
              </a:xfrm>
              <a:solidFill>
                <a:srgbClr val="00FF99"/>
              </a:solidFill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5925153" y="1233377"/>
                  <a:ext cx="710969" cy="34024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3333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000" b="1" kern="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原始</a:t>
                  </a:r>
                  <a:endParaRPr lang="en-US" altLang="zh-CN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1000" b="1" kern="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IP </a:t>
                  </a:r>
                  <a:r>
                    <a:rPr lang="zh-CN" altLang="en-US" sz="1000" b="1" kern="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首部</a:t>
                  </a:r>
                  <a:endPara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6636122" y="1233377"/>
                  <a:ext cx="1331380" cy="340242"/>
                </a:xfrm>
                <a:prstGeom prst="rect">
                  <a:avLst/>
                </a:prstGeom>
                <a:grpFill/>
                <a:ln w="9525">
                  <a:solidFill>
                    <a:srgbClr val="3333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000" b="1" kern="0" dirty="0" smtClean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TCP/UDP </a:t>
                  </a:r>
                  <a:r>
                    <a:rPr lang="zh-CN" altLang="en-US" sz="1000" b="1" kern="0" dirty="0" smtClean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报文段</a:t>
                  </a:r>
                  <a:endParaRPr lang="zh-CN" altLang="en-US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1" name="Line 55"/>
            <p:cNvSpPr>
              <a:spLocks noChangeShapeType="1"/>
            </p:cNvSpPr>
            <p:nvPr/>
          </p:nvSpPr>
          <p:spPr bwMode="auto">
            <a:xfrm>
              <a:off x="2128104" y="16571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3448851" y="16571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" name="直接箭头连接符 5"/>
            <p:cNvCxnSpPr>
              <a:stCxn id="66" idx="2"/>
              <a:endCxn id="71" idx="0"/>
            </p:cNvCxnSpPr>
            <p:nvPr/>
          </p:nvCxnSpPr>
          <p:spPr>
            <a:xfrm flipH="1">
              <a:off x="1056772" y="1657162"/>
              <a:ext cx="705215" cy="53476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5053348" y="2205317"/>
            <a:ext cx="710969" cy="34024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添加的</a:t>
            </a:r>
            <a:endParaRPr lang="en-US" altLang="zh-CN" sz="10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  <a:endParaRPr lang="zh-CN" altLang="en-US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08110" y="2205317"/>
            <a:ext cx="606622" cy="34024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0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尾部</a:t>
            </a:r>
            <a:endParaRPr lang="en-US" altLang="zh-CN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62314" y="2205317"/>
            <a:ext cx="4067115" cy="813154"/>
            <a:chOff x="4362314" y="2205317"/>
            <a:chExt cx="4067115" cy="813154"/>
          </a:xfrm>
        </p:grpSpPr>
        <p:sp>
          <p:nvSpPr>
            <p:cNvPr id="31" name="矩形 30"/>
            <p:cNvSpPr/>
            <p:nvPr/>
          </p:nvSpPr>
          <p:spPr>
            <a:xfrm>
              <a:off x="5764317" y="2205317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  <a:endParaRPr lang="zh-CN" altLang="en-US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76729" y="2205317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  <a:endPara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4362314" y="2576632"/>
              <a:ext cx="0" cy="410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55"/>
            <p:cNvSpPr>
              <a:spLocks noChangeShapeType="1"/>
            </p:cNvSpPr>
            <p:nvPr/>
          </p:nvSpPr>
          <p:spPr bwMode="auto">
            <a:xfrm>
              <a:off x="8429428" y="2576631"/>
              <a:ext cx="0" cy="419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4362315" y="2730986"/>
              <a:ext cx="4067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5726047" y="2741472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4362314" y="2205317"/>
            <a:ext cx="710969" cy="340242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endParaRPr lang="en-US" altLang="zh-CN" sz="10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0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  <a:endParaRPr lang="zh-CN" altLang="en-US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65760" y="1022529"/>
            <a:ext cx="2042349" cy="1175088"/>
            <a:chOff x="5765760" y="1022529"/>
            <a:chExt cx="2042349" cy="1175088"/>
          </a:xfrm>
        </p:grpSpPr>
        <p:grpSp>
          <p:nvGrpSpPr>
            <p:cNvPr id="25" name="组合 24"/>
            <p:cNvGrpSpPr/>
            <p:nvPr/>
          </p:nvGrpSpPr>
          <p:grpSpPr>
            <a:xfrm>
              <a:off x="5765760" y="1022529"/>
              <a:ext cx="2042349" cy="648019"/>
              <a:chOff x="5601886" y="1478458"/>
              <a:chExt cx="2042349" cy="648019"/>
            </a:xfrm>
          </p:grpSpPr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5943354" y="1478458"/>
                <a:ext cx="1361519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原始 </a:t>
                </a:r>
                <a:r>
                  <a:rPr kumimoji="0" lang="en-US" altLang="zh-CN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0" lang="zh-CN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5601886" y="1786235"/>
                <a:ext cx="2042349" cy="340242"/>
                <a:chOff x="5925153" y="1233377"/>
                <a:chExt cx="2042349" cy="340242"/>
              </a:xfrm>
              <a:solidFill>
                <a:srgbClr val="00FF99"/>
              </a:solidFill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5925153" y="1233377"/>
                  <a:ext cx="710969" cy="34024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3333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000" b="1" kern="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原始</a:t>
                  </a:r>
                  <a:endParaRPr lang="en-US" altLang="zh-CN" sz="1000" b="1" kern="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1000" b="1" kern="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IP </a:t>
                  </a:r>
                  <a:r>
                    <a:rPr lang="zh-CN" altLang="en-US" sz="1000" b="1" kern="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首部</a:t>
                  </a:r>
                  <a:endPara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6636122" y="1233377"/>
                  <a:ext cx="1331380" cy="340242"/>
                </a:xfrm>
                <a:prstGeom prst="rect">
                  <a:avLst/>
                </a:prstGeom>
                <a:grpFill/>
                <a:ln w="9525">
                  <a:solidFill>
                    <a:srgbClr val="3333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000" b="1" kern="0" dirty="0" smtClean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TCP/UDP </a:t>
                  </a:r>
                  <a:r>
                    <a:rPr lang="zh-CN" altLang="en-US" sz="1000" b="1" kern="0" dirty="0" smtClean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报文段</a:t>
                  </a:r>
                  <a:endParaRPr lang="zh-CN" altLang="en-US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41" name="Line 55"/>
            <p:cNvSpPr>
              <a:spLocks noChangeShapeType="1"/>
            </p:cNvSpPr>
            <p:nvPr/>
          </p:nvSpPr>
          <p:spPr bwMode="auto">
            <a:xfrm>
              <a:off x="5765760" y="1670548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7808109" y="1670548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232823" y="3023056"/>
            <a:ext cx="2519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运输方式 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(transport mode)</a:t>
            </a:r>
          </a:p>
        </p:txBody>
      </p:sp>
      <p:sp>
        <p:nvSpPr>
          <p:cNvPr id="44" name="矩形 43"/>
          <p:cNvSpPr/>
          <p:nvPr/>
        </p:nvSpPr>
        <p:spPr>
          <a:xfrm>
            <a:off x="5136200" y="3023056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 </a:t>
            </a:r>
            <a:r>
              <a:rPr lang="en-US" altLang="zh-CN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tunnel mode</a:t>
            </a:r>
            <a:r>
              <a:rPr lang="en-US" altLang="zh-CN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227" y="3386684"/>
            <a:ext cx="374244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运输层报文段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的前后分别添加若干控制信息，再加上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首部。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适合于主机到主机之间的安全传送。 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的主机都运行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</a:p>
        </p:txBody>
      </p:sp>
      <p:sp>
        <p:nvSpPr>
          <p:cNvPr id="10" name="矩形 9"/>
          <p:cNvSpPr/>
          <p:nvPr/>
        </p:nvSpPr>
        <p:spPr>
          <a:xfrm>
            <a:off x="4332673" y="3386684"/>
            <a:ext cx="38879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在原始的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的前后分别添加若干控制信息，再加上新的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首部。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数据报所经过的所有路由器上都运行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</a:p>
          <a:p>
            <a:pPr marL="285750" indent="-285750">
              <a:lnSpc>
                <a:spcPts val="18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隧道方式常用来实现虚拟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专用网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77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33" grpId="0" animBg="1"/>
      <p:bldP spid="34" grpId="0" animBg="1"/>
      <p:bldP spid="9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60657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569445"/>
            <a:ext cx="4259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数据报的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首部是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不加密的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18908"/>
            <a:ext cx="7621514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无论使用哪种方式，最后得出的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首部都是不加密的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数据部分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是经过加密的，并能够被鉴别的。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通常把数据报的数据部分称为数据报的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有效载荷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(payload)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1259"/>
            <a:ext cx="8129015" cy="131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安全数据报之前，在源实体和目的实体之间必须创建一条网络层的逻辑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连接。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此逻辑连接叫做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Association)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0601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4000" y="572806"/>
            <a:ext cx="15199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安全关联</a:t>
            </a:r>
          </a:p>
        </p:txBody>
      </p:sp>
      <p:sp>
        <p:nvSpPr>
          <p:cNvPr id="2" name="矩形 1"/>
          <p:cNvSpPr/>
          <p:nvPr/>
        </p:nvSpPr>
        <p:spPr>
          <a:xfrm>
            <a:off x="1592580" y="2414811"/>
            <a:ext cx="5173980" cy="8715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eaLnBrk="0" hangingPunct="0">
              <a:lnSpc>
                <a:spcPts val="32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把传统互联网无连接的网络层转换为具有逻辑连接的网络层。 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608336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57120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安全关联的特点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20671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安全关联是从源点到终点的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单向连接，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它能够提供安全服务。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上传送的就是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如要进行双向安全通信，则两个方向都需要建立安全关联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个员工进行双向安全通信，一共需要创建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(2 +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i="1" dirty="0" smtClean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条安全关联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SA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0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29325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10181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560869"/>
            <a:ext cx="3900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476" y="1137226"/>
            <a:ext cx="6794406" cy="65659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要和分公司的主机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通过互联网进行安全通信。公司总部与分公司之间的安全关联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在路由器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之间建立的。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46192"/>
            <a:ext cx="2197948" cy="1920002"/>
          </a:xfrm>
          <a:prstGeom prst="roundRect">
            <a:avLst/>
          </a:prstGeom>
          <a:solidFill>
            <a:srgbClr val="FFFF99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46192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17696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3791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26297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565550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11618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856053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4" name="Picture 20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2998418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>
            <a:off x="5668265" y="3150401"/>
            <a:ext cx="648661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594409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794044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40782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990"/>
          <p:cNvGrpSpPr>
            <a:grpSpLocks/>
          </p:cNvGrpSpPr>
          <p:nvPr/>
        </p:nvGrpSpPr>
        <p:grpSpPr bwMode="auto">
          <a:xfrm>
            <a:off x="6857488" y="2906072"/>
            <a:ext cx="617057" cy="175070"/>
            <a:chOff x="1691680" y="1052736"/>
            <a:chExt cx="576064" cy="144016"/>
          </a:xfrm>
        </p:grpSpPr>
        <p:sp>
          <p:nvSpPr>
            <p:cNvPr id="503" name="矩形 502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4" name="直接箭头连接符 988"/>
            <p:cNvCxnSpPr>
              <a:cxnSpLocks noChangeShapeType="1"/>
              <a:stCxn id="503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35995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cxnSp>
        <p:nvCxnSpPr>
          <p:cNvPr id="33" name="直接连接符 540"/>
          <p:cNvCxnSpPr>
            <a:cxnSpLocks noChangeShapeType="1"/>
          </p:cNvCxnSpPr>
          <p:nvPr/>
        </p:nvCxnSpPr>
        <p:spPr bwMode="auto">
          <a:xfrm flipH="1">
            <a:off x="1844534" y="3252365"/>
            <a:ext cx="805746" cy="45107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13"/>
          <p:cNvSpPr txBox="1">
            <a:spLocks noChangeArrowheads="1"/>
          </p:cNvSpPr>
          <p:nvPr/>
        </p:nvSpPr>
        <p:spPr bwMode="auto">
          <a:xfrm>
            <a:off x="1249547" y="3430960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859900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542"/>
          <p:cNvSpPr>
            <a:spLocks noChangeArrowheads="1"/>
          </p:cNvSpPr>
          <p:nvPr/>
        </p:nvSpPr>
        <p:spPr bwMode="auto">
          <a:xfrm>
            <a:off x="7131169" y="2910086"/>
            <a:ext cx="110493" cy="171223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04936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554"/>
          <p:cNvGrpSpPr>
            <a:grpSpLocks/>
          </p:cNvGrpSpPr>
          <p:nvPr/>
        </p:nvGrpSpPr>
        <p:grpSpPr bwMode="auto">
          <a:xfrm>
            <a:off x="6638313" y="2318308"/>
            <a:ext cx="1145725" cy="651251"/>
            <a:chOff x="1501147" y="598373"/>
            <a:chExt cx="1069610" cy="538002"/>
          </a:xfrm>
        </p:grpSpPr>
        <p:grpSp>
          <p:nvGrpSpPr>
            <p:cNvPr id="43" name="组合 516"/>
            <p:cNvGrpSpPr>
              <a:grpSpLocks/>
            </p:cNvGrpSpPr>
            <p:nvPr/>
          </p:nvGrpSpPr>
          <p:grpSpPr bwMode="auto">
            <a:xfrm>
              <a:off x="1501147" y="598373"/>
              <a:ext cx="1069610" cy="294860"/>
              <a:chOff x="1572179" y="576470"/>
              <a:chExt cx="1028712" cy="294860"/>
            </a:xfrm>
          </p:grpSpPr>
          <p:sp>
            <p:nvSpPr>
              <p:cNvPr id="45" name="圆角矩形标注 557"/>
              <p:cNvSpPr>
                <a:spLocks noChangeArrowheads="1"/>
              </p:cNvSpPr>
              <p:nvPr/>
            </p:nvSpPr>
            <p:spPr bwMode="auto">
              <a:xfrm>
                <a:off x="1572179" y="576470"/>
                <a:ext cx="1011994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 Box 48"/>
              <p:cNvSpPr txBox="1">
                <a:spLocks noChangeArrowheads="1"/>
              </p:cNvSpPr>
              <p:nvPr/>
            </p:nvSpPr>
            <p:spPr bwMode="auto">
              <a:xfrm>
                <a:off x="1572953" y="598164"/>
                <a:ext cx="1027938" cy="25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下箭头 556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877788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876832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圆角矩形标注 557"/>
          <p:cNvSpPr>
            <a:spLocks noChangeArrowheads="1"/>
          </p:cNvSpPr>
          <p:nvPr/>
        </p:nvSpPr>
        <p:spPr bwMode="auto">
          <a:xfrm>
            <a:off x="2077448" y="3599856"/>
            <a:ext cx="837180" cy="293509"/>
          </a:xfrm>
          <a:prstGeom prst="wedgeRoundRectCallout">
            <a:avLst>
              <a:gd name="adj1" fmla="val 29378"/>
              <a:gd name="adj2" fmla="val -17535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" name="Text Box 48"/>
          <p:cNvSpPr txBox="1">
            <a:spLocks noChangeArrowheads="1"/>
          </p:cNvSpPr>
          <p:nvPr/>
        </p:nvSpPr>
        <p:spPr bwMode="auto">
          <a:xfrm>
            <a:off x="1937944" y="3598361"/>
            <a:ext cx="1084263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装有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" name="Group 352"/>
          <p:cNvGrpSpPr>
            <a:grpSpLocks/>
          </p:cNvGrpSpPr>
          <p:nvPr/>
        </p:nvGrpSpPr>
        <p:grpSpPr bwMode="auto">
          <a:xfrm>
            <a:off x="1377993" y="3518428"/>
            <a:ext cx="524774" cy="433344"/>
            <a:chOff x="624" y="2968"/>
            <a:chExt cx="1331" cy="920"/>
          </a:xfrm>
        </p:grpSpPr>
        <p:sp>
          <p:nvSpPr>
            <p:cNvPr id="120" name="Freeform 353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1 w 1426"/>
                <a:gd name="T1" fmla="*/ 0 h 2309"/>
                <a:gd name="T2" fmla="*/ 1 w 1426"/>
                <a:gd name="T3" fmla="*/ 0 h 2309"/>
                <a:gd name="T4" fmla="*/ 0 w 1426"/>
                <a:gd name="T5" fmla="*/ 0 h 2309"/>
                <a:gd name="T6" fmla="*/ 1 w 1426"/>
                <a:gd name="T7" fmla="*/ 0 h 2309"/>
                <a:gd name="T8" fmla="*/ 1 w 1426"/>
                <a:gd name="T9" fmla="*/ 0 h 2309"/>
                <a:gd name="T10" fmla="*/ 1 w 1426"/>
                <a:gd name="T11" fmla="*/ 0 h 2309"/>
                <a:gd name="T12" fmla="*/ 1 w 1426"/>
                <a:gd name="T13" fmla="*/ 0 h 2309"/>
                <a:gd name="T14" fmla="*/ 1 w 1426"/>
                <a:gd name="T15" fmla="*/ 0 h 2309"/>
                <a:gd name="T16" fmla="*/ 1 w 1426"/>
                <a:gd name="T17" fmla="*/ 0 h 2309"/>
                <a:gd name="T18" fmla="*/ 1 w 1426"/>
                <a:gd name="T19" fmla="*/ 0 h 2309"/>
                <a:gd name="T20" fmla="*/ 1 w 1426"/>
                <a:gd name="T21" fmla="*/ 0 h 2309"/>
                <a:gd name="T22" fmla="*/ 1 w 1426"/>
                <a:gd name="T23" fmla="*/ 0 h 2309"/>
                <a:gd name="T24" fmla="*/ 1 w 1426"/>
                <a:gd name="T25" fmla="*/ 0 h 23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6"/>
                <a:gd name="T40" fmla="*/ 0 h 2309"/>
                <a:gd name="T41" fmla="*/ 1426 w 1426"/>
                <a:gd name="T42" fmla="*/ 2309 h 23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354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0 w 573"/>
                <a:gd name="T1" fmla="*/ 0 h 1980"/>
                <a:gd name="T2" fmla="*/ 0 w 573"/>
                <a:gd name="T3" fmla="*/ 0 h 1980"/>
                <a:gd name="T4" fmla="*/ 0 w 573"/>
                <a:gd name="T5" fmla="*/ 0 h 1980"/>
                <a:gd name="T6" fmla="*/ 0 w 573"/>
                <a:gd name="T7" fmla="*/ 0 h 1980"/>
                <a:gd name="T8" fmla="*/ 0 w 573"/>
                <a:gd name="T9" fmla="*/ 0 h 1980"/>
                <a:gd name="T10" fmla="*/ 0 w 573"/>
                <a:gd name="T11" fmla="*/ 0 h 1980"/>
                <a:gd name="T12" fmla="*/ 0 w 573"/>
                <a:gd name="T13" fmla="*/ 0 h 1980"/>
                <a:gd name="T14" fmla="*/ 0 w 573"/>
                <a:gd name="T15" fmla="*/ 0 h 1980"/>
                <a:gd name="T16" fmla="*/ 0 w 573"/>
                <a:gd name="T17" fmla="*/ 0 h 1980"/>
                <a:gd name="T18" fmla="*/ 0 w 573"/>
                <a:gd name="T19" fmla="*/ 0 h 1980"/>
                <a:gd name="T20" fmla="*/ 0 w 573"/>
                <a:gd name="T21" fmla="*/ 0 h 1980"/>
                <a:gd name="T22" fmla="*/ 0 w 573"/>
                <a:gd name="T23" fmla="*/ 0 h 1980"/>
                <a:gd name="T24" fmla="*/ 0 w 573"/>
                <a:gd name="T25" fmla="*/ 0 h 1980"/>
                <a:gd name="T26" fmla="*/ 0 w 573"/>
                <a:gd name="T27" fmla="*/ 0 h 1980"/>
                <a:gd name="T28" fmla="*/ 0 w 573"/>
                <a:gd name="T29" fmla="*/ 0 h 1980"/>
                <a:gd name="T30" fmla="*/ 0 w 573"/>
                <a:gd name="T31" fmla="*/ 0 h 19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3"/>
                <a:gd name="T49" fmla="*/ 0 h 1980"/>
                <a:gd name="T50" fmla="*/ 573 w 573"/>
                <a:gd name="T51" fmla="*/ 1980 h 19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355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1 w 1045"/>
                <a:gd name="T3" fmla="*/ 0 h 441"/>
                <a:gd name="T4" fmla="*/ 1 w 1045"/>
                <a:gd name="T5" fmla="*/ 0 h 441"/>
                <a:gd name="T6" fmla="*/ 1 w 1045"/>
                <a:gd name="T7" fmla="*/ 0 h 441"/>
                <a:gd name="T8" fmla="*/ 1 w 1045"/>
                <a:gd name="T9" fmla="*/ 0 h 441"/>
                <a:gd name="T10" fmla="*/ 1 w 1045"/>
                <a:gd name="T11" fmla="*/ 0 h 441"/>
                <a:gd name="T12" fmla="*/ 0 w 1045"/>
                <a:gd name="T13" fmla="*/ 0 h 4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5"/>
                <a:gd name="T22" fmla="*/ 0 h 441"/>
                <a:gd name="T23" fmla="*/ 1045 w 1045"/>
                <a:gd name="T24" fmla="*/ 441 h 4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356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1 w 955"/>
                <a:gd name="T1" fmla="*/ 0 h 1719"/>
                <a:gd name="T2" fmla="*/ 0 w 955"/>
                <a:gd name="T3" fmla="*/ 0 h 1719"/>
                <a:gd name="T4" fmla="*/ 1 w 955"/>
                <a:gd name="T5" fmla="*/ 0 h 1719"/>
                <a:gd name="T6" fmla="*/ 1 w 955"/>
                <a:gd name="T7" fmla="*/ 0 h 1719"/>
                <a:gd name="T8" fmla="*/ 1 w 955"/>
                <a:gd name="T9" fmla="*/ 0 h 1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5"/>
                <a:gd name="T16" fmla="*/ 0 h 1719"/>
                <a:gd name="T17" fmla="*/ 955 w 955"/>
                <a:gd name="T18" fmla="*/ 1719 h 17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357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1 w 862"/>
                <a:gd name="T1" fmla="*/ 0 h 1587"/>
                <a:gd name="T2" fmla="*/ 0 w 862"/>
                <a:gd name="T3" fmla="*/ 0 h 1587"/>
                <a:gd name="T4" fmla="*/ 1 w 862"/>
                <a:gd name="T5" fmla="*/ 0 h 1587"/>
                <a:gd name="T6" fmla="*/ 1 w 862"/>
                <a:gd name="T7" fmla="*/ 0 h 1587"/>
                <a:gd name="T8" fmla="*/ 1 w 862"/>
                <a:gd name="T9" fmla="*/ 0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587"/>
                <a:gd name="T17" fmla="*/ 862 w 862"/>
                <a:gd name="T18" fmla="*/ 1587 h 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358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0 w 408"/>
                <a:gd name="T1" fmla="*/ 0 h 1480"/>
                <a:gd name="T2" fmla="*/ 0 w 408"/>
                <a:gd name="T3" fmla="*/ 0 h 1480"/>
                <a:gd name="T4" fmla="*/ 0 w 408"/>
                <a:gd name="T5" fmla="*/ 0 h 1480"/>
                <a:gd name="T6" fmla="*/ 0 w 408"/>
                <a:gd name="T7" fmla="*/ 0 h 1480"/>
                <a:gd name="T8" fmla="*/ 0 w 408"/>
                <a:gd name="T9" fmla="*/ 0 h 1480"/>
                <a:gd name="T10" fmla="*/ 0 w 408"/>
                <a:gd name="T11" fmla="*/ 0 h 1480"/>
                <a:gd name="T12" fmla="*/ 0 w 408"/>
                <a:gd name="T13" fmla="*/ 0 h 1480"/>
                <a:gd name="T14" fmla="*/ 0 w 408"/>
                <a:gd name="T15" fmla="*/ 0 h 1480"/>
                <a:gd name="T16" fmla="*/ 0 w 408"/>
                <a:gd name="T17" fmla="*/ 0 h 1480"/>
                <a:gd name="T18" fmla="*/ 0 w 408"/>
                <a:gd name="T19" fmla="*/ 0 h 1480"/>
                <a:gd name="T20" fmla="*/ 0 w 408"/>
                <a:gd name="T21" fmla="*/ 0 h 1480"/>
                <a:gd name="T22" fmla="*/ 0 w 408"/>
                <a:gd name="T23" fmla="*/ 0 h 1480"/>
                <a:gd name="T24" fmla="*/ 0 w 408"/>
                <a:gd name="T25" fmla="*/ 0 h 1480"/>
                <a:gd name="T26" fmla="*/ 0 w 408"/>
                <a:gd name="T27" fmla="*/ 0 h 1480"/>
                <a:gd name="T28" fmla="*/ 0 w 408"/>
                <a:gd name="T29" fmla="*/ 0 h 1480"/>
                <a:gd name="T30" fmla="*/ 0 w 408"/>
                <a:gd name="T31" fmla="*/ 0 h 14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8"/>
                <a:gd name="T49" fmla="*/ 0 h 1480"/>
                <a:gd name="T50" fmla="*/ 408 w 408"/>
                <a:gd name="T51" fmla="*/ 1480 h 14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359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0 w 1065"/>
                <a:gd name="T1" fmla="*/ 0 h 963"/>
                <a:gd name="T2" fmla="*/ 0 w 1065"/>
                <a:gd name="T3" fmla="*/ 0 h 963"/>
                <a:gd name="T4" fmla="*/ 0 w 1065"/>
                <a:gd name="T5" fmla="*/ 0 h 963"/>
                <a:gd name="T6" fmla="*/ 0 w 1065"/>
                <a:gd name="T7" fmla="*/ 0 h 963"/>
                <a:gd name="T8" fmla="*/ 0 w 1065"/>
                <a:gd name="T9" fmla="*/ 0 h 963"/>
                <a:gd name="T10" fmla="*/ 0 w 1065"/>
                <a:gd name="T11" fmla="*/ 0 h 963"/>
                <a:gd name="T12" fmla="*/ 0 w 1065"/>
                <a:gd name="T13" fmla="*/ 0 h 963"/>
                <a:gd name="T14" fmla="*/ 0 w 1065"/>
                <a:gd name="T15" fmla="*/ 0 h 963"/>
                <a:gd name="T16" fmla="*/ 0 w 1065"/>
                <a:gd name="T17" fmla="*/ 0 h 963"/>
                <a:gd name="T18" fmla="*/ 0 w 1065"/>
                <a:gd name="T19" fmla="*/ 0 h 9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5"/>
                <a:gd name="T31" fmla="*/ 0 h 963"/>
                <a:gd name="T32" fmla="*/ 1065 w 1065"/>
                <a:gd name="T33" fmla="*/ 963 h 9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360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 w 1969"/>
                <a:gd name="T3" fmla="*/ 0 h 862"/>
                <a:gd name="T4" fmla="*/ 1 w 1969"/>
                <a:gd name="T5" fmla="*/ 0 h 862"/>
                <a:gd name="T6" fmla="*/ 1 w 1969"/>
                <a:gd name="T7" fmla="*/ 0 h 862"/>
                <a:gd name="T8" fmla="*/ 0 w 1969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9"/>
                <a:gd name="T16" fmla="*/ 0 h 862"/>
                <a:gd name="T17" fmla="*/ 1969 w 1969"/>
                <a:gd name="T18" fmla="*/ 862 h 8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361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1 w 1777"/>
                <a:gd name="T1" fmla="*/ 0 h 297"/>
                <a:gd name="T2" fmla="*/ 0 w 1777"/>
                <a:gd name="T3" fmla="*/ 0 h 297"/>
                <a:gd name="T4" fmla="*/ 1 w 1777"/>
                <a:gd name="T5" fmla="*/ 0 h 297"/>
                <a:gd name="T6" fmla="*/ 1 w 1777"/>
                <a:gd name="T7" fmla="*/ 0 h 297"/>
                <a:gd name="T8" fmla="*/ 1 w 1777"/>
                <a:gd name="T9" fmla="*/ 0 h 297"/>
                <a:gd name="T10" fmla="*/ 1 w 1777"/>
                <a:gd name="T11" fmla="*/ 0 h 297"/>
                <a:gd name="T12" fmla="*/ 1 w 1777"/>
                <a:gd name="T13" fmla="*/ 0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7"/>
                <a:gd name="T22" fmla="*/ 0 h 297"/>
                <a:gd name="T23" fmla="*/ 1777 w 1777"/>
                <a:gd name="T24" fmla="*/ 297 h 2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362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0 w 513"/>
                <a:gd name="T1" fmla="*/ 0 h 1106"/>
                <a:gd name="T2" fmla="*/ 0 w 513"/>
                <a:gd name="T3" fmla="*/ 0 h 1106"/>
                <a:gd name="T4" fmla="*/ 0 w 513"/>
                <a:gd name="T5" fmla="*/ 0 h 1106"/>
                <a:gd name="T6" fmla="*/ 0 w 513"/>
                <a:gd name="T7" fmla="*/ 0 h 1106"/>
                <a:gd name="T8" fmla="*/ 0 w 513"/>
                <a:gd name="T9" fmla="*/ 0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1106"/>
                <a:gd name="T17" fmla="*/ 513 w 513"/>
                <a:gd name="T18" fmla="*/ 1106 h 1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363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1 w 262"/>
                <a:gd name="T1" fmla="*/ 0 h 25"/>
                <a:gd name="T2" fmla="*/ 0 w 262"/>
                <a:gd name="T3" fmla="*/ 0 h 25"/>
                <a:gd name="T4" fmla="*/ 1 w 262"/>
                <a:gd name="T5" fmla="*/ 0 h 25"/>
                <a:gd name="T6" fmla="*/ 1 w 262"/>
                <a:gd name="T7" fmla="*/ 0 h 25"/>
                <a:gd name="T8" fmla="*/ 1 w 2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5"/>
                <a:gd name="T17" fmla="*/ 262 w 26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364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1 w 561"/>
                <a:gd name="T1" fmla="*/ 0 h 836"/>
                <a:gd name="T2" fmla="*/ 0 w 561"/>
                <a:gd name="T3" fmla="*/ 0 h 836"/>
                <a:gd name="T4" fmla="*/ 1 w 561"/>
                <a:gd name="T5" fmla="*/ 0 h 836"/>
                <a:gd name="T6" fmla="*/ 1 w 561"/>
                <a:gd name="T7" fmla="*/ 0 h 8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836"/>
                <a:gd name="T14" fmla="*/ 561 w 561"/>
                <a:gd name="T15" fmla="*/ 836 h 8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" name="Group 365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58" name="Group 366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637" name="Freeform 367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 w 22"/>
                    <a:gd name="T1" fmla="*/ 0 h 67"/>
                    <a:gd name="T2" fmla="*/ 0 w 22"/>
                    <a:gd name="T3" fmla="*/ 0 h 67"/>
                    <a:gd name="T4" fmla="*/ 1 w 22"/>
                    <a:gd name="T5" fmla="*/ 0 h 67"/>
                    <a:gd name="T6" fmla="*/ 1 w 22"/>
                    <a:gd name="T7" fmla="*/ 0 h 67"/>
                    <a:gd name="T8" fmla="*/ 1 w 22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7"/>
                    <a:gd name="T17" fmla="*/ 22 w 2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" name="Freeform 368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" name="Freeform 369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9" name="Group 370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634" name="Freeform 371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" name="Freeform 372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1 w 74"/>
                    <a:gd name="T3" fmla="*/ 0 h 29"/>
                    <a:gd name="T4" fmla="*/ 1 w 74"/>
                    <a:gd name="T5" fmla="*/ 0 h 29"/>
                    <a:gd name="T6" fmla="*/ 1 w 74"/>
                    <a:gd name="T7" fmla="*/ 0 h 29"/>
                    <a:gd name="T8" fmla="*/ 1 w 74"/>
                    <a:gd name="T9" fmla="*/ 0 h 29"/>
                    <a:gd name="T10" fmla="*/ 1 w 74"/>
                    <a:gd name="T11" fmla="*/ 0 h 29"/>
                    <a:gd name="T12" fmla="*/ 1 w 74"/>
                    <a:gd name="T13" fmla="*/ 0 h 29"/>
                    <a:gd name="T14" fmla="*/ 0 w 74"/>
                    <a:gd name="T15" fmla="*/ 0 h 29"/>
                    <a:gd name="T16" fmla="*/ 1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" name="Freeform 373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0" name="Freeform 374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375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0 h 68"/>
                  <a:gd name="T4" fmla="*/ 0 w 24"/>
                  <a:gd name="T5" fmla="*/ 0 h 68"/>
                  <a:gd name="T6" fmla="*/ 0 w 24"/>
                  <a:gd name="T7" fmla="*/ 0 h 68"/>
                  <a:gd name="T8" fmla="*/ 0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376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0 w 70"/>
                  <a:gd name="T3" fmla="*/ 0 h 30"/>
                  <a:gd name="T4" fmla="*/ 0 w 70"/>
                  <a:gd name="T5" fmla="*/ 0 h 30"/>
                  <a:gd name="T6" fmla="*/ 0 w 70"/>
                  <a:gd name="T7" fmla="*/ 0 h 30"/>
                  <a:gd name="T8" fmla="*/ 0 w 70"/>
                  <a:gd name="T9" fmla="*/ 0 h 30"/>
                  <a:gd name="T10" fmla="*/ 0 w 70"/>
                  <a:gd name="T11" fmla="*/ 0 h 30"/>
                  <a:gd name="T12" fmla="*/ 0 w 70"/>
                  <a:gd name="T13" fmla="*/ 0 h 30"/>
                  <a:gd name="T14" fmla="*/ 0 w 70"/>
                  <a:gd name="T15" fmla="*/ 0 h 30"/>
                  <a:gd name="T16" fmla="*/ 0 w 70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30"/>
                  <a:gd name="T29" fmla="*/ 70 w 70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377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0 h 36"/>
                  <a:gd name="T2" fmla="*/ 1 w 83"/>
                  <a:gd name="T3" fmla="*/ 0 h 36"/>
                  <a:gd name="T4" fmla="*/ 1 w 83"/>
                  <a:gd name="T5" fmla="*/ 0 h 36"/>
                  <a:gd name="T6" fmla="*/ 1 w 83"/>
                  <a:gd name="T7" fmla="*/ 0 h 36"/>
                  <a:gd name="T8" fmla="*/ 1 w 83"/>
                  <a:gd name="T9" fmla="*/ 0 h 36"/>
                  <a:gd name="T10" fmla="*/ 1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" name="Group 378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631" name="Freeform 379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2" name="Freeform 380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0 w 73"/>
                    <a:gd name="T1" fmla="*/ 0 h 30"/>
                    <a:gd name="T2" fmla="*/ 0 w 73"/>
                    <a:gd name="T3" fmla="*/ 0 h 30"/>
                    <a:gd name="T4" fmla="*/ 0 w 73"/>
                    <a:gd name="T5" fmla="*/ 0 h 30"/>
                    <a:gd name="T6" fmla="*/ 0 w 73"/>
                    <a:gd name="T7" fmla="*/ 0 h 30"/>
                    <a:gd name="T8" fmla="*/ 0 w 73"/>
                    <a:gd name="T9" fmla="*/ 0 h 30"/>
                    <a:gd name="T10" fmla="*/ 0 w 73"/>
                    <a:gd name="T11" fmla="*/ 0 h 30"/>
                    <a:gd name="T12" fmla="*/ 0 w 73"/>
                    <a:gd name="T13" fmla="*/ 0 h 30"/>
                    <a:gd name="T14" fmla="*/ 0 w 73"/>
                    <a:gd name="T15" fmla="*/ 0 h 30"/>
                    <a:gd name="T16" fmla="*/ 0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3" name="Freeform 381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" name="Group 382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628" name="Freeform 383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9" name="Freeform 384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0" name="Freeform 385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6" name="Group 386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625" name="Freeform 387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" name="Freeform 388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7" name="Freeform 389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7" name="Group 390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558" name="Freeform 391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" name="Freeform 392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1 w 75"/>
                    <a:gd name="T1" fmla="*/ 0 h 30"/>
                    <a:gd name="T2" fmla="*/ 1 w 75"/>
                    <a:gd name="T3" fmla="*/ 0 h 30"/>
                    <a:gd name="T4" fmla="*/ 1 w 75"/>
                    <a:gd name="T5" fmla="*/ 0 h 30"/>
                    <a:gd name="T6" fmla="*/ 1 w 75"/>
                    <a:gd name="T7" fmla="*/ 0 h 30"/>
                    <a:gd name="T8" fmla="*/ 1 w 75"/>
                    <a:gd name="T9" fmla="*/ 0 h 30"/>
                    <a:gd name="T10" fmla="*/ 1 w 75"/>
                    <a:gd name="T11" fmla="*/ 0 h 30"/>
                    <a:gd name="T12" fmla="*/ 1 w 75"/>
                    <a:gd name="T13" fmla="*/ 0 h 30"/>
                    <a:gd name="T14" fmla="*/ 0 w 75"/>
                    <a:gd name="T15" fmla="*/ 0 h 30"/>
                    <a:gd name="T16" fmla="*/ 1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" name="Freeform 393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94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538" name="Group 395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555" name="Freeform 396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Freeform 397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Freeform 398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0 h 37"/>
                      <a:gd name="T2" fmla="*/ 1 w 82"/>
                      <a:gd name="T3" fmla="*/ 0 h 37"/>
                      <a:gd name="T4" fmla="*/ 1 w 82"/>
                      <a:gd name="T5" fmla="*/ 0 h 37"/>
                      <a:gd name="T6" fmla="*/ 1 w 82"/>
                      <a:gd name="T7" fmla="*/ 0 h 37"/>
                      <a:gd name="T8" fmla="*/ 1 w 82"/>
                      <a:gd name="T9" fmla="*/ 0 h 37"/>
                      <a:gd name="T10" fmla="*/ 1 w 82"/>
                      <a:gd name="T11" fmla="*/ 0 h 37"/>
                      <a:gd name="T12" fmla="*/ 0 w 82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7"/>
                      <a:gd name="T23" fmla="*/ 82 w 82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9" name="Group 399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552" name="Freeform 400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Freeform 401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Freeform 402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0" name="Group 403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549" name="Freeform 404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Freeform 405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Freeform 406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1" name="Group 407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546" name="Freeform 408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Freeform 409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Freeform 410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2" name="Group 411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543" name="Freeform 412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Freeform 413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Freeform 414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9" name="Group 415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516" name="Group 416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535" name="Freeform 417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Freeform 418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419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7" name="Group 420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530" name="Freeform 421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Freeform 422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" name="Freeform 423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0 h 37"/>
                      <a:gd name="T2" fmla="*/ 0 w 83"/>
                      <a:gd name="T3" fmla="*/ 0 h 37"/>
                      <a:gd name="T4" fmla="*/ 0 w 83"/>
                      <a:gd name="T5" fmla="*/ 0 h 37"/>
                      <a:gd name="T6" fmla="*/ 0 w 83"/>
                      <a:gd name="T7" fmla="*/ 0 h 37"/>
                      <a:gd name="T8" fmla="*/ 0 w 83"/>
                      <a:gd name="T9" fmla="*/ 0 h 37"/>
                      <a:gd name="T10" fmla="*/ 0 w 83"/>
                      <a:gd name="T11" fmla="*/ 0 h 37"/>
                      <a:gd name="T12" fmla="*/ 0 w 83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7"/>
                      <a:gd name="T23" fmla="*/ 83 w 83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8" name="Group 424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527" name="Freeform 425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Freeform 426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Freeform 427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9" name="Group 428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524" name="Freeform 429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Freeform 430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6" name="Freeform 431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0" name="Group 432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521" name="Freeform 433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Freeform 434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Freeform 435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0" name="Group 436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513" name="Freeform 437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" name="Freeform 438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0 w 73"/>
                    <a:gd name="T1" fmla="*/ 0 h 31"/>
                    <a:gd name="T2" fmla="*/ 0 w 73"/>
                    <a:gd name="T3" fmla="*/ 0 h 31"/>
                    <a:gd name="T4" fmla="*/ 0 w 73"/>
                    <a:gd name="T5" fmla="*/ 0 h 31"/>
                    <a:gd name="T6" fmla="*/ 0 w 73"/>
                    <a:gd name="T7" fmla="*/ 0 h 31"/>
                    <a:gd name="T8" fmla="*/ 0 w 73"/>
                    <a:gd name="T9" fmla="*/ 0 h 31"/>
                    <a:gd name="T10" fmla="*/ 0 w 73"/>
                    <a:gd name="T11" fmla="*/ 0 h 31"/>
                    <a:gd name="T12" fmla="*/ 0 w 73"/>
                    <a:gd name="T13" fmla="*/ 0 h 31"/>
                    <a:gd name="T14" fmla="*/ 0 w 73"/>
                    <a:gd name="T15" fmla="*/ 0 h 31"/>
                    <a:gd name="T16" fmla="*/ 0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439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1" name="Group 440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510" name="Freeform 441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442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0 w 75"/>
                    <a:gd name="T1" fmla="*/ 0 h 30"/>
                    <a:gd name="T2" fmla="*/ 0 w 75"/>
                    <a:gd name="T3" fmla="*/ 0 h 30"/>
                    <a:gd name="T4" fmla="*/ 0 w 75"/>
                    <a:gd name="T5" fmla="*/ 0 h 30"/>
                    <a:gd name="T6" fmla="*/ 0 w 75"/>
                    <a:gd name="T7" fmla="*/ 0 h 30"/>
                    <a:gd name="T8" fmla="*/ 0 w 75"/>
                    <a:gd name="T9" fmla="*/ 0 h 30"/>
                    <a:gd name="T10" fmla="*/ 0 w 75"/>
                    <a:gd name="T11" fmla="*/ 0 h 30"/>
                    <a:gd name="T12" fmla="*/ 0 w 75"/>
                    <a:gd name="T13" fmla="*/ 0 h 30"/>
                    <a:gd name="T14" fmla="*/ 0 w 75"/>
                    <a:gd name="T15" fmla="*/ 0 h 30"/>
                    <a:gd name="T16" fmla="*/ 0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443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2" name="Group 444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507" name="Freeform 445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446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447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3" name="Freeform 448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 w 23"/>
                  <a:gd name="T1" fmla="*/ 0 h 68"/>
                  <a:gd name="T2" fmla="*/ 0 w 23"/>
                  <a:gd name="T3" fmla="*/ 0 h 68"/>
                  <a:gd name="T4" fmla="*/ 1 w 23"/>
                  <a:gd name="T5" fmla="*/ 0 h 68"/>
                  <a:gd name="T6" fmla="*/ 1 w 23"/>
                  <a:gd name="T7" fmla="*/ 0 h 68"/>
                  <a:gd name="T8" fmla="*/ 1 w 23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8"/>
                  <a:gd name="T17" fmla="*/ 23 w 23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449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1 w 71"/>
                  <a:gd name="T3" fmla="*/ 0 h 27"/>
                  <a:gd name="T4" fmla="*/ 1 w 71"/>
                  <a:gd name="T5" fmla="*/ 0 h 27"/>
                  <a:gd name="T6" fmla="*/ 1 w 71"/>
                  <a:gd name="T7" fmla="*/ 0 h 27"/>
                  <a:gd name="T8" fmla="*/ 1 w 71"/>
                  <a:gd name="T9" fmla="*/ 0 h 27"/>
                  <a:gd name="T10" fmla="*/ 1 w 71"/>
                  <a:gd name="T11" fmla="*/ 0 h 27"/>
                  <a:gd name="T12" fmla="*/ 1 w 71"/>
                  <a:gd name="T13" fmla="*/ 0 h 27"/>
                  <a:gd name="T14" fmla="*/ 0 w 71"/>
                  <a:gd name="T15" fmla="*/ 0 h 27"/>
                  <a:gd name="T16" fmla="*/ 0 w 71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1"/>
                  <a:gd name="T28" fmla="*/ 0 h 27"/>
                  <a:gd name="T29" fmla="*/ 71 w 71"/>
                  <a:gd name="T30" fmla="*/ 27 h 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Freeform 450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0 h 36"/>
                  <a:gd name="T2" fmla="*/ 0 w 82"/>
                  <a:gd name="T3" fmla="*/ 0 h 36"/>
                  <a:gd name="T4" fmla="*/ 0 w 82"/>
                  <a:gd name="T5" fmla="*/ 0 h 36"/>
                  <a:gd name="T6" fmla="*/ 0 w 82"/>
                  <a:gd name="T7" fmla="*/ 0 h 36"/>
                  <a:gd name="T8" fmla="*/ 0 w 82"/>
                  <a:gd name="T9" fmla="*/ 0 h 36"/>
                  <a:gd name="T10" fmla="*/ 0 w 82"/>
                  <a:gd name="T11" fmla="*/ 0 h 36"/>
                  <a:gd name="T12" fmla="*/ 0 w 82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6"/>
                  <a:gd name="T23" fmla="*/ 82 w 82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6" name="Group 451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502" name="Freeform 452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453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454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7" name="Group 455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499" name="Freeform 456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0" name="Freeform 457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" name="Freeform 458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" name="Group 459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496" name="Freeform 460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461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8" name="Freeform 462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9" name="Group 463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493" name="Freeform 464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465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466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0" name="Group 467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473" name="Group 468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490" name="Freeform 469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 w 23"/>
                      <a:gd name="T1" fmla="*/ 0 h 70"/>
                      <a:gd name="T2" fmla="*/ 0 w 23"/>
                      <a:gd name="T3" fmla="*/ 0 h 70"/>
                      <a:gd name="T4" fmla="*/ 1 w 23"/>
                      <a:gd name="T5" fmla="*/ 0 h 70"/>
                      <a:gd name="T6" fmla="*/ 1 w 23"/>
                      <a:gd name="T7" fmla="*/ 0 h 70"/>
                      <a:gd name="T8" fmla="*/ 1 w 23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70"/>
                      <a:gd name="T17" fmla="*/ 23 w 23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470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471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0 h 38"/>
                      <a:gd name="T2" fmla="*/ 0 w 83"/>
                      <a:gd name="T3" fmla="*/ 0 h 38"/>
                      <a:gd name="T4" fmla="*/ 0 w 83"/>
                      <a:gd name="T5" fmla="*/ 0 h 38"/>
                      <a:gd name="T6" fmla="*/ 0 w 83"/>
                      <a:gd name="T7" fmla="*/ 0 h 38"/>
                      <a:gd name="T8" fmla="*/ 0 w 83"/>
                      <a:gd name="T9" fmla="*/ 0 h 38"/>
                      <a:gd name="T10" fmla="*/ 0 w 83"/>
                      <a:gd name="T11" fmla="*/ 0 h 38"/>
                      <a:gd name="T12" fmla="*/ 0 w 83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8"/>
                      <a:gd name="T23" fmla="*/ 83 w 83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4" name="Group 472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487" name="Freeform 473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474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0 w 75"/>
                      <a:gd name="T1" fmla="*/ 0 h 32"/>
                      <a:gd name="T2" fmla="*/ 0 w 75"/>
                      <a:gd name="T3" fmla="*/ 0 h 32"/>
                      <a:gd name="T4" fmla="*/ 0 w 75"/>
                      <a:gd name="T5" fmla="*/ 0 h 32"/>
                      <a:gd name="T6" fmla="*/ 0 w 75"/>
                      <a:gd name="T7" fmla="*/ 0 h 32"/>
                      <a:gd name="T8" fmla="*/ 0 w 75"/>
                      <a:gd name="T9" fmla="*/ 0 h 32"/>
                      <a:gd name="T10" fmla="*/ 0 w 75"/>
                      <a:gd name="T11" fmla="*/ 0 h 32"/>
                      <a:gd name="T12" fmla="*/ 0 w 75"/>
                      <a:gd name="T13" fmla="*/ 0 h 32"/>
                      <a:gd name="T14" fmla="*/ 0 w 75"/>
                      <a:gd name="T15" fmla="*/ 0 h 32"/>
                      <a:gd name="T16" fmla="*/ 0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475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5" name="Group 476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484" name="Freeform 477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478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479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6" name="Group 480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481" name="Freeform 481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482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483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7" name="Group 484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478" name="Freeform 485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486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487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1" name="Group 488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453" name="Group 489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470" name="Freeform 490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491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492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4" name="Group 493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467" name="Freeform 494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495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496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5" name="Group 497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464" name="Freeform 498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499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500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6" name="Group 501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461" name="Freeform 502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503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504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7" name="Group 505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458" name="Freeform 506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507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508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2" name="Group 509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450" name="Freeform 510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0 w 25"/>
                    <a:gd name="T1" fmla="*/ 0 h 69"/>
                    <a:gd name="T2" fmla="*/ 0 w 25"/>
                    <a:gd name="T3" fmla="*/ 0 h 69"/>
                    <a:gd name="T4" fmla="*/ 0 w 25"/>
                    <a:gd name="T5" fmla="*/ 0 h 69"/>
                    <a:gd name="T6" fmla="*/ 0 w 25"/>
                    <a:gd name="T7" fmla="*/ 0 h 69"/>
                    <a:gd name="T8" fmla="*/ 0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511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512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3" name="Group 513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447" name="Freeform 514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515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516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" name="Group 517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444" name="Freeform 518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519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520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" name="Freeform 521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 w 24"/>
                  <a:gd name="T1" fmla="*/ 0 h 68"/>
                  <a:gd name="T2" fmla="*/ 0 w 24"/>
                  <a:gd name="T3" fmla="*/ 0 h 68"/>
                  <a:gd name="T4" fmla="*/ 1 w 24"/>
                  <a:gd name="T5" fmla="*/ 0 h 68"/>
                  <a:gd name="T6" fmla="*/ 1 w 24"/>
                  <a:gd name="T7" fmla="*/ 0 h 68"/>
                  <a:gd name="T8" fmla="*/ 1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Freeform 522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1 w 72"/>
                  <a:gd name="T3" fmla="*/ 0 h 31"/>
                  <a:gd name="T4" fmla="*/ 1 w 72"/>
                  <a:gd name="T5" fmla="*/ 0 h 31"/>
                  <a:gd name="T6" fmla="*/ 1 w 72"/>
                  <a:gd name="T7" fmla="*/ 0 h 31"/>
                  <a:gd name="T8" fmla="*/ 1 w 72"/>
                  <a:gd name="T9" fmla="*/ 0 h 31"/>
                  <a:gd name="T10" fmla="*/ 1 w 72"/>
                  <a:gd name="T11" fmla="*/ 0 h 31"/>
                  <a:gd name="T12" fmla="*/ 1 w 72"/>
                  <a:gd name="T13" fmla="*/ 0 h 31"/>
                  <a:gd name="T14" fmla="*/ 0 w 72"/>
                  <a:gd name="T15" fmla="*/ 0 h 31"/>
                  <a:gd name="T16" fmla="*/ 1 w 72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31"/>
                  <a:gd name="T29" fmla="*/ 72 w 72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Freeform 523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0 h 36"/>
                  <a:gd name="T2" fmla="*/ 0 w 83"/>
                  <a:gd name="T3" fmla="*/ 0 h 36"/>
                  <a:gd name="T4" fmla="*/ 0 w 83"/>
                  <a:gd name="T5" fmla="*/ 0 h 36"/>
                  <a:gd name="T6" fmla="*/ 0 w 83"/>
                  <a:gd name="T7" fmla="*/ 0 h 36"/>
                  <a:gd name="T8" fmla="*/ 0 w 83"/>
                  <a:gd name="T9" fmla="*/ 0 h 36"/>
                  <a:gd name="T10" fmla="*/ 0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8" name="Group 524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441" name="Freeform 525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526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527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" name="Group 528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438" name="Freeform 529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530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531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0 h 35"/>
                    <a:gd name="T2" fmla="*/ 0 w 83"/>
                    <a:gd name="T3" fmla="*/ 0 h 35"/>
                    <a:gd name="T4" fmla="*/ 0 w 83"/>
                    <a:gd name="T5" fmla="*/ 0 h 35"/>
                    <a:gd name="T6" fmla="*/ 0 w 83"/>
                    <a:gd name="T7" fmla="*/ 0 h 35"/>
                    <a:gd name="T8" fmla="*/ 0 w 83"/>
                    <a:gd name="T9" fmla="*/ 0 h 35"/>
                    <a:gd name="T10" fmla="*/ 0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0" name="Group 532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435" name="Freeform 533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534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535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" name="Group 536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432" name="Freeform 537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538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539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2" name="Group 540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412" name="Group 541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429" name="Freeform 542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543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544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3" name="Group 545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426" name="Freeform 546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547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1 w 73"/>
                      <a:gd name="T3" fmla="*/ 0 h 32"/>
                      <a:gd name="T4" fmla="*/ 1 w 73"/>
                      <a:gd name="T5" fmla="*/ 0 h 32"/>
                      <a:gd name="T6" fmla="*/ 1 w 73"/>
                      <a:gd name="T7" fmla="*/ 0 h 32"/>
                      <a:gd name="T8" fmla="*/ 1 w 73"/>
                      <a:gd name="T9" fmla="*/ 0 h 32"/>
                      <a:gd name="T10" fmla="*/ 1 w 73"/>
                      <a:gd name="T11" fmla="*/ 0 h 32"/>
                      <a:gd name="T12" fmla="*/ 1 w 73"/>
                      <a:gd name="T13" fmla="*/ 0 h 32"/>
                      <a:gd name="T14" fmla="*/ 0 w 73"/>
                      <a:gd name="T15" fmla="*/ 0 h 32"/>
                      <a:gd name="T16" fmla="*/ 1 w 73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2"/>
                      <a:gd name="T29" fmla="*/ 73 w 73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548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4" name="Group 549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423" name="Freeform 550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551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552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5" name="Group 553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420" name="Freeform 554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555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556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6" name="Group 557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417" name="Freeform 558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 w 25"/>
                      <a:gd name="T1" fmla="*/ 0 h 67"/>
                      <a:gd name="T2" fmla="*/ 0 w 25"/>
                      <a:gd name="T3" fmla="*/ 0 h 67"/>
                      <a:gd name="T4" fmla="*/ 1 w 25"/>
                      <a:gd name="T5" fmla="*/ 0 h 67"/>
                      <a:gd name="T6" fmla="*/ 1 w 25"/>
                      <a:gd name="T7" fmla="*/ 0 h 67"/>
                      <a:gd name="T8" fmla="*/ 1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559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560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3" name="Group 561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392" name="Group 562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409" name="Freeform 563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564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565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3" name="Group 566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406" name="Freeform 567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568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569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0 h 38"/>
                      <a:gd name="T2" fmla="*/ 1 w 81"/>
                      <a:gd name="T3" fmla="*/ 0 h 38"/>
                      <a:gd name="T4" fmla="*/ 1 w 81"/>
                      <a:gd name="T5" fmla="*/ 0 h 38"/>
                      <a:gd name="T6" fmla="*/ 1 w 81"/>
                      <a:gd name="T7" fmla="*/ 0 h 38"/>
                      <a:gd name="T8" fmla="*/ 1 w 81"/>
                      <a:gd name="T9" fmla="*/ 0 h 38"/>
                      <a:gd name="T10" fmla="*/ 1 w 81"/>
                      <a:gd name="T11" fmla="*/ 0 h 38"/>
                      <a:gd name="T12" fmla="*/ 0 w 81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8"/>
                      <a:gd name="T23" fmla="*/ 81 w 81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4" name="Group 570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403" name="Freeform 571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572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573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5" name="Group 574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400" name="Freeform 575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576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577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" name="Group 578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397" name="Freeform 579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580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581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4" name="Group 582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389" name="Freeform 583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584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585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" name="Group 586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386" name="Freeform 587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588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1 w 75"/>
                    <a:gd name="T1" fmla="*/ 0 h 31"/>
                    <a:gd name="T2" fmla="*/ 1 w 75"/>
                    <a:gd name="T3" fmla="*/ 0 h 31"/>
                    <a:gd name="T4" fmla="*/ 1 w 75"/>
                    <a:gd name="T5" fmla="*/ 0 h 31"/>
                    <a:gd name="T6" fmla="*/ 1 w 75"/>
                    <a:gd name="T7" fmla="*/ 0 h 31"/>
                    <a:gd name="T8" fmla="*/ 1 w 75"/>
                    <a:gd name="T9" fmla="*/ 0 h 31"/>
                    <a:gd name="T10" fmla="*/ 1 w 75"/>
                    <a:gd name="T11" fmla="*/ 0 h 31"/>
                    <a:gd name="T12" fmla="*/ 1 w 75"/>
                    <a:gd name="T13" fmla="*/ 0 h 31"/>
                    <a:gd name="T14" fmla="*/ 0 w 75"/>
                    <a:gd name="T15" fmla="*/ 0 h 31"/>
                    <a:gd name="T16" fmla="*/ 1 w 75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1"/>
                    <a:gd name="T29" fmla="*/ 75 w 75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589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" name="Group 590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383" name="Freeform 591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592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593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0 h 35"/>
                    <a:gd name="T2" fmla="*/ 1 w 83"/>
                    <a:gd name="T3" fmla="*/ 0 h 35"/>
                    <a:gd name="T4" fmla="*/ 1 w 83"/>
                    <a:gd name="T5" fmla="*/ 0 h 35"/>
                    <a:gd name="T6" fmla="*/ 1 w 83"/>
                    <a:gd name="T7" fmla="*/ 0 h 35"/>
                    <a:gd name="T8" fmla="*/ 1 w 83"/>
                    <a:gd name="T9" fmla="*/ 0 h 35"/>
                    <a:gd name="T10" fmla="*/ 1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7" name="Group 594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380" name="Freeform 595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596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597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" name="Group 598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377" name="Freeform 599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600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601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9" name="Group 602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357" name="Group 603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374" name="Freeform 604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605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606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0 w 82"/>
                      <a:gd name="T3" fmla="*/ 0 h 38"/>
                      <a:gd name="T4" fmla="*/ 0 w 82"/>
                      <a:gd name="T5" fmla="*/ 0 h 38"/>
                      <a:gd name="T6" fmla="*/ 0 w 82"/>
                      <a:gd name="T7" fmla="*/ 0 h 38"/>
                      <a:gd name="T8" fmla="*/ 0 w 82"/>
                      <a:gd name="T9" fmla="*/ 0 h 38"/>
                      <a:gd name="T10" fmla="*/ 0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" name="Group 607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371" name="Freeform 608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609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1 w 75"/>
                      <a:gd name="T1" fmla="*/ 0 h 32"/>
                      <a:gd name="T2" fmla="*/ 1 w 75"/>
                      <a:gd name="T3" fmla="*/ 0 h 32"/>
                      <a:gd name="T4" fmla="*/ 1 w 75"/>
                      <a:gd name="T5" fmla="*/ 0 h 32"/>
                      <a:gd name="T6" fmla="*/ 1 w 75"/>
                      <a:gd name="T7" fmla="*/ 0 h 32"/>
                      <a:gd name="T8" fmla="*/ 1 w 75"/>
                      <a:gd name="T9" fmla="*/ 0 h 32"/>
                      <a:gd name="T10" fmla="*/ 1 w 75"/>
                      <a:gd name="T11" fmla="*/ 0 h 32"/>
                      <a:gd name="T12" fmla="*/ 1 w 75"/>
                      <a:gd name="T13" fmla="*/ 0 h 32"/>
                      <a:gd name="T14" fmla="*/ 0 w 75"/>
                      <a:gd name="T15" fmla="*/ 0 h 32"/>
                      <a:gd name="T16" fmla="*/ 1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610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" name="Group 611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368" name="Freeform 612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613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614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0" name="Group 615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365" name="Freeform 616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617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618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1" name="Group 619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362" name="Freeform 620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0 w 25"/>
                      <a:gd name="T1" fmla="*/ 0 h 67"/>
                      <a:gd name="T2" fmla="*/ 0 w 25"/>
                      <a:gd name="T3" fmla="*/ 0 h 67"/>
                      <a:gd name="T4" fmla="*/ 0 w 25"/>
                      <a:gd name="T5" fmla="*/ 0 h 67"/>
                      <a:gd name="T6" fmla="*/ 0 w 25"/>
                      <a:gd name="T7" fmla="*/ 0 h 67"/>
                      <a:gd name="T8" fmla="*/ 0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621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622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0" name="Group 623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337" name="Group 624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354" name="Freeform 625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626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627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" name="Group 628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351" name="Freeform 629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630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631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9" name="Group 632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348" name="Freeform 633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634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635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0" name="Group 636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345" name="Freeform 637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638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639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1" name="Group 640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342" name="Freeform 641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642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643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1" name="Group 644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334" name="Freeform 645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5" name="Freeform 646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647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" name="Group 648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331" name="Freeform 649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1 w 38"/>
                    <a:gd name="T1" fmla="*/ 0 h 69"/>
                    <a:gd name="T2" fmla="*/ 0 w 38"/>
                    <a:gd name="T3" fmla="*/ 0 h 69"/>
                    <a:gd name="T4" fmla="*/ 1 w 38"/>
                    <a:gd name="T5" fmla="*/ 0 h 69"/>
                    <a:gd name="T6" fmla="*/ 1 w 38"/>
                    <a:gd name="T7" fmla="*/ 0 h 69"/>
                    <a:gd name="T8" fmla="*/ 1 w 38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69"/>
                    <a:gd name="T17" fmla="*/ 38 w 3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650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3" name="Freeform 651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0 h 31"/>
                    <a:gd name="T2" fmla="*/ 0 w 65"/>
                    <a:gd name="T3" fmla="*/ 0 h 31"/>
                    <a:gd name="T4" fmla="*/ 0 w 65"/>
                    <a:gd name="T5" fmla="*/ 0 h 31"/>
                    <a:gd name="T6" fmla="*/ 0 w 65"/>
                    <a:gd name="T7" fmla="*/ 0 h 31"/>
                    <a:gd name="T8" fmla="*/ 0 w 65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1"/>
                    <a:gd name="T17" fmla="*/ 65 w 65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" name="Group 652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328" name="Freeform 653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" name="Freeform 654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655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Group 656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325" name="Freeform 657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0 w 41"/>
                    <a:gd name="T1" fmla="*/ 0 h 68"/>
                    <a:gd name="T2" fmla="*/ 0 w 41"/>
                    <a:gd name="T3" fmla="*/ 0 h 68"/>
                    <a:gd name="T4" fmla="*/ 0 w 41"/>
                    <a:gd name="T5" fmla="*/ 0 h 68"/>
                    <a:gd name="T6" fmla="*/ 0 w 41"/>
                    <a:gd name="T7" fmla="*/ 0 h 68"/>
                    <a:gd name="T8" fmla="*/ 0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658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1 w 63"/>
                    <a:gd name="T3" fmla="*/ 0 h 33"/>
                    <a:gd name="T4" fmla="*/ 1 w 63"/>
                    <a:gd name="T5" fmla="*/ 0 h 33"/>
                    <a:gd name="T6" fmla="*/ 1 w 63"/>
                    <a:gd name="T7" fmla="*/ 0 h 33"/>
                    <a:gd name="T8" fmla="*/ 0 w 63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3"/>
                    <a:gd name="T17" fmla="*/ 63 w 63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" name="Freeform 659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" name="Group 660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322" name="Freeform 661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0 w 40"/>
                    <a:gd name="T1" fmla="*/ 0 h 68"/>
                    <a:gd name="T2" fmla="*/ 0 w 40"/>
                    <a:gd name="T3" fmla="*/ 0 h 68"/>
                    <a:gd name="T4" fmla="*/ 0 w 40"/>
                    <a:gd name="T5" fmla="*/ 0 h 68"/>
                    <a:gd name="T6" fmla="*/ 0 w 40"/>
                    <a:gd name="T7" fmla="*/ 0 h 68"/>
                    <a:gd name="T8" fmla="*/ 0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" name="Freeform 662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0 w 65"/>
                    <a:gd name="T3" fmla="*/ 0 h 35"/>
                    <a:gd name="T4" fmla="*/ 0 w 65"/>
                    <a:gd name="T5" fmla="*/ 0 h 35"/>
                    <a:gd name="T6" fmla="*/ 0 w 65"/>
                    <a:gd name="T7" fmla="*/ 0 h 35"/>
                    <a:gd name="T8" fmla="*/ 0 w 65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5"/>
                    <a:gd name="T17" fmla="*/ 65 w 65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663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0 h 28"/>
                    <a:gd name="T2" fmla="*/ 1 w 65"/>
                    <a:gd name="T3" fmla="*/ 0 h 28"/>
                    <a:gd name="T4" fmla="*/ 1 w 65"/>
                    <a:gd name="T5" fmla="*/ 0 h 28"/>
                    <a:gd name="T6" fmla="*/ 1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" name="Group 664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306" name="Group 665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319" name="Freeform 666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667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0 w 66"/>
                      <a:gd name="T3" fmla="*/ 0 h 32"/>
                      <a:gd name="T4" fmla="*/ 0 w 66"/>
                      <a:gd name="T5" fmla="*/ 0 h 32"/>
                      <a:gd name="T6" fmla="*/ 0 w 66"/>
                      <a:gd name="T7" fmla="*/ 0 h 32"/>
                      <a:gd name="T8" fmla="*/ 0 w 66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2"/>
                      <a:gd name="T17" fmla="*/ 66 w 66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668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1 w 65"/>
                      <a:gd name="T3" fmla="*/ 0 h 31"/>
                      <a:gd name="T4" fmla="*/ 1 w 65"/>
                      <a:gd name="T5" fmla="*/ 0 h 31"/>
                      <a:gd name="T6" fmla="*/ 1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7" name="Group 669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316" name="Freeform 670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1 w 40"/>
                      <a:gd name="T1" fmla="*/ 0 h 69"/>
                      <a:gd name="T2" fmla="*/ 0 w 40"/>
                      <a:gd name="T3" fmla="*/ 0 h 69"/>
                      <a:gd name="T4" fmla="*/ 1 w 40"/>
                      <a:gd name="T5" fmla="*/ 0 h 69"/>
                      <a:gd name="T6" fmla="*/ 1 w 40"/>
                      <a:gd name="T7" fmla="*/ 0 h 69"/>
                      <a:gd name="T8" fmla="*/ 1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671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1 w 66"/>
                      <a:gd name="T3" fmla="*/ 0 h 35"/>
                      <a:gd name="T4" fmla="*/ 1 w 66"/>
                      <a:gd name="T5" fmla="*/ 0 h 35"/>
                      <a:gd name="T6" fmla="*/ 1 w 66"/>
                      <a:gd name="T7" fmla="*/ 0 h 35"/>
                      <a:gd name="T8" fmla="*/ 0 w 6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5"/>
                      <a:gd name="T17" fmla="*/ 66 w 6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672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8" name="Group 673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313" name="Freeform 674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675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676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0 h 29"/>
                      <a:gd name="T4" fmla="*/ 0 w 65"/>
                      <a:gd name="T5" fmla="*/ 0 h 29"/>
                      <a:gd name="T6" fmla="*/ 0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" name="Group 677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310" name="Freeform 678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679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680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1 w 65"/>
                      <a:gd name="T3" fmla="*/ 0 h 29"/>
                      <a:gd name="T4" fmla="*/ 1 w 65"/>
                      <a:gd name="T5" fmla="*/ 0 h 29"/>
                      <a:gd name="T6" fmla="*/ 1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7" name="Group 681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290" name="Group 682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303" name="Freeform 683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684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1 w 65"/>
                      <a:gd name="T3" fmla="*/ 0 h 35"/>
                      <a:gd name="T4" fmla="*/ 1 w 65"/>
                      <a:gd name="T5" fmla="*/ 0 h 35"/>
                      <a:gd name="T6" fmla="*/ 1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685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1 w 66"/>
                      <a:gd name="T3" fmla="*/ 0 h 28"/>
                      <a:gd name="T4" fmla="*/ 1 w 66"/>
                      <a:gd name="T5" fmla="*/ 0 h 28"/>
                      <a:gd name="T6" fmla="*/ 1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1" name="Group 686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300" name="Freeform 687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688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689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0 w 65"/>
                      <a:gd name="T3" fmla="*/ 0 h 30"/>
                      <a:gd name="T4" fmla="*/ 0 w 65"/>
                      <a:gd name="T5" fmla="*/ 0 h 30"/>
                      <a:gd name="T6" fmla="*/ 0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2" name="Group 690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297" name="Freeform 691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692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693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3" name="Group 694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294" name="Freeform 695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0 w 41"/>
                      <a:gd name="T1" fmla="*/ 0 h 70"/>
                      <a:gd name="T2" fmla="*/ 0 w 41"/>
                      <a:gd name="T3" fmla="*/ 0 h 70"/>
                      <a:gd name="T4" fmla="*/ 0 w 41"/>
                      <a:gd name="T5" fmla="*/ 0 h 70"/>
                      <a:gd name="T6" fmla="*/ 0 w 41"/>
                      <a:gd name="T7" fmla="*/ 0 h 70"/>
                      <a:gd name="T8" fmla="*/ 0 w 41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70"/>
                      <a:gd name="T17" fmla="*/ 41 w 41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696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0 w 65"/>
                      <a:gd name="T3" fmla="*/ 0 h 34"/>
                      <a:gd name="T4" fmla="*/ 0 w 65"/>
                      <a:gd name="T5" fmla="*/ 0 h 34"/>
                      <a:gd name="T6" fmla="*/ 0 w 65"/>
                      <a:gd name="T7" fmla="*/ 0 h 34"/>
                      <a:gd name="T8" fmla="*/ 0 w 65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4"/>
                      <a:gd name="T17" fmla="*/ 65 w 65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697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0 w 66"/>
                      <a:gd name="T3" fmla="*/ 0 h 28"/>
                      <a:gd name="T4" fmla="*/ 0 w 66"/>
                      <a:gd name="T5" fmla="*/ 0 h 28"/>
                      <a:gd name="T6" fmla="*/ 0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8" name="Group 698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287" name="Freeform 699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1 w 39"/>
                    <a:gd name="T1" fmla="*/ 0 h 70"/>
                    <a:gd name="T2" fmla="*/ 0 w 39"/>
                    <a:gd name="T3" fmla="*/ 0 h 70"/>
                    <a:gd name="T4" fmla="*/ 1 w 39"/>
                    <a:gd name="T5" fmla="*/ 0 h 70"/>
                    <a:gd name="T6" fmla="*/ 1 w 39"/>
                    <a:gd name="T7" fmla="*/ 0 h 70"/>
                    <a:gd name="T8" fmla="*/ 1 w 39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70"/>
                    <a:gd name="T17" fmla="*/ 39 w 39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700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1 w 63"/>
                    <a:gd name="T3" fmla="*/ 0 h 35"/>
                    <a:gd name="T4" fmla="*/ 1 w 63"/>
                    <a:gd name="T5" fmla="*/ 0 h 35"/>
                    <a:gd name="T6" fmla="*/ 1 w 63"/>
                    <a:gd name="T7" fmla="*/ 0 h 35"/>
                    <a:gd name="T8" fmla="*/ 0 w 63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5"/>
                    <a:gd name="T17" fmla="*/ 63 w 6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701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0 h 30"/>
                    <a:gd name="T2" fmla="*/ 1 w 64"/>
                    <a:gd name="T3" fmla="*/ 0 h 30"/>
                    <a:gd name="T4" fmla="*/ 1 w 64"/>
                    <a:gd name="T5" fmla="*/ 0 h 30"/>
                    <a:gd name="T6" fmla="*/ 1 w 64"/>
                    <a:gd name="T7" fmla="*/ 0 h 30"/>
                    <a:gd name="T8" fmla="*/ 0 w 64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0"/>
                    <a:gd name="T17" fmla="*/ 64 w 6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" name="Group 702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284" name="Freeform 703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704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705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0 h 30"/>
                    <a:gd name="T2" fmla="*/ 1 w 65"/>
                    <a:gd name="T3" fmla="*/ 0 h 30"/>
                    <a:gd name="T4" fmla="*/ 1 w 65"/>
                    <a:gd name="T5" fmla="*/ 0 h 30"/>
                    <a:gd name="T6" fmla="*/ 1 w 65"/>
                    <a:gd name="T7" fmla="*/ 0 h 30"/>
                    <a:gd name="T8" fmla="*/ 0 w 6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0"/>
                    <a:gd name="T17" fmla="*/ 65 w 65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" name="Group 706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281" name="Freeform 707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1 w 41"/>
                    <a:gd name="T1" fmla="*/ 0 h 68"/>
                    <a:gd name="T2" fmla="*/ 0 w 41"/>
                    <a:gd name="T3" fmla="*/ 0 h 68"/>
                    <a:gd name="T4" fmla="*/ 1 w 41"/>
                    <a:gd name="T5" fmla="*/ 0 h 68"/>
                    <a:gd name="T6" fmla="*/ 1 w 41"/>
                    <a:gd name="T7" fmla="*/ 0 h 68"/>
                    <a:gd name="T8" fmla="*/ 1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708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0 w 63"/>
                    <a:gd name="T3" fmla="*/ 0 h 32"/>
                    <a:gd name="T4" fmla="*/ 0 w 63"/>
                    <a:gd name="T5" fmla="*/ 0 h 32"/>
                    <a:gd name="T6" fmla="*/ 0 w 63"/>
                    <a:gd name="T7" fmla="*/ 0 h 32"/>
                    <a:gd name="T8" fmla="*/ 0 w 63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2"/>
                    <a:gd name="T17" fmla="*/ 63 w 6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709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" name="Group 710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278" name="Freeform 711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1 w 40"/>
                    <a:gd name="T1" fmla="*/ 0 h 68"/>
                    <a:gd name="T2" fmla="*/ 0 w 40"/>
                    <a:gd name="T3" fmla="*/ 0 h 68"/>
                    <a:gd name="T4" fmla="*/ 1 w 40"/>
                    <a:gd name="T5" fmla="*/ 0 h 68"/>
                    <a:gd name="T6" fmla="*/ 1 w 40"/>
                    <a:gd name="T7" fmla="*/ 0 h 68"/>
                    <a:gd name="T8" fmla="*/ 1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712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" name="Freeform 713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0 h 28"/>
                    <a:gd name="T2" fmla="*/ 0 w 65"/>
                    <a:gd name="T3" fmla="*/ 0 h 28"/>
                    <a:gd name="T4" fmla="*/ 0 w 65"/>
                    <a:gd name="T5" fmla="*/ 0 h 28"/>
                    <a:gd name="T6" fmla="*/ 0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2" name="Group 714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275" name="Freeform 715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0 w 40"/>
                    <a:gd name="T1" fmla="*/ 0 h 69"/>
                    <a:gd name="T2" fmla="*/ 0 w 40"/>
                    <a:gd name="T3" fmla="*/ 0 h 69"/>
                    <a:gd name="T4" fmla="*/ 0 w 40"/>
                    <a:gd name="T5" fmla="*/ 0 h 69"/>
                    <a:gd name="T6" fmla="*/ 0 w 40"/>
                    <a:gd name="T7" fmla="*/ 0 h 69"/>
                    <a:gd name="T8" fmla="*/ 0 w 40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9"/>
                    <a:gd name="T17" fmla="*/ 40 w 40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716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717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0 h 30"/>
                    <a:gd name="T2" fmla="*/ 0 w 66"/>
                    <a:gd name="T3" fmla="*/ 0 h 30"/>
                    <a:gd name="T4" fmla="*/ 0 w 66"/>
                    <a:gd name="T5" fmla="*/ 0 h 30"/>
                    <a:gd name="T6" fmla="*/ 0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" name="Group 718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272" name="Freeform 719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720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721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0 h 29"/>
                    <a:gd name="T2" fmla="*/ 1 w 66"/>
                    <a:gd name="T3" fmla="*/ 0 h 29"/>
                    <a:gd name="T4" fmla="*/ 1 w 66"/>
                    <a:gd name="T5" fmla="*/ 0 h 29"/>
                    <a:gd name="T6" fmla="*/ 1 w 66"/>
                    <a:gd name="T7" fmla="*/ 0 h 29"/>
                    <a:gd name="T8" fmla="*/ 0 w 66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9"/>
                    <a:gd name="T17" fmla="*/ 66 w 66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" name="Group 722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269" name="Freeform 723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724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1 w 64"/>
                    <a:gd name="T3" fmla="*/ 0 h 33"/>
                    <a:gd name="T4" fmla="*/ 1 w 64"/>
                    <a:gd name="T5" fmla="*/ 0 h 33"/>
                    <a:gd name="T6" fmla="*/ 1 w 64"/>
                    <a:gd name="T7" fmla="*/ 0 h 33"/>
                    <a:gd name="T8" fmla="*/ 0 w 64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3"/>
                    <a:gd name="T17" fmla="*/ 64 w 64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725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" name="Freeform 726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Freeform 727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728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1 w 78"/>
                  <a:gd name="T3" fmla="*/ 0 h 36"/>
                  <a:gd name="T4" fmla="*/ 1 w 78"/>
                  <a:gd name="T5" fmla="*/ 0 h 36"/>
                  <a:gd name="T6" fmla="*/ 1 w 78"/>
                  <a:gd name="T7" fmla="*/ 0 h 36"/>
                  <a:gd name="T8" fmla="*/ 0 w 78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6"/>
                  <a:gd name="T17" fmla="*/ 78 w 7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Freeform 729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Freeform 730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Freeform 731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1 w 79"/>
                  <a:gd name="T3" fmla="*/ 0 h 35"/>
                  <a:gd name="T4" fmla="*/ 1 w 79"/>
                  <a:gd name="T5" fmla="*/ 0 h 35"/>
                  <a:gd name="T6" fmla="*/ 1 w 79"/>
                  <a:gd name="T7" fmla="*/ 0 h 35"/>
                  <a:gd name="T8" fmla="*/ 0 w 7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5"/>
                  <a:gd name="T17" fmla="*/ 79 w 7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Freeform 732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Freeform 733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Freeform 734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Freeform 735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Freeform 736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0 w 81"/>
                  <a:gd name="T3" fmla="*/ 0 h 36"/>
                  <a:gd name="T4" fmla="*/ 0 w 81"/>
                  <a:gd name="T5" fmla="*/ 0 h 36"/>
                  <a:gd name="T6" fmla="*/ 0 w 81"/>
                  <a:gd name="T7" fmla="*/ 0 h 36"/>
                  <a:gd name="T8" fmla="*/ 0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36"/>
                  <a:gd name="T17" fmla="*/ 81 w 8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6" name="Group 737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266" name="Freeform 738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 w 24"/>
                    <a:gd name="T1" fmla="*/ 0 h 70"/>
                    <a:gd name="T2" fmla="*/ 0 w 24"/>
                    <a:gd name="T3" fmla="*/ 0 h 70"/>
                    <a:gd name="T4" fmla="*/ 1 w 24"/>
                    <a:gd name="T5" fmla="*/ 0 h 70"/>
                    <a:gd name="T6" fmla="*/ 1 w 24"/>
                    <a:gd name="T7" fmla="*/ 0 h 70"/>
                    <a:gd name="T8" fmla="*/ 1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739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1 w 73"/>
                    <a:gd name="T3" fmla="*/ 0 h 30"/>
                    <a:gd name="T4" fmla="*/ 1 w 73"/>
                    <a:gd name="T5" fmla="*/ 0 h 30"/>
                    <a:gd name="T6" fmla="*/ 1 w 73"/>
                    <a:gd name="T7" fmla="*/ 0 h 30"/>
                    <a:gd name="T8" fmla="*/ 1 w 73"/>
                    <a:gd name="T9" fmla="*/ 0 h 30"/>
                    <a:gd name="T10" fmla="*/ 1 w 73"/>
                    <a:gd name="T11" fmla="*/ 0 h 30"/>
                    <a:gd name="T12" fmla="*/ 1 w 73"/>
                    <a:gd name="T13" fmla="*/ 0 h 30"/>
                    <a:gd name="T14" fmla="*/ 0 w 73"/>
                    <a:gd name="T15" fmla="*/ 0 h 30"/>
                    <a:gd name="T16" fmla="*/ 1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740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" name="Group 741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263" name="Freeform 742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 w 24"/>
                    <a:gd name="T1" fmla="*/ 0 h 67"/>
                    <a:gd name="T2" fmla="*/ 0 w 24"/>
                    <a:gd name="T3" fmla="*/ 0 h 67"/>
                    <a:gd name="T4" fmla="*/ 1 w 24"/>
                    <a:gd name="T5" fmla="*/ 0 h 67"/>
                    <a:gd name="T6" fmla="*/ 1 w 24"/>
                    <a:gd name="T7" fmla="*/ 0 h 67"/>
                    <a:gd name="T8" fmla="*/ 1 w 2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7"/>
                    <a:gd name="T17" fmla="*/ 24 w 24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743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744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0 h 35"/>
                    <a:gd name="T2" fmla="*/ 1 w 81"/>
                    <a:gd name="T3" fmla="*/ 0 h 35"/>
                    <a:gd name="T4" fmla="*/ 1 w 81"/>
                    <a:gd name="T5" fmla="*/ 0 h 35"/>
                    <a:gd name="T6" fmla="*/ 1 w 81"/>
                    <a:gd name="T7" fmla="*/ 0 h 35"/>
                    <a:gd name="T8" fmla="*/ 1 w 81"/>
                    <a:gd name="T9" fmla="*/ 0 h 35"/>
                    <a:gd name="T10" fmla="*/ 1 w 81"/>
                    <a:gd name="T11" fmla="*/ 0 h 35"/>
                    <a:gd name="T12" fmla="*/ 0 w 8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5"/>
                    <a:gd name="T23" fmla="*/ 81 w 8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745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260" name="Freeform 746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747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748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" name="Group 749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257" name="Freeform 750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751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752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753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254" name="Freeform 754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 w 182"/>
                    <a:gd name="T1" fmla="*/ 0 h 314"/>
                    <a:gd name="T2" fmla="*/ 0 w 182"/>
                    <a:gd name="T3" fmla="*/ 0 h 314"/>
                    <a:gd name="T4" fmla="*/ 1 w 182"/>
                    <a:gd name="T5" fmla="*/ 0 h 314"/>
                    <a:gd name="T6" fmla="*/ 1 w 182"/>
                    <a:gd name="T7" fmla="*/ 0 h 314"/>
                    <a:gd name="T8" fmla="*/ 1 w 182"/>
                    <a:gd name="T9" fmla="*/ 0 h 3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314"/>
                    <a:gd name="T17" fmla="*/ 182 w 182"/>
                    <a:gd name="T18" fmla="*/ 314 h 3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755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1 w 235"/>
                    <a:gd name="T3" fmla="*/ 0 h 281"/>
                    <a:gd name="T4" fmla="*/ 1 w 235"/>
                    <a:gd name="T5" fmla="*/ 0 h 281"/>
                    <a:gd name="T6" fmla="*/ 1 w 235"/>
                    <a:gd name="T7" fmla="*/ 0 h 281"/>
                    <a:gd name="T8" fmla="*/ 1 w 235"/>
                    <a:gd name="T9" fmla="*/ 0 h 281"/>
                    <a:gd name="T10" fmla="*/ 1 w 235"/>
                    <a:gd name="T11" fmla="*/ 0 h 281"/>
                    <a:gd name="T12" fmla="*/ 1 w 235"/>
                    <a:gd name="T13" fmla="*/ 0 h 281"/>
                    <a:gd name="T14" fmla="*/ 0 w 235"/>
                    <a:gd name="T15" fmla="*/ 0 h 281"/>
                    <a:gd name="T16" fmla="*/ 1 w 235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5"/>
                    <a:gd name="T28" fmla="*/ 0 h 281"/>
                    <a:gd name="T29" fmla="*/ 235 w 235"/>
                    <a:gd name="T30" fmla="*/ 281 h 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756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0 h 36"/>
                    <a:gd name="T2" fmla="*/ 0 w 95"/>
                    <a:gd name="T3" fmla="*/ 0 h 36"/>
                    <a:gd name="T4" fmla="*/ 0 w 95"/>
                    <a:gd name="T5" fmla="*/ 0 h 36"/>
                    <a:gd name="T6" fmla="*/ 0 w 95"/>
                    <a:gd name="T7" fmla="*/ 0 h 36"/>
                    <a:gd name="T8" fmla="*/ 0 w 95"/>
                    <a:gd name="T9" fmla="*/ 0 h 36"/>
                    <a:gd name="T10" fmla="*/ 0 w 95"/>
                    <a:gd name="T11" fmla="*/ 0 h 36"/>
                    <a:gd name="T12" fmla="*/ 0 w 95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5"/>
                    <a:gd name="T22" fmla="*/ 0 h 36"/>
                    <a:gd name="T23" fmla="*/ 95 w 95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1" name="Group 757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251" name="Freeform 758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759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760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0 h 34"/>
                    <a:gd name="T2" fmla="*/ 1 w 81"/>
                    <a:gd name="T3" fmla="*/ 0 h 34"/>
                    <a:gd name="T4" fmla="*/ 1 w 81"/>
                    <a:gd name="T5" fmla="*/ 0 h 34"/>
                    <a:gd name="T6" fmla="*/ 1 w 81"/>
                    <a:gd name="T7" fmla="*/ 0 h 34"/>
                    <a:gd name="T8" fmla="*/ 1 w 81"/>
                    <a:gd name="T9" fmla="*/ 0 h 34"/>
                    <a:gd name="T10" fmla="*/ 1 w 81"/>
                    <a:gd name="T11" fmla="*/ 0 h 34"/>
                    <a:gd name="T12" fmla="*/ 0 w 81"/>
                    <a:gd name="T13" fmla="*/ 0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4"/>
                    <a:gd name="T23" fmla="*/ 81 w 81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2" name="Group 761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248" name="Freeform 762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763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764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" name="Group 765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245" name="Freeform 766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 w 22"/>
                    <a:gd name="T1" fmla="*/ 0 h 69"/>
                    <a:gd name="T2" fmla="*/ 0 w 22"/>
                    <a:gd name="T3" fmla="*/ 0 h 69"/>
                    <a:gd name="T4" fmla="*/ 1 w 22"/>
                    <a:gd name="T5" fmla="*/ 0 h 69"/>
                    <a:gd name="T6" fmla="*/ 1 w 22"/>
                    <a:gd name="T7" fmla="*/ 0 h 69"/>
                    <a:gd name="T8" fmla="*/ 1 w 2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9"/>
                    <a:gd name="T17" fmla="*/ 22 w 22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767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768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4" name="Group 769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242" name="Freeform 770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0 w 24"/>
                    <a:gd name="T1" fmla="*/ 0 h 70"/>
                    <a:gd name="T2" fmla="*/ 0 w 24"/>
                    <a:gd name="T3" fmla="*/ 0 h 70"/>
                    <a:gd name="T4" fmla="*/ 0 w 24"/>
                    <a:gd name="T5" fmla="*/ 0 h 70"/>
                    <a:gd name="T6" fmla="*/ 0 w 24"/>
                    <a:gd name="T7" fmla="*/ 0 h 70"/>
                    <a:gd name="T8" fmla="*/ 0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771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772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" name="Group 773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239" name="Freeform 774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75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776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" name="Freeform 777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0 w 51"/>
                  <a:gd name="T1" fmla="*/ 0 h 128"/>
                  <a:gd name="T2" fmla="*/ 0 w 51"/>
                  <a:gd name="T3" fmla="*/ 0 h 128"/>
                  <a:gd name="T4" fmla="*/ 0 w 51"/>
                  <a:gd name="T5" fmla="*/ 0 h 128"/>
                  <a:gd name="T6" fmla="*/ 0 w 51"/>
                  <a:gd name="T7" fmla="*/ 0 h 128"/>
                  <a:gd name="T8" fmla="*/ 0 w 51"/>
                  <a:gd name="T9" fmla="*/ 0 h 128"/>
                  <a:gd name="T10" fmla="*/ 0 w 51"/>
                  <a:gd name="T11" fmla="*/ 0 h 128"/>
                  <a:gd name="T12" fmla="*/ 0 w 51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128"/>
                  <a:gd name="T23" fmla="*/ 51 w 51"/>
                  <a:gd name="T24" fmla="*/ 128 h 1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Freeform 778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0 w 183"/>
                  <a:gd name="T3" fmla="*/ 0 h 85"/>
                  <a:gd name="T4" fmla="*/ 0 w 183"/>
                  <a:gd name="T5" fmla="*/ 0 h 85"/>
                  <a:gd name="T6" fmla="*/ 0 w 183"/>
                  <a:gd name="T7" fmla="*/ 0 h 85"/>
                  <a:gd name="T8" fmla="*/ 0 w 183"/>
                  <a:gd name="T9" fmla="*/ 0 h 85"/>
                  <a:gd name="T10" fmla="*/ 0 w 183"/>
                  <a:gd name="T11" fmla="*/ 0 h 85"/>
                  <a:gd name="T12" fmla="*/ 0 w 183"/>
                  <a:gd name="T13" fmla="*/ 0 h 85"/>
                  <a:gd name="T14" fmla="*/ 0 w 183"/>
                  <a:gd name="T15" fmla="*/ 0 h 85"/>
                  <a:gd name="T16" fmla="*/ 0 w 183"/>
                  <a:gd name="T17" fmla="*/ 0 h 85"/>
                  <a:gd name="T18" fmla="*/ 0 w 183"/>
                  <a:gd name="T19" fmla="*/ 0 h 85"/>
                  <a:gd name="T20" fmla="*/ 0 w 183"/>
                  <a:gd name="T21" fmla="*/ 0 h 85"/>
                  <a:gd name="T22" fmla="*/ 0 w 183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3"/>
                  <a:gd name="T37" fmla="*/ 0 h 85"/>
                  <a:gd name="T38" fmla="*/ 183 w 183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Freeform 779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0 h 36"/>
                  <a:gd name="T2" fmla="*/ 1 w 160"/>
                  <a:gd name="T3" fmla="*/ 0 h 36"/>
                  <a:gd name="T4" fmla="*/ 1 w 160"/>
                  <a:gd name="T5" fmla="*/ 0 h 36"/>
                  <a:gd name="T6" fmla="*/ 1 w 160"/>
                  <a:gd name="T7" fmla="*/ 0 h 36"/>
                  <a:gd name="T8" fmla="*/ 1 w 160"/>
                  <a:gd name="T9" fmla="*/ 0 h 36"/>
                  <a:gd name="T10" fmla="*/ 1 w 160"/>
                  <a:gd name="T11" fmla="*/ 0 h 36"/>
                  <a:gd name="T12" fmla="*/ 0 w 160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0"/>
                  <a:gd name="T22" fmla="*/ 0 h 36"/>
                  <a:gd name="T23" fmla="*/ 160 w 16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" name="Group 780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54" name="Freeform 781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1 w 825"/>
                  <a:gd name="T1" fmla="*/ 0 h 151"/>
                  <a:gd name="T2" fmla="*/ 1 w 825"/>
                  <a:gd name="T3" fmla="*/ 0 h 151"/>
                  <a:gd name="T4" fmla="*/ 1 w 825"/>
                  <a:gd name="T5" fmla="*/ 0 h 151"/>
                  <a:gd name="T6" fmla="*/ 0 w 825"/>
                  <a:gd name="T7" fmla="*/ 0 h 151"/>
                  <a:gd name="T8" fmla="*/ 1 w 825"/>
                  <a:gd name="T9" fmla="*/ 0 h 151"/>
                  <a:gd name="T10" fmla="*/ 1 w 825"/>
                  <a:gd name="T11" fmla="*/ 0 h 151"/>
                  <a:gd name="T12" fmla="*/ 1 w 825"/>
                  <a:gd name="T13" fmla="*/ 0 h 151"/>
                  <a:gd name="T14" fmla="*/ 1 w 825"/>
                  <a:gd name="T15" fmla="*/ 0 h 151"/>
                  <a:gd name="T16" fmla="*/ 1 w 825"/>
                  <a:gd name="T17" fmla="*/ 0 h 151"/>
                  <a:gd name="T18" fmla="*/ 1 w 825"/>
                  <a:gd name="T19" fmla="*/ 0 h 151"/>
                  <a:gd name="T20" fmla="*/ 1 w 825"/>
                  <a:gd name="T21" fmla="*/ 0 h 151"/>
                  <a:gd name="T22" fmla="*/ 1 w 825"/>
                  <a:gd name="T23" fmla="*/ 0 h 151"/>
                  <a:gd name="T24" fmla="*/ 1 w 825"/>
                  <a:gd name="T25" fmla="*/ 0 h 151"/>
                  <a:gd name="T26" fmla="*/ 1 w 825"/>
                  <a:gd name="T27" fmla="*/ 0 h 151"/>
                  <a:gd name="T28" fmla="*/ 1 w 82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25"/>
                  <a:gd name="T46" fmla="*/ 0 h 151"/>
                  <a:gd name="T47" fmla="*/ 825 w 82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782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1 w 658"/>
                  <a:gd name="T1" fmla="*/ 0 h 79"/>
                  <a:gd name="T2" fmla="*/ 0 w 658"/>
                  <a:gd name="T3" fmla="*/ 0 h 79"/>
                  <a:gd name="T4" fmla="*/ 1 w 658"/>
                  <a:gd name="T5" fmla="*/ 0 h 79"/>
                  <a:gd name="T6" fmla="*/ 1 w 658"/>
                  <a:gd name="T7" fmla="*/ 0 h 79"/>
                  <a:gd name="T8" fmla="*/ 1 w 658"/>
                  <a:gd name="T9" fmla="*/ 0 h 79"/>
                  <a:gd name="T10" fmla="*/ 1 w 658"/>
                  <a:gd name="T11" fmla="*/ 0 h 79"/>
                  <a:gd name="T12" fmla="*/ 1 w 658"/>
                  <a:gd name="T13" fmla="*/ 0 h 79"/>
                  <a:gd name="T14" fmla="*/ 1 w 658"/>
                  <a:gd name="T15" fmla="*/ 0 h 79"/>
                  <a:gd name="T16" fmla="*/ 1 w 658"/>
                  <a:gd name="T17" fmla="*/ 0 h 79"/>
                  <a:gd name="T18" fmla="*/ 1 w 658"/>
                  <a:gd name="T19" fmla="*/ 0 h 79"/>
                  <a:gd name="T20" fmla="*/ 1 w 658"/>
                  <a:gd name="T21" fmla="*/ 0 h 79"/>
                  <a:gd name="T22" fmla="*/ 1 w 658"/>
                  <a:gd name="T23" fmla="*/ 0 h 79"/>
                  <a:gd name="T24" fmla="*/ 1 w 658"/>
                  <a:gd name="T25" fmla="*/ 0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8"/>
                  <a:gd name="T40" fmla="*/ 0 h 79"/>
                  <a:gd name="T41" fmla="*/ 658 w 658"/>
                  <a:gd name="T42" fmla="*/ 79 h 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Rectangle 783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7" name="Rectangle 784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4" name="Group 785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35" name="Freeform 786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0 w 191"/>
                  <a:gd name="T1" fmla="*/ 0 h 200"/>
                  <a:gd name="T2" fmla="*/ 0 w 191"/>
                  <a:gd name="T3" fmla="*/ 0 h 200"/>
                  <a:gd name="T4" fmla="*/ 0 w 191"/>
                  <a:gd name="T5" fmla="*/ 0 h 200"/>
                  <a:gd name="T6" fmla="*/ 0 w 191"/>
                  <a:gd name="T7" fmla="*/ 0 h 200"/>
                  <a:gd name="T8" fmla="*/ 0 w 191"/>
                  <a:gd name="T9" fmla="*/ 0 h 200"/>
                  <a:gd name="T10" fmla="*/ 0 w 191"/>
                  <a:gd name="T11" fmla="*/ 0 h 200"/>
                  <a:gd name="T12" fmla="*/ 0 w 191"/>
                  <a:gd name="T13" fmla="*/ 0 h 200"/>
                  <a:gd name="T14" fmla="*/ 0 w 191"/>
                  <a:gd name="T15" fmla="*/ 0 h 200"/>
                  <a:gd name="T16" fmla="*/ 0 w 191"/>
                  <a:gd name="T17" fmla="*/ 0 h 200"/>
                  <a:gd name="T18" fmla="*/ 0 w 191"/>
                  <a:gd name="T19" fmla="*/ 0 h 200"/>
                  <a:gd name="T20" fmla="*/ 0 w 191"/>
                  <a:gd name="T21" fmla="*/ 0 h 200"/>
                  <a:gd name="T22" fmla="*/ 0 w 191"/>
                  <a:gd name="T23" fmla="*/ 0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1"/>
                  <a:gd name="T37" fmla="*/ 0 h 200"/>
                  <a:gd name="T38" fmla="*/ 191 w 191"/>
                  <a:gd name="T39" fmla="*/ 200 h 2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787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0 w 860"/>
                  <a:gd name="T3" fmla="*/ 0 h 791"/>
                  <a:gd name="T4" fmla="*/ 0 w 860"/>
                  <a:gd name="T5" fmla="*/ 0 h 791"/>
                  <a:gd name="T6" fmla="*/ 0 w 860"/>
                  <a:gd name="T7" fmla="*/ 0 h 791"/>
                  <a:gd name="T8" fmla="*/ 0 w 86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0"/>
                  <a:gd name="T16" fmla="*/ 0 h 791"/>
                  <a:gd name="T17" fmla="*/ 860 w 860"/>
                  <a:gd name="T18" fmla="*/ 791 h 7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788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1 w 281"/>
                  <a:gd name="T1" fmla="*/ 0 h 366"/>
                  <a:gd name="T2" fmla="*/ 1 w 281"/>
                  <a:gd name="T3" fmla="*/ 0 h 366"/>
                  <a:gd name="T4" fmla="*/ 1 w 281"/>
                  <a:gd name="T5" fmla="*/ 0 h 366"/>
                  <a:gd name="T6" fmla="*/ 1 w 281"/>
                  <a:gd name="T7" fmla="*/ 0 h 366"/>
                  <a:gd name="T8" fmla="*/ 1 w 281"/>
                  <a:gd name="T9" fmla="*/ 0 h 366"/>
                  <a:gd name="T10" fmla="*/ 1 w 281"/>
                  <a:gd name="T11" fmla="*/ 0 h 366"/>
                  <a:gd name="T12" fmla="*/ 1 w 281"/>
                  <a:gd name="T13" fmla="*/ 0 h 366"/>
                  <a:gd name="T14" fmla="*/ 1 w 281"/>
                  <a:gd name="T15" fmla="*/ 0 h 366"/>
                  <a:gd name="T16" fmla="*/ 1 w 281"/>
                  <a:gd name="T17" fmla="*/ 0 h 366"/>
                  <a:gd name="T18" fmla="*/ 1 w 281"/>
                  <a:gd name="T19" fmla="*/ 0 h 366"/>
                  <a:gd name="T20" fmla="*/ 1 w 281"/>
                  <a:gd name="T21" fmla="*/ 0 h 366"/>
                  <a:gd name="T22" fmla="*/ 1 w 281"/>
                  <a:gd name="T23" fmla="*/ 0 h 366"/>
                  <a:gd name="T24" fmla="*/ 1 w 281"/>
                  <a:gd name="T25" fmla="*/ 0 h 366"/>
                  <a:gd name="T26" fmla="*/ 1 w 281"/>
                  <a:gd name="T27" fmla="*/ 0 h 366"/>
                  <a:gd name="T28" fmla="*/ 1 w 281"/>
                  <a:gd name="T29" fmla="*/ 0 h 366"/>
                  <a:gd name="T30" fmla="*/ 0 w 281"/>
                  <a:gd name="T31" fmla="*/ 0 h 366"/>
                  <a:gd name="T32" fmla="*/ 0 w 281"/>
                  <a:gd name="T33" fmla="*/ 0 h 366"/>
                  <a:gd name="T34" fmla="*/ 1 w 281"/>
                  <a:gd name="T35" fmla="*/ 0 h 3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366"/>
                  <a:gd name="T56" fmla="*/ 281 w 281"/>
                  <a:gd name="T57" fmla="*/ 366 h 3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789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790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 w 222"/>
                  <a:gd name="T1" fmla="*/ 0 h 289"/>
                  <a:gd name="T2" fmla="*/ 1 w 222"/>
                  <a:gd name="T3" fmla="*/ 0 h 289"/>
                  <a:gd name="T4" fmla="*/ 1 w 222"/>
                  <a:gd name="T5" fmla="*/ 0 h 289"/>
                  <a:gd name="T6" fmla="*/ 1 w 222"/>
                  <a:gd name="T7" fmla="*/ 0 h 289"/>
                  <a:gd name="T8" fmla="*/ 1 w 222"/>
                  <a:gd name="T9" fmla="*/ 0 h 289"/>
                  <a:gd name="T10" fmla="*/ 1 w 222"/>
                  <a:gd name="T11" fmla="*/ 0 h 289"/>
                  <a:gd name="T12" fmla="*/ 1 w 222"/>
                  <a:gd name="T13" fmla="*/ 0 h 289"/>
                  <a:gd name="T14" fmla="*/ 1 w 222"/>
                  <a:gd name="T15" fmla="*/ 0 h 289"/>
                  <a:gd name="T16" fmla="*/ 1 w 222"/>
                  <a:gd name="T17" fmla="*/ 0 h 289"/>
                  <a:gd name="T18" fmla="*/ 1 w 222"/>
                  <a:gd name="T19" fmla="*/ 0 h 289"/>
                  <a:gd name="T20" fmla="*/ 1 w 222"/>
                  <a:gd name="T21" fmla="*/ 0 h 289"/>
                  <a:gd name="T22" fmla="*/ 1 w 222"/>
                  <a:gd name="T23" fmla="*/ 0 h 289"/>
                  <a:gd name="T24" fmla="*/ 1 w 222"/>
                  <a:gd name="T25" fmla="*/ 0 h 289"/>
                  <a:gd name="T26" fmla="*/ 1 w 222"/>
                  <a:gd name="T27" fmla="*/ 0 h 289"/>
                  <a:gd name="T28" fmla="*/ 1 w 222"/>
                  <a:gd name="T29" fmla="*/ 0 h 289"/>
                  <a:gd name="T30" fmla="*/ 0 w 222"/>
                  <a:gd name="T31" fmla="*/ 0 h 289"/>
                  <a:gd name="T32" fmla="*/ 1 w 222"/>
                  <a:gd name="T33" fmla="*/ 0 h 289"/>
                  <a:gd name="T34" fmla="*/ 1 w 222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2"/>
                  <a:gd name="T55" fmla="*/ 0 h 289"/>
                  <a:gd name="T56" fmla="*/ 222 w 222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791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Freeform 792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 w 126"/>
                  <a:gd name="T1" fmla="*/ 0 h 185"/>
                  <a:gd name="T2" fmla="*/ 1 w 126"/>
                  <a:gd name="T3" fmla="*/ 0 h 185"/>
                  <a:gd name="T4" fmla="*/ 1 w 126"/>
                  <a:gd name="T5" fmla="*/ 0 h 185"/>
                  <a:gd name="T6" fmla="*/ 1 w 126"/>
                  <a:gd name="T7" fmla="*/ 0 h 185"/>
                  <a:gd name="T8" fmla="*/ 0 w 126"/>
                  <a:gd name="T9" fmla="*/ 0 h 185"/>
                  <a:gd name="T10" fmla="*/ 0 w 126"/>
                  <a:gd name="T11" fmla="*/ 0 h 185"/>
                  <a:gd name="T12" fmla="*/ 0 w 12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5"/>
                  <a:gd name="T23" fmla="*/ 126 w 126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Freeform 793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 w 127"/>
                  <a:gd name="T1" fmla="*/ 0 h 185"/>
                  <a:gd name="T2" fmla="*/ 1 w 127"/>
                  <a:gd name="T3" fmla="*/ 0 h 185"/>
                  <a:gd name="T4" fmla="*/ 1 w 127"/>
                  <a:gd name="T5" fmla="*/ 0 h 185"/>
                  <a:gd name="T6" fmla="*/ 1 w 127"/>
                  <a:gd name="T7" fmla="*/ 0 h 185"/>
                  <a:gd name="T8" fmla="*/ 0 w 127"/>
                  <a:gd name="T9" fmla="*/ 0 h 185"/>
                  <a:gd name="T10" fmla="*/ 0 w 127"/>
                  <a:gd name="T11" fmla="*/ 0 h 185"/>
                  <a:gd name="T12" fmla="*/ 0 w 127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5"/>
                  <a:gd name="T23" fmla="*/ 127 w 127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794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795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796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 w 126"/>
                  <a:gd name="T1" fmla="*/ 0 h 186"/>
                  <a:gd name="T2" fmla="*/ 1 w 126"/>
                  <a:gd name="T3" fmla="*/ 0 h 186"/>
                  <a:gd name="T4" fmla="*/ 1 w 126"/>
                  <a:gd name="T5" fmla="*/ 0 h 186"/>
                  <a:gd name="T6" fmla="*/ 1 w 126"/>
                  <a:gd name="T7" fmla="*/ 0 h 186"/>
                  <a:gd name="T8" fmla="*/ 0 w 126"/>
                  <a:gd name="T9" fmla="*/ 0 h 186"/>
                  <a:gd name="T10" fmla="*/ 0 w 126"/>
                  <a:gd name="T11" fmla="*/ 0 h 186"/>
                  <a:gd name="T12" fmla="*/ 0 w 12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6"/>
                  <a:gd name="T23" fmla="*/ 126 w 126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797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798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0 w 127"/>
                  <a:gd name="T1" fmla="*/ 0 h 186"/>
                  <a:gd name="T2" fmla="*/ 0 w 127"/>
                  <a:gd name="T3" fmla="*/ 0 h 186"/>
                  <a:gd name="T4" fmla="*/ 0 w 127"/>
                  <a:gd name="T5" fmla="*/ 0 h 186"/>
                  <a:gd name="T6" fmla="*/ 0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799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0 w 96"/>
                  <a:gd name="T3" fmla="*/ 0 h 74"/>
                  <a:gd name="T4" fmla="*/ 0 w 96"/>
                  <a:gd name="T5" fmla="*/ 0 h 74"/>
                  <a:gd name="T6" fmla="*/ 0 w 96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74"/>
                  <a:gd name="T14" fmla="*/ 96 w 96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Oval 800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0" name="Oval 801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" name="Freeform 802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0 h 25"/>
                  <a:gd name="T2" fmla="*/ 1 w 188"/>
                  <a:gd name="T3" fmla="*/ 0 h 25"/>
                  <a:gd name="T4" fmla="*/ 1 w 188"/>
                  <a:gd name="T5" fmla="*/ 0 h 25"/>
                  <a:gd name="T6" fmla="*/ 1 w 188"/>
                  <a:gd name="T7" fmla="*/ 0 h 25"/>
                  <a:gd name="T8" fmla="*/ 0 w 188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8"/>
                  <a:gd name="T16" fmla="*/ 0 h 25"/>
                  <a:gd name="T17" fmla="*/ 188 w 188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Oval 803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" name="Oval 804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40" name="圆角矩形标注 557"/>
          <p:cNvSpPr>
            <a:spLocks noChangeArrowheads="1"/>
          </p:cNvSpPr>
          <p:nvPr/>
        </p:nvSpPr>
        <p:spPr bwMode="auto">
          <a:xfrm>
            <a:off x="6342429" y="3599856"/>
            <a:ext cx="837180" cy="293509"/>
          </a:xfrm>
          <a:prstGeom prst="wedgeRoundRectCallout">
            <a:avLst>
              <a:gd name="adj1" fmla="val -18809"/>
              <a:gd name="adj2" fmla="val -17535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1" name="Text Box 48"/>
          <p:cNvSpPr txBox="1">
            <a:spLocks noChangeArrowheads="1"/>
          </p:cNvSpPr>
          <p:nvPr/>
        </p:nvSpPr>
        <p:spPr bwMode="auto">
          <a:xfrm>
            <a:off x="6202925" y="3598361"/>
            <a:ext cx="1084263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装有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15934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6" name="Text Box 201"/>
          <p:cNvSpPr txBox="1">
            <a:spLocks noChangeArrowheads="1"/>
          </p:cNvSpPr>
          <p:nvPr/>
        </p:nvSpPr>
        <p:spPr bwMode="auto">
          <a:xfrm>
            <a:off x="3855953" y="3271247"/>
            <a:ext cx="1574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kumimoji="0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</a:t>
            </a:r>
            <a:r>
              <a:rPr kumimoji="0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kumimoji="0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US" altLang="zh-CN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997"/>
          <p:cNvSpPr txBox="1">
            <a:spLocks noChangeArrowheads="1"/>
          </p:cNvSpPr>
          <p:nvPr/>
        </p:nvSpPr>
        <p:spPr bwMode="auto">
          <a:xfrm>
            <a:off x="3846168" y="2553052"/>
            <a:ext cx="1314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21" name="AutoShape 212"/>
          <p:cNvSpPr>
            <a:spLocks noChangeArrowheads="1"/>
          </p:cNvSpPr>
          <p:nvPr/>
        </p:nvSpPr>
        <p:spPr bwMode="auto">
          <a:xfrm>
            <a:off x="5273197" y="2902886"/>
            <a:ext cx="586953" cy="123766"/>
          </a:xfrm>
          <a:prstGeom prst="rightArrow">
            <a:avLst>
              <a:gd name="adj1" fmla="val 50000"/>
              <a:gd name="adj2" fmla="val 73675"/>
            </a:avLst>
          </a:prstGeo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89200" y="2838737"/>
            <a:ext cx="1470375" cy="278959"/>
            <a:chOff x="3789200" y="2883562"/>
            <a:chExt cx="1470375" cy="278959"/>
          </a:xfrm>
        </p:grpSpPr>
        <p:grpSp>
          <p:nvGrpSpPr>
            <p:cNvPr id="8" name="组合 7"/>
            <p:cNvGrpSpPr/>
            <p:nvPr/>
          </p:nvGrpSpPr>
          <p:grpSpPr>
            <a:xfrm>
              <a:off x="3789200" y="2883562"/>
              <a:ext cx="1470375" cy="278959"/>
              <a:chOff x="3789200" y="2883562"/>
              <a:chExt cx="1470375" cy="27895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789200" y="2883562"/>
                <a:ext cx="1470375" cy="278959"/>
                <a:chOff x="3789200" y="2883562"/>
                <a:chExt cx="1470375" cy="278959"/>
              </a:xfrm>
            </p:grpSpPr>
            <p:sp>
              <p:nvSpPr>
                <p:cNvPr id="22" name="Rectangle 210"/>
                <p:cNvSpPr>
                  <a:spLocks noChangeArrowheads="1"/>
                </p:cNvSpPr>
                <p:nvPr/>
              </p:nvSpPr>
              <p:spPr bwMode="auto">
                <a:xfrm>
                  <a:off x="3789200" y="2883562"/>
                  <a:ext cx="1463600" cy="27895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004592" y="2887304"/>
                  <a:ext cx="254983" cy="272619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矩形 22"/>
              <p:cNvSpPr/>
              <p:nvPr/>
            </p:nvSpPr>
            <p:spPr bwMode="auto">
              <a:xfrm>
                <a:off x="4328063" y="2935507"/>
                <a:ext cx="385872" cy="175070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541"/>
            <p:cNvSpPr>
              <a:spLocks noChangeArrowheads="1"/>
            </p:cNvSpPr>
            <p:nvPr/>
          </p:nvSpPr>
          <p:spPr bwMode="auto">
            <a:xfrm>
              <a:off x="4601744" y="2937430"/>
              <a:ext cx="110493" cy="169299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圆角矩形标注 559"/>
          <p:cNvSpPr>
            <a:spLocks noChangeArrowheads="1"/>
          </p:cNvSpPr>
          <p:nvPr/>
        </p:nvSpPr>
        <p:spPr bwMode="auto">
          <a:xfrm>
            <a:off x="5359297" y="1824038"/>
            <a:ext cx="1195612" cy="344370"/>
          </a:xfrm>
          <a:prstGeom prst="wedgeRoundRectCallout">
            <a:avLst>
              <a:gd name="adj1" fmla="val -65563"/>
              <a:gd name="adj2" fmla="val 280063"/>
              <a:gd name="adj3" fmla="val 16667"/>
            </a:avLst>
          </a:prstGeom>
          <a:solidFill>
            <a:srgbClr val="FFFF00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5355410" y="1805892"/>
            <a:ext cx="1233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4" name="AutoShape 2"/>
          <p:cNvSpPr>
            <a:spLocks noChangeArrowheads="1"/>
          </p:cNvSpPr>
          <p:nvPr/>
        </p:nvSpPr>
        <p:spPr bwMode="auto">
          <a:xfrm rot="16200000">
            <a:off x="4533387" y="1646245"/>
            <a:ext cx="186226" cy="3087688"/>
          </a:xfrm>
          <a:prstGeom prst="can">
            <a:avLst>
              <a:gd name="adj" fmla="val 66727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Line 176"/>
          <p:cNvSpPr>
            <a:spLocks noChangeShapeType="1"/>
          </p:cNvSpPr>
          <p:nvPr/>
        </p:nvSpPr>
        <p:spPr bwMode="auto">
          <a:xfrm>
            <a:off x="2932067" y="3170317"/>
            <a:ext cx="3384859" cy="1904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0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91" y="2973407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29327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15936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10183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560871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通信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476" y="1137228"/>
            <a:ext cx="6442608" cy="65659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和内部的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都在公司内部，不需要加密，因此不需要建立安全关联。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46194"/>
            <a:ext cx="2197948" cy="1920002"/>
          </a:xfrm>
          <a:prstGeom prst="roundRect">
            <a:avLst/>
          </a:prstGeom>
          <a:solidFill>
            <a:srgbClr val="FFFF99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46194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17698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37921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26299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565552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11620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856055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4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2998420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 flipV="1">
            <a:off x="6036445" y="3150403"/>
            <a:ext cx="280481" cy="96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594411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794046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40784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35997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859902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04938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877790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876834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540"/>
          <p:cNvCxnSpPr>
            <a:cxnSpLocks noChangeShapeType="1"/>
          </p:cNvCxnSpPr>
          <p:nvPr/>
        </p:nvCxnSpPr>
        <p:spPr bwMode="auto">
          <a:xfrm flipH="1">
            <a:off x="1844534" y="3252365"/>
            <a:ext cx="805746" cy="45107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213"/>
          <p:cNvSpPr txBox="1">
            <a:spLocks noChangeArrowheads="1"/>
          </p:cNvSpPr>
          <p:nvPr/>
        </p:nvSpPr>
        <p:spPr bwMode="auto">
          <a:xfrm>
            <a:off x="1249547" y="3430960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grpSp>
        <p:nvGrpSpPr>
          <p:cNvPr id="97" name="Group 352"/>
          <p:cNvGrpSpPr>
            <a:grpSpLocks/>
          </p:cNvGrpSpPr>
          <p:nvPr/>
        </p:nvGrpSpPr>
        <p:grpSpPr bwMode="auto">
          <a:xfrm>
            <a:off x="1377993" y="3518428"/>
            <a:ext cx="524774" cy="433344"/>
            <a:chOff x="624" y="2968"/>
            <a:chExt cx="1331" cy="920"/>
          </a:xfrm>
        </p:grpSpPr>
        <p:sp>
          <p:nvSpPr>
            <p:cNvPr id="98" name="Freeform 353"/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1 w 1426"/>
                <a:gd name="T1" fmla="*/ 0 h 2309"/>
                <a:gd name="T2" fmla="*/ 1 w 1426"/>
                <a:gd name="T3" fmla="*/ 0 h 2309"/>
                <a:gd name="T4" fmla="*/ 0 w 1426"/>
                <a:gd name="T5" fmla="*/ 0 h 2309"/>
                <a:gd name="T6" fmla="*/ 1 w 1426"/>
                <a:gd name="T7" fmla="*/ 0 h 2309"/>
                <a:gd name="T8" fmla="*/ 1 w 1426"/>
                <a:gd name="T9" fmla="*/ 0 h 2309"/>
                <a:gd name="T10" fmla="*/ 1 w 1426"/>
                <a:gd name="T11" fmla="*/ 0 h 2309"/>
                <a:gd name="T12" fmla="*/ 1 w 1426"/>
                <a:gd name="T13" fmla="*/ 0 h 2309"/>
                <a:gd name="T14" fmla="*/ 1 w 1426"/>
                <a:gd name="T15" fmla="*/ 0 h 2309"/>
                <a:gd name="T16" fmla="*/ 1 w 1426"/>
                <a:gd name="T17" fmla="*/ 0 h 2309"/>
                <a:gd name="T18" fmla="*/ 1 w 1426"/>
                <a:gd name="T19" fmla="*/ 0 h 2309"/>
                <a:gd name="T20" fmla="*/ 1 w 1426"/>
                <a:gd name="T21" fmla="*/ 0 h 2309"/>
                <a:gd name="T22" fmla="*/ 1 w 1426"/>
                <a:gd name="T23" fmla="*/ 0 h 2309"/>
                <a:gd name="T24" fmla="*/ 1 w 1426"/>
                <a:gd name="T25" fmla="*/ 0 h 23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6"/>
                <a:gd name="T40" fmla="*/ 0 h 2309"/>
                <a:gd name="T41" fmla="*/ 1426 w 1426"/>
                <a:gd name="T42" fmla="*/ 2309 h 23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354"/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0 w 573"/>
                <a:gd name="T1" fmla="*/ 0 h 1980"/>
                <a:gd name="T2" fmla="*/ 0 w 573"/>
                <a:gd name="T3" fmla="*/ 0 h 1980"/>
                <a:gd name="T4" fmla="*/ 0 w 573"/>
                <a:gd name="T5" fmla="*/ 0 h 1980"/>
                <a:gd name="T6" fmla="*/ 0 w 573"/>
                <a:gd name="T7" fmla="*/ 0 h 1980"/>
                <a:gd name="T8" fmla="*/ 0 w 573"/>
                <a:gd name="T9" fmla="*/ 0 h 1980"/>
                <a:gd name="T10" fmla="*/ 0 w 573"/>
                <a:gd name="T11" fmla="*/ 0 h 1980"/>
                <a:gd name="T12" fmla="*/ 0 w 573"/>
                <a:gd name="T13" fmla="*/ 0 h 1980"/>
                <a:gd name="T14" fmla="*/ 0 w 573"/>
                <a:gd name="T15" fmla="*/ 0 h 1980"/>
                <a:gd name="T16" fmla="*/ 0 w 573"/>
                <a:gd name="T17" fmla="*/ 0 h 1980"/>
                <a:gd name="T18" fmla="*/ 0 w 573"/>
                <a:gd name="T19" fmla="*/ 0 h 1980"/>
                <a:gd name="T20" fmla="*/ 0 w 573"/>
                <a:gd name="T21" fmla="*/ 0 h 1980"/>
                <a:gd name="T22" fmla="*/ 0 w 573"/>
                <a:gd name="T23" fmla="*/ 0 h 1980"/>
                <a:gd name="T24" fmla="*/ 0 w 573"/>
                <a:gd name="T25" fmla="*/ 0 h 1980"/>
                <a:gd name="T26" fmla="*/ 0 w 573"/>
                <a:gd name="T27" fmla="*/ 0 h 1980"/>
                <a:gd name="T28" fmla="*/ 0 w 573"/>
                <a:gd name="T29" fmla="*/ 0 h 1980"/>
                <a:gd name="T30" fmla="*/ 0 w 573"/>
                <a:gd name="T31" fmla="*/ 0 h 19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3"/>
                <a:gd name="T49" fmla="*/ 0 h 1980"/>
                <a:gd name="T50" fmla="*/ 573 w 573"/>
                <a:gd name="T51" fmla="*/ 1980 h 19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355"/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1 w 1045"/>
                <a:gd name="T3" fmla="*/ 0 h 441"/>
                <a:gd name="T4" fmla="*/ 1 w 1045"/>
                <a:gd name="T5" fmla="*/ 0 h 441"/>
                <a:gd name="T6" fmla="*/ 1 w 1045"/>
                <a:gd name="T7" fmla="*/ 0 h 441"/>
                <a:gd name="T8" fmla="*/ 1 w 1045"/>
                <a:gd name="T9" fmla="*/ 0 h 441"/>
                <a:gd name="T10" fmla="*/ 1 w 1045"/>
                <a:gd name="T11" fmla="*/ 0 h 441"/>
                <a:gd name="T12" fmla="*/ 0 w 1045"/>
                <a:gd name="T13" fmla="*/ 0 h 4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5"/>
                <a:gd name="T22" fmla="*/ 0 h 441"/>
                <a:gd name="T23" fmla="*/ 1045 w 1045"/>
                <a:gd name="T24" fmla="*/ 441 h 4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356"/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1 w 955"/>
                <a:gd name="T1" fmla="*/ 0 h 1719"/>
                <a:gd name="T2" fmla="*/ 0 w 955"/>
                <a:gd name="T3" fmla="*/ 0 h 1719"/>
                <a:gd name="T4" fmla="*/ 1 w 955"/>
                <a:gd name="T5" fmla="*/ 0 h 1719"/>
                <a:gd name="T6" fmla="*/ 1 w 955"/>
                <a:gd name="T7" fmla="*/ 0 h 1719"/>
                <a:gd name="T8" fmla="*/ 1 w 955"/>
                <a:gd name="T9" fmla="*/ 0 h 1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5"/>
                <a:gd name="T16" fmla="*/ 0 h 1719"/>
                <a:gd name="T17" fmla="*/ 955 w 955"/>
                <a:gd name="T18" fmla="*/ 1719 h 17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357"/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1 w 862"/>
                <a:gd name="T1" fmla="*/ 0 h 1587"/>
                <a:gd name="T2" fmla="*/ 0 w 862"/>
                <a:gd name="T3" fmla="*/ 0 h 1587"/>
                <a:gd name="T4" fmla="*/ 1 w 862"/>
                <a:gd name="T5" fmla="*/ 0 h 1587"/>
                <a:gd name="T6" fmla="*/ 1 w 862"/>
                <a:gd name="T7" fmla="*/ 0 h 1587"/>
                <a:gd name="T8" fmla="*/ 1 w 862"/>
                <a:gd name="T9" fmla="*/ 0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587"/>
                <a:gd name="T17" fmla="*/ 862 w 862"/>
                <a:gd name="T18" fmla="*/ 1587 h 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358"/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0 w 408"/>
                <a:gd name="T1" fmla="*/ 0 h 1480"/>
                <a:gd name="T2" fmla="*/ 0 w 408"/>
                <a:gd name="T3" fmla="*/ 0 h 1480"/>
                <a:gd name="T4" fmla="*/ 0 w 408"/>
                <a:gd name="T5" fmla="*/ 0 h 1480"/>
                <a:gd name="T6" fmla="*/ 0 w 408"/>
                <a:gd name="T7" fmla="*/ 0 h 1480"/>
                <a:gd name="T8" fmla="*/ 0 w 408"/>
                <a:gd name="T9" fmla="*/ 0 h 1480"/>
                <a:gd name="T10" fmla="*/ 0 w 408"/>
                <a:gd name="T11" fmla="*/ 0 h 1480"/>
                <a:gd name="T12" fmla="*/ 0 w 408"/>
                <a:gd name="T13" fmla="*/ 0 h 1480"/>
                <a:gd name="T14" fmla="*/ 0 w 408"/>
                <a:gd name="T15" fmla="*/ 0 h 1480"/>
                <a:gd name="T16" fmla="*/ 0 w 408"/>
                <a:gd name="T17" fmla="*/ 0 h 1480"/>
                <a:gd name="T18" fmla="*/ 0 w 408"/>
                <a:gd name="T19" fmla="*/ 0 h 1480"/>
                <a:gd name="T20" fmla="*/ 0 w 408"/>
                <a:gd name="T21" fmla="*/ 0 h 1480"/>
                <a:gd name="T22" fmla="*/ 0 w 408"/>
                <a:gd name="T23" fmla="*/ 0 h 1480"/>
                <a:gd name="T24" fmla="*/ 0 w 408"/>
                <a:gd name="T25" fmla="*/ 0 h 1480"/>
                <a:gd name="T26" fmla="*/ 0 w 408"/>
                <a:gd name="T27" fmla="*/ 0 h 1480"/>
                <a:gd name="T28" fmla="*/ 0 w 408"/>
                <a:gd name="T29" fmla="*/ 0 h 1480"/>
                <a:gd name="T30" fmla="*/ 0 w 408"/>
                <a:gd name="T31" fmla="*/ 0 h 14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8"/>
                <a:gd name="T49" fmla="*/ 0 h 1480"/>
                <a:gd name="T50" fmla="*/ 408 w 408"/>
                <a:gd name="T51" fmla="*/ 1480 h 14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359"/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0 w 1065"/>
                <a:gd name="T1" fmla="*/ 0 h 963"/>
                <a:gd name="T2" fmla="*/ 0 w 1065"/>
                <a:gd name="T3" fmla="*/ 0 h 963"/>
                <a:gd name="T4" fmla="*/ 0 w 1065"/>
                <a:gd name="T5" fmla="*/ 0 h 963"/>
                <a:gd name="T6" fmla="*/ 0 w 1065"/>
                <a:gd name="T7" fmla="*/ 0 h 963"/>
                <a:gd name="T8" fmla="*/ 0 w 1065"/>
                <a:gd name="T9" fmla="*/ 0 h 963"/>
                <a:gd name="T10" fmla="*/ 0 w 1065"/>
                <a:gd name="T11" fmla="*/ 0 h 963"/>
                <a:gd name="T12" fmla="*/ 0 w 1065"/>
                <a:gd name="T13" fmla="*/ 0 h 963"/>
                <a:gd name="T14" fmla="*/ 0 w 1065"/>
                <a:gd name="T15" fmla="*/ 0 h 963"/>
                <a:gd name="T16" fmla="*/ 0 w 1065"/>
                <a:gd name="T17" fmla="*/ 0 h 963"/>
                <a:gd name="T18" fmla="*/ 0 w 1065"/>
                <a:gd name="T19" fmla="*/ 0 h 9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5"/>
                <a:gd name="T31" fmla="*/ 0 h 963"/>
                <a:gd name="T32" fmla="*/ 1065 w 1065"/>
                <a:gd name="T33" fmla="*/ 963 h 9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360"/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 w 1969"/>
                <a:gd name="T3" fmla="*/ 0 h 862"/>
                <a:gd name="T4" fmla="*/ 1 w 1969"/>
                <a:gd name="T5" fmla="*/ 0 h 862"/>
                <a:gd name="T6" fmla="*/ 1 w 1969"/>
                <a:gd name="T7" fmla="*/ 0 h 862"/>
                <a:gd name="T8" fmla="*/ 0 w 1969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9"/>
                <a:gd name="T16" fmla="*/ 0 h 862"/>
                <a:gd name="T17" fmla="*/ 1969 w 1969"/>
                <a:gd name="T18" fmla="*/ 862 h 8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361"/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1 w 1777"/>
                <a:gd name="T1" fmla="*/ 0 h 297"/>
                <a:gd name="T2" fmla="*/ 0 w 1777"/>
                <a:gd name="T3" fmla="*/ 0 h 297"/>
                <a:gd name="T4" fmla="*/ 1 w 1777"/>
                <a:gd name="T5" fmla="*/ 0 h 297"/>
                <a:gd name="T6" fmla="*/ 1 w 1777"/>
                <a:gd name="T7" fmla="*/ 0 h 297"/>
                <a:gd name="T8" fmla="*/ 1 w 1777"/>
                <a:gd name="T9" fmla="*/ 0 h 297"/>
                <a:gd name="T10" fmla="*/ 1 w 1777"/>
                <a:gd name="T11" fmla="*/ 0 h 297"/>
                <a:gd name="T12" fmla="*/ 1 w 1777"/>
                <a:gd name="T13" fmla="*/ 0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7"/>
                <a:gd name="T22" fmla="*/ 0 h 297"/>
                <a:gd name="T23" fmla="*/ 1777 w 1777"/>
                <a:gd name="T24" fmla="*/ 297 h 2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362"/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0 w 513"/>
                <a:gd name="T1" fmla="*/ 0 h 1106"/>
                <a:gd name="T2" fmla="*/ 0 w 513"/>
                <a:gd name="T3" fmla="*/ 0 h 1106"/>
                <a:gd name="T4" fmla="*/ 0 w 513"/>
                <a:gd name="T5" fmla="*/ 0 h 1106"/>
                <a:gd name="T6" fmla="*/ 0 w 513"/>
                <a:gd name="T7" fmla="*/ 0 h 1106"/>
                <a:gd name="T8" fmla="*/ 0 w 513"/>
                <a:gd name="T9" fmla="*/ 0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1106"/>
                <a:gd name="T17" fmla="*/ 513 w 513"/>
                <a:gd name="T18" fmla="*/ 1106 h 1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363"/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1 w 262"/>
                <a:gd name="T1" fmla="*/ 0 h 25"/>
                <a:gd name="T2" fmla="*/ 0 w 262"/>
                <a:gd name="T3" fmla="*/ 0 h 25"/>
                <a:gd name="T4" fmla="*/ 1 w 262"/>
                <a:gd name="T5" fmla="*/ 0 h 25"/>
                <a:gd name="T6" fmla="*/ 1 w 262"/>
                <a:gd name="T7" fmla="*/ 0 h 25"/>
                <a:gd name="T8" fmla="*/ 1 w 2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5"/>
                <a:gd name="T17" fmla="*/ 262 w 26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364"/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1 w 561"/>
                <a:gd name="T1" fmla="*/ 0 h 836"/>
                <a:gd name="T2" fmla="*/ 0 w 561"/>
                <a:gd name="T3" fmla="*/ 0 h 836"/>
                <a:gd name="T4" fmla="*/ 1 w 561"/>
                <a:gd name="T5" fmla="*/ 0 h 836"/>
                <a:gd name="T6" fmla="*/ 1 w 561"/>
                <a:gd name="T7" fmla="*/ 0 h 8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836"/>
                <a:gd name="T14" fmla="*/ 561 w 561"/>
                <a:gd name="T15" fmla="*/ 836 h 8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" name="Group 365"/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36" name="Group 366"/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549" name="Freeform 367"/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 w 22"/>
                    <a:gd name="T1" fmla="*/ 0 h 67"/>
                    <a:gd name="T2" fmla="*/ 0 w 22"/>
                    <a:gd name="T3" fmla="*/ 0 h 67"/>
                    <a:gd name="T4" fmla="*/ 1 w 22"/>
                    <a:gd name="T5" fmla="*/ 0 h 67"/>
                    <a:gd name="T6" fmla="*/ 1 w 22"/>
                    <a:gd name="T7" fmla="*/ 0 h 67"/>
                    <a:gd name="T8" fmla="*/ 1 w 22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7"/>
                    <a:gd name="T17" fmla="*/ 22 w 2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0" name="Freeform 368"/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369"/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" name="Group 370"/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546" name="Freeform 371"/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372"/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1 w 74"/>
                    <a:gd name="T3" fmla="*/ 0 h 29"/>
                    <a:gd name="T4" fmla="*/ 1 w 74"/>
                    <a:gd name="T5" fmla="*/ 0 h 29"/>
                    <a:gd name="T6" fmla="*/ 1 w 74"/>
                    <a:gd name="T7" fmla="*/ 0 h 29"/>
                    <a:gd name="T8" fmla="*/ 1 w 74"/>
                    <a:gd name="T9" fmla="*/ 0 h 29"/>
                    <a:gd name="T10" fmla="*/ 1 w 74"/>
                    <a:gd name="T11" fmla="*/ 0 h 29"/>
                    <a:gd name="T12" fmla="*/ 1 w 74"/>
                    <a:gd name="T13" fmla="*/ 0 h 29"/>
                    <a:gd name="T14" fmla="*/ 0 w 74"/>
                    <a:gd name="T15" fmla="*/ 0 h 29"/>
                    <a:gd name="T16" fmla="*/ 1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373"/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8" name="Freeform 374"/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375"/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0 h 68"/>
                  <a:gd name="T4" fmla="*/ 0 w 24"/>
                  <a:gd name="T5" fmla="*/ 0 h 68"/>
                  <a:gd name="T6" fmla="*/ 0 w 24"/>
                  <a:gd name="T7" fmla="*/ 0 h 68"/>
                  <a:gd name="T8" fmla="*/ 0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376"/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0 w 70"/>
                  <a:gd name="T3" fmla="*/ 0 h 30"/>
                  <a:gd name="T4" fmla="*/ 0 w 70"/>
                  <a:gd name="T5" fmla="*/ 0 h 30"/>
                  <a:gd name="T6" fmla="*/ 0 w 70"/>
                  <a:gd name="T7" fmla="*/ 0 h 30"/>
                  <a:gd name="T8" fmla="*/ 0 w 70"/>
                  <a:gd name="T9" fmla="*/ 0 h 30"/>
                  <a:gd name="T10" fmla="*/ 0 w 70"/>
                  <a:gd name="T11" fmla="*/ 0 h 30"/>
                  <a:gd name="T12" fmla="*/ 0 w 70"/>
                  <a:gd name="T13" fmla="*/ 0 h 30"/>
                  <a:gd name="T14" fmla="*/ 0 w 70"/>
                  <a:gd name="T15" fmla="*/ 0 h 30"/>
                  <a:gd name="T16" fmla="*/ 0 w 70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30"/>
                  <a:gd name="T29" fmla="*/ 70 w 70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Freeform 377"/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0 h 36"/>
                  <a:gd name="T2" fmla="*/ 1 w 83"/>
                  <a:gd name="T3" fmla="*/ 0 h 36"/>
                  <a:gd name="T4" fmla="*/ 1 w 83"/>
                  <a:gd name="T5" fmla="*/ 0 h 36"/>
                  <a:gd name="T6" fmla="*/ 1 w 83"/>
                  <a:gd name="T7" fmla="*/ 0 h 36"/>
                  <a:gd name="T8" fmla="*/ 1 w 83"/>
                  <a:gd name="T9" fmla="*/ 0 h 36"/>
                  <a:gd name="T10" fmla="*/ 1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2" name="Group 378"/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543" name="Freeform 379"/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380"/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0 w 73"/>
                    <a:gd name="T1" fmla="*/ 0 h 30"/>
                    <a:gd name="T2" fmla="*/ 0 w 73"/>
                    <a:gd name="T3" fmla="*/ 0 h 30"/>
                    <a:gd name="T4" fmla="*/ 0 w 73"/>
                    <a:gd name="T5" fmla="*/ 0 h 30"/>
                    <a:gd name="T6" fmla="*/ 0 w 73"/>
                    <a:gd name="T7" fmla="*/ 0 h 30"/>
                    <a:gd name="T8" fmla="*/ 0 w 73"/>
                    <a:gd name="T9" fmla="*/ 0 h 30"/>
                    <a:gd name="T10" fmla="*/ 0 w 73"/>
                    <a:gd name="T11" fmla="*/ 0 h 30"/>
                    <a:gd name="T12" fmla="*/ 0 w 73"/>
                    <a:gd name="T13" fmla="*/ 0 h 30"/>
                    <a:gd name="T14" fmla="*/ 0 w 73"/>
                    <a:gd name="T15" fmla="*/ 0 h 30"/>
                    <a:gd name="T16" fmla="*/ 0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381"/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" name="Group 382"/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540" name="Freeform 383"/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384"/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385"/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" name="Group 386"/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537" name="Freeform 387"/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388"/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389"/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" name="Group 390"/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534" name="Freeform 391"/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392"/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1 w 75"/>
                    <a:gd name="T1" fmla="*/ 0 h 30"/>
                    <a:gd name="T2" fmla="*/ 1 w 75"/>
                    <a:gd name="T3" fmla="*/ 0 h 30"/>
                    <a:gd name="T4" fmla="*/ 1 w 75"/>
                    <a:gd name="T5" fmla="*/ 0 h 30"/>
                    <a:gd name="T6" fmla="*/ 1 w 75"/>
                    <a:gd name="T7" fmla="*/ 0 h 30"/>
                    <a:gd name="T8" fmla="*/ 1 w 75"/>
                    <a:gd name="T9" fmla="*/ 0 h 30"/>
                    <a:gd name="T10" fmla="*/ 1 w 75"/>
                    <a:gd name="T11" fmla="*/ 0 h 30"/>
                    <a:gd name="T12" fmla="*/ 1 w 75"/>
                    <a:gd name="T13" fmla="*/ 0 h 30"/>
                    <a:gd name="T14" fmla="*/ 0 w 75"/>
                    <a:gd name="T15" fmla="*/ 0 h 30"/>
                    <a:gd name="T16" fmla="*/ 1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393"/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" name="Group 394"/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512" name="Group 395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529" name="Freeform 396"/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0" name="Freeform 397"/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Freeform 398"/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0 h 37"/>
                      <a:gd name="T2" fmla="*/ 1 w 82"/>
                      <a:gd name="T3" fmla="*/ 0 h 37"/>
                      <a:gd name="T4" fmla="*/ 1 w 82"/>
                      <a:gd name="T5" fmla="*/ 0 h 37"/>
                      <a:gd name="T6" fmla="*/ 1 w 82"/>
                      <a:gd name="T7" fmla="*/ 0 h 37"/>
                      <a:gd name="T8" fmla="*/ 1 w 82"/>
                      <a:gd name="T9" fmla="*/ 0 h 37"/>
                      <a:gd name="T10" fmla="*/ 1 w 82"/>
                      <a:gd name="T11" fmla="*/ 0 h 37"/>
                      <a:gd name="T12" fmla="*/ 0 w 82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7"/>
                      <a:gd name="T23" fmla="*/ 82 w 82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3" name="Group 399"/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526" name="Freeform 400"/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" name="Freeform 401"/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Freeform 402"/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4" name="Group 403"/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523" name="Freeform 404"/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Freeform 405"/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Freeform 406"/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5" name="Group 407"/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520" name="Freeform 408"/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1" name="Freeform 409"/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Freeform 410"/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6" name="Group 411"/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517" name="Freeform 412"/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" name="Freeform 413"/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Freeform 414"/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7" name="Group 415"/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492" name="Group 416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509" name="Freeform 417"/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Freeform 418"/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1" name="Freeform 419"/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3" name="Group 420"/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506" name="Freeform 421"/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7" name="Freeform 422"/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Freeform 423"/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0 h 37"/>
                      <a:gd name="T2" fmla="*/ 0 w 83"/>
                      <a:gd name="T3" fmla="*/ 0 h 37"/>
                      <a:gd name="T4" fmla="*/ 0 w 83"/>
                      <a:gd name="T5" fmla="*/ 0 h 37"/>
                      <a:gd name="T6" fmla="*/ 0 w 83"/>
                      <a:gd name="T7" fmla="*/ 0 h 37"/>
                      <a:gd name="T8" fmla="*/ 0 w 83"/>
                      <a:gd name="T9" fmla="*/ 0 h 37"/>
                      <a:gd name="T10" fmla="*/ 0 w 83"/>
                      <a:gd name="T11" fmla="*/ 0 h 37"/>
                      <a:gd name="T12" fmla="*/ 0 w 83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7"/>
                      <a:gd name="T23" fmla="*/ 83 w 83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4" name="Group 424"/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503" name="Freeform 425"/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" name="Freeform 426"/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" name="Freeform 427"/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5" name="Group 428"/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500" name="Freeform 429"/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1" name="Freeform 430"/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" name="Freeform 431"/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6" name="Group 432"/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497" name="Freeform 433"/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8" name="Freeform 434"/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9" name="Freeform 435"/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8" name="Group 436"/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489" name="Freeform 437"/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0" name="Freeform 438"/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0 w 73"/>
                    <a:gd name="T1" fmla="*/ 0 h 31"/>
                    <a:gd name="T2" fmla="*/ 0 w 73"/>
                    <a:gd name="T3" fmla="*/ 0 h 31"/>
                    <a:gd name="T4" fmla="*/ 0 w 73"/>
                    <a:gd name="T5" fmla="*/ 0 h 31"/>
                    <a:gd name="T6" fmla="*/ 0 w 73"/>
                    <a:gd name="T7" fmla="*/ 0 h 31"/>
                    <a:gd name="T8" fmla="*/ 0 w 73"/>
                    <a:gd name="T9" fmla="*/ 0 h 31"/>
                    <a:gd name="T10" fmla="*/ 0 w 73"/>
                    <a:gd name="T11" fmla="*/ 0 h 31"/>
                    <a:gd name="T12" fmla="*/ 0 w 73"/>
                    <a:gd name="T13" fmla="*/ 0 h 31"/>
                    <a:gd name="T14" fmla="*/ 0 w 73"/>
                    <a:gd name="T15" fmla="*/ 0 h 31"/>
                    <a:gd name="T16" fmla="*/ 0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" name="Freeform 439"/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" name="Group 440"/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486" name="Freeform 441"/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7" name="Freeform 442"/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0 w 75"/>
                    <a:gd name="T1" fmla="*/ 0 h 30"/>
                    <a:gd name="T2" fmla="*/ 0 w 75"/>
                    <a:gd name="T3" fmla="*/ 0 h 30"/>
                    <a:gd name="T4" fmla="*/ 0 w 75"/>
                    <a:gd name="T5" fmla="*/ 0 h 30"/>
                    <a:gd name="T6" fmla="*/ 0 w 75"/>
                    <a:gd name="T7" fmla="*/ 0 h 30"/>
                    <a:gd name="T8" fmla="*/ 0 w 75"/>
                    <a:gd name="T9" fmla="*/ 0 h 30"/>
                    <a:gd name="T10" fmla="*/ 0 w 75"/>
                    <a:gd name="T11" fmla="*/ 0 h 30"/>
                    <a:gd name="T12" fmla="*/ 0 w 75"/>
                    <a:gd name="T13" fmla="*/ 0 h 30"/>
                    <a:gd name="T14" fmla="*/ 0 w 75"/>
                    <a:gd name="T15" fmla="*/ 0 h 30"/>
                    <a:gd name="T16" fmla="*/ 0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8" name="Freeform 443"/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0" name="Group 444"/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483" name="Freeform 445"/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4" name="Freeform 446"/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" name="Freeform 447"/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1" name="Freeform 448"/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 w 23"/>
                  <a:gd name="T1" fmla="*/ 0 h 68"/>
                  <a:gd name="T2" fmla="*/ 0 w 23"/>
                  <a:gd name="T3" fmla="*/ 0 h 68"/>
                  <a:gd name="T4" fmla="*/ 1 w 23"/>
                  <a:gd name="T5" fmla="*/ 0 h 68"/>
                  <a:gd name="T6" fmla="*/ 1 w 23"/>
                  <a:gd name="T7" fmla="*/ 0 h 68"/>
                  <a:gd name="T8" fmla="*/ 1 w 23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8"/>
                  <a:gd name="T17" fmla="*/ 23 w 23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449"/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1 w 71"/>
                  <a:gd name="T3" fmla="*/ 0 h 27"/>
                  <a:gd name="T4" fmla="*/ 1 w 71"/>
                  <a:gd name="T5" fmla="*/ 0 h 27"/>
                  <a:gd name="T6" fmla="*/ 1 w 71"/>
                  <a:gd name="T7" fmla="*/ 0 h 27"/>
                  <a:gd name="T8" fmla="*/ 1 w 71"/>
                  <a:gd name="T9" fmla="*/ 0 h 27"/>
                  <a:gd name="T10" fmla="*/ 1 w 71"/>
                  <a:gd name="T11" fmla="*/ 0 h 27"/>
                  <a:gd name="T12" fmla="*/ 1 w 71"/>
                  <a:gd name="T13" fmla="*/ 0 h 27"/>
                  <a:gd name="T14" fmla="*/ 0 w 71"/>
                  <a:gd name="T15" fmla="*/ 0 h 27"/>
                  <a:gd name="T16" fmla="*/ 0 w 71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1"/>
                  <a:gd name="T28" fmla="*/ 0 h 27"/>
                  <a:gd name="T29" fmla="*/ 71 w 71"/>
                  <a:gd name="T30" fmla="*/ 27 h 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450"/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0 h 36"/>
                  <a:gd name="T2" fmla="*/ 0 w 82"/>
                  <a:gd name="T3" fmla="*/ 0 h 36"/>
                  <a:gd name="T4" fmla="*/ 0 w 82"/>
                  <a:gd name="T5" fmla="*/ 0 h 36"/>
                  <a:gd name="T6" fmla="*/ 0 w 82"/>
                  <a:gd name="T7" fmla="*/ 0 h 36"/>
                  <a:gd name="T8" fmla="*/ 0 w 82"/>
                  <a:gd name="T9" fmla="*/ 0 h 36"/>
                  <a:gd name="T10" fmla="*/ 0 w 82"/>
                  <a:gd name="T11" fmla="*/ 0 h 36"/>
                  <a:gd name="T12" fmla="*/ 0 w 82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6"/>
                  <a:gd name="T23" fmla="*/ 82 w 82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" name="Group 451"/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480" name="Freeform 452"/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" name="Freeform 453"/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" name="Freeform 454"/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455"/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477" name="Freeform 456"/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8" name="Freeform 457"/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9" name="Freeform 458"/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6" name="Group 459"/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474" name="Freeform 460"/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5" name="Freeform 461"/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6" name="Freeform 462"/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7" name="Group 463"/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471" name="Freeform 464"/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" name="Freeform 465"/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" name="Freeform 466"/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8" name="Group 467"/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451" name="Group 468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468" name="Freeform 469"/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 w 23"/>
                      <a:gd name="T1" fmla="*/ 0 h 70"/>
                      <a:gd name="T2" fmla="*/ 0 w 23"/>
                      <a:gd name="T3" fmla="*/ 0 h 70"/>
                      <a:gd name="T4" fmla="*/ 1 w 23"/>
                      <a:gd name="T5" fmla="*/ 0 h 70"/>
                      <a:gd name="T6" fmla="*/ 1 w 23"/>
                      <a:gd name="T7" fmla="*/ 0 h 70"/>
                      <a:gd name="T8" fmla="*/ 1 w 23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70"/>
                      <a:gd name="T17" fmla="*/ 23 w 23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470"/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471"/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0 h 38"/>
                      <a:gd name="T2" fmla="*/ 0 w 83"/>
                      <a:gd name="T3" fmla="*/ 0 h 38"/>
                      <a:gd name="T4" fmla="*/ 0 w 83"/>
                      <a:gd name="T5" fmla="*/ 0 h 38"/>
                      <a:gd name="T6" fmla="*/ 0 w 83"/>
                      <a:gd name="T7" fmla="*/ 0 h 38"/>
                      <a:gd name="T8" fmla="*/ 0 w 83"/>
                      <a:gd name="T9" fmla="*/ 0 h 38"/>
                      <a:gd name="T10" fmla="*/ 0 w 83"/>
                      <a:gd name="T11" fmla="*/ 0 h 38"/>
                      <a:gd name="T12" fmla="*/ 0 w 83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8"/>
                      <a:gd name="T23" fmla="*/ 83 w 83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2" name="Group 472"/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465" name="Freeform 473"/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474"/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0 w 75"/>
                      <a:gd name="T1" fmla="*/ 0 h 32"/>
                      <a:gd name="T2" fmla="*/ 0 w 75"/>
                      <a:gd name="T3" fmla="*/ 0 h 32"/>
                      <a:gd name="T4" fmla="*/ 0 w 75"/>
                      <a:gd name="T5" fmla="*/ 0 h 32"/>
                      <a:gd name="T6" fmla="*/ 0 w 75"/>
                      <a:gd name="T7" fmla="*/ 0 h 32"/>
                      <a:gd name="T8" fmla="*/ 0 w 75"/>
                      <a:gd name="T9" fmla="*/ 0 h 32"/>
                      <a:gd name="T10" fmla="*/ 0 w 75"/>
                      <a:gd name="T11" fmla="*/ 0 h 32"/>
                      <a:gd name="T12" fmla="*/ 0 w 75"/>
                      <a:gd name="T13" fmla="*/ 0 h 32"/>
                      <a:gd name="T14" fmla="*/ 0 w 75"/>
                      <a:gd name="T15" fmla="*/ 0 h 32"/>
                      <a:gd name="T16" fmla="*/ 0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475"/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3" name="Group 476"/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462" name="Freeform 477"/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478"/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479"/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4" name="Group 480"/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459" name="Freeform 481"/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482"/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483"/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5" name="Group 484"/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456" name="Freeform 485"/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486"/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487"/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9" name="Group 488"/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431" name="Group 489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448" name="Freeform 490"/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491"/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492"/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2" name="Group 493"/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445" name="Freeform 494"/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495"/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496"/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3" name="Group 497"/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442" name="Freeform 498"/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499"/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500"/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4" name="Group 501"/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439" name="Freeform 502"/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503"/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504"/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5" name="Group 505"/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436" name="Freeform 506"/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507"/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508"/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0" name="Group 509"/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428" name="Freeform 510"/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0 w 25"/>
                    <a:gd name="T1" fmla="*/ 0 h 69"/>
                    <a:gd name="T2" fmla="*/ 0 w 25"/>
                    <a:gd name="T3" fmla="*/ 0 h 69"/>
                    <a:gd name="T4" fmla="*/ 0 w 25"/>
                    <a:gd name="T5" fmla="*/ 0 h 69"/>
                    <a:gd name="T6" fmla="*/ 0 w 25"/>
                    <a:gd name="T7" fmla="*/ 0 h 69"/>
                    <a:gd name="T8" fmla="*/ 0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511"/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512"/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" name="Group 513"/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425" name="Freeform 514"/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515"/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516"/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" name="Group 517"/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422" name="Freeform 518"/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519"/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520"/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" name="Freeform 521"/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 w 24"/>
                  <a:gd name="T1" fmla="*/ 0 h 68"/>
                  <a:gd name="T2" fmla="*/ 0 w 24"/>
                  <a:gd name="T3" fmla="*/ 0 h 68"/>
                  <a:gd name="T4" fmla="*/ 1 w 24"/>
                  <a:gd name="T5" fmla="*/ 0 h 68"/>
                  <a:gd name="T6" fmla="*/ 1 w 24"/>
                  <a:gd name="T7" fmla="*/ 0 h 68"/>
                  <a:gd name="T8" fmla="*/ 1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22"/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1 w 72"/>
                  <a:gd name="T3" fmla="*/ 0 h 31"/>
                  <a:gd name="T4" fmla="*/ 1 w 72"/>
                  <a:gd name="T5" fmla="*/ 0 h 31"/>
                  <a:gd name="T6" fmla="*/ 1 w 72"/>
                  <a:gd name="T7" fmla="*/ 0 h 31"/>
                  <a:gd name="T8" fmla="*/ 1 w 72"/>
                  <a:gd name="T9" fmla="*/ 0 h 31"/>
                  <a:gd name="T10" fmla="*/ 1 w 72"/>
                  <a:gd name="T11" fmla="*/ 0 h 31"/>
                  <a:gd name="T12" fmla="*/ 1 w 72"/>
                  <a:gd name="T13" fmla="*/ 0 h 31"/>
                  <a:gd name="T14" fmla="*/ 0 w 72"/>
                  <a:gd name="T15" fmla="*/ 0 h 31"/>
                  <a:gd name="T16" fmla="*/ 1 w 72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31"/>
                  <a:gd name="T29" fmla="*/ 72 w 72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23"/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0 h 36"/>
                  <a:gd name="T2" fmla="*/ 0 w 83"/>
                  <a:gd name="T3" fmla="*/ 0 h 36"/>
                  <a:gd name="T4" fmla="*/ 0 w 83"/>
                  <a:gd name="T5" fmla="*/ 0 h 36"/>
                  <a:gd name="T6" fmla="*/ 0 w 83"/>
                  <a:gd name="T7" fmla="*/ 0 h 36"/>
                  <a:gd name="T8" fmla="*/ 0 w 83"/>
                  <a:gd name="T9" fmla="*/ 0 h 36"/>
                  <a:gd name="T10" fmla="*/ 0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6" name="Group 524"/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419" name="Freeform 525"/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526"/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527"/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7" name="Group 528"/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416" name="Freeform 529"/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530"/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531"/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0 h 35"/>
                    <a:gd name="T2" fmla="*/ 0 w 83"/>
                    <a:gd name="T3" fmla="*/ 0 h 35"/>
                    <a:gd name="T4" fmla="*/ 0 w 83"/>
                    <a:gd name="T5" fmla="*/ 0 h 35"/>
                    <a:gd name="T6" fmla="*/ 0 w 83"/>
                    <a:gd name="T7" fmla="*/ 0 h 35"/>
                    <a:gd name="T8" fmla="*/ 0 w 83"/>
                    <a:gd name="T9" fmla="*/ 0 h 35"/>
                    <a:gd name="T10" fmla="*/ 0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532"/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413" name="Freeform 533"/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534"/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535"/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9" name="Group 536"/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410" name="Freeform 537"/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538"/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539"/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0" name="Group 540"/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390" name="Group 541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407" name="Freeform 542"/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543"/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544"/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1" name="Group 545"/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404" name="Freeform 546"/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547"/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1 w 73"/>
                      <a:gd name="T3" fmla="*/ 0 h 32"/>
                      <a:gd name="T4" fmla="*/ 1 w 73"/>
                      <a:gd name="T5" fmla="*/ 0 h 32"/>
                      <a:gd name="T6" fmla="*/ 1 w 73"/>
                      <a:gd name="T7" fmla="*/ 0 h 32"/>
                      <a:gd name="T8" fmla="*/ 1 w 73"/>
                      <a:gd name="T9" fmla="*/ 0 h 32"/>
                      <a:gd name="T10" fmla="*/ 1 w 73"/>
                      <a:gd name="T11" fmla="*/ 0 h 32"/>
                      <a:gd name="T12" fmla="*/ 1 w 73"/>
                      <a:gd name="T13" fmla="*/ 0 h 32"/>
                      <a:gd name="T14" fmla="*/ 0 w 73"/>
                      <a:gd name="T15" fmla="*/ 0 h 32"/>
                      <a:gd name="T16" fmla="*/ 1 w 73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2"/>
                      <a:gd name="T29" fmla="*/ 73 w 73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Freeform 548"/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2" name="Group 549"/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401" name="Freeform 550"/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551"/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552"/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3" name="Group 553"/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398" name="Freeform 554"/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555"/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556"/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4" name="Group 557"/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395" name="Freeform 558"/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 w 25"/>
                      <a:gd name="T1" fmla="*/ 0 h 67"/>
                      <a:gd name="T2" fmla="*/ 0 w 25"/>
                      <a:gd name="T3" fmla="*/ 0 h 67"/>
                      <a:gd name="T4" fmla="*/ 1 w 25"/>
                      <a:gd name="T5" fmla="*/ 0 h 67"/>
                      <a:gd name="T6" fmla="*/ 1 w 25"/>
                      <a:gd name="T7" fmla="*/ 0 h 67"/>
                      <a:gd name="T8" fmla="*/ 1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559"/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560"/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1" name="Group 561"/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370" name="Group 562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387" name="Freeform 563"/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564"/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565"/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1" name="Group 566"/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384" name="Freeform 567"/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568"/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569"/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0 h 38"/>
                      <a:gd name="T2" fmla="*/ 1 w 81"/>
                      <a:gd name="T3" fmla="*/ 0 h 38"/>
                      <a:gd name="T4" fmla="*/ 1 w 81"/>
                      <a:gd name="T5" fmla="*/ 0 h 38"/>
                      <a:gd name="T6" fmla="*/ 1 w 81"/>
                      <a:gd name="T7" fmla="*/ 0 h 38"/>
                      <a:gd name="T8" fmla="*/ 1 w 81"/>
                      <a:gd name="T9" fmla="*/ 0 h 38"/>
                      <a:gd name="T10" fmla="*/ 1 w 81"/>
                      <a:gd name="T11" fmla="*/ 0 h 38"/>
                      <a:gd name="T12" fmla="*/ 0 w 81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8"/>
                      <a:gd name="T23" fmla="*/ 81 w 81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" name="Group 570"/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381" name="Freeform 571"/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572"/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573"/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3" name="Group 574"/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378" name="Freeform 575"/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576"/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577"/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4" name="Group 578"/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375" name="Freeform 579"/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580"/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581"/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2" name="Group 582"/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367" name="Freeform 583"/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584"/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585"/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3" name="Group 586"/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364" name="Freeform 587"/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588"/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1 w 75"/>
                    <a:gd name="T1" fmla="*/ 0 h 31"/>
                    <a:gd name="T2" fmla="*/ 1 w 75"/>
                    <a:gd name="T3" fmla="*/ 0 h 31"/>
                    <a:gd name="T4" fmla="*/ 1 w 75"/>
                    <a:gd name="T5" fmla="*/ 0 h 31"/>
                    <a:gd name="T6" fmla="*/ 1 w 75"/>
                    <a:gd name="T7" fmla="*/ 0 h 31"/>
                    <a:gd name="T8" fmla="*/ 1 w 75"/>
                    <a:gd name="T9" fmla="*/ 0 h 31"/>
                    <a:gd name="T10" fmla="*/ 1 w 75"/>
                    <a:gd name="T11" fmla="*/ 0 h 31"/>
                    <a:gd name="T12" fmla="*/ 1 w 75"/>
                    <a:gd name="T13" fmla="*/ 0 h 31"/>
                    <a:gd name="T14" fmla="*/ 0 w 75"/>
                    <a:gd name="T15" fmla="*/ 0 h 31"/>
                    <a:gd name="T16" fmla="*/ 1 w 75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1"/>
                    <a:gd name="T29" fmla="*/ 75 w 75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589"/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" name="Group 590"/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361" name="Freeform 591"/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592"/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593"/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0 h 35"/>
                    <a:gd name="T2" fmla="*/ 1 w 83"/>
                    <a:gd name="T3" fmla="*/ 0 h 35"/>
                    <a:gd name="T4" fmla="*/ 1 w 83"/>
                    <a:gd name="T5" fmla="*/ 0 h 35"/>
                    <a:gd name="T6" fmla="*/ 1 w 83"/>
                    <a:gd name="T7" fmla="*/ 0 h 35"/>
                    <a:gd name="T8" fmla="*/ 1 w 83"/>
                    <a:gd name="T9" fmla="*/ 0 h 35"/>
                    <a:gd name="T10" fmla="*/ 1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" name="Group 594"/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358" name="Freeform 595"/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596"/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597"/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6" name="Group 598"/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355" name="Freeform 599"/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600"/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601"/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7" name="Group 602"/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335" name="Group 603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352" name="Freeform 604"/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605"/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606"/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0 w 82"/>
                      <a:gd name="T3" fmla="*/ 0 h 38"/>
                      <a:gd name="T4" fmla="*/ 0 w 82"/>
                      <a:gd name="T5" fmla="*/ 0 h 38"/>
                      <a:gd name="T6" fmla="*/ 0 w 82"/>
                      <a:gd name="T7" fmla="*/ 0 h 38"/>
                      <a:gd name="T8" fmla="*/ 0 w 82"/>
                      <a:gd name="T9" fmla="*/ 0 h 38"/>
                      <a:gd name="T10" fmla="*/ 0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6" name="Group 607"/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349" name="Freeform 608"/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609"/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1 w 75"/>
                      <a:gd name="T1" fmla="*/ 0 h 32"/>
                      <a:gd name="T2" fmla="*/ 1 w 75"/>
                      <a:gd name="T3" fmla="*/ 0 h 32"/>
                      <a:gd name="T4" fmla="*/ 1 w 75"/>
                      <a:gd name="T5" fmla="*/ 0 h 32"/>
                      <a:gd name="T6" fmla="*/ 1 w 75"/>
                      <a:gd name="T7" fmla="*/ 0 h 32"/>
                      <a:gd name="T8" fmla="*/ 1 w 75"/>
                      <a:gd name="T9" fmla="*/ 0 h 32"/>
                      <a:gd name="T10" fmla="*/ 1 w 75"/>
                      <a:gd name="T11" fmla="*/ 0 h 32"/>
                      <a:gd name="T12" fmla="*/ 1 w 75"/>
                      <a:gd name="T13" fmla="*/ 0 h 32"/>
                      <a:gd name="T14" fmla="*/ 0 w 75"/>
                      <a:gd name="T15" fmla="*/ 0 h 32"/>
                      <a:gd name="T16" fmla="*/ 1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610"/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7" name="Group 611"/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346" name="Freeform 612"/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613"/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614"/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" name="Group 615"/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343" name="Freeform 616"/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617"/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618"/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9" name="Group 619"/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340" name="Freeform 620"/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0 w 25"/>
                      <a:gd name="T1" fmla="*/ 0 h 67"/>
                      <a:gd name="T2" fmla="*/ 0 w 25"/>
                      <a:gd name="T3" fmla="*/ 0 h 67"/>
                      <a:gd name="T4" fmla="*/ 0 w 25"/>
                      <a:gd name="T5" fmla="*/ 0 h 67"/>
                      <a:gd name="T6" fmla="*/ 0 w 25"/>
                      <a:gd name="T7" fmla="*/ 0 h 67"/>
                      <a:gd name="T8" fmla="*/ 0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621"/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622"/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8" name="Group 623"/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315" name="Group 624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332" name="Freeform 625"/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626"/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627"/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6" name="Group 628"/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329" name="Freeform 629"/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630"/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631"/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" name="Group 632"/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326" name="Freeform 633"/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634"/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635"/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8" name="Group 636"/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323" name="Freeform 637"/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638"/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639"/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9" name="Group 640"/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320" name="Freeform 641"/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642"/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643"/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9" name="Group 644"/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312" name="Freeform 645"/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" name="Freeform 646"/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647"/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0" name="Group 648"/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309" name="Freeform 649"/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1 w 38"/>
                    <a:gd name="T1" fmla="*/ 0 h 69"/>
                    <a:gd name="T2" fmla="*/ 0 w 38"/>
                    <a:gd name="T3" fmla="*/ 0 h 69"/>
                    <a:gd name="T4" fmla="*/ 1 w 38"/>
                    <a:gd name="T5" fmla="*/ 0 h 69"/>
                    <a:gd name="T6" fmla="*/ 1 w 38"/>
                    <a:gd name="T7" fmla="*/ 0 h 69"/>
                    <a:gd name="T8" fmla="*/ 1 w 38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69"/>
                    <a:gd name="T17" fmla="*/ 38 w 3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650"/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" name="Freeform 651"/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0 h 31"/>
                    <a:gd name="T2" fmla="*/ 0 w 65"/>
                    <a:gd name="T3" fmla="*/ 0 h 31"/>
                    <a:gd name="T4" fmla="*/ 0 w 65"/>
                    <a:gd name="T5" fmla="*/ 0 h 31"/>
                    <a:gd name="T6" fmla="*/ 0 w 65"/>
                    <a:gd name="T7" fmla="*/ 0 h 31"/>
                    <a:gd name="T8" fmla="*/ 0 w 65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1"/>
                    <a:gd name="T17" fmla="*/ 65 w 65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" name="Group 652"/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306" name="Freeform 653"/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" name="Freeform 654"/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655"/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" name="Group 656"/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303" name="Freeform 657"/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0 w 41"/>
                    <a:gd name="T1" fmla="*/ 0 h 68"/>
                    <a:gd name="T2" fmla="*/ 0 w 41"/>
                    <a:gd name="T3" fmla="*/ 0 h 68"/>
                    <a:gd name="T4" fmla="*/ 0 w 41"/>
                    <a:gd name="T5" fmla="*/ 0 h 68"/>
                    <a:gd name="T6" fmla="*/ 0 w 41"/>
                    <a:gd name="T7" fmla="*/ 0 h 68"/>
                    <a:gd name="T8" fmla="*/ 0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4" name="Freeform 658"/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1 w 63"/>
                    <a:gd name="T3" fmla="*/ 0 h 33"/>
                    <a:gd name="T4" fmla="*/ 1 w 63"/>
                    <a:gd name="T5" fmla="*/ 0 h 33"/>
                    <a:gd name="T6" fmla="*/ 1 w 63"/>
                    <a:gd name="T7" fmla="*/ 0 h 33"/>
                    <a:gd name="T8" fmla="*/ 0 w 63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3"/>
                    <a:gd name="T17" fmla="*/ 63 w 63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" name="Freeform 659"/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3" name="Group 660"/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300" name="Freeform 661"/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0 w 40"/>
                    <a:gd name="T1" fmla="*/ 0 h 68"/>
                    <a:gd name="T2" fmla="*/ 0 w 40"/>
                    <a:gd name="T3" fmla="*/ 0 h 68"/>
                    <a:gd name="T4" fmla="*/ 0 w 40"/>
                    <a:gd name="T5" fmla="*/ 0 h 68"/>
                    <a:gd name="T6" fmla="*/ 0 w 40"/>
                    <a:gd name="T7" fmla="*/ 0 h 68"/>
                    <a:gd name="T8" fmla="*/ 0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1" name="Freeform 662"/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0 w 65"/>
                    <a:gd name="T3" fmla="*/ 0 h 35"/>
                    <a:gd name="T4" fmla="*/ 0 w 65"/>
                    <a:gd name="T5" fmla="*/ 0 h 35"/>
                    <a:gd name="T6" fmla="*/ 0 w 65"/>
                    <a:gd name="T7" fmla="*/ 0 h 35"/>
                    <a:gd name="T8" fmla="*/ 0 w 65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5"/>
                    <a:gd name="T17" fmla="*/ 65 w 65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" name="Freeform 663"/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0 h 28"/>
                    <a:gd name="T2" fmla="*/ 1 w 65"/>
                    <a:gd name="T3" fmla="*/ 0 h 28"/>
                    <a:gd name="T4" fmla="*/ 1 w 65"/>
                    <a:gd name="T5" fmla="*/ 0 h 28"/>
                    <a:gd name="T6" fmla="*/ 1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" name="Group 664"/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284" name="Group 665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297" name="Freeform 666"/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667"/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0 w 66"/>
                      <a:gd name="T3" fmla="*/ 0 h 32"/>
                      <a:gd name="T4" fmla="*/ 0 w 66"/>
                      <a:gd name="T5" fmla="*/ 0 h 32"/>
                      <a:gd name="T6" fmla="*/ 0 w 66"/>
                      <a:gd name="T7" fmla="*/ 0 h 32"/>
                      <a:gd name="T8" fmla="*/ 0 w 66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2"/>
                      <a:gd name="T17" fmla="*/ 66 w 66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668"/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1 w 65"/>
                      <a:gd name="T3" fmla="*/ 0 h 31"/>
                      <a:gd name="T4" fmla="*/ 1 w 65"/>
                      <a:gd name="T5" fmla="*/ 0 h 31"/>
                      <a:gd name="T6" fmla="*/ 1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5" name="Group 669"/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294" name="Freeform 670"/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1 w 40"/>
                      <a:gd name="T1" fmla="*/ 0 h 69"/>
                      <a:gd name="T2" fmla="*/ 0 w 40"/>
                      <a:gd name="T3" fmla="*/ 0 h 69"/>
                      <a:gd name="T4" fmla="*/ 1 w 40"/>
                      <a:gd name="T5" fmla="*/ 0 h 69"/>
                      <a:gd name="T6" fmla="*/ 1 w 40"/>
                      <a:gd name="T7" fmla="*/ 0 h 69"/>
                      <a:gd name="T8" fmla="*/ 1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671"/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1 w 66"/>
                      <a:gd name="T3" fmla="*/ 0 h 35"/>
                      <a:gd name="T4" fmla="*/ 1 w 66"/>
                      <a:gd name="T5" fmla="*/ 0 h 35"/>
                      <a:gd name="T6" fmla="*/ 1 w 66"/>
                      <a:gd name="T7" fmla="*/ 0 h 35"/>
                      <a:gd name="T8" fmla="*/ 0 w 6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5"/>
                      <a:gd name="T17" fmla="*/ 66 w 6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672"/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6" name="Group 673"/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291" name="Freeform 674"/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675"/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676"/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0 h 29"/>
                      <a:gd name="T4" fmla="*/ 0 w 65"/>
                      <a:gd name="T5" fmla="*/ 0 h 29"/>
                      <a:gd name="T6" fmla="*/ 0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7" name="Group 677"/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288" name="Freeform 678"/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679"/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680"/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1 w 65"/>
                      <a:gd name="T3" fmla="*/ 0 h 29"/>
                      <a:gd name="T4" fmla="*/ 1 w 65"/>
                      <a:gd name="T5" fmla="*/ 0 h 29"/>
                      <a:gd name="T6" fmla="*/ 1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5" name="Group 681"/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268" name="Group 682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281" name="Freeform 683"/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684"/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1 w 65"/>
                      <a:gd name="T3" fmla="*/ 0 h 35"/>
                      <a:gd name="T4" fmla="*/ 1 w 65"/>
                      <a:gd name="T5" fmla="*/ 0 h 35"/>
                      <a:gd name="T6" fmla="*/ 1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685"/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1 w 66"/>
                      <a:gd name="T3" fmla="*/ 0 h 28"/>
                      <a:gd name="T4" fmla="*/ 1 w 66"/>
                      <a:gd name="T5" fmla="*/ 0 h 28"/>
                      <a:gd name="T6" fmla="*/ 1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9" name="Group 686"/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278" name="Freeform 687"/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688"/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689"/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0 w 65"/>
                      <a:gd name="T3" fmla="*/ 0 h 30"/>
                      <a:gd name="T4" fmla="*/ 0 w 65"/>
                      <a:gd name="T5" fmla="*/ 0 h 30"/>
                      <a:gd name="T6" fmla="*/ 0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0" name="Group 690"/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275" name="Freeform 691"/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692"/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693"/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1" name="Group 694"/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272" name="Freeform 695"/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0 w 41"/>
                      <a:gd name="T1" fmla="*/ 0 h 70"/>
                      <a:gd name="T2" fmla="*/ 0 w 41"/>
                      <a:gd name="T3" fmla="*/ 0 h 70"/>
                      <a:gd name="T4" fmla="*/ 0 w 41"/>
                      <a:gd name="T5" fmla="*/ 0 h 70"/>
                      <a:gd name="T6" fmla="*/ 0 w 41"/>
                      <a:gd name="T7" fmla="*/ 0 h 70"/>
                      <a:gd name="T8" fmla="*/ 0 w 41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70"/>
                      <a:gd name="T17" fmla="*/ 41 w 41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696"/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0 w 65"/>
                      <a:gd name="T3" fmla="*/ 0 h 34"/>
                      <a:gd name="T4" fmla="*/ 0 w 65"/>
                      <a:gd name="T5" fmla="*/ 0 h 34"/>
                      <a:gd name="T6" fmla="*/ 0 w 65"/>
                      <a:gd name="T7" fmla="*/ 0 h 34"/>
                      <a:gd name="T8" fmla="*/ 0 w 65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4"/>
                      <a:gd name="T17" fmla="*/ 65 w 65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697"/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0 w 66"/>
                      <a:gd name="T3" fmla="*/ 0 h 28"/>
                      <a:gd name="T4" fmla="*/ 0 w 66"/>
                      <a:gd name="T5" fmla="*/ 0 h 28"/>
                      <a:gd name="T6" fmla="*/ 0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6" name="Group 698"/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265" name="Freeform 699"/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1 w 39"/>
                    <a:gd name="T1" fmla="*/ 0 h 70"/>
                    <a:gd name="T2" fmla="*/ 0 w 39"/>
                    <a:gd name="T3" fmla="*/ 0 h 70"/>
                    <a:gd name="T4" fmla="*/ 1 w 39"/>
                    <a:gd name="T5" fmla="*/ 0 h 70"/>
                    <a:gd name="T6" fmla="*/ 1 w 39"/>
                    <a:gd name="T7" fmla="*/ 0 h 70"/>
                    <a:gd name="T8" fmla="*/ 1 w 39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70"/>
                    <a:gd name="T17" fmla="*/ 39 w 39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700"/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1 w 63"/>
                    <a:gd name="T3" fmla="*/ 0 h 35"/>
                    <a:gd name="T4" fmla="*/ 1 w 63"/>
                    <a:gd name="T5" fmla="*/ 0 h 35"/>
                    <a:gd name="T6" fmla="*/ 1 w 63"/>
                    <a:gd name="T7" fmla="*/ 0 h 35"/>
                    <a:gd name="T8" fmla="*/ 0 w 63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5"/>
                    <a:gd name="T17" fmla="*/ 63 w 6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701"/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0 h 30"/>
                    <a:gd name="T2" fmla="*/ 1 w 64"/>
                    <a:gd name="T3" fmla="*/ 0 h 30"/>
                    <a:gd name="T4" fmla="*/ 1 w 64"/>
                    <a:gd name="T5" fmla="*/ 0 h 30"/>
                    <a:gd name="T6" fmla="*/ 1 w 64"/>
                    <a:gd name="T7" fmla="*/ 0 h 30"/>
                    <a:gd name="T8" fmla="*/ 0 w 64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0"/>
                    <a:gd name="T17" fmla="*/ 64 w 6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7" name="Group 702"/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262" name="Freeform 703"/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704"/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705"/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0 h 30"/>
                    <a:gd name="T2" fmla="*/ 1 w 65"/>
                    <a:gd name="T3" fmla="*/ 0 h 30"/>
                    <a:gd name="T4" fmla="*/ 1 w 65"/>
                    <a:gd name="T5" fmla="*/ 0 h 30"/>
                    <a:gd name="T6" fmla="*/ 1 w 65"/>
                    <a:gd name="T7" fmla="*/ 0 h 30"/>
                    <a:gd name="T8" fmla="*/ 0 w 6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0"/>
                    <a:gd name="T17" fmla="*/ 65 w 65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8" name="Group 706"/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259" name="Freeform 707"/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1 w 41"/>
                    <a:gd name="T1" fmla="*/ 0 h 68"/>
                    <a:gd name="T2" fmla="*/ 0 w 41"/>
                    <a:gd name="T3" fmla="*/ 0 h 68"/>
                    <a:gd name="T4" fmla="*/ 1 w 41"/>
                    <a:gd name="T5" fmla="*/ 0 h 68"/>
                    <a:gd name="T6" fmla="*/ 1 w 41"/>
                    <a:gd name="T7" fmla="*/ 0 h 68"/>
                    <a:gd name="T8" fmla="*/ 1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708"/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0 w 63"/>
                    <a:gd name="T3" fmla="*/ 0 h 32"/>
                    <a:gd name="T4" fmla="*/ 0 w 63"/>
                    <a:gd name="T5" fmla="*/ 0 h 32"/>
                    <a:gd name="T6" fmla="*/ 0 w 63"/>
                    <a:gd name="T7" fmla="*/ 0 h 32"/>
                    <a:gd name="T8" fmla="*/ 0 w 63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2"/>
                    <a:gd name="T17" fmla="*/ 63 w 6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709"/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9" name="Group 710"/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256" name="Freeform 711"/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1 w 40"/>
                    <a:gd name="T1" fmla="*/ 0 h 68"/>
                    <a:gd name="T2" fmla="*/ 0 w 40"/>
                    <a:gd name="T3" fmla="*/ 0 h 68"/>
                    <a:gd name="T4" fmla="*/ 1 w 40"/>
                    <a:gd name="T5" fmla="*/ 0 h 68"/>
                    <a:gd name="T6" fmla="*/ 1 w 40"/>
                    <a:gd name="T7" fmla="*/ 0 h 68"/>
                    <a:gd name="T8" fmla="*/ 1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712"/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713"/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0 h 28"/>
                    <a:gd name="T2" fmla="*/ 0 w 65"/>
                    <a:gd name="T3" fmla="*/ 0 h 28"/>
                    <a:gd name="T4" fmla="*/ 0 w 65"/>
                    <a:gd name="T5" fmla="*/ 0 h 28"/>
                    <a:gd name="T6" fmla="*/ 0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0" name="Group 714"/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253" name="Freeform 715"/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0 w 40"/>
                    <a:gd name="T1" fmla="*/ 0 h 69"/>
                    <a:gd name="T2" fmla="*/ 0 w 40"/>
                    <a:gd name="T3" fmla="*/ 0 h 69"/>
                    <a:gd name="T4" fmla="*/ 0 w 40"/>
                    <a:gd name="T5" fmla="*/ 0 h 69"/>
                    <a:gd name="T6" fmla="*/ 0 w 40"/>
                    <a:gd name="T7" fmla="*/ 0 h 69"/>
                    <a:gd name="T8" fmla="*/ 0 w 40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9"/>
                    <a:gd name="T17" fmla="*/ 40 w 40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716"/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717"/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0 h 30"/>
                    <a:gd name="T2" fmla="*/ 0 w 66"/>
                    <a:gd name="T3" fmla="*/ 0 h 30"/>
                    <a:gd name="T4" fmla="*/ 0 w 66"/>
                    <a:gd name="T5" fmla="*/ 0 h 30"/>
                    <a:gd name="T6" fmla="*/ 0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" name="Group 718"/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250" name="Freeform 719"/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720"/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721"/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0 h 29"/>
                    <a:gd name="T2" fmla="*/ 1 w 66"/>
                    <a:gd name="T3" fmla="*/ 0 h 29"/>
                    <a:gd name="T4" fmla="*/ 1 w 66"/>
                    <a:gd name="T5" fmla="*/ 0 h 29"/>
                    <a:gd name="T6" fmla="*/ 1 w 66"/>
                    <a:gd name="T7" fmla="*/ 0 h 29"/>
                    <a:gd name="T8" fmla="*/ 0 w 66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9"/>
                    <a:gd name="T17" fmla="*/ 66 w 66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2" name="Group 722"/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247" name="Freeform 723"/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724"/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1 w 64"/>
                    <a:gd name="T3" fmla="*/ 0 h 33"/>
                    <a:gd name="T4" fmla="*/ 1 w 64"/>
                    <a:gd name="T5" fmla="*/ 0 h 33"/>
                    <a:gd name="T6" fmla="*/ 1 w 64"/>
                    <a:gd name="T7" fmla="*/ 0 h 33"/>
                    <a:gd name="T8" fmla="*/ 0 w 64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3"/>
                    <a:gd name="T17" fmla="*/ 64 w 64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725"/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3" name="Freeform 726"/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Freeform 727"/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Freeform 728"/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1 w 78"/>
                  <a:gd name="T3" fmla="*/ 0 h 36"/>
                  <a:gd name="T4" fmla="*/ 1 w 78"/>
                  <a:gd name="T5" fmla="*/ 0 h 36"/>
                  <a:gd name="T6" fmla="*/ 1 w 78"/>
                  <a:gd name="T7" fmla="*/ 0 h 36"/>
                  <a:gd name="T8" fmla="*/ 0 w 78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6"/>
                  <a:gd name="T17" fmla="*/ 78 w 7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Freeform 729"/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Freeform 730"/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Freeform 731"/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1 w 79"/>
                  <a:gd name="T3" fmla="*/ 0 h 35"/>
                  <a:gd name="T4" fmla="*/ 1 w 79"/>
                  <a:gd name="T5" fmla="*/ 0 h 35"/>
                  <a:gd name="T6" fmla="*/ 1 w 79"/>
                  <a:gd name="T7" fmla="*/ 0 h 35"/>
                  <a:gd name="T8" fmla="*/ 0 w 7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5"/>
                  <a:gd name="T17" fmla="*/ 79 w 7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Freeform 732"/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Freeform 733"/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Freeform 734"/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Freeform 735"/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Freeform 736"/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0 w 81"/>
                  <a:gd name="T3" fmla="*/ 0 h 36"/>
                  <a:gd name="T4" fmla="*/ 0 w 81"/>
                  <a:gd name="T5" fmla="*/ 0 h 36"/>
                  <a:gd name="T6" fmla="*/ 0 w 81"/>
                  <a:gd name="T7" fmla="*/ 0 h 36"/>
                  <a:gd name="T8" fmla="*/ 0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36"/>
                  <a:gd name="T17" fmla="*/ 81 w 8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4" name="Group 737"/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244" name="Freeform 738"/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 w 24"/>
                    <a:gd name="T1" fmla="*/ 0 h 70"/>
                    <a:gd name="T2" fmla="*/ 0 w 24"/>
                    <a:gd name="T3" fmla="*/ 0 h 70"/>
                    <a:gd name="T4" fmla="*/ 1 w 24"/>
                    <a:gd name="T5" fmla="*/ 0 h 70"/>
                    <a:gd name="T6" fmla="*/ 1 w 24"/>
                    <a:gd name="T7" fmla="*/ 0 h 70"/>
                    <a:gd name="T8" fmla="*/ 1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739"/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1 w 73"/>
                    <a:gd name="T3" fmla="*/ 0 h 30"/>
                    <a:gd name="T4" fmla="*/ 1 w 73"/>
                    <a:gd name="T5" fmla="*/ 0 h 30"/>
                    <a:gd name="T6" fmla="*/ 1 w 73"/>
                    <a:gd name="T7" fmla="*/ 0 h 30"/>
                    <a:gd name="T8" fmla="*/ 1 w 73"/>
                    <a:gd name="T9" fmla="*/ 0 h 30"/>
                    <a:gd name="T10" fmla="*/ 1 w 73"/>
                    <a:gd name="T11" fmla="*/ 0 h 30"/>
                    <a:gd name="T12" fmla="*/ 1 w 73"/>
                    <a:gd name="T13" fmla="*/ 0 h 30"/>
                    <a:gd name="T14" fmla="*/ 0 w 73"/>
                    <a:gd name="T15" fmla="*/ 0 h 30"/>
                    <a:gd name="T16" fmla="*/ 1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740"/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" name="Group 741"/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241" name="Freeform 742"/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 w 24"/>
                    <a:gd name="T1" fmla="*/ 0 h 67"/>
                    <a:gd name="T2" fmla="*/ 0 w 24"/>
                    <a:gd name="T3" fmla="*/ 0 h 67"/>
                    <a:gd name="T4" fmla="*/ 1 w 24"/>
                    <a:gd name="T5" fmla="*/ 0 h 67"/>
                    <a:gd name="T6" fmla="*/ 1 w 24"/>
                    <a:gd name="T7" fmla="*/ 0 h 67"/>
                    <a:gd name="T8" fmla="*/ 1 w 2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7"/>
                    <a:gd name="T17" fmla="*/ 24 w 24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743"/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" name="Freeform 744"/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0 h 35"/>
                    <a:gd name="T2" fmla="*/ 1 w 81"/>
                    <a:gd name="T3" fmla="*/ 0 h 35"/>
                    <a:gd name="T4" fmla="*/ 1 w 81"/>
                    <a:gd name="T5" fmla="*/ 0 h 35"/>
                    <a:gd name="T6" fmla="*/ 1 w 81"/>
                    <a:gd name="T7" fmla="*/ 0 h 35"/>
                    <a:gd name="T8" fmla="*/ 1 w 81"/>
                    <a:gd name="T9" fmla="*/ 0 h 35"/>
                    <a:gd name="T10" fmla="*/ 1 w 81"/>
                    <a:gd name="T11" fmla="*/ 0 h 35"/>
                    <a:gd name="T12" fmla="*/ 0 w 8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5"/>
                    <a:gd name="T23" fmla="*/ 81 w 8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" name="Group 745"/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238" name="Freeform 746"/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747"/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748"/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" name="Group 749"/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235" name="Freeform 750"/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751"/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752"/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" name="Group 753"/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232" name="Freeform 754"/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 w 182"/>
                    <a:gd name="T1" fmla="*/ 0 h 314"/>
                    <a:gd name="T2" fmla="*/ 0 w 182"/>
                    <a:gd name="T3" fmla="*/ 0 h 314"/>
                    <a:gd name="T4" fmla="*/ 1 w 182"/>
                    <a:gd name="T5" fmla="*/ 0 h 314"/>
                    <a:gd name="T6" fmla="*/ 1 w 182"/>
                    <a:gd name="T7" fmla="*/ 0 h 314"/>
                    <a:gd name="T8" fmla="*/ 1 w 182"/>
                    <a:gd name="T9" fmla="*/ 0 h 3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314"/>
                    <a:gd name="T17" fmla="*/ 182 w 182"/>
                    <a:gd name="T18" fmla="*/ 314 h 3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755"/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1 w 235"/>
                    <a:gd name="T3" fmla="*/ 0 h 281"/>
                    <a:gd name="T4" fmla="*/ 1 w 235"/>
                    <a:gd name="T5" fmla="*/ 0 h 281"/>
                    <a:gd name="T6" fmla="*/ 1 w 235"/>
                    <a:gd name="T7" fmla="*/ 0 h 281"/>
                    <a:gd name="T8" fmla="*/ 1 w 235"/>
                    <a:gd name="T9" fmla="*/ 0 h 281"/>
                    <a:gd name="T10" fmla="*/ 1 w 235"/>
                    <a:gd name="T11" fmla="*/ 0 h 281"/>
                    <a:gd name="T12" fmla="*/ 1 w 235"/>
                    <a:gd name="T13" fmla="*/ 0 h 281"/>
                    <a:gd name="T14" fmla="*/ 0 w 235"/>
                    <a:gd name="T15" fmla="*/ 0 h 281"/>
                    <a:gd name="T16" fmla="*/ 1 w 235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5"/>
                    <a:gd name="T28" fmla="*/ 0 h 281"/>
                    <a:gd name="T29" fmla="*/ 235 w 235"/>
                    <a:gd name="T30" fmla="*/ 281 h 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756"/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0 h 36"/>
                    <a:gd name="T2" fmla="*/ 0 w 95"/>
                    <a:gd name="T3" fmla="*/ 0 h 36"/>
                    <a:gd name="T4" fmla="*/ 0 w 95"/>
                    <a:gd name="T5" fmla="*/ 0 h 36"/>
                    <a:gd name="T6" fmla="*/ 0 w 95"/>
                    <a:gd name="T7" fmla="*/ 0 h 36"/>
                    <a:gd name="T8" fmla="*/ 0 w 95"/>
                    <a:gd name="T9" fmla="*/ 0 h 36"/>
                    <a:gd name="T10" fmla="*/ 0 w 95"/>
                    <a:gd name="T11" fmla="*/ 0 h 36"/>
                    <a:gd name="T12" fmla="*/ 0 w 95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5"/>
                    <a:gd name="T22" fmla="*/ 0 h 36"/>
                    <a:gd name="T23" fmla="*/ 95 w 95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" name="Group 757"/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229" name="Freeform 758"/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759"/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760"/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0 h 34"/>
                    <a:gd name="T2" fmla="*/ 1 w 81"/>
                    <a:gd name="T3" fmla="*/ 0 h 34"/>
                    <a:gd name="T4" fmla="*/ 1 w 81"/>
                    <a:gd name="T5" fmla="*/ 0 h 34"/>
                    <a:gd name="T6" fmla="*/ 1 w 81"/>
                    <a:gd name="T7" fmla="*/ 0 h 34"/>
                    <a:gd name="T8" fmla="*/ 1 w 81"/>
                    <a:gd name="T9" fmla="*/ 0 h 34"/>
                    <a:gd name="T10" fmla="*/ 1 w 81"/>
                    <a:gd name="T11" fmla="*/ 0 h 34"/>
                    <a:gd name="T12" fmla="*/ 0 w 81"/>
                    <a:gd name="T13" fmla="*/ 0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4"/>
                    <a:gd name="T23" fmla="*/ 81 w 81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0" name="Group 761"/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226" name="Freeform 762"/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763"/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" name="Freeform 764"/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" name="Group 765"/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223" name="Freeform 766"/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 w 22"/>
                    <a:gd name="T1" fmla="*/ 0 h 69"/>
                    <a:gd name="T2" fmla="*/ 0 w 22"/>
                    <a:gd name="T3" fmla="*/ 0 h 69"/>
                    <a:gd name="T4" fmla="*/ 1 w 22"/>
                    <a:gd name="T5" fmla="*/ 0 h 69"/>
                    <a:gd name="T6" fmla="*/ 1 w 22"/>
                    <a:gd name="T7" fmla="*/ 0 h 69"/>
                    <a:gd name="T8" fmla="*/ 1 w 2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9"/>
                    <a:gd name="T17" fmla="*/ 22 w 22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767"/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768"/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2" name="Group 769"/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220" name="Freeform 770"/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0 w 24"/>
                    <a:gd name="T1" fmla="*/ 0 h 70"/>
                    <a:gd name="T2" fmla="*/ 0 w 24"/>
                    <a:gd name="T3" fmla="*/ 0 h 70"/>
                    <a:gd name="T4" fmla="*/ 0 w 24"/>
                    <a:gd name="T5" fmla="*/ 0 h 70"/>
                    <a:gd name="T6" fmla="*/ 0 w 24"/>
                    <a:gd name="T7" fmla="*/ 0 h 70"/>
                    <a:gd name="T8" fmla="*/ 0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771"/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772"/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" name="Group 773"/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217" name="Freeform 774"/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" name="Freeform 775"/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776"/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4" name="Freeform 777"/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0 w 51"/>
                  <a:gd name="T1" fmla="*/ 0 h 128"/>
                  <a:gd name="T2" fmla="*/ 0 w 51"/>
                  <a:gd name="T3" fmla="*/ 0 h 128"/>
                  <a:gd name="T4" fmla="*/ 0 w 51"/>
                  <a:gd name="T5" fmla="*/ 0 h 128"/>
                  <a:gd name="T6" fmla="*/ 0 w 51"/>
                  <a:gd name="T7" fmla="*/ 0 h 128"/>
                  <a:gd name="T8" fmla="*/ 0 w 51"/>
                  <a:gd name="T9" fmla="*/ 0 h 128"/>
                  <a:gd name="T10" fmla="*/ 0 w 51"/>
                  <a:gd name="T11" fmla="*/ 0 h 128"/>
                  <a:gd name="T12" fmla="*/ 0 w 51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128"/>
                  <a:gd name="T23" fmla="*/ 51 w 51"/>
                  <a:gd name="T24" fmla="*/ 128 h 1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Freeform 778"/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0 w 183"/>
                  <a:gd name="T3" fmla="*/ 0 h 85"/>
                  <a:gd name="T4" fmla="*/ 0 w 183"/>
                  <a:gd name="T5" fmla="*/ 0 h 85"/>
                  <a:gd name="T6" fmla="*/ 0 w 183"/>
                  <a:gd name="T7" fmla="*/ 0 h 85"/>
                  <a:gd name="T8" fmla="*/ 0 w 183"/>
                  <a:gd name="T9" fmla="*/ 0 h 85"/>
                  <a:gd name="T10" fmla="*/ 0 w 183"/>
                  <a:gd name="T11" fmla="*/ 0 h 85"/>
                  <a:gd name="T12" fmla="*/ 0 w 183"/>
                  <a:gd name="T13" fmla="*/ 0 h 85"/>
                  <a:gd name="T14" fmla="*/ 0 w 183"/>
                  <a:gd name="T15" fmla="*/ 0 h 85"/>
                  <a:gd name="T16" fmla="*/ 0 w 183"/>
                  <a:gd name="T17" fmla="*/ 0 h 85"/>
                  <a:gd name="T18" fmla="*/ 0 w 183"/>
                  <a:gd name="T19" fmla="*/ 0 h 85"/>
                  <a:gd name="T20" fmla="*/ 0 w 183"/>
                  <a:gd name="T21" fmla="*/ 0 h 85"/>
                  <a:gd name="T22" fmla="*/ 0 w 183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3"/>
                  <a:gd name="T37" fmla="*/ 0 h 85"/>
                  <a:gd name="T38" fmla="*/ 183 w 183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Freeform 779"/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0 h 36"/>
                  <a:gd name="T2" fmla="*/ 1 w 160"/>
                  <a:gd name="T3" fmla="*/ 0 h 36"/>
                  <a:gd name="T4" fmla="*/ 1 w 160"/>
                  <a:gd name="T5" fmla="*/ 0 h 36"/>
                  <a:gd name="T6" fmla="*/ 1 w 160"/>
                  <a:gd name="T7" fmla="*/ 0 h 36"/>
                  <a:gd name="T8" fmla="*/ 1 w 160"/>
                  <a:gd name="T9" fmla="*/ 0 h 36"/>
                  <a:gd name="T10" fmla="*/ 1 w 160"/>
                  <a:gd name="T11" fmla="*/ 0 h 36"/>
                  <a:gd name="T12" fmla="*/ 0 w 160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0"/>
                  <a:gd name="T22" fmla="*/ 0 h 36"/>
                  <a:gd name="T23" fmla="*/ 160 w 16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" name="Group 780"/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32" name="Freeform 781"/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1 w 825"/>
                  <a:gd name="T1" fmla="*/ 0 h 151"/>
                  <a:gd name="T2" fmla="*/ 1 w 825"/>
                  <a:gd name="T3" fmla="*/ 0 h 151"/>
                  <a:gd name="T4" fmla="*/ 1 w 825"/>
                  <a:gd name="T5" fmla="*/ 0 h 151"/>
                  <a:gd name="T6" fmla="*/ 0 w 825"/>
                  <a:gd name="T7" fmla="*/ 0 h 151"/>
                  <a:gd name="T8" fmla="*/ 1 w 825"/>
                  <a:gd name="T9" fmla="*/ 0 h 151"/>
                  <a:gd name="T10" fmla="*/ 1 w 825"/>
                  <a:gd name="T11" fmla="*/ 0 h 151"/>
                  <a:gd name="T12" fmla="*/ 1 w 825"/>
                  <a:gd name="T13" fmla="*/ 0 h 151"/>
                  <a:gd name="T14" fmla="*/ 1 w 825"/>
                  <a:gd name="T15" fmla="*/ 0 h 151"/>
                  <a:gd name="T16" fmla="*/ 1 w 825"/>
                  <a:gd name="T17" fmla="*/ 0 h 151"/>
                  <a:gd name="T18" fmla="*/ 1 w 825"/>
                  <a:gd name="T19" fmla="*/ 0 h 151"/>
                  <a:gd name="T20" fmla="*/ 1 w 825"/>
                  <a:gd name="T21" fmla="*/ 0 h 151"/>
                  <a:gd name="T22" fmla="*/ 1 w 825"/>
                  <a:gd name="T23" fmla="*/ 0 h 151"/>
                  <a:gd name="T24" fmla="*/ 1 w 825"/>
                  <a:gd name="T25" fmla="*/ 0 h 151"/>
                  <a:gd name="T26" fmla="*/ 1 w 825"/>
                  <a:gd name="T27" fmla="*/ 0 h 151"/>
                  <a:gd name="T28" fmla="*/ 1 w 82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25"/>
                  <a:gd name="T46" fmla="*/ 0 h 151"/>
                  <a:gd name="T47" fmla="*/ 825 w 82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782"/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1 w 658"/>
                  <a:gd name="T1" fmla="*/ 0 h 79"/>
                  <a:gd name="T2" fmla="*/ 0 w 658"/>
                  <a:gd name="T3" fmla="*/ 0 h 79"/>
                  <a:gd name="T4" fmla="*/ 1 w 658"/>
                  <a:gd name="T5" fmla="*/ 0 h 79"/>
                  <a:gd name="T6" fmla="*/ 1 w 658"/>
                  <a:gd name="T7" fmla="*/ 0 h 79"/>
                  <a:gd name="T8" fmla="*/ 1 w 658"/>
                  <a:gd name="T9" fmla="*/ 0 h 79"/>
                  <a:gd name="T10" fmla="*/ 1 w 658"/>
                  <a:gd name="T11" fmla="*/ 0 h 79"/>
                  <a:gd name="T12" fmla="*/ 1 w 658"/>
                  <a:gd name="T13" fmla="*/ 0 h 79"/>
                  <a:gd name="T14" fmla="*/ 1 w 658"/>
                  <a:gd name="T15" fmla="*/ 0 h 79"/>
                  <a:gd name="T16" fmla="*/ 1 w 658"/>
                  <a:gd name="T17" fmla="*/ 0 h 79"/>
                  <a:gd name="T18" fmla="*/ 1 w 658"/>
                  <a:gd name="T19" fmla="*/ 0 h 79"/>
                  <a:gd name="T20" fmla="*/ 1 w 658"/>
                  <a:gd name="T21" fmla="*/ 0 h 79"/>
                  <a:gd name="T22" fmla="*/ 1 w 658"/>
                  <a:gd name="T23" fmla="*/ 0 h 79"/>
                  <a:gd name="T24" fmla="*/ 1 w 658"/>
                  <a:gd name="T25" fmla="*/ 0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8"/>
                  <a:gd name="T40" fmla="*/ 0 h 79"/>
                  <a:gd name="T41" fmla="*/ 658 w 658"/>
                  <a:gd name="T42" fmla="*/ 79 h 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Rectangle 783"/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5" name="Rectangle 784"/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2" name="Group 785"/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13" name="Freeform 786"/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0 w 191"/>
                  <a:gd name="T1" fmla="*/ 0 h 200"/>
                  <a:gd name="T2" fmla="*/ 0 w 191"/>
                  <a:gd name="T3" fmla="*/ 0 h 200"/>
                  <a:gd name="T4" fmla="*/ 0 w 191"/>
                  <a:gd name="T5" fmla="*/ 0 h 200"/>
                  <a:gd name="T6" fmla="*/ 0 w 191"/>
                  <a:gd name="T7" fmla="*/ 0 h 200"/>
                  <a:gd name="T8" fmla="*/ 0 w 191"/>
                  <a:gd name="T9" fmla="*/ 0 h 200"/>
                  <a:gd name="T10" fmla="*/ 0 w 191"/>
                  <a:gd name="T11" fmla="*/ 0 h 200"/>
                  <a:gd name="T12" fmla="*/ 0 w 191"/>
                  <a:gd name="T13" fmla="*/ 0 h 200"/>
                  <a:gd name="T14" fmla="*/ 0 w 191"/>
                  <a:gd name="T15" fmla="*/ 0 h 200"/>
                  <a:gd name="T16" fmla="*/ 0 w 191"/>
                  <a:gd name="T17" fmla="*/ 0 h 200"/>
                  <a:gd name="T18" fmla="*/ 0 w 191"/>
                  <a:gd name="T19" fmla="*/ 0 h 200"/>
                  <a:gd name="T20" fmla="*/ 0 w 191"/>
                  <a:gd name="T21" fmla="*/ 0 h 200"/>
                  <a:gd name="T22" fmla="*/ 0 w 191"/>
                  <a:gd name="T23" fmla="*/ 0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1"/>
                  <a:gd name="T37" fmla="*/ 0 h 200"/>
                  <a:gd name="T38" fmla="*/ 191 w 191"/>
                  <a:gd name="T39" fmla="*/ 200 h 2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787"/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0 w 860"/>
                  <a:gd name="T3" fmla="*/ 0 h 791"/>
                  <a:gd name="T4" fmla="*/ 0 w 860"/>
                  <a:gd name="T5" fmla="*/ 0 h 791"/>
                  <a:gd name="T6" fmla="*/ 0 w 860"/>
                  <a:gd name="T7" fmla="*/ 0 h 791"/>
                  <a:gd name="T8" fmla="*/ 0 w 86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0"/>
                  <a:gd name="T16" fmla="*/ 0 h 791"/>
                  <a:gd name="T17" fmla="*/ 860 w 860"/>
                  <a:gd name="T18" fmla="*/ 791 h 7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788"/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1 w 281"/>
                  <a:gd name="T1" fmla="*/ 0 h 366"/>
                  <a:gd name="T2" fmla="*/ 1 w 281"/>
                  <a:gd name="T3" fmla="*/ 0 h 366"/>
                  <a:gd name="T4" fmla="*/ 1 w 281"/>
                  <a:gd name="T5" fmla="*/ 0 h 366"/>
                  <a:gd name="T6" fmla="*/ 1 w 281"/>
                  <a:gd name="T7" fmla="*/ 0 h 366"/>
                  <a:gd name="T8" fmla="*/ 1 w 281"/>
                  <a:gd name="T9" fmla="*/ 0 h 366"/>
                  <a:gd name="T10" fmla="*/ 1 w 281"/>
                  <a:gd name="T11" fmla="*/ 0 h 366"/>
                  <a:gd name="T12" fmla="*/ 1 w 281"/>
                  <a:gd name="T13" fmla="*/ 0 h 366"/>
                  <a:gd name="T14" fmla="*/ 1 w 281"/>
                  <a:gd name="T15" fmla="*/ 0 h 366"/>
                  <a:gd name="T16" fmla="*/ 1 w 281"/>
                  <a:gd name="T17" fmla="*/ 0 h 366"/>
                  <a:gd name="T18" fmla="*/ 1 w 281"/>
                  <a:gd name="T19" fmla="*/ 0 h 366"/>
                  <a:gd name="T20" fmla="*/ 1 w 281"/>
                  <a:gd name="T21" fmla="*/ 0 h 366"/>
                  <a:gd name="T22" fmla="*/ 1 w 281"/>
                  <a:gd name="T23" fmla="*/ 0 h 366"/>
                  <a:gd name="T24" fmla="*/ 1 w 281"/>
                  <a:gd name="T25" fmla="*/ 0 h 366"/>
                  <a:gd name="T26" fmla="*/ 1 w 281"/>
                  <a:gd name="T27" fmla="*/ 0 h 366"/>
                  <a:gd name="T28" fmla="*/ 1 w 281"/>
                  <a:gd name="T29" fmla="*/ 0 h 366"/>
                  <a:gd name="T30" fmla="*/ 0 w 281"/>
                  <a:gd name="T31" fmla="*/ 0 h 366"/>
                  <a:gd name="T32" fmla="*/ 0 w 281"/>
                  <a:gd name="T33" fmla="*/ 0 h 366"/>
                  <a:gd name="T34" fmla="*/ 1 w 281"/>
                  <a:gd name="T35" fmla="*/ 0 h 3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366"/>
                  <a:gd name="T56" fmla="*/ 281 w 281"/>
                  <a:gd name="T57" fmla="*/ 366 h 3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789"/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790"/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 w 222"/>
                  <a:gd name="T1" fmla="*/ 0 h 289"/>
                  <a:gd name="T2" fmla="*/ 1 w 222"/>
                  <a:gd name="T3" fmla="*/ 0 h 289"/>
                  <a:gd name="T4" fmla="*/ 1 w 222"/>
                  <a:gd name="T5" fmla="*/ 0 h 289"/>
                  <a:gd name="T6" fmla="*/ 1 w 222"/>
                  <a:gd name="T7" fmla="*/ 0 h 289"/>
                  <a:gd name="T8" fmla="*/ 1 w 222"/>
                  <a:gd name="T9" fmla="*/ 0 h 289"/>
                  <a:gd name="T10" fmla="*/ 1 w 222"/>
                  <a:gd name="T11" fmla="*/ 0 h 289"/>
                  <a:gd name="T12" fmla="*/ 1 w 222"/>
                  <a:gd name="T13" fmla="*/ 0 h 289"/>
                  <a:gd name="T14" fmla="*/ 1 w 222"/>
                  <a:gd name="T15" fmla="*/ 0 h 289"/>
                  <a:gd name="T16" fmla="*/ 1 w 222"/>
                  <a:gd name="T17" fmla="*/ 0 h 289"/>
                  <a:gd name="T18" fmla="*/ 1 w 222"/>
                  <a:gd name="T19" fmla="*/ 0 h 289"/>
                  <a:gd name="T20" fmla="*/ 1 w 222"/>
                  <a:gd name="T21" fmla="*/ 0 h 289"/>
                  <a:gd name="T22" fmla="*/ 1 w 222"/>
                  <a:gd name="T23" fmla="*/ 0 h 289"/>
                  <a:gd name="T24" fmla="*/ 1 w 222"/>
                  <a:gd name="T25" fmla="*/ 0 h 289"/>
                  <a:gd name="T26" fmla="*/ 1 w 222"/>
                  <a:gd name="T27" fmla="*/ 0 h 289"/>
                  <a:gd name="T28" fmla="*/ 1 w 222"/>
                  <a:gd name="T29" fmla="*/ 0 h 289"/>
                  <a:gd name="T30" fmla="*/ 0 w 222"/>
                  <a:gd name="T31" fmla="*/ 0 h 289"/>
                  <a:gd name="T32" fmla="*/ 1 w 222"/>
                  <a:gd name="T33" fmla="*/ 0 h 289"/>
                  <a:gd name="T34" fmla="*/ 1 w 222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2"/>
                  <a:gd name="T55" fmla="*/ 0 h 289"/>
                  <a:gd name="T56" fmla="*/ 222 w 222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791"/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792"/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 w 126"/>
                  <a:gd name="T1" fmla="*/ 0 h 185"/>
                  <a:gd name="T2" fmla="*/ 1 w 126"/>
                  <a:gd name="T3" fmla="*/ 0 h 185"/>
                  <a:gd name="T4" fmla="*/ 1 w 126"/>
                  <a:gd name="T5" fmla="*/ 0 h 185"/>
                  <a:gd name="T6" fmla="*/ 1 w 126"/>
                  <a:gd name="T7" fmla="*/ 0 h 185"/>
                  <a:gd name="T8" fmla="*/ 0 w 126"/>
                  <a:gd name="T9" fmla="*/ 0 h 185"/>
                  <a:gd name="T10" fmla="*/ 0 w 126"/>
                  <a:gd name="T11" fmla="*/ 0 h 185"/>
                  <a:gd name="T12" fmla="*/ 0 w 12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5"/>
                  <a:gd name="T23" fmla="*/ 126 w 126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793"/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 w 127"/>
                  <a:gd name="T1" fmla="*/ 0 h 185"/>
                  <a:gd name="T2" fmla="*/ 1 w 127"/>
                  <a:gd name="T3" fmla="*/ 0 h 185"/>
                  <a:gd name="T4" fmla="*/ 1 w 127"/>
                  <a:gd name="T5" fmla="*/ 0 h 185"/>
                  <a:gd name="T6" fmla="*/ 1 w 127"/>
                  <a:gd name="T7" fmla="*/ 0 h 185"/>
                  <a:gd name="T8" fmla="*/ 0 w 127"/>
                  <a:gd name="T9" fmla="*/ 0 h 185"/>
                  <a:gd name="T10" fmla="*/ 0 w 127"/>
                  <a:gd name="T11" fmla="*/ 0 h 185"/>
                  <a:gd name="T12" fmla="*/ 0 w 127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5"/>
                  <a:gd name="T23" fmla="*/ 127 w 127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794"/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795"/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796"/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 w 126"/>
                  <a:gd name="T1" fmla="*/ 0 h 186"/>
                  <a:gd name="T2" fmla="*/ 1 w 126"/>
                  <a:gd name="T3" fmla="*/ 0 h 186"/>
                  <a:gd name="T4" fmla="*/ 1 w 126"/>
                  <a:gd name="T5" fmla="*/ 0 h 186"/>
                  <a:gd name="T6" fmla="*/ 1 w 126"/>
                  <a:gd name="T7" fmla="*/ 0 h 186"/>
                  <a:gd name="T8" fmla="*/ 0 w 126"/>
                  <a:gd name="T9" fmla="*/ 0 h 186"/>
                  <a:gd name="T10" fmla="*/ 0 w 126"/>
                  <a:gd name="T11" fmla="*/ 0 h 186"/>
                  <a:gd name="T12" fmla="*/ 0 w 12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6"/>
                  <a:gd name="T23" fmla="*/ 126 w 126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797"/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798"/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0 w 127"/>
                  <a:gd name="T1" fmla="*/ 0 h 186"/>
                  <a:gd name="T2" fmla="*/ 0 w 127"/>
                  <a:gd name="T3" fmla="*/ 0 h 186"/>
                  <a:gd name="T4" fmla="*/ 0 w 127"/>
                  <a:gd name="T5" fmla="*/ 0 h 186"/>
                  <a:gd name="T6" fmla="*/ 0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799"/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0 w 96"/>
                  <a:gd name="T3" fmla="*/ 0 h 74"/>
                  <a:gd name="T4" fmla="*/ 0 w 96"/>
                  <a:gd name="T5" fmla="*/ 0 h 74"/>
                  <a:gd name="T6" fmla="*/ 0 w 96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74"/>
                  <a:gd name="T14" fmla="*/ 96 w 96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Oval 800"/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Oval 801"/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Freeform 802"/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0 h 25"/>
                  <a:gd name="T2" fmla="*/ 1 w 188"/>
                  <a:gd name="T3" fmla="*/ 0 h 25"/>
                  <a:gd name="T4" fmla="*/ 1 w 188"/>
                  <a:gd name="T5" fmla="*/ 0 h 25"/>
                  <a:gd name="T6" fmla="*/ 1 w 188"/>
                  <a:gd name="T7" fmla="*/ 0 h 25"/>
                  <a:gd name="T8" fmla="*/ 0 w 188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8"/>
                  <a:gd name="T16" fmla="*/ 0 h 25"/>
                  <a:gd name="T17" fmla="*/ 188 w 188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Oval 803"/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" name="Oval 804"/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pic>
        <p:nvPicPr>
          <p:cNvPr id="13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91" y="2973409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7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29325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517853" y="610181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37984" y="560869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到主机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63476" y="1137226"/>
            <a:ext cx="6442608" cy="65659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若公司总部的主机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要和某外地业务员的主机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进行安全通信，需要在公司总部的路由器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和外地业务员的主机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建立安全关联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080" name="Group 107"/>
          <p:cNvGrpSpPr>
            <a:grpSpLocks/>
          </p:cNvGrpSpPr>
          <p:nvPr/>
        </p:nvGrpSpPr>
        <p:grpSpPr bwMode="auto">
          <a:xfrm>
            <a:off x="3317042" y="2202839"/>
            <a:ext cx="3220329" cy="1969898"/>
            <a:chOff x="2248" y="820"/>
            <a:chExt cx="2248" cy="883"/>
          </a:xfrm>
        </p:grpSpPr>
        <p:grpSp>
          <p:nvGrpSpPr>
            <p:cNvPr id="1081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11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116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126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128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132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136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7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8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9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40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133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4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5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1129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0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1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27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7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12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3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4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5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18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9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112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3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4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5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2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96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07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8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9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0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097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99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0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1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2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3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4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5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6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98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3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84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5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6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7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8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9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0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1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2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3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4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5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41" name="圆角矩形 1140"/>
          <p:cNvSpPr/>
          <p:nvPr/>
        </p:nvSpPr>
        <p:spPr bwMode="auto">
          <a:xfrm>
            <a:off x="853261" y="2249246"/>
            <a:ext cx="2376640" cy="189557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2" name="直接连接符 75"/>
          <p:cNvCxnSpPr>
            <a:cxnSpLocks noChangeShapeType="1"/>
          </p:cNvCxnSpPr>
          <p:nvPr/>
        </p:nvCxnSpPr>
        <p:spPr bwMode="auto">
          <a:xfrm>
            <a:off x="6391403" y="3434454"/>
            <a:ext cx="1275629" cy="15954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3" name="Line 205"/>
          <p:cNvSpPr>
            <a:spLocks noChangeShapeType="1"/>
          </p:cNvSpPr>
          <p:nvPr/>
        </p:nvSpPr>
        <p:spPr bwMode="auto">
          <a:xfrm>
            <a:off x="1687750" y="3109662"/>
            <a:ext cx="166714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4" name="Text Box 48"/>
          <p:cNvSpPr txBox="1">
            <a:spLocks noChangeArrowheads="1"/>
          </p:cNvSpPr>
          <p:nvPr/>
        </p:nvSpPr>
        <p:spPr bwMode="auto">
          <a:xfrm>
            <a:off x="1636937" y="1955216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145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68" y="2967208"/>
            <a:ext cx="514663" cy="3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" name="Text Box 207"/>
          <p:cNvSpPr txBox="1">
            <a:spLocks noChangeArrowheads="1"/>
          </p:cNvSpPr>
          <p:nvPr/>
        </p:nvSpPr>
        <p:spPr bwMode="auto">
          <a:xfrm>
            <a:off x="4524703" y="1935211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148" name="Text Box 201"/>
          <p:cNvSpPr txBox="1">
            <a:spLocks noChangeArrowheads="1"/>
          </p:cNvSpPr>
          <p:nvPr/>
        </p:nvSpPr>
        <p:spPr bwMode="auto">
          <a:xfrm rot="284964">
            <a:off x="4407507" y="3438996"/>
            <a:ext cx="1311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kumimoji="0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kumimoji="0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en-US" altLang="zh-CN" sz="1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US" altLang="zh-CN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9" name="Text Box 208"/>
          <p:cNvSpPr txBox="1">
            <a:spLocks noChangeArrowheads="1"/>
          </p:cNvSpPr>
          <p:nvPr/>
        </p:nvSpPr>
        <p:spPr bwMode="auto">
          <a:xfrm>
            <a:off x="2772219" y="2564542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50" name="TextBox 997"/>
          <p:cNvSpPr txBox="1">
            <a:spLocks noChangeArrowheads="1"/>
          </p:cNvSpPr>
          <p:nvPr/>
        </p:nvSpPr>
        <p:spPr bwMode="auto">
          <a:xfrm rot="331179">
            <a:off x="4461136" y="2723100"/>
            <a:ext cx="1314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1151" name="Text Box 213"/>
          <p:cNvSpPr txBox="1">
            <a:spLocks noChangeArrowheads="1"/>
          </p:cNvSpPr>
          <p:nvPr/>
        </p:nvSpPr>
        <p:spPr bwMode="auto">
          <a:xfrm>
            <a:off x="942331" y="2755698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05" name="Text Box 213"/>
          <p:cNvSpPr txBox="1">
            <a:spLocks noChangeArrowheads="1"/>
          </p:cNvSpPr>
          <p:nvPr/>
        </p:nvSpPr>
        <p:spPr bwMode="auto">
          <a:xfrm>
            <a:off x="7481981" y="3040397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607" name="AutoShape 212"/>
          <p:cNvSpPr>
            <a:spLocks noChangeArrowheads="1"/>
          </p:cNvSpPr>
          <p:nvPr/>
        </p:nvSpPr>
        <p:spPr bwMode="auto">
          <a:xfrm rot="496123">
            <a:off x="5960811" y="3249095"/>
            <a:ext cx="976722" cy="105922"/>
          </a:xfrm>
          <a:prstGeom prst="rightArrow">
            <a:avLst>
              <a:gd name="adj1" fmla="val 50000"/>
              <a:gd name="adj2" fmla="val 72412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9" name="Text Box 207"/>
          <p:cNvSpPr txBox="1">
            <a:spLocks noChangeArrowheads="1"/>
          </p:cNvSpPr>
          <p:nvPr/>
        </p:nvSpPr>
        <p:spPr bwMode="auto">
          <a:xfrm>
            <a:off x="7282736" y="2759981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业务员</a:t>
            </a:r>
          </a:p>
        </p:txBody>
      </p:sp>
      <p:grpSp>
        <p:nvGrpSpPr>
          <p:cNvPr id="1611" name="组合 1610"/>
          <p:cNvGrpSpPr/>
          <p:nvPr/>
        </p:nvGrpSpPr>
        <p:grpSpPr>
          <a:xfrm>
            <a:off x="1855015" y="2877938"/>
            <a:ext cx="667224" cy="172842"/>
            <a:chOff x="1914443" y="4003494"/>
            <a:chExt cx="805871" cy="198282"/>
          </a:xfrm>
        </p:grpSpPr>
        <p:grpSp>
          <p:nvGrpSpPr>
            <p:cNvPr id="1612" name="组合 990"/>
            <p:cNvGrpSpPr>
              <a:grpSpLocks/>
            </p:cNvGrpSpPr>
            <p:nvPr/>
          </p:nvGrpSpPr>
          <p:grpSpPr bwMode="auto">
            <a:xfrm>
              <a:off x="1914443" y="4003494"/>
              <a:ext cx="805871" cy="198282"/>
              <a:chOff x="1691680" y="1052736"/>
              <a:chExt cx="576064" cy="144016"/>
            </a:xfrm>
          </p:grpSpPr>
          <p:sp>
            <p:nvSpPr>
              <p:cNvPr id="1614" name="矩形 1613"/>
              <p:cNvSpPr/>
              <p:nvPr/>
            </p:nvSpPr>
            <p:spPr bwMode="auto">
              <a:xfrm>
                <a:off x="1691680" y="1052736"/>
                <a:ext cx="360239" cy="144016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15" name="直接箭头连接符 988"/>
              <p:cNvCxnSpPr>
                <a:cxnSpLocks noChangeShapeType="1"/>
                <a:stCxn id="1614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13" name="矩形 507"/>
            <p:cNvSpPr>
              <a:spLocks noChangeArrowheads="1"/>
            </p:cNvSpPr>
            <p:nvPr/>
          </p:nvSpPr>
          <p:spPr bwMode="auto">
            <a:xfrm>
              <a:off x="2267428" y="4010030"/>
              <a:ext cx="148741" cy="187388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8" name="组合 518"/>
          <p:cNvGrpSpPr>
            <a:grpSpLocks/>
          </p:cNvGrpSpPr>
          <p:nvPr/>
        </p:nvGrpSpPr>
        <p:grpSpPr bwMode="auto">
          <a:xfrm>
            <a:off x="1691639" y="2307246"/>
            <a:ext cx="1159946" cy="644771"/>
            <a:chOff x="1550530" y="598373"/>
            <a:chExt cx="1002848" cy="538002"/>
          </a:xfrm>
        </p:grpSpPr>
        <p:grpSp>
          <p:nvGrpSpPr>
            <p:cNvPr id="1619" name="组合 516"/>
            <p:cNvGrpSpPr>
              <a:grpSpLocks/>
            </p:cNvGrpSpPr>
            <p:nvPr/>
          </p:nvGrpSpPr>
          <p:grpSpPr bwMode="auto">
            <a:xfrm>
              <a:off x="1550530" y="598373"/>
              <a:ext cx="1002848" cy="294860"/>
              <a:chOff x="1619672" y="576470"/>
              <a:chExt cx="964502" cy="294860"/>
            </a:xfrm>
          </p:grpSpPr>
          <p:sp>
            <p:nvSpPr>
              <p:cNvPr id="1621" name="圆角矩形标注 515"/>
              <p:cNvSpPr>
                <a:spLocks noChangeArrowheads="1"/>
              </p:cNvSpPr>
              <p:nvPr/>
            </p:nvSpPr>
            <p:spPr bwMode="auto">
              <a:xfrm>
                <a:off x="1619672" y="576470"/>
                <a:ext cx="964502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2" name="Text Box 48"/>
              <p:cNvSpPr txBox="1">
                <a:spLocks noChangeArrowheads="1"/>
              </p:cNvSpPr>
              <p:nvPr/>
            </p:nvSpPr>
            <p:spPr bwMode="auto">
              <a:xfrm>
                <a:off x="1626950" y="610981"/>
                <a:ext cx="951961" cy="256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20" name="下箭头 517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63998" y="3020180"/>
            <a:ext cx="1582589" cy="336639"/>
            <a:chOff x="4363998" y="3065005"/>
            <a:chExt cx="1582589" cy="336639"/>
          </a:xfrm>
        </p:grpSpPr>
        <p:grpSp>
          <p:nvGrpSpPr>
            <p:cNvPr id="3" name="组合 2"/>
            <p:cNvGrpSpPr/>
            <p:nvPr/>
          </p:nvGrpSpPr>
          <p:grpSpPr>
            <a:xfrm>
              <a:off x="4363998" y="3065005"/>
              <a:ext cx="1582589" cy="336639"/>
              <a:chOff x="4363998" y="3065005"/>
              <a:chExt cx="1582589" cy="336639"/>
            </a:xfrm>
          </p:grpSpPr>
          <p:sp>
            <p:nvSpPr>
              <p:cNvPr id="1608" name="Rectangle 210"/>
              <p:cNvSpPr>
                <a:spLocks noChangeArrowheads="1"/>
              </p:cNvSpPr>
              <p:nvPr/>
            </p:nvSpPr>
            <p:spPr bwMode="auto">
              <a:xfrm rot="349158">
                <a:off x="4363998" y="3065005"/>
                <a:ext cx="1582589" cy="27540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0" name="矩形 1609"/>
              <p:cNvSpPr/>
              <p:nvPr/>
            </p:nvSpPr>
            <p:spPr bwMode="auto">
              <a:xfrm rot="355772">
                <a:off x="5691942" y="3141431"/>
                <a:ext cx="249979" cy="260213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23" name="组合 1622"/>
            <p:cNvGrpSpPr/>
            <p:nvPr/>
          </p:nvGrpSpPr>
          <p:grpSpPr>
            <a:xfrm rot="353826">
              <a:off x="4914706" y="3105795"/>
              <a:ext cx="417246" cy="172842"/>
              <a:chOff x="1914444" y="4003494"/>
              <a:chExt cx="503948" cy="198282"/>
            </a:xfrm>
          </p:grpSpPr>
          <p:sp>
            <p:nvSpPr>
              <p:cNvPr id="1624" name="矩形 1623"/>
              <p:cNvSpPr/>
              <p:nvPr/>
            </p:nvSpPr>
            <p:spPr bwMode="auto">
              <a:xfrm>
                <a:off x="1914444" y="4003494"/>
                <a:ext cx="503948" cy="198282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5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rgbClr val="00FFFF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62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49" y="2807619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59" y="3355705"/>
            <a:ext cx="716843" cy="7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6" name="圆角矩形标注 514"/>
          <p:cNvSpPr>
            <a:spLocks noChangeArrowheads="1"/>
          </p:cNvSpPr>
          <p:nvPr/>
        </p:nvSpPr>
        <p:spPr bwMode="auto">
          <a:xfrm>
            <a:off x="6113853" y="2302429"/>
            <a:ext cx="1217001" cy="324793"/>
          </a:xfrm>
          <a:prstGeom prst="wedgeRoundRectCallout">
            <a:avLst>
              <a:gd name="adj1" fmla="val -77218"/>
              <a:gd name="adj2" fmla="val 217574"/>
              <a:gd name="adj3" fmla="val 16667"/>
            </a:avLst>
          </a:prstGeom>
          <a:solidFill>
            <a:srgbClr val="FFFF00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7" name="Text Box 48"/>
          <p:cNvSpPr txBox="1">
            <a:spLocks noChangeArrowheads="1"/>
          </p:cNvSpPr>
          <p:nvPr/>
        </p:nvSpPr>
        <p:spPr bwMode="auto">
          <a:xfrm>
            <a:off x="6176515" y="2306615"/>
            <a:ext cx="112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AutoShape 2"/>
          <p:cNvSpPr>
            <a:spLocks noChangeArrowheads="1"/>
          </p:cNvSpPr>
          <p:nvPr/>
        </p:nvSpPr>
        <p:spPr bwMode="auto">
          <a:xfrm rot="16560000">
            <a:off x="5209874" y="1619751"/>
            <a:ext cx="150781" cy="3616575"/>
          </a:xfrm>
          <a:prstGeom prst="can">
            <a:avLst>
              <a:gd name="adj" fmla="val 66727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" name="Line 176"/>
          <p:cNvSpPr>
            <a:spLocks noChangeShapeType="1"/>
          </p:cNvSpPr>
          <p:nvPr/>
        </p:nvSpPr>
        <p:spPr bwMode="auto">
          <a:xfrm>
            <a:off x="3272178" y="3197033"/>
            <a:ext cx="4084220" cy="429258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9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AutoShape 5"/>
          <p:cNvSpPr>
            <a:spLocks noChangeArrowheads="1"/>
          </p:cNvSpPr>
          <p:nvPr/>
        </p:nvSpPr>
        <p:spPr bwMode="auto">
          <a:xfrm>
            <a:off x="504633" y="610138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" name="矩形 4"/>
          <p:cNvSpPr>
            <a:spLocks noChangeArrowheads="1"/>
          </p:cNvSpPr>
          <p:nvPr/>
        </p:nvSpPr>
        <p:spPr bwMode="auto">
          <a:xfrm>
            <a:off x="622624" y="573010"/>
            <a:ext cx="35686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包括的状态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580" name="Rectangle 46"/>
          <p:cNvSpPr>
            <a:spLocks noChangeArrowheads="1"/>
          </p:cNvSpPr>
          <p:nvPr/>
        </p:nvSpPr>
        <p:spPr bwMode="auto">
          <a:xfrm>
            <a:off x="509473" y="904103"/>
            <a:ext cx="832972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位的连接标识符，称为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安全参数索引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SPI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Parameter Index)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终点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地址（例如路由器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加密类型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（例如，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密钥。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检查的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（例如，使用报文摘要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SHA-1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的报文鉴别码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鉴别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密钥。</a:t>
            </a:r>
          </a:p>
        </p:txBody>
      </p:sp>
    </p:spTree>
    <p:extLst>
      <p:ext uri="{BB962C8B-B14F-4D97-AF65-F5344CB8AC3E}">
        <p14:creationId xmlns:p14="http://schemas.microsoft.com/office/powerpoint/2010/main" val="42934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20206" y="2013193"/>
            <a:ext cx="4829155" cy="1903487"/>
          </a:xfrm>
          <a:prstGeom prst="borderCallout1">
            <a:avLst>
              <a:gd name="adj1" fmla="val 8120"/>
              <a:gd name="adj2" fmla="val -123"/>
              <a:gd name="adj3" fmla="val 8138"/>
              <a:gd name="adj4" fmla="val -2807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只有信息的发送方和接收方才能懂得所发送信息的内容。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是网络安全通信的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的内容，也是对付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必须具备的功能。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使用各种密码技术。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080245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111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04235" y="588084"/>
            <a:ext cx="29546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8" y="2427978"/>
            <a:ext cx="1664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隧道方式下的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730157" y="1180814"/>
            <a:ext cx="6088607" cy="994031"/>
            <a:chOff x="1730157" y="1180814"/>
            <a:chExt cx="6088607" cy="994031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2281780" y="1506864"/>
              <a:ext cx="5536984" cy="406373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942544" y="1506864"/>
              <a:ext cx="4876220" cy="40637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180152" y="1913235"/>
              <a:ext cx="83067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2281780" y="1354193"/>
              <a:ext cx="5536984" cy="112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05240" y="1180814"/>
              <a:ext cx="1314784" cy="31277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2281780" y="1252038"/>
              <a:ext cx="0" cy="19308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702582" y="1555003"/>
              <a:ext cx="3316935" cy="28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7818764" y="1262142"/>
              <a:ext cx="0" cy="1930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1844664" y="1659535"/>
              <a:ext cx="431177" cy="101032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1730157" y="1188201"/>
              <a:ext cx="5605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65538" y="3073982"/>
            <a:ext cx="2476593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  <a:gd name="connsiteX0" fmla="*/ 887374 w 2808808"/>
              <a:gd name="connsiteY0" fmla="*/ 12339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887374 w 2808808"/>
              <a:gd name="connsiteY4" fmla="*/ 12339 h 426447"/>
              <a:gd name="connsiteX0" fmla="*/ 887374 w 2808808"/>
              <a:gd name="connsiteY0" fmla="*/ 12339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585794 w 2808808"/>
              <a:gd name="connsiteY3" fmla="*/ 0 h 426447"/>
              <a:gd name="connsiteX4" fmla="*/ 887374 w 2808808"/>
              <a:gd name="connsiteY4" fmla="*/ 12339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887374" y="12339"/>
                </a:moveTo>
                <a:lnTo>
                  <a:pt x="0" y="418246"/>
                </a:lnTo>
                <a:lnTo>
                  <a:pt x="2808808" y="426447"/>
                </a:lnTo>
                <a:lnTo>
                  <a:pt x="1585794" y="0"/>
                </a:lnTo>
                <a:lnTo>
                  <a:pt x="887374" y="12339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071737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24372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270217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22978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082746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241071" y="1972733"/>
            <a:ext cx="1241498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  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374833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397310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13237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13237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668181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685003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3927309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787469" y="33183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24009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25041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399804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08387" y="3318353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942545" y="2661995"/>
            <a:ext cx="811956" cy="406372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669057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661995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661995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659750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658628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659750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6041418" y="2661995"/>
            <a:ext cx="609248" cy="406372"/>
          </a:xfrm>
          <a:prstGeom prst="rect">
            <a:avLst/>
          </a:prstGeom>
          <a:solidFill>
            <a:srgbClr val="CC00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665038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307065" y="3374082"/>
            <a:ext cx="2429201" cy="286163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5353102" y="361220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5353102" y="3378959"/>
            <a:ext cx="24533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00…00    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 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6122198" y="3611647"/>
            <a:ext cx="572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6964887" y="3610152"/>
            <a:ext cx="572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6909293" y="3845754"/>
            <a:ext cx="7970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4</a:t>
            </a:r>
          </a:p>
        </p:txBody>
      </p:sp>
      <p:cxnSp>
        <p:nvCxnSpPr>
          <p:cNvPr id="70" name="直接连接符 61"/>
          <p:cNvCxnSpPr>
            <a:cxnSpLocks noChangeShapeType="1"/>
          </p:cNvCxnSpPr>
          <p:nvPr/>
        </p:nvCxnSpPr>
        <p:spPr bwMode="auto">
          <a:xfrm flipH="1">
            <a:off x="6074854" y="3358767"/>
            <a:ext cx="0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64"/>
          <p:cNvCxnSpPr>
            <a:cxnSpLocks noChangeShapeType="1"/>
          </p:cNvCxnSpPr>
          <p:nvPr/>
        </p:nvCxnSpPr>
        <p:spPr bwMode="auto">
          <a:xfrm flipH="1">
            <a:off x="6852911" y="3373054"/>
            <a:ext cx="0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7" name="组合 36"/>
          <p:cNvGrpSpPr/>
          <p:nvPr/>
        </p:nvGrpSpPr>
        <p:grpSpPr>
          <a:xfrm>
            <a:off x="5977703" y="2631262"/>
            <a:ext cx="683015" cy="470662"/>
            <a:chOff x="5977703" y="2631262"/>
            <a:chExt cx="683015" cy="470662"/>
          </a:xfrm>
        </p:grpSpPr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6168275" y="264025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ESP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endParaRPr>
            </a:p>
            <a:p>
              <a:pPr eaLnBrk="1" hangingPunct="1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尾部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977703" y="2631262"/>
              <a:ext cx="3449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29079" y="2624481"/>
            <a:ext cx="710244" cy="483282"/>
            <a:chOff x="2929079" y="2624481"/>
            <a:chExt cx="710244" cy="483282"/>
          </a:xfrm>
        </p:grpSpPr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624481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127717" y="2646098"/>
              <a:ext cx="5116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21156" y="2636503"/>
            <a:ext cx="1165649" cy="477854"/>
            <a:chOff x="6621156" y="2636503"/>
            <a:chExt cx="1165649" cy="477854"/>
          </a:xfrm>
        </p:grpSpPr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6621156" y="2636503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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33202" y="2652692"/>
              <a:ext cx="9536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</p:grp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4642479" y="2184901"/>
            <a:ext cx="1182240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683710" y="2173379"/>
            <a:ext cx="1148350" cy="307777"/>
            <a:chOff x="4683710" y="2173379"/>
            <a:chExt cx="1148350" cy="307777"/>
          </a:xfrm>
        </p:grpSpPr>
        <p:sp>
          <p:nvSpPr>
            <p:cNvPr id="74" name="TextBox 41"/>
            <p:cNvSpPr txBox="1">
              <a:spLocks noChangeArrowheads="1"/>
            </p:cNvSpPr>
            <p:nvPr/>
          </p:nvSpPr>
          <p:spPr bwMode="auto">
            <a:xfrm>
              <a:off x="4683710" y="2173379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831465" y="2176742"/>
              <a:ext cx="10005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加密的部分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41072" y="1933879"/>
            <a:ext cx="1187253" cy="307777"/>
            <a:chOff x="4241072" y="1933879"/>
            <a:chExt cx="1187253" cy="307777"/>
          </a:xfrm>
        </p:grpSpPr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1933879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74218" y="1945045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鉴别的部分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20713" y="1485862"/>
            <a:ext cx="755584" cy="443561"/>
            <a:chOff x="2220713" y="1485862"/>
            <a:chExt cx="755584" cy="443561"/>
          </a:xfrm>
        </p:grpSpPr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326760" y="1498536"/>
              <a:ext cx="649537" cy="43088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2220713" y="1485862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06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733462" y="1116704"/>
            <a:ext cx="7762837" cy="163121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对于路由器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，用主机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地址分别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作为源地址和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目的地址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而在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数据报的“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，用路由器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地址分别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作为源地址和目的地址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11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04235" y="588084"/>
            <a:ext cx="29546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数据报的格式</a:t>
            </a:r>
          </a:p>
        </p:txBody>
      </p:sp>
    </p:spTree>
    <p:extLst>
      <p:ext uri="{BB962C8B-B14F-4D97-AF65-F5344CB8AC3E}">
        <p14:creationId xmlns:p14="http://schemas.microsoft.com/office/powerpoint/2010/main" val="16984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322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76994" y="580015"/>
            <a:ext cx="2593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其他构件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78501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SAD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Association Database) 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安全策略数据库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Policy Database)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指明什么样的数据报需要进行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IPsec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</a:p>
          <a:p>
            <a:pPr marL="717550" lvl="1" indent="-342900" eaLnBrk="0" hangingPunct="0">
              <a:lnSpc>
                <a:spcPts val="33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安全数据报创建安全关联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1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319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40313" y="579979"/>
            <a:ext cx="24673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IKE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8465"/>
            <a:ext cx="812901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非常复杂。互联网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的正式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标准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RFC 7296]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IKEv2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另外三个协议为基础：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Oakley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生成协议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[RFC 2412]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密钥交换机制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SKEME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(Secure Key Exchange Mechanism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：用于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密钥交换的协议。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它利用公钥加密来实现密钥交换协议中的实体鉴别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安全关联和密钥管理协议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ISAKMP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Secure Association and Key Management Mechanism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：用于实现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定义的密钥交换，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交换能够以标准化、格式化的报文创建安全关联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99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272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43585" y="587257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1895" y="1038181"/>
            <a:ext cx="8129017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广泛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使用以下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两个协议：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安全套接字层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(Secure Socket Layer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运输层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(Transport Layer Security)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6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225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81190" y="579043"/>
            <a:ext cx="2385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8564"/>
            <a:ext cx="812901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Netscape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年开发，广泛应用于基于万维网的各种网络应用（但不限于万维网应用）。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作用在端系统应用层的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和运输层之间，在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之上建立起一个安全通道，为通过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传输的应用层数据提供安全保障。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1999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3.0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基础上设计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了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1.0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为所有基于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的网络应用提供安全数据传输服务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了经历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了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草案后才通过的最新版本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TLS 1.3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[RFC 8446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，建议标准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不向后兼容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，旧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版本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1.0/1.1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被废弃。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225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35880" y="579043"/>
            <a:ext cx="2076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7852" y="994434"/>
            <a:ext cx="8133857" cy="269886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2782120" y="2772138"/>
            <a:ext cx="3402342" cy="350926"/>
          </a:xfrm>
          <a:custGeom>
            <a:avLst/>
            <a:gdLst>
              <a:gd name="T0" fmla="*/ 0 w 2903"/>
              <a:gd name="T1" fmla="*/ 0 h 317"/>
              <a:gd name="T2" fmla="*/ 0 w 2903"/>
              <a:gd name="T3" fmla="*/ 317 h 317"/>
              <a:gd name="T4" fmla="*/ 2903 w 2903"/>
              <a:gd name="T5" fmla="*/ 317 h 317"/>
              <a:gd name="T6" fmla="*/ 2903 w 2903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3" h="317">
                <a:moveTo>
                  <a:pt x="0" y="0"/>
                </a:moveTo>
                <a:lnTo>
                  <a:pt x="0" y="317"/>
                </a:lnTo>
                <a:lnTo>
                  <a:pt x="2903" y="317"/>
                </a:lnTo>
                <a:lnTo>
                  <a:pt x="290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3854219" y="2773437"/>
            <a:ext cx="1584201" cy="756942"/>
            <a:chOff x="2248" y="820"/>
            <a:chExt cx="2248" cy="883"/>
          </a:xfrm>
        </p:grpSpPr>
        <p:grpSp>
          <p:nvGrpSpPr>
            <p:cNvPr id="8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38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3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3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5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59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3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4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5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6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7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0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2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56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7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8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54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4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7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0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1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2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5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9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3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4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5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4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26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5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1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883921" y="3692728"/>
            <a:ext cx="7399020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在发送方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接收应用层的数据，对数据进行加密，然后把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数据送往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套接字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接收方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TSL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套接字读取数据，解密后把数据交给应用层。 </a:t>
            </a: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4146894" y="3005720"/>
            <a:ext cx="906652" cy="23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l" eaLnBrk="0" hangingPunct="0"/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2151301" y="1122675"/>
            <a:ext cx="1675387" cy="1649464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2163294" y="2000544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Group 16"/>
          <p:cNvGrpSpPr>
            <a:grpSpLocks/>
          </p:cNvGrpSpPr>
          <p:nvPr/>
        </p:nvGrpSpPr>
        <p:grpSpPr bwMode="auto">
          <a:xfrm>
            <a:off x="2772529" y="1970704"/>
            <a:ext cx="386275" cy="336267"/>
            <a:chOff x="1539" y="891"/>
            <a:chExt cx="378" cy="365"/>
          </a:xfrm>
        </p:grpSpPr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1539" y="891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75" name="Group 19"/>
          <p:cNvGrpSpPr>
            <a:grpSpLocks/>
          </p:cNvGrpSpPr>
          <p:nvPr/>
        </p:nvGrpSpPr>
        <p:grpSpPr bwMode="auto">
          <a:xfrm>
            <a:off x="2277052" y="1116136"/>
            <a:ext cx="1574226" cy="304842"/>
            <a:chOff x="1317" y="326"/>
            <a:chExt cx="1548" cy="332"/>
          </a:xfrm>
        </p:grpSpPr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1317" y="326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2394754" y="2352373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>
            <a:off x="2150102" y="2271764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2147704" y="1394298"/>
            <a:ext cx="1678984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5"/>
          <p:cNvSpPr>
            <a:spLocks noChangeArrowheads="1"/>
          </p:cNvSpPr>
          <p:nvPr/>
        </p:nvSpPr>
        <p:spPr bwMode="auto">
          <a:xfrm>
            <a:off x="2687377" y="1676284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2150102" y="1968439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2514358" y="1371954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84" name="Line 28"/>
          <p:cNvSpPr>
            <a:spLocks noChangeShapeType="1"/>
          </p:cNvSpPr>
          <p:nvPr/>
        </p:nvSpPr>
        <p:spPr bwMode="auto">
          <a:xfrm>
            <a:off x="2150102" y="1669543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5283806" y="1122675"/>
            <a:ext cx="1675387" cy="1649464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1"/>
          <p:cNvSpPr>
            <a:spLocks noChangeArrowheads="1"/>
          </p:cNvSpPr>
          <p:nvPr/>
        </p:nvSpPr>
        <p:spPr bwMode="auto">
          <a:xfrm>
            <a:off x="5295798" y="2000544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Group 32"/>
          <p:cNvGrpSpPr>
            <a:grpSpLocks/>
          </p:cNvGrpSpPr>
          <p:nvPr/>
        </p:nvGrpSpPr>
        <p:grpSpPr bwMode="auto">
          <a:xfrm>
            <a:off x="5905034" y="1987288"/>
            <a:ext cx="386275" cy="336267"/>
            <a:chOff x="1539" y="909"/>
            <a:chExt cx="378" cy="365"/>
          </a:xfrm>
        </p:grpSpPr>
        <p:sp>
          <p:nvSpPr>
            <p:cNvPr id="88" name="Rectangle 33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34"/>
            <p:cNvSpPr>
              <a:spLocks noChangeArrowheads="1"/>
            </p:cNvSpPr>
            <p:nvPr/>
          </p:nvSpPr>
          <p:spPr bwMode="auto">
            <a:xfrm>
              <a:off x="1539" y="909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90" name="Group 35"/>
          <p:cNvGrpSpPr>
            <a:grpSpLocks/>
          </p:cNvGrpSpPr>
          <p:nvPr/>
        </p:nvGrpSpPr>
        <p:grpSpPr bwMode="auto">
          <a:xfrm>
            <a:off x="5397353" y="1110627"/>
            <a:ext cx="1574226" cy="304842"/>
            <a:chOff x="1305" y="320"/>
            <a:chExt cx="1548" cy="332"/>
          </a:xfrm>
        </p:grpSpPr>
        <p:sp>
          <p:nvSpPr>
            <p:cNvPr id="91" name="Rectangle 36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Rectangle 37"/>
            <p:cNvSpPr>
              <a:spLocks noChangeArrowheads="1"/>
            </p:cNvSpPr>
            <p:nvPr/>
          </p:nvSpPr>
          <p:spPr bwMode="auto">
            <a:xfrm>
              <a:off x="1305" y="320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93" name="Rectangle 38"/>
          <p:cNvSpPr>
            <a:spLocks noChangeArrowheads="1"/>
          </p:cNvSpPr>
          <p:nvPr/>
        </p:nvSpPr>
        <p:spPr bwMode="auto">
          <a:xfrm>
            <a:off x="5527260" y="2358311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5282607" y="2271764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40"/>
          <p:cNvSpPr>
            <a:spLocks noChangeArrowheads="1"/>
          </p:cNvSpPr>
          <p:nvPr/>
        </p:nvSpPr>
        <p:spPr bwMode="auto">
          <a:xfrm>
            <a:off x="5283921" y="1394298"/>
            <a:ext cx="1676530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41"/>
          <p:cNvSpPr>
            <a:spLocks noChangeArrowheads="1"/>
          </p:cNvSpPr>
          <p:nvPr/>
        </p:nvSpPr>
        <p:spPr bwMode="auto">
          <a:xfrm>
            <a:off x="5819881" y="1676284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5282607" y="1968439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Rectangle 43"/>
          <p:cNvSpPr>
            <a:spLocks noChangeArrowheads="1"/>
          </p:cNvSpPr>
          <p:nvPr/>
        </p:nvSpPr>
        <p:spPr bwMode="auto">
          <a:xfrm>
            <a:off x="5664678" y="1377892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99" name="Line 44"/>
          <p:cNvSpPr>
            <a:spLocks noChangeShapeType="1"/>
          </p:cNvSpPr>
          <p:nvPr/>
        </p:nvSpPr>
        <p:spPr bwMode="auto">
          <a:xfrm>
            <a:off x="5282607" y="1669543"/>
            <a:ext cx="1672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0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0881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933150" y="575603"/>
            <a:ext cx="3281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应用层协议独立无关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3779"/>
            <a:ext cx="8129016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了一个简单的带有套接字的应用程序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，与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相似。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最多的就是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于任何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应用层协议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应用程序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调用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对整个网页进行加密时，网页上会提示用户，在网址栏原来显示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的地方，现在变成了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代表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security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，表明现在使用的是提供安全服务的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端口号是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443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，而不是平时使用的端口号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0629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766438" y="573086"/>
            <a:ext cx="36150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双向鉴别的功能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66642"/>
            <a:ext cx="825428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常用单向鉴别：客户端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（浏览器）需要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鉴别服务器，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确信即将访问的网站服务器是安全和可信的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前提：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7063" lvl="1" indent="-341313" eaLnBrk="0" hangingPunct="0">
              <a:lnSpc>
                <a:spcPts val="32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需要有一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来证明自己。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证书是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运输层安全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协议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627063" lvl="1" indent="-341313" eaLnBrk="0" hangingPunct="0">
              <a:lnSpc>
                <a:spcPts val="32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浏览器应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具有一些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手段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来证明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服务器是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安全和可信的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000" lvl="1" indent="-3420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建立安全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个阶段：</a:t>
            </a:r>
          </a:p>
          <a:p>
            <a:pPr marL="627063" lvl="1" indent="-341313" eaLnBrk="0" hangingPunct="0">
              <a:lnSpc>
                <a:spcPts val="32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握手阶段：使用握手协议</a:t>
            </a:r>
          </a:p>
          <a:p>
            <a:pPr marL="627063" lvl="1" indent="-341313" eaLnBrk="0" hangingPunct="0">
              <a:lnSpc>
                <a:spcPts val="32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会话阶段：使用记录协议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996028"/>
            <a:ext cx="8133857" cy="335185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0664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04910" y="573434"/>
            <a:ext cx="3538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安全会话的工作原理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81672" y="1006754"/>
            <a:ext cx="7046538" cy="3269409"/>
            <a:chOff x="1281672" y="1006754"/>
            <a:chExt cx="7046538" cy="3269409"/>
          </a:xfrm>
        </p:grpSpPr>
        <p:sp>
          <p:nvSpPr>
            <p:cNvPr id="24" name="矩形 23"/>
            <p:cNvSpPr/>
            <p:nvPr/>
          </p:nvSpPr>
          <p:spPr>
            <a:xfrm>
              <a:off x="1281672" y="1994560"/>
              <a:ext cx="7041098" cy="151108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82"/>
            <p:cNvSpPr>
              <a:spLocks noChangeShapeType="1"/>
            </p:cNvSpPr>
            <p:nvPr/>
          </p:nvSpPr>
          <p:spPr bwMode="auto">
            <a:xfrm flipV="1">
              <a:off x="3528513" y="2591617"/>
              <a:ext cx="290511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515"/>
            <p:cNvSpPr>
              <a:spLocks noChangeShapeType="1"/>
            </p:cNvSpPr>
            <p:nvPr/>
          </p:nvSpPr>
          <p:spPr bwMode="auto">
            <a:xfrm flipV="1">
              <a:off x="3520352" y="2160537"/>
              <a:ext cx="290511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516"/>
            <p:cNvSpPr>
              <a:spLocks noChangeArrowheads="1"/>
            </p:cNvSpPr>
            <p:nvPr/>
          </p:nvSpPr>
          <p:spPr bwMode="auto">
            <a:xfrm>
              <a:off x="4188147" y="2023667"/>
              <a:ext cx="1550484" cy="285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选定的加密算法</a:t>
              </a:r>
              <a:endParaRPr kumimoji="1" lang="zh-CN" altLang="en-US" sz="1200" b="1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Picture 5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92895" y="1238442"/>
              <a:ext cx="431144" cy="54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" name="Group 551"/>
            <p:cNvGrpSpPr>
              <a:grpSpLocks/>
            </p:cNvGrpSpPr>
            <p:nvPr/>
          </p:nvGrpSpPr>
          <p:grpSpPr bwMode="auto">
            <a:xfrm>
              <a:off x="3342182" y="1299531"/>
              <a:ext cx="456985" cy="349243"/>
              <a:chOff x="717" y="1446"/>
              <a:chExt cx="274" cy="237"/>
            </a:xfrm>
          </p:grpSpPr>
          <p:sp>
            <p:nvSpPr>
              <p:cNvPr id="30" name="Arc 552"/>
              <p:cNvSpPr>
                <a:spLocks/>
              </p:cNvSpPr>
              <p:nvPr/>
            </p:nvSpPr>
            <p:spPr bwMode="auto">
              <a:xfrm>
                <a:off x="930" y="1618"/>
                <a:ext cx="58" cy="39"/>
              </a:xfrm>
              <a:custGeom>
                <a:avLst/>
                <a:gdLst>
                  <a:gd name="T0" fmla="*/ 0 w 38273"/>
                  <a:gd name="T1" fmla="*/ 0 h 35142"/>
                  <a:gd name="T2" fmla="*/ 0 w 38273"/>
                  <a:gd name="T3" fmla="*/ 0 h 35142"/>
                  <a:gd name="T4" fmla="*/ 0 w 38273"/>
                  <a:gd name="T5" fmla="*/ 0 h 35142"/>
                  <a:gd name="T6" fmla="*/ 0 60000 65536"/>
                  <a:gd name="T7" fmla="*/ 0 60000 65536"/>
                  <a:gd name="T8" fmla="*/ 0 60000 65536"/>
                  <a:gd name="T9" fmla="*/ 0 w 38273"/>
                  <a:gd name="T10" fmla="*/ 0 h 35142"/>
                  <a:gd name="T11" fmla="*/ 38273 w 38273"/>
                  <a:gd name="T12" fmla="*/ 35142 h 35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273" h="35142" fill="none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</a:path>
                  <a:path w="38273" h="35142" stroke="0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  <a:lnTo>
                      <a:pt x="16673" y="21600"/>
                    </a:lnTo>
                    <a:close/>
                  </a:path>
                </a:pathLst>
              </a:custGeom>
              <a:noFill/>
              <a:ln w="4763">
                <a:solidFill>
                  <a:srgbClr val="49493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Arc 553"/>
              <p:cNvSpPr>
                <a:spLocks/>
              </p:cNvSpPr>
              <p:nvPr/>
            </p:nvSpPr>
            <p:spPr bwMode="auto">
              <a:xfrm>
                <a:off x="929" y="1618"/>
                <a:ext cx="55" cy="36"/>
              </a:xfrm>
              <a:custGeom>
                <a:avLst/>
                <a:gdLst>
                  <a:gd name="T0" fmla="*/ 0 w 38146"/>
                  <a:gd name="T1" fmla="*/ 0 h 34928"/>
                  <a:gd name="T2" fmla="*/ 0 w 38146"/>
                  <a:gd name="T3" fmla="*/ 0 h 34928"/>
                  <a:gd name="T4" fmla="*/ 0 w 38146"/>
                  <a:gd name="T5" fmla="*/ 0 h 34928"/>
                  <a:gd name="T6" fmla="*/ 0 60000 65536"/>
                  <a:gd name="T7" fmla="*/ 0 60000 65536"/>
                  <a:gd name="T8" fmla="*/ 0 60000 65536"/>
                  <a:gd name="T9" fmla="*/ 0 w 38146"/>
                  <a:gd name="T10" fmla="*/ 0 h 34928"/>
                  <a:gd name="T11" fmla="*/ 38146 w 38146"/>
                  <a:gd name="T12" fmla="*/ 34928 h 349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46" h="34928" fill="none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</a:path>
                  <a:path w="38146" h="34928" stroke="0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  <a:lnTo>
                      <a:pt x="16546" y="21600"/>
                    </a:lnTo>
                    <a:close/>
                  </a:path>
                </a:pathLst>
              </a:custGeom>
              <a:noFill/>
              <a:ln w="4763">
                <a:solidFill>
                  <a:srgbClr val="DBDB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554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26"/>
                  <a:gd name="T17" fmla="*/ 205 w 205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555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26"/>
                  <a:gd name="T17" fmla="*/ 205 w 205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556"/>
              <p:cNvSpPr>
                <a:spLocks noChangeArrowheads="1"/>
              </p:cNvSpPr>
              <p:nvPr/>
            </p:nvSpPr>
            <p:spPr bwMode="auto">
              <a:xfrm>
                <a:off x="751" y="1617"/>
                <a:ext cx="180" cy="31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557"/>
              <p:cNvSpPr>
                <a:spLocks noChangeArrowheads="1"/>
              </p:cNvSpPr>
              <p:nvPr/>
            </p:nvSpPr>
            <p:spPr bwMode="auto">
              <a:xfrm>
                <a:off x="752" y="1618"/>
                <a:ext cx="178" cy="29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558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57"/>
                  <a:gd name="T17" fmla="*/ 25 w 2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559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57"/>
                  <a:gd name="T17" fmla="*/ 25 w 2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560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9"/>
                  <a:gd name="T17" fmla="*/ 196 w 19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561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"/>
                  <a:gd name="T16" fmla="*/ 0 h 19"/>
                  <a:gd name="T17" fmla="*/ 196 w 19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562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2"/>
                  <a:gd name="T16" fmla="*/ 0 h 19"/>
                  <a:gd name="T17" fmla="*/ 202 w 20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563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2"/>
                  <a:gd name="T16" fmla="*/ 0 h 19"/>
                  <a:gd name="T17" fmla="*/ 202 w 202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564"/>
              <p:cNvSpPr>
                <a:spLocks noChangeArrowheads="1"/>
              </p:cNvSpPr>
              <p:nvPr/>
            </p:nvSpPr>
            <p:spPr bwMode="auto">
              <a:xfrm>
                <a:off x="752" y="1466"/>
                <a:ext cx="181" cy="140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565"/>
              <p:cNvSpPr>
                <a:spLocks noChangeArrowheads="1"/>
              </p:cNvSpPr>
              <p:nvPr/>
            </p:nvSpPr>
            <p:spPr bwMode="auto">
              <a:xfrm>
                <a:off x="768" y="1485"/>
                <a:ext cx="149" cy="10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566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1"/>
                  <a:gd name="T17" fmla="*/ 22 w 22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567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161"/>
                  <a:gd name="T17" fmla="*/ 22 w 22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568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35"/>
                  <a:gd name="T17" fmla="*/ 223 w 2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69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3"/>
                  <a:gd name="T16" fmla="*/ 0 h 35"/>
                  <a:gd name="T17" fmla="*/ 223 w 2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570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571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572"/>
              <p:cNvSpPr>
                <a:spLocks noChangeArrowheads="1"/>
              </p:cNvSpPr>
              <p:nvPr/>
            </p:nvSpPr>
            <p:spPr bwMode="auto">
              <a:xfrm>
                <a:off x="717" y="1677"/>
                <a:ext cx="19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573"/>
              <p:cNvSpPr>
                <a:spLocks noChangeArrowheads="1"/>
              </p:cNvSpPr>
              <p:nvPr/>
            </p:nvSpPr>
            <p:spPr bwMode="auto">
              <a:xfrm>
                <a:off x="718" y="1678"/>
                <a:ext cx="19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574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23"/>
                  <a:gd name="T17" fmla="*/ 38 w 3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575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23"/>
                  <a:gd name="T17" fmla="*/ 38 w 3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576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9"/>
                  <a:gd name="T17" fmla="*/ 13 w 13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577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9"/>
                  <a:gd name="T17" fmla="*/ 13 w 13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Rectangle 578"/>
              <p:cNvSpPr>
                <a:spLocks noChangeArrowheads="1"/>
              </p:cNvSpPr>
              <p:nvPr/>
            </p:nvSpPr>
            <p:spPr bwMode="auto">
              <a:xfrm>
                <a:off x="950" y="1674"/>
                <a:ext cx="28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Rectangle 579"/>
              <p:cNvSpPr>
                <a:spLocks noChangeArrowheads="1"/>
              </p:cNvSpPr>
              <p:nvPr/>
            </p:nvSpPr>
            <p:spPr bwMode="auto">
              <a:xfrm>
                <a:off x="951" y="1675"/>
                <a:ext cx="26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2" name="Rectangle 580"/>
            <p:cNvSpPr>
              <a:spLocks noChangeArrowheads="1"/>
            </p:cNvSpPr>
            <p:nvPr/>
          </p:nvSpPr>
          <p:spPr bwMode="auto">
            <a:xfrm>
              <a:off x="4189508" y="2369456"/>
              <a:ext cx="1549123" cy="475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确认的</a:t>
              </a:r>
              <a:r>
                <a:rPr kumimoji="1" lang="zh-CN" altLang="en-US" sz="12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加密算法 </a:t>
              </a:r>
              <a:r>
                <a:rPr kumimoji="1" lang="en-US" altLang="zh-CN" sz="12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的数字证书</a:t>
              </a:r>
              <a:endParaRPr kumimoji="1"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584"/>
            <p:cNvSpPr>
              <a:spLocks noChangeShapeType="1"/>
            </p:cNvSpPr>
            <p:nvPr/>
          </p:nvSpPr>
          <p:spPr bwMode="auto">
            <a:xfrm flipV="1">
              <a:off x="3521712" y="3069954"/>
              <a:ext cx="2905116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585"/>
            <p:cNvSpPr>
              <a:spLocks noChangeArrowheads="1"/>
            </p:cNvSpPr>
            <p:nvPr/>
          </p:nvSpPr>
          <p:spPr bwMode="auto">
            <a:xfrm>
              <a:off x="4031740" y="2933085"/>
              <a:ext cx="2083632" cy="2852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kumimoji="1" lang="en-US" altLang="zh-CN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的公钥加密 </a:t>
              </a:r>
              <a:r>
                <a:rPr kumimoji="1" lang="en-US" altLang="zh-CN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</a:t>
              </a:r>
              <a:r>
                <a:rPr kumimoji="1" lang="en-US" altLang="zh-CN" sz="1200" b="1" baseline="-250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(MS)</a:t>
              </a:r>
              <a:endParaRPr kumimoji="1" lang="zh-CN" altLang="en-US" sz="1200" b="1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AutoShape 588"/>
            <p:cNvSpPr>
              <a:spLocks noChangeArrowheads="1"/>
            </p:cNvSpPr>
            <p:nvPr/>
          </p:nvSpPr>
          <p:spPr bwMode="auto">
            <a:xfrm>
              <a:off x="3539393" y="3595548"/>
              <a:ext cx="2884714" cy="371143"/>
            </a:xfrm>
            <a:prstGeom prst="leftRightArrow">
              <a:avLst>
                <a:gd name="adj1" fmla="val 61667"/>
                <a:gd name="adj2" fmla="val 18328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数据传输（保密，完整性）</a:t>
              </a:r>
            </a:p>
          </p:txBody>
        </p:sp>
        <p:sp>
          <p:nvSpPr>
            <p:cNvPr id="76" name="Text Box 589"/>
            <p:cNvSpPr txBox="1">
              <a:spLocks noChangeArrowheads="1"/>
            </p:cNvSpPr>
            <p:nvPr/>
          </p:nvSpPr>
          <p:spPr bwMode="auto">
            <a:xfrm>
              <a:off x="2050113" y="2117891"/>
              <a:ext cx="900368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590"/>
            <p:cNvSpPr txBox="1">
              <a:spLocks noChangeArrowheads="1"/>
            </p:cNvSpPr>
            <p:nvPr/>
          </p:nvSpPr>
          <p:spPr bwMode="auto">
            <a:xfrm>
              <a:off x="2267725" y="2081007"/>
              <a:ext cx="1259428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协商加密算法</a:t>
              </a:r>
            </a:p>
          </p:txBody>
        </p:sp>
        <p:sp>
          <p:nvSpPr>
            <p:cNvPr id="80" name="Text Box 593"/>
            <p:cNvSpPr txBox="1">
              <a:spLocks noChangeArrowheads="1"/>
            </p:cNvSpPr>
            <p:nvPr/>
          </p:nvSpPr>
          <p:spPr bwMode="auto">
            <a:xfrm>
              <a:off x="6535634" y="3254373"/>
              <a:ext cx="1300230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生成会话密钥</a:t>
              </a:r>
            </a:p>
          </p:txBody>
        </p:sp>
        <p:sp>
          <p:nvSpPr>
            <p:cNvPr id="81" name="Text Box 594"/>
            <p:cNvSpPr txBox="1">
              <a:spLocks noChangeArrowheads="1"/>
            </p:cNvSpPr>
            <p:nvPr/>
          </p:nvSpPr>
          <p:spPr bwMode="auto">
            <a:xfrm>
              <a:off x="6403209" y="2276311"/>
              <a:ext cx="1440317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协商加密算法</a:t>
              </a:r>
            </a:p>
          </p:txBody>
        </p:sp>
        <p:grpSp>
          <p:nvGrpSpPr>
            <p:cNvPr id="82" name="组合 66"/>
            <p:cNvGrpSpPr>
              <a:grpSpLocks/>
            </p:cNvGrpSpPr>
            <p:nvPr/>
          </p:nvGrpSpPr>
          <p:grpSpPr bwMode="auto">
            <a:xfrm>
              <a:off x="3523072" y="1682200"/>
              <a:ext cx="2913276" cy="2466605"/>
              <a:chOff x="2687782" y="1551713"/>
              <a:chExt cx="3399487" cy="3942098"/>
            </a:xfrm>
          </p:grpSpPr>
          <p:sp>
            <p:nvSpPr>
              <p:cNvPr id="83" name="Line 512"/>
              <p:cNvSpPr>
                <a:spLocks noChangeShapeType="1"/>
              </p:cNvSpPr>
              <p:nvPr/>
            </p:nvSpPr>
            <p:spPr bwMode="auto">
              <a:xfrm rot="16200000" flipH="1">
                <a:off x="721490" y="3518005"/>
                <a:ext cx="3934822" cy="2237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Line 513"/>
              <p:cNvSpPr>
                <a:spLocks noChangeShapeType="1"/>
              </p:cNvSpPr>
              <p:nvPr/>
            </p:nvSpPr>
            <p:spPr bwMode="auto">
              <a:xfrm rot="16200000" flipH="1">
                <a:off x="4178775" y="3585316"/>
                <a:ext cx="3814636" cy="2353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 type="none" w="sm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Text Box 530"/>
            <p:cNvSpPr txBox="1">
              <a:spLocks noChangeArrowheads="1"/>
            </p:cNvSpPr>
            <p:nvPr/>
          </p:nvSpPr>
          <p:spPr bwMode="auto">
            <a:xfrm>
              <a:off x="3511694" y="3982828"/>
              <a:ext cx="248786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595"/>
            <p:cNvSpPr txBox="1">
              <a:spLocks noChangeArrowheads="1"/>
            </p:cNvSpPr>
            <p:nvPr/>
          </p:nvSpPr>
          <p:spPr bwMode="auto">
            <a:xfrm>
              <a:off x="6420889" y="3990897"/>
              <a:ext cx="248786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597"/>
            <p:cNvSpPr txBox="1">
              <a:spLocks noChangeArrowheads="1"/>
            </p:cNvSpPr>
            <p:nvPr/>
          </p:nvSpPr>
          <p:spPr bwMode="auto">
            <a:xfrm>
              <a:off x="3244257" y="1043638"/>
              <a:ext cx="654346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598"/>
            <p:cNvSpPr txBox="1">
              <a:spLocks noChangeArrowheads="1"/>
            </p:cNvSpPr>
            <p:nvPr/>
          </p:nvSpPr>
          <p:spPr bwMode="auto">
            <a:xfrm>
              <a:off x="6013366" y="1006754"/>
              <a:ext cx="798617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 </a:t>
              </a:r>
              <a:r>
                <a: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57"/>
            <p:cNvSpPr txBox="1">
              <a:spLocks noChangeArrowheads="1"/>
            </p:cNvSpPr>
            <p:nvPr/>
          </p:nvSpPr>
          <p:spPr bwMode="auto">
            <a:xfrm>
              <a:off x="3505391" y="1923995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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58"/>
            <p:cNvSpPr txBox="1">
              <a:spLocks noChangeArrowheads="1"/>
            </p:cNvSpPr>
            <p:nvPr/>
          </p:nvSpPr>
          <p:spPr bwMode="auto">
            <a:xfrm>
              <a:off x="6116731" y="2352321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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59"/>
            <p:cNvSpPr txBox="1">
              <a:spLocks noChangeArrowheads="1"/>
            </p:cNvSpPr>
            <p:nvPr/>
          </p:nvSpPr>
          <p:spPr bwMode="auto">
            <a:xfrm>
              <a:off x="2104957" y="2914159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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Box 60"/>
            <p:cNvSpPr txBox="1">
              <a:spLocks noChangeArrowheads="1"/>
            </p:cNvSpPr>
            <p:nvPr/>
          </p:nvSpPr>
          <p:spPr bwMode="auto">
            <a:xfrm>
              <a:off x="2112676" y="2407198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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Box 61"/>
            <p:cNvSpPr txBox="1">
              <a:spLocks noChangeArrowheads="1"/>
            </p:cNvSpPr>
            <p:nvPr/>
          </p:nvSpPr>
          <p:spPr bwMode="auto">
            <a:xfrm>
              <a:off x="6421388" y="2816379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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Box 62"/>
            <p:cNvSpPr txBox="1">
              <a:spLocks noChangeArrowheads="1"/>
            </p:cNvSpPr>
            <p:nvPr/>
          </p:nvSpPr>
          <p:spPr bwMode="auto">
            <a:xfrm>
              <a:off x="3565234" y="2827200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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61"/>
            <p:cNvSpPr txBox="1">
              <a:spLocks noChangeArrowheads="1"/>
            </p:cNvSpPr>
            <p:nvPr/>
          </p:nvSpPr>
          <p:spPr bwMode="auto">
            <a:xfrm>
              <a:off x="2103463" y="3249763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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Line 515"/>
            <p:cNvSpPr>
              <a:spLocks noChangeShapeType="1"/>
            </p:cNvSpPr>
            <p:nvPr/>
          </p:nvSpPr>
          <p:spPr bwMode="auto">
            <a:xfrm flipV="1">
              <a:off x="3527152" y="1860856"/>
              <a:ext cx="29051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484"/>
            <p:cNvSpPr txBox="1">
              <a:spLocks noChangeArrowheads="1"/>
            </p:cNvSpPr>
            <p:nvPr/>
          </p:nvSpPr>
          <p:spPr bwMode="auto">
            <a:xfrm>
              <a:off x="4035819" y="1613044"/>
              <a:ext cx="1804084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双方已建立了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593"/>
            <p:cNvSpPr txBox="1">
              <a:spLocks noChangeArrowheads="1"/>
            </p:cNvSpPr>
            <p:nvPr/>
          </p:nvSpPr>
          <p:spPr bwMode="auto">
            <a:xfrm>
              <a:off x="6338424" y="2831362"/>
              <a:ext cx="1989786" cy="475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的私钥解密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(PK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(MS)) = MS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593"/>
            <p:cNvSpPr txBox="1">
              <a:spLocks noChangeArrowheads="1"/>
            </p:cNvSpPr>
            <p:nvPr/>
          </p:nvSpPr>
          <p:spPr bwMode="auto">
            <a:xfrm>
              <a:off x="2279966" y="3254373"/>
              <a:ext cx="1158968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生成会话密钥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 flipH="1">
              <a:off x="6422690" y="3255398"/>
              <a:ext cx="3449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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1822981" y="1980729"/>
              <a:ext cx="0" cy="1516847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590"/>
            <p:cNvSpPr txBox="1">
              <a:spLocks noChangeArrowheads="1"/>
            </p:cNvSpPr>
            <p:nvPr/>
          </p:nvSpPr>
          <p:spPr bwMode="auto">
            <a:xfrm>
              <a:off x="1418217" y="2679216"/>
              <a:ext cx="816749" cy="276999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握手协议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822981" y="3497575"/>
              <a:ext cx="2720" cy="62933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590"/>
            <p:cNvSpPr txBox="1">
              <a:spLocks noChangeArrowheads="1"/>
            </p:cNvSpPr>
            <p:nvPr/>
          </p:nvSpPr>
          <p:spPr bwMode="auto">
            <a:xfrm>
              <a:off x="1351035" y="3669316"/>
              <a:ext cx="990133" cy="285266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记录协议</a:t>
              </a:r>
            </a:p>
          </p:txBody>
        </p:sp>
        <p:pic>
          <p:nvPicPr>
            <p:cNvPr id="105" name="Picture 68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655" y="3135653"/>
              <a:ext cx="190598" cy="16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 Box 590"/>
            <p:cNvSpPr txBox="1">
              <a:spLocks noChangeArrowheads="1"/>
            </p:cNvSpPr>
            <p:nvPr/>
          </p:nvSpPr>
          <p:spPr bwMode="auto">
            <a:xfrm>
              <a:off x="3547554" y="3094545"/>
              <a:ext cx="497787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1200" b="1" baseline="-25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2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591"/>
            <p:cNvSpPr txBox="1">
              <a:spLocks noChangeArrowheads="1"/>
            </p:cNvSpPr>
            <p:nvPr/>
          </p:nvSpPr>
          <p:spPr bwMode="auto">
            <a:xfrm>
              <a:off x="2122197" y="2390677"/>
              <a:ext cx="1561364" cy="475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的公钥</a:t>
              </a:r>
            </a:p>
            <a:p>
              <a:pPr algn="ctr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鉴别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的证书</a:t>
              </a:r>
            </a:p>
          </p:txBody>
        </p:sp>
        <p:sp>
          <p:nvSpPr>
            <p:cNvPr id="79" name="Text Box 592"/>
            <p:cNvSpPr txBox="1">
              <a:spLocks noChangeArrowheads="1"/>
            </p:cNvSpPr>
            <p:nvPr/>
          </p:nvSpPr>
          <p:spPr bwMode="auto">
            <a:xfrm>
              <a:off x="2165413" y="2918579"/>
              <a:ext cx="1474319" cy="285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产生主密钥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39331" y="1197130"/>
            <a:ext cx="2444128" cy="605294"/>
          </a:xfrm>
          <a:prstGeom prst="rect">
            <a:avLst/>
          </a:prstGeom>
          <a:solidFill>
            <a:srgbClr val="000066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阶段：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使用握手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会话阶段：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使用记录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9435</Words>
  <Application>Microsoft Office PowerPoint</Application>
  <PresentationFormat>全屏显示(16:9)</PresentationFormat>
  <Paragraphs>1382</Paragraphs>
  <Slides>120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120</vt:i4>
      </vt:variant>
    </vt:vector>
  </HeadingPairs>
  <TitlesOfParts>
    <vt:vector size="134" baseType="lpstr">
      <vt:lpstr>Arial</vt:lpstr>
      <vt:lpstr>宋体</vt:lpstr>
      <vt:lpstr>Symbol</vt:lpstr>
      <vt:lpstr>Wingdings</vt:lpstr>
      <vt:lpstr>黑体</vt:lpstr>
      <vt:lpstr>微软雅黑</vt:lpstr>
      <vt:lpstr>Wingdings 2</vt:lpstr>
      <vt:lpstr>Times New Roman</vt:lpstr>
      <vt:lpstr>Cambria Math</vt:lpstr>
      <vt:lpstr>Calibri</vt:lpstr>
      <vt:lpstr>Office 主题​​</vt:lpstr>
      <vt:lpstr>公式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720</cp:revision>
  <dcterms:created xsi:type="dcterms:W3CDTF">2018-07-18T08:51:00Z</dcterms:created>
  <dcterms:modified xsi:type="dcterms:W3CDTF">2022-01-15T12:40:37Z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