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397" r:id="rId2"/>
    <p:sldId id="425" r:id="rId3"/>
    <p:sldId id="427" r:id="rId4"/>
    <p:sldId id="430" r:id="rId5"/>
    <p:sldId id="429" r:id="rId6"/>
    <p:sldId id="428" r:id="rId7"/>
    <p:sldId id="431" r:id="rId8"/>
    <p:sldId id="432" r:id="rId9"/>
    <p:sldId id="433" r:id="rId10"/>
    <p:sldId id="434" r:id="rId11"/>
    <p:sldId id="260" r:id="rId12"/>
    <p:sldId id="261" r:id="rId13"/>
    <p:sldId id="437" r:id="rId14"/>
    <p:sldId id="436" r:id="rId15"/>
    <p:sldId id="438" r:id="rId16"/>
    <p:sldId id="439" r:id="rId17"/>
    <p:sldId id="440" r:id="rId18"/>
    <p:sldId id="441" r:id="rId19"/>
    <p:sldId id="446" r:id="rId20"/>
    <p:sldId id="447" r:id="rId21"/>
    <p:sldId id="448" r:id="rId22"/>
    <p:sldId id="449" r:id="rId23"/>
    <p:sldId id="452" r:id="rId24"/>
    <p:sldId id="451" r:id="rId25"/>
    <p:sldId id="453" r:id="rId26"/>
    <p:sldId id="454" r:id="rId27"/>
    <p:sldId id="455" r:id="rId28"/>
    <p:sldId id="456" r:id="rId29"/>
    <p:sldId id="465" r:id="rId30"/>
    <p:sldId id="457" r:id="rId31"/>
    <p:sldId id="458" r:id="rId32"/>
    <p:sldId id="459" r:id="rId33"/>
    <p:sldId id="460" r:id="rId34"/>
    <p:sldId id="461" r:id="rId35"/>
    <p:sldId id="464" r:id="rId36"/>
    <p:sldId id="462" r:id="rId37"/>
    <p:sldId id="463" r:id="rId38"/>
  </p:sldIdLst>
  <p:sldSz cx="12192000" cy="6858000"/>
  <p:notesSz cx="9928225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34FE7"/>
    <a:srgbClr val="D01F0C"/>
    <a:srgbClr val="FFFFFF"/>
    <a:srgbClr val="0D025E"/>
    <a:srgbClr val="120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2490" autoAdjust="0"/>
  </p:normalViewPr>
  <p:slideViewPr>
    <p:cSldViewPr>
      <p:cViewPr varScale="1">
        <p:scale>
          <a:sx n="63" d="100"/>
          <a:sy n="63" d="100"/>
        </p:scale>
        <p:origin x="84" y="114"/>
      </p:cViewPr>
      <p:guideLst>
        <p:guide orient="horz" pos="2160"/>
        <p:guide pos="38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F49F08-E4F1-4D40-9913-6BDE777347F9}" type="datetimeFigureOut">
              <a:rPr lang="zh-CN" altLang="en-US"/>
              <a:t>2023/2/22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532465C-5710-4D82-A966-6E3F1B7F05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2465C-5710-4D82-A966-6E3F1B7F053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2465C-5710-4D82-A966-6E3F1B7F053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82945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文本占位符 82946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中所有的整数类型都是有符号的整数类型，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没有无符号的整数类型。</a:t>
            </a:r>
          </a:p>
          <a:p>
            <a:r>
              <a:rPr lang="en-US" altLang="zh-CN" dirty="0" smtClean="0"/>
              <a:t>\</a:t>
            </a:r>
            <a:r>
              <a:rPr lang="en-US" altLang="zh-CN" dirty="0" err="1" smtClean="0"/>
              <a:t>uxxxx</a:t>
            </a:r>
            <a:r>
              <a:rPr lang="zh-CN" altLang="en-US" dirty="0" smtClean="0"/>
              <a:t>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位十六进制数所表示的字符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Double </a:t>
            </a:r>
            <a:r>
              <a:rPr lang="zh-CN" altLang="en-US" dirty="0" smtClean="0"/>
              <a:t>（默认）</a:t>
            </a:r>
          </a:p>
        </p:txBody>
      </p:sp>
      <p:sp>
        <p:nvSpPr>
          <p:cNvPr id="3482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8B74A8-0B4F-497D-9AAB-9DFB9E66169C}" type="slidenum">
              <a:rPr lang="zh-CN" altLang="en-US" smtClean="0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BD7D4A-26E2-4219-8D28-97AA4D228A66}" type="slidenum">
              <a:rPr lang="zh-CN" altLang="en-US" smtClean="0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6A7418-6E62-46A1-B9DC-C4D31FFD80C1}" type="slidenum">
              <a:rPr lang="zh-CN" altLang="en-US" smtClean="0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5595FD-1EAC-45EC-A3A2-B21EAF85974E}" type="slidenum">
              <a:rPr lang="zh-CN" altLang="en-US" smtClean="0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2465C-5710-4D82-A966-6E3F1B7F053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B165B4-2751-483A-8C41-23728DFA50AF}" type="slidenum">
              <a:rPr lang="zh-CN" altLang="en-US" smtClean="0"/>
              <a:t>17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18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19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5C3E32-8F4D-49C5-9F1A-76AE3737B787}" type="slidenum">
              <a:rPr lang="zh-CN" altLang="en-US" smtClean="0"/>
              <a:t>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32465C-5710-4D82-A966-6E3F1B7F053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4EF441-CBE5-4E05-9AD9-CB190AA4F7AD}" type="slidenum">
              <a:rPr lang="zh-CN" altLang="en-US" smtClean="0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32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4F5B89-351C-44E4-B034-E41F1FBE0C03}" type="slidenum">
              <a:rPr lang="zh-CN" altLang="en-US" smtClean="0"/>
              <a:t>37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145E2D-582F-4D2E-87F0-BA8E655999C9}" type="slidenum">
              <a:rPr lang="zh-CN" altLang="en-US" smtClean="0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18FBC7-B05A-4995-9391-892580A2226E}" type="slidenum">
              <a:rPr lang="zh-CN" altLang="en-US" smtClean="0"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14E1BC-710C-4AFB-98E1-D069C4024993}" type="slidenum">
              <a:rPr lang="zh-CN" altLang="en-US" smtClean="0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88E7AD-BF7C-421F-954F-58A97B866E33}" type="slidenum">
              <a:rPr lang="zh-CN" altLang="en-US" smtClean="0"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31FB987-E65E-46F5-B1B0-A8C1D01422CD}" type="slidenum">
              <a:rPr lang="zh-CN" altLang="en-US" smtClean="0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07E4C9-72AB-4BFE-A86E-2F5B322EED3D}" type="slidenum">
              <a:rPr lang="zh-CN" altLang="en-US" smtClean="0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68300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320800" y="0"/>
            <a:ext cx="24288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522413" y="0"/>
            <a:ext cx="3063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41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13823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230346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215231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812800" y="3429000"/>
            <a:ext cx="1322388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1746250" y="4867275"/>
            <a:ext cx="63658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1454150" y="5500688"/>
            <a:ext cx="150813" cy="16033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2217738" y="5788025"/>
            <a:ext cx="276225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椭圆 20"/>
          <p:cNvSpPr/>
          <p:nvPr/>
        </p:nvSpPr>
        <p:spPr>
          <a:xfrm>
            <a:off x="2540000" y="4495800"/>
            <a:ext cx="341313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22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088" y="1111250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7975"/>
            <a:ext cx="3657600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766888" y="4929188"/>
            <a:ext cx="812800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77B0-F406-405F-9960-398ABDBF0623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81058-832D-4C4B-B126-0E0D8B59989E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12385-97CB-490A-83D2-EFB25BFD67D3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9956800" cy="1008112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628800"/>
            <a:ext cx="9956800" cy="5400600"/>
          </a:xfrm>
        </p:spPr>
        <p:txBody>
          <a:bodyPr/>
          <a:lstStyle>
            <a:lvl1pPr>
              <a:defRPr sz="3200" b="1">
                <a:solidFill>
                  <a:srgbClr val="034FE7"/>
                </a:solidFill>
                <a:latin typeface="+mj-ea"/>
                <a:ea typeface="+mj-ea"/>
              </a:defRPr>
            </a:lvl1pPr>
            <a:lvl2pPr>
              <a:defRPr sz="32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400">
                <a:latin typeface="+mj-ea"/>
                <a:ea typeface="+mj-ea"/>
              </a:defRPr>
            </a:lvl4pPr>
            <a:lvl5pPr>
              <a:defRPr sz="18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第三级啊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9"/>
          <p:cNvSpPr>
            <a:spLocks noGrp="1"/>
          </p:cNvSpPr>
          <p:nvPr>
            <p:ph type="ftr" sz="quarter" idx="11"/>
          </p:nvPr>
        </p:nvSpPr>
        <p:spPr>
          <a:xfrm rot="5400000">
            <a:off x="9846469" y="3763169"/>
            <a:ext cx="3200400" cy="487362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1041063" y="6165850"/>
            <a:ext cx="812800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D2202-1827-4FB3-BA99-A5F657AE4FD3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368300" y="0"/>
            <a:ext cx="139700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320800" y="0"/>
            <a:ext cx="24288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522413" y="0"/>
            <a:ext cx="3063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41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13823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2303463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椭圆 13"/>
          <p:cNvSpPr/>
          <p:nvPr/>
        </p:nvSpPr>
        <p:spPr bwMode="auto">
          <a:xfrm>
            <a:off x="812800" y="3429000"/>
            <a:ext cx="1404938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椭圆 14"/>
          <p:cNvSpPr/>
          <p:nvPr/>
        </p:nvSpPr>
        <p:spPr bwMode="auto">
          <a:xfrm>
            <a:off x="1765300" y="4867275"/>
            <a:ext cx="8572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椭圆 15"/>
          <p:cNvSpPr/>
          <p:nvPr/>
        </p:nvSpPr>
        <p:spPr bwMode="auto">
          <a:xfrm>
            <a:off x="1454150" y="5500688"/>
            <a:ext cx="184150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椭圆 16"/>
          <p:cNvSpPr/>
          <p:nvPr/>
        </p:nvSpPr>
        <p:spPr bwMode="auto">
          <a:xfrm>
            <a:off x="2217738" y="5791200"/>
            <a:ext cx="366712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椭圆 17"/>
          <p:cNvSpPr/>
          <p:nvPr/>
        </p:nvSpPr>
        <p:spPr bwMode="auto">
          <a:xfrm>
            <a:off x="2506663" y="4479925"/>
            <a:ext cx="48577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213008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1500" y="1106488"/>
            <a:ext cx="2286000" cy="508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701" y="4114800"/>
            <a:ext cx="3657600" cy="511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785938" y="4929188"/>
            <a:ext cx="812800" cy="517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FCD0A-09E7-4DF9-AC3A-5A7028E4A723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1047413" y="6149975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58F4B-35C0-4C5F-B532-377EA02C182D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1047413" y="6092825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E6A34-09B2-4138-851B-9F6B24DA0A65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11047413" y="6165850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B1B1A-DE18-490B-9ED2-3EEAB08E69EF}" type="slidenum">
              <a:rPr lang="en-US" altLang="zh-CN"/>
              <a:t>‹#›</a:t>
            </a:fld>
            <a:endParaRPr lang="en-US" altLang="zh-CN" dirty="0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1047413" y="6165850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28AB9-2132-45B4-80B4-3806EDEE8E73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825658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直接连接符 17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" name="直接连接符 19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875963" y="5715000"/>
            <a:ext cx="73183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日期占位符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1"/>
          <p:cNvSpPr>
            <a:spLocks noGrp="1"/>
          </p:cNvSpPr>
          <p:nvPr>
            <p:ph type="sldNum" sz="quarter" idx="11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5DA7-BA40-4870-B2D1-8A6D34CD3D4F}" type="slidenum">
              <a:rPr lang="en-US" altLang="zh-CN"/>
              <a:t>‹#›</a:t>
            </a:fld>
            <a:endParaRPr lang="en-US" altLang="zh-CN" dirty="0"/>
          </a:p>
        </p:txBody>
      </p:sp>
      <p:sp>
        <p:nvSpPr>
          <p:cNvPr id="14" name="页脚占位符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875963" y="5715000"/>
            <a:ext cx="731837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直接连接符 16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9" name="直接连接符 18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直接连接符 20"/>
          <p:cNvSpPr>
            <a:spLocks noChangeShapeType="1"/>
          </p:cNvSpPr>
          <p:nvPr/>
        </p:nvSpPr>
        <p:spPr bwMode="auto">
          <a:xfrm>
            <a:off x="825658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17"/>
          <p:cNvSpPr>
            <a:spLocks noGrp="1"/>
          </p:cNvSpPr>
          <p:nvPr>
            <p:ph type="sldNum" sz="quarter" idx="11"/>
          </p:nvPr>
        </p:nvSpPr>
        <p:spPr>
          <a:xfrm>
            <a:off x="10839450" y="5734050"/>
            <a:ext cx="812800" cy="52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B020-3E20-4217-8D13-0CE5A6513AA9}" type="slidenum">
              <a:rPr lang="en-US" altLang="zh-CN"/>
              <a:t>‹#›</a:t>
            </a:fld>
            <a:endParaRPr lang="en-US" altLang="zh-CN" dirty="0"/>
          </a:p>
        </p:txBody>
      </p:sp>
      <p:sp>
        <p:nvSpPr>
          <p:cNvPr id="14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63341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8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341438"/>
            <a:ext cx="99568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10453688" y="1017588"/>
            <a:ext cx="2011362" cy="51276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9852819" y="3675857"/>
            <a:ext cx="3200400" cy="487362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32" name="直接连接符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4" name="直接连接符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920413" y="6021388"/>
            <a:ext cx="661987" cy="620712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 cap="sm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entury Schoolbook" pitchFamily="18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entury Schoolbook" pitchFamily="18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entury Schoolbook" pitchFamily="18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entury Schoolbook" pitchFamily="18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  <a:ea typeface="华文楷体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993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072130" y="2637155"/>
            <a:ext cx="8321675" cy="107759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6000" dirty="0">
                <a:latin typeface="+mj-ea"/>
              </a:rPr>
              <a:t>第二章  </a:t>
            </a:r>
            <a:r>
              <a:rPr lang="en-US" altLang="zh-CN" sz="6000" dirty="0">
                <a:latin typeface="+mj-ea"/>
              </a:rPr>
              <a:t>Java</a:t>
            </a:r>
            <a:r>
              <a:rPr lang="zh-CN" altLang="en-US" sz="6000" dirty="0">
                <a:latin typeface="+mj-ea"/>
              </a:rPr>
              <a:t>语言基础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771" y="44624"/>
            <a:ext cx="3326160" cy="615417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2.2 </a:t>
            </a:r>
            <a:r>
              <a:rPr lang="zh-CN" altLang="en-US" dirty="0">
                <a:solidFill>
                  <a:srgbClr val="000099"/>
                </a:solidFill>
              </a:rPr>
              <a:t>数据类型</a:t>
            </a:r>
          </a:p>
        </p:txBody>
      </p:sp>
      <p:grpSp>
        <p:nvGrpSpPr>
          <p:cNvPr id="6" name="组合 7171"/>
          <p:cNvGrpSpPr/>
          <p:nvPr/>
        </p:nvGrpSpPr>
        <p:grpSpPr bwMode="auto">
          <a:xfrm>
            <a:off x="191344" y="838200"/>
            <a:ext cx="12193834" cy="5303420"/>
            <a:chOff x="2125" y="2624"/>
            <a:chExt cx="8291" cy="3721"/>
          </a:xfrm>
          <a:noFill/>
        </p:grpSpPr>
        <p:sp>
          <p:nvSpPr>
            <p:cNvPr id="7" name="左大括号 7172"/>
            <p:cNvSpPr/>
            <p:nvPr/>
          </p:nvSpPr>
          <p:spPr bwMode="auto">
            <a:xfrm>
              <a:off x="3096" y="3864"/>
              <a:ext cx="105" cy="1974"/>
            </a:xfrm>
            <a:prstGeom prst="leftBrace">
              <a:avLst>
                <a:gd name="adj1" fmla="val 156580"/>
                <a:gd name="adj2" fmla="val 50000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j-ea"/>
                <a:ea typeface="+mj-ea"/>
              </a:endParaRPr>
            </a:p>
          </p:txBody>
        </p:sp>
        <p:sp>
          <p:nvSpPr>
            <p:cNvPr id="8" name="左大括号 7173"/>
            <p:cNvSpPr/>
            <p:nvPr/>
          </p:nvSpPr>
          <p:spPr bwMode="auto">
            <a:xfrm>
              <a:off x="4956" y="3161"/>
              <a:ext cx="105" cy="1645"/>
            </a:xfrm>
            <a:prstGeom prst="leftBrace">
              <a:avLst>
                <a:gd name="adj1" fmla="val 130483"/>
                <a:gd name="adj2" fmla="val 50000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j-ea"/>
                <a:ea typeface="+mj-ea"/>
              </a:endParaRPr>
            </a:p>
          </p:txBody>
        </p:sp>
        <p:sp>
          <p:nvSpPr>
            <p:cNvPr id="9" name="文本框 7174"/>
            <p:cNvSpPr txBox="1">
              <a:spLocks noChangeArrowheads="1"/>
            </p:cNvSpPr>
            <p:nvPr/>
          </p:nvSpPr>
          <p:spPr bwMode="auto">
            <a:xfrm>
              <a:off x="2125" y="4713"/>
              <a:ext cx="926" cy="4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latin typeface="+mj-ea"/>
                  <a:ea typeface="+mj-ea"/>
                </a:rPr>
                <a:t>数据类型</a:t>
              </a:r>
            </a:p>
          </p:txBody>
        </p:sp>
        <p:sp>
          <p:nvSpPr>
            <p:cNvPr id="10" name="文本框 7175"/>
            <p:cNvSpPr txBox="1">
              <a:spLocks noChangeArrowheads="1"/>
            </p:cNvSpPr>
            <p:nvPr/>
          </p:nvSpPr>
          <p:spPr bwMode="auto">
            <a:xfrm>
              <a:off x="3426" y="3834"/>
              <a:ext cx="136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latin typeface="+mj-ea"/>
                  <a:ea typeface="+mj-ea"/>
                </a:rPr>
                <a:t>基本数据类型</a:t>
              </a:r>
            </a:p>
          </p:txBody>
        </p:sp>
        <p:sp>
          <p:nvSpPr>
            <p:cNvPr id="11" name="文本框 7176"/>
            <p:cNvSpPr txBox="1">
              <a:spLocks noChangeArrowheads="1"/>
            </p:cNvSpPr>
            <p:nvPr/>
          </p:nvSpPr>
          <p:spPr bwMode="auto">
            <a:xfrm>
              <a:off x="5256" y="2997"/>
              <a:ext cx="136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latin typeface="+mj-ea"/>
                  <a:ea typeface="+mj-ea"/>
                </a:rPr>
                <a:t>字符型</a:t>
              </a:r>
              <a:r>
                <a:rPr lang="en-US" altLang="zh-CN" sz="2400" b="1" dirty="0">
                  <a:latin typeface="+mj-ea"/>
                  <a:ea typeface="+mj-ea"/>
                </a:rPr>
                <a:t>(char)</a:t>
              </a:r>
            </a:p>
          </p:txBody>
        </p:sp>
        <p:sp>
          <p:nvSpPr>
            <p:cNvPr id="12" name="文本框 7177"/>
            <p:cNvSpPr txBox="1">
              <a:spLocks noChangeArrowheads="1"/>
            </p:cNvSpPr>
            <p:nvPr/>
          </p:nvSpPr>
          <p:spPr bwMode="auto">
            <a:xfrm>
              <a:off x="5286" y="4687"/>
              <a:ext cx="178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>
                  <a:latin typeface="+mj-ea"/>
                  <a:ea typeface="+mj-ea"/>
                </a:rPr>
                <a:t>布尔类型</a:t>
              </a:r>
              <a:r>
                <a:rPr lang="en-US" altLang="zh-CN" sz="2400" b="1">
                  <a:latin typeface="+mj-ea"/>
                  <a:ea typeface="+mj-ea"/>
                </a:rPr>
                <a:t>(boolean)</a:t>
              </a:r>
            </a:p>
          </p:txBody>
        </p:sp>
        <p:sp>
          <p:nvSpPr>
            <p:cNvPr id="13" name="文本框 7178"/>
            <p:cNvSpPr txBox="1">
              <a:spLocks noChangeArrowheads="1"/>
            </p:cNvSpPr>
            <p:nvPr/>
          </p:nvSpPr>
          <p:spPr bwMode="auto">
            <a:xfrm>
              <a:off x="3276" y="5569"/>
              <a:ext cx="157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 dirty="0">
                  <a:latin typeface="+mj-ea"/>
                  <a:ea typeface="+mj-ea"/>
                </a:rPr>
                <a:t> </a:t>
              </a:r>
              <a:r>
                <a:rPr lang="zh-CN" altLang="en-US" sz="2400" b="1" dirty="0" smtClean="0">
                  <a:latin typeface="+mj-ea"/>
                  <a:ea typeface="+mj-ea"/>
                </a:rPr>
                <a:t>引</a:t>
              </a:r>
              <a:r>
                <a:rPr lang="zh-CN" altLang="en-US" sz="2400" b="1" dirty="0" smtClean="0">
                  <a:latin typeface="+mj-ea"/>
                  <a:ea typeface="+mj-ea"/>
                </a:rPr>
                <a:t>用数据类型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14" name="文本框 7179"/>
            <p:cNvSpPr txBox="1">
              <a:spLocks noChangeArrowheads="1"/>
            </p:cNvSpPr>
            <p:nvPr/>
          </p:nvSpPr>
          <p:spPr bwMode="auto">
            <a:xfrm>
              <a:off x="5166" y="5150"/>
              <a:ext cx="139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 dirty="0">
                  <a:latin typeface="+mj-ea"/>
                  <a:ea typeface="+mj-ea"/>
                </a:rPr>
                <a:t>  </a:t>
              </a:r>
              <a:r>
                <a:rPr lang="zh-CN" altLang="en-US" sz="2400" b="1" dirty="0">
                  <a:latin typeface="+mj-ea"/>
                  <a:ea typeface="+mj-ea"/>
                </a:rPr>
                <a:t>类</a:t>
              </a:r>
              <a:r>
                <a:rPr lang="en-US" altLang="zh-CN" sz="2400" b="1" dirty="0">
                  <a:latin typeface="+mj-ea"/>
                  <a:ea typeface="+mj-ea"/>
                </a:rPr>
                <a:t>(class)</a:t>
              </a:r>
            </a:p>
          </p:txBody>
        </p:sp>
        <p:sp>
          <p:nvSpPr>
            <p:cNvPr id="15" name="文本框 7180"/>
            <p:cNvSpPr txBox="1">
              <a:spLocks noChangeArrowheads="1"/>
            </p:cNvSpPr>
            <p:nvPr/>
          </p:nvSpPr>
          <p:spPr bwMode="auto">
            <a:xfrm>
              <a:off x="5166" y="5599"/>
              <a:ext cx="3033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 dirty="0">
                  <a:latin typeface="+mj-ea"/>
                  <a:ea typeface="+mj-ea"/>
                </a:rPr>
                <a:t>  </a:t>
              </a:r>
              <a:r>
                <a:rPr lang="zh-CN" altLang="en-US" sz="2400" b="1" dirty="0">
                  <a:latin typeface="+mj-ea"/>
                  <a:ea typeface="+mj-ea"/>
                </a:rPr>
                <a:t>接口</a:t>
              </a:r>
              <a:r>
                <a:rPr lang="en-US" altLang="zh-CN" sz="2400" b="1" dirty="0">
                  <a:latin typeface="+mj-ea"/>
                  <a:ea typeface="+mj-ea"/>
                </a:rPr>
                <a:t>(interface)</a:t>
              </a:r>
            </a:p>
          </p:txBody>
        </p:sp>
        <p:sp>
          <p:nvSpPr>
            <p:cNvPr id="16" name="文本框 7181"/>
            <p:cNvSpPr txBox="1">
              <a:spLocks noChangeArrowheads="1"/>
            </p:cNvSpPr>
            <p:nvPr/>
          </p:nvSpPr>
          <p:spPr bwMode="auto">
            <a:xfrm>
              <a:off x="5391" y="6016"/>
              <a:ext cx="630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 smtClean="0">
                  <a:latin typeface="+mj-ea"/>
                  <a:ea typeface="+mj-ea"/>
                </a:rPr>
                <a:t>数组</a:t>
              </a:r>
              <a:endParaRPr lang="zh-CN" altLang="en-US" sz="2400" b="1" dirty="0">
                <a:latin typeface="+mj-ea"/>
                <a:ea typeface="+mj-ea"/>
              </a:endParaRPr>
            </a:p>
          </p:txBody>
        </p:sp>
        <p:sp>
          <p:nvSpPr>
            <p:cNvPr id="17" name="文本框 7182"/>
            <p:cNvSpPr txBox="1">
              <a:spLocks noChangeArrowheads="1"/>
            </p:cNvSpPr>
            <p:nvPr/>
          </p:nvSpPr>
          <p:spPr bwMode="auto">
            <a:xfrm>
              <a:off x="3381" y="4746"/>
              <a:ext cx="136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 dirty="0">
                  <a:latin typeface="+mj-ea"/>
                  <a:ea typeface="+mj-ea"/>
                </a:rPr>
                <a:t>空类型</a:t>
              </a:r>
              <a:r>
                <a:rPr lang="en-US" altLang="zh-CN" sz="2400" b="1" dirty="0">
                  <a:latin typeface="+mj-ea"/>
                  <a:ea typeface="+mj-ea"/>
                </a:rPr>
                <a:t>(null)</a:t>
              </a:r>
            </a:p>
          </p:txBody>
        </p:sp>
        <p:sp>
          <p:nvSpPr>
            <p:cNvPr id="18" name="左大括号 7183"/>
            <p:cNvSpPr/>
            <p:nvPr/>
          </p:nvSpPr>
          <p:spPr bwMode="auto">
            <a:xfrm>
              <a:off x="4956" y="5240"/>
              <a:ext cx="105" cy="987"/>
            </a:xfrm>
            <a:prstGeom prst="leftBrace">
              <a:avLst>
                <a:gd name="adj1" fmla="val 78290"/>
                <a:gd name="adj2" fmla="val 50000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j-ea"/>
                <a:ea typeface="+mj-ea"/>
              </a:endParaRPr>
            </a:p>
          </p:txBody>
        </p:sp>
        <p:sp>
          <p:nvSpPr>
            <p:cNvPr id="19" name="文本框 7184"/>
            <p:cNvSpPr txBox="1">
              <a:spLocks noChangeArrowheads="1"/>
            </p:cNvSpPr>
            <p:nvPr/>
          </p:nvSpPr>
          <p:spPr bwMode="auto">
            <a:xfrm>
              <a:off x="5286" y="3819"/>
              <a:ext cx="840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zh-CN" altLang="en-US" sz="2400" b="1">
                  <a:latin typeface="+mj-ea"/>
                  <a:ea typeface="+mj-ea"/>
                </a:rPr>
                <a:t>数值类型</a:t>
              </a:r>
            </a:p>
          </p:txBody>
        </p:sp>
        <p:sp>
          <p:nvSpPr>
            <p:cNvPr id="20" name="文本框 7185"/>
            <p:cNvSpPr txBox="1">
              <a:spLocks noChangeArrowheads="1"/>
            </p:cNvSpPr>
            <p:nvPr/>
          </p:nvSpPr>
          <p:spPr bwMode="auto">
            <a:xfrm>
              <a:off x="6561" y="3192"/>
              <a:ext cx="948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 </a:t>
              </a:r>
              <a:r>
                <a:rPr lang="zh-CN" altLang="en-US" sz="2400" b="1">
                  <a:latin typeface="+mj-ea"/>
                  <a:ea typeface="+mj-ea"/>
                </a:rPr>
                <a:t>整数类型</a:t>
              </a:r>
            </a:p>
          </p:txBody>
        </p:sp>
        <p:sp>
          <p:nvSpPr>
            <p:cNvPr id="21" name="文本框 7186"/>
            <p:cNvSpPr txBox="1">
              <a:spLocks noChangeArrowheads="1"/>
            </p:cNvSpPr>
            <p:nvPr/>
          </p:nvSpPr>
          <p:spPr bwMode="auto">
            <a:xfrm>
              <a:off x="6561" y="4314"/>
              <a:ext cx="1050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 </a:t>
              </a:r>
              <a:r>
                <a:rPr lang="zh-CN" altLang="en-US" sz="2400" b="1">
                  <a:latin typeface="+mj-ea"/>
                  <a:ea typeface="+mj-ea"/>
                </a:rPr>
                <a:t>实数类型</a:t>
              </a:r>
            </a:p>
          </p:txBody>
        </p:sp>
        <p:sp>
          <p:nvSpPr>
            <p:cNvPr id="22" name="左大括号 7187"/>
            <p:cNvSpPr/>
            <p:nvPr/>
          </p:nvSpPr>
          <p:spPr bwMode="auto">
            <a:xfrm>
              <a:off x="6426" y="3252"/>
              <a:ext cx="135" cy="1316"/>
            </a:xfrm>
            <a:prstGeom prst="leftBrace">
              <a:avLst>
                <a:gd name="adj1" fmla="val 81189"/>
                <a:gd name="adj2" fmla="val 50000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j-ea"/>
                <a:ea typeface="+mj-ea"/>
              </a:endParaRPr>
            </a:p>
          </p:txBody>
        </p:sp>
        <p:sp>
          <p:nvSpPr>
            <p:cNvPr id="23" name="文本框 7188"/>
            <p:cNvSpPr txBox="1">
              <a:spLocks noChangeArrowheads="1"/>
            </p:cNvSpPr>
            <p:nvPr/>
          </p:nvSpPr>
          <p:spPr bwMode="auto">
            <a:xfrm>
              <a:off x="7896" y="2953"/>
              <a:ext cx="1680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</a:t>
              </a:r>
              <a:r>
                <a:rPr lang="zh-CN" altLang="en-US" sz="2400" b="1">
                  <a:latin typeface="+mj-ea"/>
                  <a:ea typeface="+mj-ea"/>
                </a:rPr>
                <a:t>短整型</a:t>
              </a:r>
              <a:r>
                <a:rPr lang="en-US" altLang="zh-CN" sz="2400" b="1">
                  <a:latin typeface="+mj-ea"/>
                  <a:ea typeface="+mj-ea"/>
                </a:rPr>
                <a:t>(short)</a:t>
              </a:r>
            </a:p>
          </p:txBody>
        </p:sp>
        <p:sp>
          <p:nvSpPr>
            <p:cNvPr id="24" name="文本框 7189"/>
            <p:cNvSpPr txBox="1">
              <a:spLocks noChangeArrowheads="1"/>
            </p:cNvSpPr>
            <p:nvPr/>
          </p:nvSpPr>
          <p:spPr bwMode="auto">
            <a:xfrm>
              <a:off x="7896" y="3282"/>
              <a:ext cx="1680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</a:t>
              </a:r>
              <a:r>
                <a:rPr lang="zh-CN" altLang="en-US" sz="2400" b="1">
                  <a:latin typeface="+mj-ea"/>
                  <a:ea typeface="+mj-ea"/>
                </a:rPr>
                <a:t>整型</a:t>
              </a:r>
              <a:r>
                <a:rPr lang="en-US" altLang="zh-CN" sz="2400" b="1">
                  <a:latin typeface="+mj-ea"/>
                  <a:ea typeface="+mj-ea"/>
                </a:rPr>
                <a:t>(int)</a:t>
              </a:r>
            </a:p>
          </p:txBody>
        </p:sp>
        <p:sp>
          <p:nvSpPr>
            <p:cNvPr id="25" name="文本框 7190"/>
            <p:cNvSpPr txBox="1">
              <a:spLocks noChangeArrowheads="1"/>
            </p:cNvSpPr>
            <p:nvPr/>
          </p:nvSpPr>
          <p:spPr bwMode="auto">
            <a:xfrm>
              <a:off x="7866" y="4105"/>
              <a:ext cx="2550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</a:t>
              </a:r>
              <a:r>
                <a:rPr lang="zh-CN" altLang="en-US" sz="2400" b="1">
                  <a:latin typeface="+mj-ea"/>
                  <a:ea typeface="+mj-ea"/>
                </a:rPr>
                <a:t>单精度浮点型</a:t>
              </a:r>
              <a:r>
                <a:rPr lang="en-US" altLang="zh-CN" sz="2400" b="1">
                  <a:latin typeface="+mj-ea"/>
                  <a:ea typeface="+mj-ea"/>
                </a:rPr>
                <a:t>(float)</a:t>
              </a:r>
            </a:p>
          </p:txBody>
        </p:sp>
        <p:sp>
          <p:nvSpPr>
            <p:cNvPr id="26" name="文本框 7191"/>
            <p:cNvSpPr txBox="1">
              <a:spLocks noChangeArrowheads="1"/>
            </p:cNvSpPr>
            <p:nvPr/>
          </p:nvSpPr>
          <p:spPr bwMode="auto">
            <a:xfrm>
              <a:off x="7896" y="4477"/>
              <a:ext cx="2310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</a:t>
              </a:r>
              <a:r>
                <a:rPr lang="zh-CN" altLang="en-US" sz="2400" b="1">
                  <a:latin typeface="+mj-ea"/>
                  <a:ea typeface="+mj-ea"/>
                </a:rPr>
                <a:t>双精度浮点型</a:t>
              </a:r>
              <a:r>
                <a:rPr lang="en-US" altLang="zh-CN" sz="2400" b="1">
                  <a:latin typeface="+mj-ea"/>
                  <a:ea typeface="+mj-ea"/>
                </a:rPr>
                <a:t>(double)</a:t>
              </a:r>
            </a:p>
          </p:txBody>
        </p:sp>
        <p:sp>
          <p:nvSpPr>
            <p:cNvPr id="27" name="文本框 7192"/>
            <p:cNvSpPr txBox="1">
              <a:spLocks noChangeArrowheads="1"/>
            </p:cNvSpPr>
            <p:nvPr/>
          </p:nvSpPr>
          <p:spPr bwMode="auto">
            <a:xfrm>
              <a:off x="7821" y="3611"/>
              <a:ext cx="175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 </a:t>
              </a:r>
              <a:r>
                <a:rPr lang="zh-CN" altLang="en-US" sz="2400" b="1">
                  <a:latin typeface="+mj-ea"/>
                  <a:ea typeface="+mj-ea"/>
                </a:rPr>
                <a:t>长整型</a:t>
              </a:r>
              <a:r>
                <a:rPr lang="en-US" altLang="zh-CN" sz="2400" b="1">
                  <a:latin typeface="+mj-ea"/>
                  <a:ea typeface="+mj-ea"/>
                </a:rPr>
                <a:t>(long)</a:t>
              </a:r>
            </a:p>
          </p:txBody>
        </p:sp>
        <p:sp>
          <p:nvSpPr>
            <p:cNvPr id="28" name="左大括号 7193"/>
            <p:cNvSpPr/>
            <p:nvPr/>
          </p:nvSpPr>
          <p:spPr bwMode="auto">
            <a:xfrm>
              <a:off x="7641" y="2804"/>
              <a:ext cx="104" cy="987"/>
            </a:xfrm>
            <a:prstGeom prst="leftBrace">
              <a:avLst>
                <a:gd name="adj1" fmla="val 79043"/>
                <a:gd name="adj2" fmla="val 50000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j-ea"/>
                <a:ea typeface="+mj-ea"/>
              </a:endParaRPr>
            </a:p>
          </p:txBody>
        </p:sp>
        <p:sp>
          <p:nvSpPr>
            <p:cNvPr id="29" name="左大括号 7194"/>
            <p:cNvSpPr/>
            <p:nvPr/>
          </p:nvSpPr>
          <p:spPr bwMode="auto">
            <a:xfrm>
              <a:off x="7656" y="4209"/>
              <a:ext cx="150" cy="479"/>
            </a:xfrm>
            <a:prstGeom prst="leftBrace">
              <a:avLst>
                <a:gd name="adj1" fmla="val 26596"/>
                <a:gd name="adj2" fmla="val 50000"/>
              </a:avLst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2800">
                <a:latin typeface="+mj-ea"/>
                <a:ea typeface="+mj-ea"/>
              </a:endParaRPr>
            </a:p>
          </p:txBody>
        </p:sp>
        <p:sp>
          <p:nvSpPr>
            <p:cNvPr id="30" name="文本框 7195"/>
            <p:cNvSpPr txBox="1">
              <a:spLocks noChangeArrowheads="1"/>
            </p:cNvSpPr>
            <p:nvPr/>
          </p:nvSpPr>
          <p:spPr bwMode="auto">
            <a:xfrm>
              <a:off x="7866" y="2624"/>
              <a:ext cx="1605" cy="3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defRPr/>
              </a:pPr>
              <a:r>
                <a:rPr lang="en-US" altLang="zh-CN" sz="2400" b="1">
                  <a:latin typeface="+mj-ea"/>
                  <a:ea typeface="+mj-ea"/>
                </a:rPr>
                <a:t> </a:t>
              </a:r>
              <a:r>
                <a:rPr lang="zh-CN" altLang="en-US" sz="2400" b="1">
                  <a:latin typeface="+mj-ea"/>
                  <a:ea typeface="+mj-ea"/>
                </a:rPr>
                <a:t>字节型</a:t>
              </a:r>
              <a:r>
                <a:rPr lang="en-US" altLang="zh-CN" sz="2400" b="1">
                  <a:latin typeface="+mj-ea"/>
                  <a:ea typeface="+mj-ea"/>
                </a:rPr>
                <a:t>(byte)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0241"/>
          <p:cNvSpPr>
            <a:spLocks noGrp="1" noRot="1" noChangeArrowheads="1"/>
          </p:cNvSpPr>
          <p:nvPr>
            <p:ph type="title"/>
          </p:nvPr>
        </p:nvSpPr>
        <p:spPr>
          <a:xfrm>
            <a:off x="609600" y="115888"/>
            <a:ext cx="9956800" cy="100965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2.2.1 Java</a:t>
            </a:r>
            <a:r>
              <a:rPr lang="zh-CN" altLang="en-US" dirty="0">
                <a:solidFill>
                  <a:srgbClr val="000099"/>
                </a:solidFill>
              </a:rPr>
              <a:t>的基本数据类型 </a:t>
            </a:r>
          </a:p>
        </p:txBody>
      </p:sp>
      <p:sp>
        <p:nvSpPr>
          <p:cNvPr id="32771" name="文本占位符 10242"/>
          <p:cNvSpPr>
            <a:spLocks noGrp="1" noRot="1"/>
          </p:cNvSpPr>
          <p:nvPr>
            <p:ph type="body" idx="1"/>
          </p:nvPr>
        </p:nvSpPr>
        <p:spPr>
          <a:xfrm>
            <a:off x="479425" y="1196975"/>
            <a:ext cx="12366625" cy="49244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类型      说明                    长度                   取值范围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 smtClean="0"/>
              <a:t>byte</a:t>
            </a:r>
            <a:r>
              <a:rPr lang="en-US" altLang="zh-CN" sz="2800" dirty="0" smtClean="0">
                <a:solidFill>
                  <a:schemeClr val="tx1"/>
                </a:solidFill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</a:rPr>
              <a:t>字节型整数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8                           -2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</a:rPr>
              <a:t>~2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7</a:t>
            </a:r>
            <a:r>
              <a:rPr lang="en-US" altLang="zh-CN" sz="2800" dirty="0" smtClean="0">
                <a:solidFill>
                  <a:schemeClr val="tx1"/>
                </a:solidFill>
              </a:rPr>
              <a:t>-1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short     </a:t>
            </a:r>
            <a:r>
              <a:rPr lang="zh-CN" altLang="en-US" sz="2800" dirty="0" smtClean="0">
                <a:solidFill>
                  <a:schemeClr val="tx1"/>
                </a:solidFill>
              </a:rPr>
              <a:t>短整数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16                          -2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15</a:t>
            </a:r>
            <a:r>
              <a:rPr lang="en-US" altLang="zh-CN" sz="2800" dirty="0" smtClean="0">
                <a:solidFill>
                  <a:schemeClr val="tx1"/>
                </a:solidFill>
              </a:rPr>
              <a:t>~2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15</a:t>
            </a:r>
            <a:r>
              <a:rPr lang="en-US" altLang="zh-CN" sz="2800" dirty="0" smtClean="0">
                <a:solidFill>
                  <a:schemeClr val="tx1"/>
                </a:solidFill>
              </a:rPr>
              <a:t>-1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    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整数  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32                          -2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31</a:t>
            </a:r>
            <a:r>
              <a:rPr lang="en-US" altLang="zh-CN" sz="2800" dirty="0" smtClean="0">
                <a:solidFill>
                  <a:schemeClr val="tx1"/>
                </a:solidFill>
              </a:rPr>
              <a:t>~2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31</a:t>
            </a:r>
            <a:r>
              <a:rPr lang="en-US" altLang="zh-CN" sz="2800" dirty="0" smtClean="0">
                <a:solidFill>
                  <a:schemeClr val="tx1"/>
                </a:solidFill>
              </a:rPr>
              <a:t>-1                                                                </a:t>
            </a:r>
            <a:endParaRPr lang="en-US" altLang="zh-CN" sz="2800" i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/>
              <a:t>long    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</a:rPr>
              <a:t>长整数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64                          -2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63</a:t>
            </a:r>
            <a:r>
              <a:rPr lang="en-US" altLang="zh-CN" sz="2800" dirty="0" smtClean="0">
                <a:solidFill>
                  <a:schemeClr val="tx1"/>
                </a:solidFill>
              </a:rPr>
              <a:t>~2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63</a:t>
            </a:r>
            <a:r>
              <a:rPr lang="en-US" altLang="zh-CN" sz="2800" dirty="0" smtClean="0">
                <a:solidFill>
                  <a:schemeClr val="tx1"/>
                </a:solidFill>
              </a:rPr>
              <a:t>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                        </a:t>
            </a:r>
            <a:endParaRPr lang="en-US" altLang="zh-CN" sz="2800" i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/>
              <a:t>float  </a:t>
            </a:r>
            <a:r>
              <a:rPr lang="en-US" altLang="zh-CN" sz="2800" dirty="0" smtClean="0">
                <a:solidFill>
                  <a:schemeClr val="tx1"/>
                </a:solidFill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</a:rPr>
              <a:t>单精度浮点数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32                1.4e-45~3.4028235e+38</a:t>
            </a:r>
            <a:endParaRPr lang="en-US" altLang="zh-CN" sz="2800" i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double 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zh-CN" altLang="en-US" sz="2800" dirty="0" smtClean="0">
                <a:solidFill>
                  <a:schemeClr val="tx1"/>
                </a:solidFill>
              </a:rPr>
              <a:t>双精度浮点数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64        4.9e-324~1.7976931348623157e+308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/>
              <a:t>char </a:t>
            </a:r>
            <a:r>
              <a:rPr lang="en-US" altLang="zh-CN" sz="2800" dirty="0" smtClean="0">
                <a:solidFill>
                  <a:schemeClr val="tx1"/>
                </a:solidFill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</a:rPr>
              <a:t>单字符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16                          0~2</a:t>
            </a:r>
            <a:r>
              <a:rPr lang="en-US" altLang="zh-CN" sz="2800" baseline="30000" dirty="0" smtClean="0">
                <a:solidFill>
                  <a:schemeClr val="tx1"/>
                </a:solidFill>
              </a:rPr>
              <a:t>16</a:t>
            </a:r>
            <a:r>
              <a:rPr lang="en-US" altLang="zh-CN" sz="2800" dirty="0" smtClean="0">
                <a:solidFill>
                  <a:schemeClr val="tx1"/>
                </a:solidFill>
              </a:rPr>
              <a:t>-1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err="1"/>
              <a:t>boolean</a:t>
            </a:r>
            <a:r>
              <a:rPr lang="en-US" altLang="zh-CN" sz="2800" dirty="0" smtClean="0">
                <a:solidFill>
                  <a:schemeClr val="tx1"/>
                </a:solidFill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</a:rPr>
              <a:t>布尔值                         </a:t>
            </a:r>
            <a:r>
              <a:rPr lang="en-US" altLang="zh-CN" sz="2800" dirty="0" smtClean="0">
                <a:solidFill>
                  <a:schemeClr val="tx1"/>
                </a:solidFill>
              </a:rPr>
              <a:t>1                           true/false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2776" name="直接连接符 10247"/>
          <p:cNvSpPr>
            <a:spLocks noChangeShapeType="1"/>
          </p:cNvSpPr>
          <p:nvPr/>
        </p:nvSpPr>
        <p:spPr bwMode="auto">
          <a:xfrm>
            <a:off x="613354" y="1772816"/>
            <a:ext cx="93237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直接连接符 10247"/>
          <p:cNvSpPr>
            <a:spLocks noChangeShapeType="1"/>
          </p:cNvSpPr>
          <p:nvPr/>
        </p:nvSpPr>
        <p:spPr bwMode="auto">
          <a:xfrm>
            <a:off x="648072" y="3861048"/>
            <a:ext cx="93237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直接连接符 10247"/>
          <p:cNvSpPr>
            <a:spLocks noChangeShapeType="1"/>
          </p:cNvSpPr>
          <p:nvPr/>
        </p:nvSpPr>
        <p:spPr bwMode="auto">
          <a:xfrm>
            <a:off x="648072" y="6453336"/>
            <a:ext cx="9505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8" name="直接连接符 10247"/>
          <p:cNvSpPr>
            <a:spLocks noChangeShapeType="1"/>
          </p:cNvSpPr>
          <p:nvPr/>
        </p:nvSpPr>
        <p:spPr bwMode="auto">
          <a:xfrm>
            <a:off x="609600" y="5301208"/>
            <a:ext cx="9505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直接连接符 10247"/>
          <p:cNvSpPr>
            <a:spLocks noChangeShapeType="1"/>
          </p:cNvSpPr>
          <p:nvPr/>
        </p:nvSpPr>
        <p:spPr bwMode="auto">
          <a:xfrm>
            <a:off x="609600" y="5805264"/>
            <a:ext cx="9505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占位符 11266"/>
          <p:cNvSpPr>
            <a:spLocks noGrp="1" noRot="1" noChangeArrowheads="1"/>
          </p:cNvSpPr>
          <p:nvPr>
            <p:ph type="body" idx="1"/>
          </p:nvPr>
        </p:nvSpPr>
        <p:spPr>
          <a:xfrm>
            <a:off x="983432" y="1196975"/>
            <a:ext cx="11449272" cy="51403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</a:rPr>
              <a:t>类型              常量举例                   变量举例</a:t>
            </a:r>
          </a:p>
          <a:p>
            <a:pPr>
              <a:buNone/>
              <a:defRPr/>
            </a:pPr>
            <a:r>
              <a:rPr lang="zh-CN" altLang="en-US" sz="2000" dirty="0">
                <a:ea typeface="楷体_GB2312" pitchFamily="49" charset="-122"/>
              </a:rPr>
              <a:t> </a:t>
            </a:r>
            <a:r>
              <a:rPr lang="en-US" altLang="zh-CN" sz="2000" dirty="0"/>
              <a:t>byte                   </a:t>
            </a:r>
            <a:r>
              <a:rPr lang="zh-CN" altLang="en-US" sz="2000" dirty="0">
                <a:solidFill>
                  <a:schemeClr val="tx1"/>
                </a:solidFill>
              </a:rPr>
              <a:t>无                                 </a:t>
            </a:r>
            <a:r>
              <a:rPr lang="zh-CN" altLang="en-US" sz="2000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dirty="0" smtClean="0">
                <a:ea typeface="楷体_GB2312" pitchFamily="49" charset="-122"/>
              </a:rPr>
              <a:t>byte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x=-12</a:t>
            </a:r>
            <a:r>
              <a:rPr lang="en-US" altLang="zh-CN" sz="2000" dirty="0" smtClean="0">
                <a:solidFill>
                  <a:schemeClr val="tx1"/>
                </a:solidFill>
              </a:rPr>
              <a:t>,     y=97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short    </a:t>
            </a:r>
            <a:r>
              <a:rPr lang="en-US" altLang="zh-CN" sz="2000" dirty="0">
                <a:solidFill>
                  <a:schemeClr val="tx1"/>
                </a:solidFill>
              </a:rPr>
              <a:t>              </a:t>
            </a:r>
            <a:r>
              <a:rPr lang="zh-CN" altLang="en-US" sz="2000" dirty="0">
                <a:solidFill>
                  <a:schemeClr val="tx1"/>
                </a:solidFill>
              </a:rPr>
              <a:t>无                            </a:t>
            </a:r>
            <a:r>
              <a:rPr lang="zh-CN" altLang="en-US" sz="2000" dirty="0">
                <a:ea typeface="楷体_GB2312" pitchFamily="49" charset="-122"/>
              </a:rPr>
              <a:t>     </a:t>
            </a:r>
            <a:r>
              <a:rPr lang="zh-CN" altLang="en-US" sz="2000" dirty="0" smtClean="0">
                <a:ea typeface="楷体_GB2312" pitchFamily="49" charset="-122"/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short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x=1234</a:t>
            </a:r>
            <a:r>
              <a:rPr lang="en-US" altLang="zh-CN" sz="2000" dirty="0" smtClean="0">
                <a:solidFill>
                  <a:schemeClr val="tx1"/>
                </a:solidFill>
              </a:rPr>
              <a:t>, y</a:t>
            </a:r>
            <a:r>
              <a:rPr lang="en-US" altLang="zh-CN" sz="2000" dirty="0">
                <a:solidFill>
                  <a:schemeClr val="tx1"/>
                </a:solidFill>
              </a:rPr>
              <a:t>=-4201</a:t>
            </a:r>
          </a:p>
          <a:p>
            <a:pPr>
              <a:buNone/>
              <a:defRPr/>
            </a:pP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1235678</a:t>
            </a:r>
            <a:r>
              <a:rPr lang="en-US" altLang="zh-CN" sz="2000" dirty="0">
                <a:solidFill>
                  <a:schemeClr val="tx1"/>
                </a:solidFill>
              </a:rPr>
              <a:t>, 076, </a:t>
            </a:r>
            <a:r>
              <a:rPr lang="en-US" altLang="zh-CN" sz="2000" dirty="0" smtClean="0">
                <a:solidFill>
                  <a:schemeClr val="tx1"/>
                </a:solidFill>
              </a:rPr>
              <a:t>0x3BFC              </a:t>
            </a:r>
            <a:r>
              <a:rPr lang="en-US" altLang="zh-CN" sz="2000" dirty="0" err="1" smtClean="0">
                <a:ea typeface="楷体_GB2312" pitchFamily="49" charset="-122"/>
              </a:rPr>
              <a:t>int</a:t>
            </a:r>
            <a:r>
              <a:rPr lang="en-US" altLang="zh-CN" sz="2000" dirty="0" smtClean="0">
                <a:ea typeface="楷体_GB2312" pitchFamily="49" charset="-122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</a:rPr>
              <a:t>x=178 ,      y= -</a:t>
            </a:r>
            <a:r>
              <a:rPr lang="en-US" altLang="zh-CN" sz="2000" dirty="0">
                <a:solidFill>
                  <a:schemeClr val="tx1"/>
                </a:solidFill>
              </a:rPr>
              <a:t>7698</a:t>
            </a: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long  </a:t>
            </a:r>
            <a:r>
              <a:rPr lang="en-US" altLang="zh-CN" sz="20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987657943L, 07236L</a:t>
            </a:r>
            <a:r>
              <a:rPr lang="en-US" altLang="zh-CN" sz="2000" dirty="0">
                <a:solidFill>
                  <a:schemeClr val="tx1"/>
                </a:solidFill>
              </a:rPr>
              <a:t>,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</a:t>
            </a:r>
            <a:r>
              <a:rPr lang="en-US" altLang="zh-CN" sz="2000" dirty="0" smtClean="0">
                <a:ea typeface="楷体_GB2312" pitchFamily="49" charset="-122"/>
              </a:rPr>
              <a:t>long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x=2007L, y=-8689L</a:t>
            </a: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0x8CAEL 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US" altLang="zh-CN" sz="2000" dirty="0">
                <a:ea typeface="楷体_GB2312" pitchFamily="49" charset="-122"/>
              </a:rPr>
              <a:t> float            </a:t>
            </a:r>
            <a:r>
              <a:rPr lang="en-US" altLang="zh-CN" sz="2000" dirty="0">
                <a:solidFill>
                  <a:schemeClr val="tx1"/>
                </a:solidFill>
              </a:rPr>
              <a:t>456.7929f,2e40f</a:t>
            </a:r>
            <a:r>
              <a:rPr lang="en-US" altLang="zh-CN" sz="2000" dirty="0">
                <a:ea typeface="楷体_GB2312" pitchFamily="49" charset="-122"/>
              </a:rPr>
              <a:t>,                       float   </a:t>
            </a:r>
            <a:r>
              <a:rPr lang="en-US" altLang="zh-CN" sz="2000" dirty="0">
                <a:solidFill>
                  <a:schemeClr val="tx1"/>
                </a:solidFill>
              </a:rPr>
              <a:t>x=12.9876f,</a:t>
            </a: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         -213.43938F                                    y=1e-12F</a:t>
            </a: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         (7~8</a:t>
            </a:r>
            <a:r>
              <a:rPr lang="zh-CN" altLang="en-US" sz="2000" dirty="0">
                <a:solidFill>
                  <a:schemeClr val="tx1"/>
                </a:solidFill>
              </a:rPr>
              <a:t>位有效数字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double  </a:t>
            </a:r>
            <a:r>
              <a:rPr lang="en-US" altLang="zh-CN" sz="2000" dirty="0">
                <a:solidFill>
                  <a:schemeClr val="tx1"/>
                </a:solidFill>
              </a:rPr>
              <a:t>     3297.693d,1e-90D,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 smtClean="0">
                <a:ea typeface="楷体_GB2312" pitchFamily="49" charset="-122"/>
              </a:rPr>
              <a:t>double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x=23.296D,</a:t>
            </a: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2.987649628                                          y=1e12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(15~16</a:t>
            </a:r>
            <a:r>
              <a:rPr lang="zh-CN" altLang="en-US" sz="2000" dirty="0">
                <a:solidFill>
                  <a:schemeClr val="tx1"/>
                </a:solidFill>
              </a:rPr>
              <a:t>位有效数字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buNone/>
              <a:defRPr/>
            </a:pPr>
            <a:r>
              <a:rPr lang="en-US" altLang="zh-CN" sz="2000" dirty="0">
                <a:ea typeface="楷体_GB2312" pitchFamily="49" charset="-122"/>
              </a:rPr>
              <a:t> char   </a:t>
            </a:r>
            <a:r>
              <a:rPr lang="en-US" altLang="zh-CN" sz="2000" dirty="0" smtClean="0">
                <a:solidFill>
                  <a:schemeClr val="tx1"/>
                </a:solidFill>
              </a:rPr>
              <a:t>‘</a:t>
            </a:r>
            <a:r>
              <a:rPr lang="en-US" altLang="zh-CN" sz="2000" dirty="0">
                <a:solidFill>
                  <a:schemeClr val="tx1"/>
                </a:solidFill>
              </a:rPr>
              <a:t>A’,’\n’,’\’’,’\</a:t>
            </a:r>
            <a:r>
              <a:rPr lang="en-US" altLang="zh-CN" sz="2000" dirty="0" smtClean="0">
                <a:solidFill>
                  <a:schemeClr val="tx1"/>
                </a:solidFill>
              </a:rPr>
              <a:t>u0061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 smtClean="0">
                <a:ea typeface="楷体_GB2312" pitchFamily="49" charset="-122"/>
              </a:rPr>
              <a:t>char</a:t>
            </a:r>
            <a:r>
              <a:rPr lang="en-US" altLang="zh-CN" sz="2000" dirty="0" smtClean="0">
                <a:solidFill>
                  <a:schemeClr val="tx1"/>
                </a:solidFill>
              </a:rPr>
              <a:t>     ch1</a:t>
            </a:r>
            <a:r>
              <a:rPr lang="en-US" altLang="zh-CN" sz="2000" dirty="0">
                <a:solidFill>
                  <a:schemeClr val="tx1"/>
                </a:solidFill>
              </a:rPr>
              <a:t>=‘\”’,ch2=‘\\’</a:t>
            </a:r>
          </a:p>
          <a:p>
            <a:pPr>
              <a:buNone/>
              <a:defRPr/>
            </a:pP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boolean</a:t>
            </a:r>
            <a:r>
              <a:rPr lang="en-US" altLang="zh-CN" sz="2000" dirty="0">
                <a:ea typeface="楷体_GB2312" pitchFamily="49" charset="-122"/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true,false</a:t>
            </a:r>
            <a:r>
              <a:rPr lang="en-US" altLang="zh-CN" sz="2000" dirty="0">
                <a:solidFill>
                  <a:schemeClr val="tx1"/>
                </a:solidFill>
              </a:rPr>
              <a:t>                           </a:t>
            </a:r>
            <a:r>
              <a:rPr lang="en-US" altLang="zh-CN" sz="2000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dirty="0" err="1">
                <a:ea typeface="楷体_GB2312" pitchFamily="49" charset="-122"/>
              </a:rPr>
              <a:t>boolean</a:t>
            </a:r>
            <a:r>
              <a:rPr lang="en-US" altLang="zh-CN" sz="2000" dirty="0" smtClean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x=false</a:t>
            </a:r>
            <a:r>
              <a:rPr lang="en-US" altLang="zh-CN" sz="2000" dirty="0" smtClean="0">
                <a:solidFill>
                  <a:schemeClr val="tx1"/>
                </a:solidFill>
              </a:rPr>
              <a:t>, ok=true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" name="标题 10241"/>
          <p:cNvSpPr txBox="1">
            <a:spLocks noRot="1" noChangeArrowheads="1"/>
          </p:cNvSpPr>
          <p:nvPr/>
        </p:nvSpPr>
        <p:spPr>
          <a:xfrm>
            <a:off x="609600" y="115888"/>
            <a:ext cx="9956800" cy="10096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sm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itchFamily="18" charset="0"/>
                <a:ea typeface="华文楷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itchFamily="18" charset="0"/>
                <a:ea typeface="华文楷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itchFamily="18" charset="0"/>
                <a:ea typeface="华文楷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Century Schoolbook" pitchFamily="18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  <a:ea typeface="华文楷体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000099"/>
                </a:solidFill>
              </a:rPr>
              <a:t>2.2.1 </a:t>
            </a:r>
            <a:r>
              <a:rPr lang="en-US" altLang="zh-CN" dirty="0" smtClean="0">
                <a:solidFill>
                  <a:srgbClr val="000099"/>
                </a:solidFill>
              </a:rPr>
              <a:t>Java</a:t>
            </a:r>
            <a:r>
              <a:rPr lang="zh-CN" altLang="en-US" dirty="0" smtClean="0">
                <a:solidFill>
                  <a:srgbClr val="000099"/>
                </a:solidFill>
              </a:rPr>
              <a:t>的基本数据类型（续） 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5" name="直接连接符 10247"/>
          <p:cNvSpPr>
            <a:spLocks noChangeShapeType="1"/>
          </p:cNvSpPr>
          <p:nvPr/>
        </p:nvSpPr>
        <p:spPr bwMode="auto">
          <a:xfrm flipV="1">
            <a:off x="767408" y="3501008"/>
            <a:ext cx="9505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直接连接符 10247"/>
          <p:cNvSpPr>
            <a:spLocks noChangeShapeType="1"/>
          </p:cNvSpPr>
          <p:nvPr/>
        </p:nvSpPr>
        <p:spPr bwMode="auto">
          <a:xfrm>
            <a:off x="767408" y="1700808"/>
            <a:ext cx="9505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直接连接符 10247"/>
          <p:cNvSpPr>
            <a:spLocks noChangeShapeType="1"/>
          </p:cNvSpPr>
          <p:nvPr/>
        </p:nvSpPr>
        <p:spPr bwMode="auto">
          <a:xfrm flipV="1">
            <a:off x="823864" y="6597352"/>
            <a:ext cx="9448600" cy="7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12</a:t>
            </a:fld>
            <a:endParaRPr lang="en-US" altLang="zh-CN" dirty="0"/>
          </a:p>
        </p:txBody>
      </p:sp>
      <p:sp>
        <p:nvSpPr>
          <p:cNvPr id="8" name="直接连接符 10247"/>
          <p:cNvSpPr>
            <a:spLocks noChangeShapeType="1"/>
          </p:cNvSpPr>
          <p:nvPr/>
        </p:nvSpPr>
        <p:spPr bwMode="auto">
          <a:xfrm flipV="1">
            <a:off x="863700" y="5733256"/>
            <a:ext cx="9448600" cy="7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104112" y="3501008"/>
            <a:ext cx="36004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 rot="6009641">
            <a:off x="7797893" y="3484666"/>
            <a:ext cx="340910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50334" y="3613409"/>
            <a:ext cx="2423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一定要加</a:t>
            </a:r>
            <a:r>
              <a:rPr lang="en-US" altLang="zh-CN" sz="3200" dirty="0">
                <a:solidFill>
                  <a:srgbClr val="FF0000"/>
                </a:solidFill>
              </a:rPr>
              <a:t>f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36" y="0"/>
            <a:ext cx="9956800" cy="720824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rgbClr val="000099"/>
                </a:solidFill>
              </a:rPr>
              <a:t>2.2.2 </a:t>
            </a:r>
            <a:r>
              <a:rPr lang="zh-CN" altLang="en-US" sz="4400" dirty="0">
                <a:solidFill>
                  <a:srgbClr val="000099"/>
                </a:solidFill>
              </a:rPr>
              <a:t>数据类型的相互转换 </a:t>
            </a:r>
            <a:r>
              <a:rPr lang="en-US" altLang="zh-CN" sz="4400" dirty="0">
                <a:solidFill>
                  <a:srgbClr val="000099"/>
                </a:solidFill>
              </a:rPr>
              <a:t>(</a:t>
            </a:r>
            <a:r>
              <a:rPr lang="zh-CN" altLang="en-US" sz="4400" dirty="0">
                <a:solidFill>
                  <a:srgbClr val="000099"/>
                </a:solidFill>
              </a:rPr>
              <a:t>一</a:t>
            </a:r>
            <a:r>
              <a:rPr lang="en-US" altLang="zh-CN" sz="4400" dirty="0">
                <a:solidFill>
                  <a:srgbClr val="000099"/>
                </a:solidFill>
              </a:rPr>
              <a:t>)</a:t>
            </a:r>
            <a:endParaRPr lang="zh-CN" altLang="en-US" sz="4400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3352" y="709424"/>
            <a:ext cx="11061700" cy="5573712"/>
          </a:xfrm>
        </p:spPr>
        <p:txBody>
          <a:bodyPr/>
          <a:lstStyle/>
          <a:p>
            <a:pPr algn="just">
              <a:lnSpc>
                <a:spcPts val="4200"/>
              </a:lnSpc>
              <a:spcBef>
                <a:spcPts val="1200"/>
              </a:spcBef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 基本数据类型按精度由低到高排列如下</a:t>
            </a:r>
            <a:r>
              <a:rPr lang="en-US" altLang="zh-CN" sz="4000" dirty="0">
                <a:solidFill>
                  <a:schemeClr val="tx1"/>
                </a:solidFill>
              </a:rPr>
              <a:t>:</a:t>
            </a:r>
          </a:p>
          <a:p>
            <a:pPr marL="0" indent="0" algn="just">
              <a:lnSpc>
                <a:spcPts val="42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4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4000" i="1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byte   short   char    </a:t>
            </a:r>
            <a:r>
              <a:rPr lang="en-US" altLang="zh-CN" sz="4000" i="1" dirty="0" err="1" smtClean="0">
                <a:solidFill>
                  <a:srgbClr val="9933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4000" i="1" dirty="0" smtClean="0">
                <a:solidFill>
                  <a:srgbClr val="9933FF"/>
                </a:solidFill>
                <a:latin typeface="Times New Roman" panose="02020603050405020304" pitchFamily="18" charset="0"/>
              </a:rPr>
              <a:t>    long   float   double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just">
              <a:lnSpc>
                <a:spcPts val="4200"/>
              </a:lnSpc>
              <a:spcBef>
                <a:spcPts val="1200"/>
              </a:spcBef>
              <a:defRPr/>
            </a:pPr>
            <a:r>
              <a:rPr lang="zh-CN" altLang="en-US" sz="4000" dirty="0" smtClean="0">
                <a:solidFill>
                  <a:schemeClr val="tx1"/>
                </a:solidFill>
              </a:rPr>
              <a:t> 把</a:t>
            </a:r>
            <a:r>
              <a:rPr lang="zh-CN" altLang="en-US" sz="4000" dirty="0" smtClean="0">
                <a:solidFill>
                  <a:srgbClr val="FF0000"/>
                </a:solidFill>
              </a:rPr>
              <a:t>级别低</a:t>
            </a:r>
            <a:r>
              <a:rPr lang="zh-CN" altLang="en-US" sz="4000" dirty="0" smtClean="0">
                <a:solidFill>
                  <a:schemeClr val="tx1"/>
                </a:solidFill>
              </a:rPr>
              <a:t>的变量的值赋给</a:t>
            </a:r>
            <a:r>
              <a:rPr lang="zh-CN" altLang="en-US" sz="4000" dirty="0" smtClean="0">
                <a:solidFill>
                  <a:srgbClr val="FF0000"/>
                </a:solidFill>
              </a:rPr>
              <a:t>级别高</a:t>
            </a:r>
            <a:r>
              <a:rPr lang="zh-CN" altLang="en-US" sz="4000" dirty="0" smtClean="0">
                <a:solidFill>
                  <a:schemeClr val="tx1"/>
                </a:solidFill>
              </a:rPr>
              <a:t>的变量时，系统</a:t>
            </a:r>
            <a:r>
              <a:rPr lang="zh-CN" altLang="en-US" sz="4000" dirty="0" smtClean="0">
                <a:solidFill>
                  <a:srgbClr val="FF0000"/>
                </a:solidFill>
              </a:rPr>
              <a:t>自动</a:t>
            </a:r>
            <a:r>
              <a:rPr lang="zh-CN" altLang="en-US" sz="4000" dirty="0" smtClean="0">
                <a:solidFill>
                  <a:schemeClr val="tx1"/>
                </a:solidFill>
              </a:rPr>
              <a:t>完成数据类型的转换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just">
              <a:lnSpc>
                <a:spcPts val="4200"/>
              </a:lnSpc>
              <a:spcBef>
                <a:spcPts val="1200"/>
              </a:spcBef>
              <a:defRPr/>
            </a:pPr>
            <a:endParaRPr lang="en-US" altLang="zh-CN" sz="4000" dirty="0">
              <a:solidFill>
                <a:schemeClr val="tx1"/>
              </a:solidFill>
            </a:endParaRPr>
          </a:p>
          <a:p>
            <a:pPr algn="just">
              <a:lnSpc>
                <a:spcPts val="4200"/>
              </a:lnSpc>
              <a:spcBef>
                <a:spcPts val="1200"/>
              </a:spcBef>
              <a:defRPr/>
            </a:pPr>
            <a:endParaRPr lang="en-US" altLang="zh-CN" sz="4000" dirty="0">
              <a:solidFill>
                <a:schemeClr val="tx1"/>
              </a:solidFill>
            </a:endParaRPr>
          </a:p>
          <a:p>
            <a:pPr algn="just">
              <a:lnSpc>
                <a:spcPts val="4200"/>
              </a:lnSpc>
              <a:spcBef>
                <a:spcPts val="1200"/>
              </a:spcBef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 一般情况下，</a:t>
            </a:r>
            <a:r>
              <a:rPr lang="en-US" altLang="zh-CN" sz="4000" dirty="0">
                <a:solidFill>
                  <a:schemeClr val="tx1"/>
                </a:solidFill>
              </a:rPr>
              <a:t>char</a:t>
            </a:r>
            <a:r>
              <a:rPr lang="zh-CN" altLang="en-US" sz="4000" dirty="0">
                <a:solidFill>
                  <a:schemeClr val="tx1"/>
                </a:solidFill>
              </a:rPr>
              <a:t>类型的十六进制</a:t>
            </a:r>
            <a:r>
              <a:rPr lang="en-US" altLang="zh-CN" sz="4000" dirty="0">
                <a:solidFill>
                  <a:schemeClr val="tx1"/>
                </a:solidFill>
              </a:rPr>
              <a:t>Unicode</a:t>
            </a:r>
            <a:r>
              <a:rPr lang="zh-CN" altLang="en-US" sz="4000" dirty="0">
                <a:solidFill>
                  <a:schemeClr val="tx1"/>
                </a:solidFill>
              </a:rPr>
              <a:t>编码值可自动转换成等值的</a:t>
            </a:r>
            <a:r>
              <a:rPr lang="en-US" altLang="zh-CN" sz="4000" dirty="0">
                <a:solidFill>
                  <a:schemeClr val="tx1"/>
                </a:solidFill>
              </a:rPr>
              <a:t>int</a:t>
            </a:r>
            <a:r>
              <a:rPr lang="zh-CN" altLang="en-US" sz="4000" dirty="0">
                <a:solidFill>
                  <a:schemeClr val="tx1"/>
                </a:solidFill>
              </a:rPr>
              <a:t>类型值，并可与</a:t>
            </a:r>
            <a:r>
              <a:rPr lang="en-US" altLang="zh-CN" sz="4000" dirty="0">
                <a:solidFill>
                  <a:schemeClr val="tx1"/>
                </a:solidFill>
              </a:rPr>
              <a:t>int</a:t>
            </a:r>
            <a:r>
              <a:rPr lang="zh-CN" altLang="en-US" sz="4000" dirty="0">
                <a:solidFill>
                  <a:schemeClr val="tx1"/>
                </a:solidFill>
              </a:rPr>
              <a:t>类型数值进行运算；而</a:t>
            </a:r>
            <a:r>
              <a:rPr lang="en-US" altLang="zh-CN" sz="4000" dirty="0">
                <a:solidFill>
                  <a:schemeClr val="tx1"/>
                </a:solidFill>
              </a:rPr>
              <a:t>int</a:t>
            </a:r>
            <a:r>
              <a:rPr lang="zh-CN" altLang="en-US" sz="4000" dirty="0">
                <a:solidFill>
                  <a:schemeClr val="tx1"/>
                </a:solidFill>
              </a:rPr>
              <a:t>类型到</a:t>
            </a:r>
            <a:r>
              <a:rPr lang="en-US" altLang="zh-CN" sz="4000" dirty="0">
                <a:solidFill>
                  <a:schemeClr val="tx1"/>
                </a:solidFill>
              </a:rPr>
              <a:t>char</a:t>
            </a:r>
            <a:r>
              <a:rPr lang="zh-CN" altLang="en-US" sz="4000" dirty="0">
                <a:solidFill>
                  <a:schemeClr val="tx1"/>
                </a:solidFill>
              </a:rPr>
              <a:t>类型需要通过强制类型转换</a:t>
            </a:r>
          </a:p>
          <a:p>
            <a:pPr algn="just">
              <a:spcBef>
                <a:spcPts val="1200"/>
              </a:spcBef>
              <a:defRPr/>
            </a:pPr>
            <a:endParaRPr lang="en-US" altLang="zh-CN" sz="3600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  <a:defRPr/>
            </a:pPr>
            <a:endParaRPr lang="zh-CN" altLang="en-US" sz="3600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  <a:defRPr/>
            </a:pPr>
            <a:endParaRPr lang="zh-CN" altLang="en-US" sz="36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defRPr/>
            </a:pPr>
            <a:endParaRPr lang="zh-CN" altLang="en-US" sz="36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600" dirty="0">
              <a:solidFill>
                <a:schemeClr val="tx1"/>
              </a:solidFill>
            </a:endParaRPr>
          </a:p>
        </p:txBody>
      </p:sp>
      <p:pic>
        <p:nvPicPr>
          <p:cNvPr id="35845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96952"/>
            <a:ext cx="6413179" cy="191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4" y="0"/>
            <a:ext cx="9956800" cy="754063"/>
          </a:xfrm>
        </p:spPr>
        <p:txBody>
          <a:bodyPr/>
          <a:lstStyle/>
          <a:p>
            <a:pPr>
              <a:defRPr/>
            </a:pPr>
            <a:r>
              <a:rPr lang="en-US" altLang="zh-CN" sz="4800" dirty="0" smtClean="0">
                <a:solidFill>
                  <a:srgbClr val="000099"/>
                </a:solidFill>
              </a:rPr>
              <a:t>2.2.2 </a:t>
            </a:r>
            <a:r>
              <a:rPr lang="zh-CN" altLang="en-US" sz="4800" dirty="0">
                <a:solidFill>
                  <a:srgbClr val="000099"/>
                </a:solidFill>
              </a:rPr>
              <a:t>数据类型的相互转换（二）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3352" y="768789"/>
            <a:ext cx="11061700" cy="100965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把</a:t>
            </a:r>
            <a:r>
              <a:rPr lang="zh-CN" altLang="en-US" sz="4000" dirty="0">
                <a:solidFill>
                  <a:srgbClr val="FF0000"/>
                </a:solidFill>
              </a:rPr>
              <a:t>级别高</a:t>
            </a:r>
            <a:r>
              <a:rPr lang="zh-CN" altLang="en-US" sz="4000" dirty="0">
                <a:solidFill>
                  <a:schemeClr val="tx1"/>
                </a:solidFill>
              </a:rPr>
              <a:t>的变量的值赋给</a:t>
            </a:r>
            <a:r>
              <a:rPr lang="zh-CN" altLang="en-US" sz="4000" dirty="0">
                <a:solidFill>
                  <a:srgbClr val="FF0000"/>
                </a:solidFill>
              </a:rPr>
              <a:t>级别低</a:t>
            </a:r>
            <a:r>
              <a:rPr lang="zh-CN" altLang="en-US" sz="4000" dirty="0">
                <a:solidFill>
                  <a:schemeClr val="tx1"/>
                </a:solidFill>
              </a:rPr>
              <a:t>的变量时，必须进行</a:t>
            </a:r>
            <a:r>
              <a:rPr lang="zh-CN" altLang="en-US" sz="4000" dirty="0">
                <a:solidFill>
                  <a:srgbClr val="FF0000"/>
                </a:solidFill>
              </a:rPr>
              <a:t>强制类型变换</a:t>
            </a:r>
          </a:p>
          <a:p>
            <a:pPr algn="just">
              <a:spcBef>
                <a:spcPts val="1200"/>
              </a:spcBef>
              <a:defRPr/>
            </a:pPr>
            <a:endParaRPr lang="en-US" altLang="zh-CN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7893" name="图片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492896"/>
            <a:ext cx="11241817" cy="322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36" y="0"/>
            <a:ext cx="9956800" cy="720824"/>
          </a:xfrm>
        </p:spPr>
        <p:txBody>
          <a:bodyPr/>
          <a:lstStyle/>
          <a:p>
            <a:pPr>
              <a:defRPr/>
            </a:pPr>
            <a:r>
              <a:rPr lang="en-US" altLang="zh-CN" sz="4800" dirty="0" smtClean="0">
                <a:solidFill>
                  <a:srgbClr val="000099"/>
                </a:solidFill>
              </a:rPr>
              <a:t>2.2.2 </a:t>
            </a:r>
            <a:r>
              <a:rPr lang="zh-CN" altLang="en-US" sz="4800" dirty="0">
                <a:solidFill>
                  <a:srgbClr val="000099"/>
                </a:solidFill>
              </a:rPr>
              <a:t>数据类型的相互转换（三）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3351" y="751926"/>
            <a:ext cx="11590511" cy="163988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4000" dirty="0">
                <a:solidFill>
                  <a:schemeClr val="tx1"/>
                </a:solidFill>
              </a:rPr>
              <a:t>多种类型的数据混合运算：有多种类型的数据混合运算时，系统首先自动的将所有数据转换成</a:t>
            </a:r>
            <a:r>
              <a:rPr lang="zh-CN" altLang="en-US" sz="4000" dirty="0">
                <a:solidFill>
                  <a:srgbClr val="FF0000"/>
                </a:solidFill>
              </a:rPr>
              <a:t>级别较高</a:t>
            </a:r>
            <a:r>
              <a:rPr lang="zh-CN" altLang="en-US" sz="4000" dirty="0">
                <a:solidFill>
                  <a:schemeClr val="tx1"/>
                </a:solidFill>
              </a:rPr>
              <a:t>的那一种数据类型，然后再进行计算。</a:t>
            </a:r>
          </a:p>
          <a:p>
            <a:pPr algn="just">
              <a:spcBef>
                <a:spcPts val="1200"/>
              </a:spcBef>
              <a:defRPr/>
            </a:pPr>
            <a:endParaRPr lang="en-US" altLang="zh-CN" sz="4000" dirty="0">
              <a:solidFill>
                <a:schemeClr val="tx1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endParaRPr lang="zh-CN" altLang="en-US" i="1" dirty="0"/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9941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608695"/>
            <a:ext cx="5707284" cy="308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2246040" cy="648816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</a:rPr>
              <a:t>课堂练习</a:t>
            </a:r>
          </a:p>
        </p:txBody>
      </p:sp>
      <p:pic>
        <p:nvPicPr>
          <p:cNvPr id="4198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37" y="-99392"/>
            <a:ext cx="12801882" cy="727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8" y="0"/>
            <a:ext cx="6264696" cy="648816"/>
          </a:xfrm>
        </p:spPr>
        <p:txBody>
          <a:bodyPr/>
          <a:lstStyle/>
          <a:p>
            <a:pPr>
              <a:defRPr/>
            </a:pPr>
            <a:r>
              <a:rPr lang="en-US" altLang="zh-CN" sz="4400" dirty="0" smtClean="0">
                <a:solidFill>
                  <a:srgbClr val="000099"/>
                </a:solidFill>
              </a:rPr>
              <a:t>2.2.4 </a:t>
            </a:r>
            <a:r>
              <a:rPr lang="en-US" altLang="zh-CN" sz="4400" dirty="0">
                <a:solidFill>
                  <a:srgbClr val="000099"/>
                </a:solidFill>
              </a:rPr>
              <a:t>JAVA</a:t>
            </a:r>
            <a:r>
              <a:rPr lang="zh-CN" altLang="en-US" sz="4400" dirty="0">
                <a:solidFill>
                  <a:srgbClr val="000099"/>
                </a:solidFill>
              </a:rPr>
              <a:t>常量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30939" y="476672"/>
            <a:ext cx="11809312" cy="6624736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altLang="zh-CN" sz="3600" dirty="0">
                <a:solidFill>
                  <a:schemeClr val="tx1"/>
                </a:solidFill>
              </a:rPr>
              <a:t>Java </a:t>
            </a:r>
            <a:r>
              <a:rPr lang="zh-CN" altLang="en-US" sz="3600" dirty="0">
                <a:solidFill>
                  <a:schemeClr val="tx1"/>
                </a:solidFill>
              </a:rPr>
              <a:t>的常量值用字符串表示，区分不同的</a:t>
            </a:r>
            <a:r>
              <a:rPr lang="zh-CN" altLang="en-US" sz="3600" dirty="0" smtClean="0">
                <a:solidFill>
                  <a:schemeClr val="tx1"/>
                </a:solidFill>
              </a:rPr>
              <a:t>数据类型</a:t>
            </a:r>
            <a:endParaRPr lang="en-US" altLang="zh-CN" sz="3600" dirty="0" smtClean="0">
              <a:solidFill>
                <a:schemeClr val="tx1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 smtClean="0"/>
              <a:t>如整型常量 </a:t>
            </a:r>
            <a:r>
              <a:rPr lang="en-US" altLang="zh-CN" dirty="0" smtClean="0"/>
              <a:t>123 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 smtClean="0"/>
              <a:t>实</a:t>
            </a:r>
            <a:r>
              <a:rPr lang="zh-CN" altLang="en-US" dirty="0"/>
              <a:t>型常量 </a:t>
            </a:r>
            <a:r>
              <a:rPr lang="en-US" altLang="zh-CN" dirty="0"/>
              <a:t>3.14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字符常量 ‘</a:t>
            </a:r>
            <a:r>
              <a:rPr lang="en-US" altLang="zh-CN" dirty="0"/>
              <a:t>a’ 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逻辑常量 </a:t>
            </a:r>
            <a:r>
              <a:rPr lang="zh-CN" altLang="en-US" dirty="0" smtClean="0"/>
              <a:t> </a:t>
            </a:r>
            <a:r>
              <a:rPr lang="en-US" altLang="zh-CN" dirty="0" smtClean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字符串常量 “</a:t>
            </a:r>
            <a:r>
              <a:rPr lang="en-US" altLang="zh-CN" dirty="0" err="1"/>
              <a:t>helloworld</a:t>
            </a:r>
            <a:r>
              <a:rPr lang="en-US" altLang="zh-CN" dirty="0"/>
              <a:t>”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3600" dirty="0"/>
              <a:t>null</a:t>
            </a:r>
          </a:p>
          <a:p>
            <a:pPr marL="273050" lvl="1" indent="-273050" algn="just">
              <a:spcBef>
                <a:spcPts val="12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CN" altLang="en-US" sz="3600" b="1" dirty="0"/>
              <a:t>注意：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区分字符常量和字符串常量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区分 </a:t>
            </a:r>
            <a:r>
              <a:rPr lang="en-US" altLang="zh-CN" dirty="0"/>
              <a:t>null </a:t>
            </a:r>
            <a:r>
              <a:rPr lang="zh-CN" altLang="en-US" dirty="0"/>
              <a:t>和 </a:t>
            </a:r>
            <a:r>
              <a:rPr lang="zh-CN" altLang="en-US" dirty="0" smtClean="0"/>
              <a:t>“”</a:t>
            </a:r>
            <a:endParaRPr lang="zh-CN" altLang="en-US" dirty="0"/>
          </a:p>
          <a:p>
            <a:pPr lvl="1" algn="just">
              <a:spcBef>
                <a:spcPts val="1200"/>
              </a:spcBef>
              <a:defRPr/>
            </a:pPr>
            <a:endParaRPr lang="zh-CN" altLang="en-US" i="1" dirty="0"/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36" y="0"/>
            <a:ext cx="4607892" cy="64961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2.2.5 </a:t>
            </a:r>
            <a:r>
              <a:rPr lang="en-US" altLang="zh-CN" dirty="0">
                <a:solidFill>
                  <a:srgbClr val="000099"/>
                </a:solidFill>
              </a:rPr>
              <a:t>JAVA</a:t>
            </a:r>
            <a:r>
              <a:rPr lang="zh-CN" altLang="en-US" dirty="0">
                <a:solidFill>
                  <a:srgbClr val="000099"/>
                </a:solidFill>
              </a:rPr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11163" y="727075"/>
            <a:ext cx="11061700" cy="6130925"/>
          </a:xfrm>
        </p:spPr>
        <p:txBody>
          <a:bodyPr/>
          <a:lstStyle/>
          <a:p>
            <a:pPr algn="just">
              <a:lnSpc>
                <a:spcPts val="4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Java</a:t>
            </a:r>
            <a:r>
              <a:rPr lang="zh-CN" altLang="en-US" dirty="0">
                <a:solidFill>
                  <a:schemeClr val="tx1"/>
                </a:solidFill>
              </a:rPr>
              <a:t>变量是程序中最基本的存储单元，其要素包括</a:t>
            </a:r>
            <a:r>
              <a:rPr lang="zh-CN" altLang="en-US" dirty="0">
                <a:solidFill>
                  <a:srgbClr val="C00000"/>
                </a:solidFill>
              </a:rPr>
              <a:t>变量名、变量类型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C00000"/>
                </a:solidFill>
              </a:rPr>
              <a:t>作用域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ts val="4000"/>
              </a:lnSpc>
              <a:spcBef>
                <a:spcPts val="1200"/>
              </a:spcBef>
              <a:defRPr/>
            </a:pPr>
            <a:r>
              <a:rPr lang="en-US" altLang="zh-CN" dirty="0">
                <a:solidFill>
                  <a:schemeClr val="tx1"/>
                </a:solidFill>
              </a:rPr>
              <a:t> Java</a:t>
            </a:r>
            <a:r>
              <a:rPr lang="zh-CN" altLang="en-US" dirty="0">
                <a:solidFill>
                  <a:schemeClr val="tx1"/>
                </a:solidFill>
              </a:rPr>
              <a:t>程序中每一个变量都属于特定的数据类型，在使用前必须对其声明，声明格式为：</a:t>
            </a:r>
          </a:p>
          <a:p>
            <a:pPr lvl="1" algn="just">
              <a:lnSpc>
                <a:spcPts val="4000"/>
              </a:lnSpc>
              <a:spcBef>
                <a:spcPts val="1200"/>
              </a:spcBef>
              <a:defRPr/>
            </a:pPr>
            <a:r>
              <a:rPr lang="en-US" altLang="zh-CN" sz="2800" dirty="0"/>
              <a:t> </a:t>
            </a:r>
            <a:r>
              <a:rPr lang="en-US" altLang="zh-CN" sz="2800" b="1" dirty="0">
                <a:latin typeface="+mn-ea"/>
                <a:ea typeface="+mn-ea"/>
              </a:rPr>
              <a:t>type </a:t>
            </a:r>
            <a:r>
              <a:rPr lang="en-US" altLang="zh-CN" sz="2800" dirty="0" err="1">
                <a:latin typeface="+mn-ea"/>
                <a:ea typeface="+mn-ea"/>
              </a:rPr>
              <a:t>varName</a:t>
            </a:r>
            <a:r>
              <a:rPr lang="en-US" altLang="zh-CN" sz="2800" dirty="0">
                <a:latin typeface="+mn-ea"/>
                <a:ea typeface="+mn-ea"/>
              </a:rPr>
              <a:t> [=value][{,</a:t>
            </a:r>
            <a:r>
              <a:rPr lang="en-US" altLang="zh-CN" sz="2800" dirty="0" err="1">
                <a:latin typeface="+mn-ea"/>
                <a:ea typeface="+mn-ea"/>
              </a:rPr>
              <a:t>varName</a:t>
            </a:r>
            <a:r>
              <a:rPr lang="en-US" altLang="zh-CN" sz="2800" dirty="0">
                <a:latin typeface="+mn-ea"/>
                <a:ea typeface="+mn-ea"/>
              </a:rPr>
              <a:t>[=value]}]</a:t>
            </a:r>
          </a:p>
          <a:p>
            <a:pPr lvl="1" algn="just">
              <a:lnSpc>
                <a:spcPts val="4000"/>
              </a:lnSpc>
              <a:spcBef>
                <a:spcPts val="1200"/>
              </a:spcBef>
              <a:defRPr/>
            </a:pPr>
            <a:r>
              <a:rPr lang="zh-CN" altLang="en-US" dirty="0"/>
              <a:t> 例如：</a:t>
            </a:r>
            <a:endParaRPr lang="en-US" altLang="zh-CN" dirty="0"/>
          </a:p>
          <a:p>
            <a:pPr marL="367030" lvl="1" indent="0" algn="just">
              <a:lnSpc>
                <a:spcPts val="4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altLang="zh-CN" b="1" dirty="0"/>
          </a:p>
          <a:p>
            <a:pPr marL="273050" lvl="1" indent="-273050" algn="just">
              <a:lnSpc>
                <a:spcPts val="4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CN" altLang="en-US" b="1" dirty="0"/>
              <a:t>从本质上讲，变量其实是内存中的一小块区域，使用变量名来访问这块区域，因此，每一个变量使用前必须要</a:t>
            </a:r>
            <a:r>
              <a:rPr lang="zh-CN" altLang="en-US" b="1" dirty="0">
                <a:solidFill>
                  <a:srgbClr val="034FE7"/>
                </a:solidFill>
              </a:rPr>
              <a:t>先申请</a:t>
            </a:r>
            <a:r>
              <a:rPr lang="zh-CN" altLang="en-US" b="1" dirty="0"/>
              <a:t>（声明），然后必须进行</a:t>
            </a:r>
            <a:r>
              <a:rPr lang="zh-CN" altLang="en-US" b="1" dirty="0">
                <a:solidFill>
                  <a:srgbClr val="034FE7"/>
                </a:solidFill>
              </a:rPr>
              <a:t>赋值</a:t>
            </a:r>
            <a:r>
              <a:rPr lang="zh-CN" altLang="en-US" b="1" dirty="0"/>
              <a:t>（填充内容），才能</a:t>
            </a:r>
            <a:r>
              <a:rPr lang="zh-CN" altLang="en-US" b="1" dirty="0">
                <a:solidFill>
                  <a:srgbClr val="034FE7"/>
                </a:solidFill>
              </a:rPr>
              <a:t>使用。</a:t>
            </a:r>
          </a:p>
          <a:p>
            <a:pPr lvl="1" algn="just">
              <a:spcBef>
                <a:spcPts val="1200"/>
              </a:spcBef>
              <a:defRPr/>
            </a:pPr>
            <a:endParaRPr lang="zh-CN" altLang="en-US" b="1" dirty="0"/>
          </a:p>
        </p:txBody>
      </p:sp>
      <p:pic>
        <p:nvPicPr>
          <p:cNvPr id="47109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0" t="745" r="2" b="-745"/>
          <a:stretch>
            <a:fillRect/>
          </a:stretch>
        </p:blipFill>
        <p:spPr bwMode="auto">
          <a:xfrm>
            <a:off x="2586038" y="3506788"/>
            <a:ext cx="3748087" cy="181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图片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58"/>
          <a:stretch>
            <a:fillRect/>
          </a:stretch>
        </p:blipFill>
        <p:spPr bwMode="auto">
          <a:xfrm>
            <a:off x="6960096" y="3717032"/>
            <a:ext cx="327818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2.3.1 </a:t>
            </a:r>
            <a:r>
              <a:rPr lang="zh-CN" altLang="en-US" dirty="0" smtClean="0">
                <a:solidFill>
                  <a:srgbClr val="000099"/>
                </a:solidFill>
              </a:rPr>
              <a:t>算术运算符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988" y="938213"/>
            <a:ext cx="11061700" cy="61309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rgbClr val="FF0000"/>
                </a:solidFill>
              </a:rPr>
              <a:t>+    </a:t>
            </a:r>
            <a:r>
              <a:rPr lang="en-US" altLang="zh-CN" dirty="0">
                <a:solidFill>
                  <a:srgbClr val="FF0000"/>
                </a:solidFill>
              </a:rPr>
              <a:t>-    *    /    ++    --</a:t>
            </a:r>
          </a:p>
          <a:p>
            <a:pPr eaLnBrk="1" hangingPunct="1">
              <a:buClr>
                <a:srgbClr val="9933FF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99"/>
                </a:solidFill>
              </a:rPr>
              <a:t>前增量</a:t>
            </a:r>
            <a:r>
              <a:rPr lang="en-US" altLang="zh-CN" dirty="0">
                <a:solidFill>
                  <a:srgbClr val="000099"/>
                </a:solidFill>
              </a:rPr>
              <a:t>++x (--x)   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之前先使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的值增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)1</a:t>
            </a:r>
          </a:p>
          <a:p>
            <a:pPr eaLnBrk="1" hangingPunct="1">
              <a:buClr>
                <a:srgbClr val="9933FF"/>
              </a:buClr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000099"/>
                </a:solidFill>
              </a:rPr>
              <a:t>后增量</a:t>
            </a:r>
            <a:r>
              <a:rPr lang="en-US" altLang="zh-CN" dirty="0">
                <a:solidFill>
                  <a:srgbClr val="000099"/>
                </a:solidFill>
              </a:rPr>
              <a:t>x++ (x--)   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之后使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的值增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)1</a:t>
            </a:r>
          </a:p>
          <a:p>
            <a:pPr eaLnBrk="1" hangingPunct="1">
              <a:buClr>
                <a:srgbClr val="9933FF"/>
              </a:buClr>
              <a:buFont typeface="Wingdings" panose="05000000000000000000" pitchFamily="2" charset="2"/>
              <a:buChar char="°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a=4;  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b=++a;    </a:t>
            </a:r>
          </a:p>
          <a:p>
            <a:pPr eaLnBrk="1" hangingPunct="1">
              <a:buClr>
                <a:srgbClr val="9933FF"/>
              </a:buClr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        a=5, b=5</a:t>
            </a:r>
          </a:p>
          <a:p>
            <a:pPr eaLnBrk="1" hangingPunct="1">
              <a:buClr>
                <a:srgbClr val="9933FF"/>
              </a:buClr>
              <a:buFont typeface="Wingdings" panose="05000000000000000000" pitchFamily="2" charset="2"/>
              <a:buChar char="°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a=4;  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b=a++;   </a:t>
            </a:r>
          </a:p>
          <a:p>
            <a:pPr eaLnBrk="1" hangingPunct="1">
              <a:buClr>
                <a:srgbClr val="9933FF"/>
              </a:buClr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      a=5, b=4</a:t>
            </a:r>
          </a:p>
          <a:p>
            <a:pPr eaLnBrk="1" hangingPunct="1">
              <a:buClr>
                <a:srgbClr val="9933FF"/>
              </a:buClr>
              <a:buFont typeface="Wingdings" panose="05000000000000000000" pitchFamily="2" charset="2"/>
              <a:buChar char="°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a=4, b=3, c;  c=a++b;   </a:t>
            </a:r>
          </a:p>
          <a:p>
            <a:pPr eaLnBrk="1" hangingPunct="1">
              <a:buClr>
                <a:srgbClr val="9933FF"/>
              </a:buClr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       error!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>
                <a:srgbClr val="9933FF"/>
              </a:buClr>
              <a:buFont typeface="Wingdings" panose="05000000000000000000" pitchFamily="2" charset="2"/>
              <a:buChar char="°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int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a=4, b=3, c;  c=a+ +b;   </a:t>
            </a:r>
          </a:p>
          <a:p>
            <a:pPr eaLnBrk="1" hangingPunct="1">
              <a:buClr>
                <a:srgbClr val="9933FF"/>
              </a:buClr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          a=4, b=3, c=7</a:t>
            </a:r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19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5888"/>
            <a:ext cx="9956800" cy="1009650"/>
          </a:xfrm>
        </p:spPr>
        <p:txBody>
          <a:bodyPr/>
          <a:lstStyle/>
          <a:p>
            <a:pPr>
              <a:defRPr/>
            </a:pPr>
            <a:r>
              <a:rPr lang="en-US" altLang="zh-CN" sz="4800" dirty="0" smtClean="0">
                <a:solidFill>
                  <a:srgbClr val="000099"/>
                </a:solidFill>
              </a:rPr>
              <a:t>2.1.1 </a:t>
            </a:r>
            <a:r>
              <a:rPr lang="en-US" altLang="zh-CN" sz="4800" dirty="0">
                <a:solidFill>
                  <a:srgbClr val="000099"/>
                </a:solidFill>
              </a:rPr>
              <a:t>Java</a:t>
            </a:r>
            <a:r>
              <a:rPr lang="zh-CN" altLang="en-US" sz="4800" dirty="0">
                <a:solidFill>
                  <a:srgbClr val="000099"/>
                </a:solidFill>
              </a:rPr>
              <a:t>的关键字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07609" y="1268760"/>
            <a:ext cx="10959008" cy="120808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4000" dirty="0" smtClean="0">
                <a:solidFill>
                  <a:schemeClr val="tx1"/>
                </a:solidFill>
              </a:rPr>
              <a:t>关键字对 </a:t>
            </a:r>
            <a:r>
              <a:rPr lang="en-US" altLang="zh-CN" sz="4000" dirty="0">
                <a:solidFill>
                  <a:schemeClr val="tx1"/>
                </a:solidFill>
              </a:rPr>
              <a:t>Java</a:t>
            </a:r>
            <a:r>
              <a:rPr lang="zh-CN" altLang="en-US" sz="4000" dirty="0">
                <a:solidFill>
                  <a:schemeClr val="tx1"/>
                </a:solidFill>
              </a:rPr>
              <a:t>编译器有特殊的含义，它们可标识</a:t>
            </a:r>
            <a:r>
              <a:rPr lang="zh-CN" altLang="en-US" sz="4000" dirty="0"/>
              <a:t>数据类型名</a:t>
            </a:r>
            <a:r>
              <a:rPr lang="zh-CN" altLang="en-US" sz="4000" dirty="0" smtClean="0">
                <a:solidFill>
                  <a:schemeClr val="tx1"/>
                </a:solidFill>
              </a:rPr>
              <a:t>或进行</a:t>
            </a:r>
            <a:r>
              <a:rPr lang="zh-CN" altLang="en-US" sz="4000" dirty="0" smtClean="0"/>
              <a:t>程序构造</a:t>
            </a:r>
            <a:r>
              <a:rPr lang="zh-CN" altLang="en-US" sz="4000" dirty="0" smtClean="0">
                <a:solidFill>
                  <a:schemeClr val="tx1"/>
                </a:solidFill>
              </a:rPr>
              <a:t>。</a:t>
            </a:r>
            <a:endParaRPr lang="zh-CN" altLang="en-US" sz="4000" dirty="0">
              <a:solidFill>
                <a:schemeClr val="tx1"/>
              </a:solidFill>
            </a:endParaRPr>
          </a:p>
          <a:p>
            <a:pPr marL="367030" lvl="1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2.3.2 </a:t>
            </a:r>
            <a:r>
              <a:rPr lang="zh-CN" altLang="en-US" dirty="0" smtClean="0">
                <a:solidFill>
                  <a:srgbClr val="000099"/>
                </a:solidFill>
              </a:rPr>
              <a:t>关系</a:t>
            </a:r>
            <a:r>
              <a:rPr lang="zh-CN" altLang="en-US" dirty="0">
                <a:solidFill>
                  <a:srgbClr val="000099"/>
                </a:solidFill>
              </a:rPr>
              <a:t>运算符与逻辑运算符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988" y="1268760"/>
            <a:ext cx="9504436" cy="4507011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0099"/>
                </a:solidFill>
              </a:rPr>
              <a:t>关系</a:t>
            </a:r>
            <a:r>
              <a:rPr lang="zh-CN" altLang="en-US" dirty="0" smtClean="0">
                <a:solidFill>
                  <a:srgbClr val="000099"/>
                </a:solidFill>
              </a:rPr>
              <a:t>运算符： </a:t>
            </a:r>
            <a:r>
              <a:rPr lang="en-US" altLang="zh-CN" dirty="0" smtClean="0">
                <a:solidFill>
                  <a:srgbClr val="FF0000"/>
                </a:solidFill>
              </a:rPr>
              <a:t>&gt;    </a:t>
            </a:r>
            <a:r>
              <a:rPr lang="en-US" altLang="zh-CN" dirty="0">
                <a:solidFill>
                  <a:srgbClr val="FF0000"/>
                </a:solidFill>
              </a:rPr>
              <a:t>&lt;    &gt;=    &lt;=    ==    !=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0099"/>
                </a:solidFill>
              </a:rPr>
              <a:t>逻辑运算</a:t>
            </a:r>
            <a:r>
              <a:rPr lang="zh-CN" altLang="en-US" dirty="0" smtClean="0">
                <a:solidFill>
                  <a:srgbClr val="000099"/>
                </a:solidFill>
              </a:rPr>
              <a:t>符： </a:t>
            </a:r>
            <a:r>
              <a:rPr lang="en-US" altLang="zh-CN" dirty="0" smtClean="0">
                <a:solidFill>
                  <a:srgbClr val="FF0000"/>
                </a:solidFill>
              </a:rPr>
              <a:t>&amp;&amp;     </a:t>
            </a:r>
            <a:r>
              <a:rPr lang="en-US" altLang="zh-CN" dirty="0">
                <a:solidFill>
                  <a:srgbClr val="FF0000"/>
                </a:solidFill>
              </a:rPr>
              <a:t>||       !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 smtClean="0"/>
              <a:t>关系</a:t>
            </a:r>
            <a:r>
              <a:rPr lang="zh-CN" altLang="en-US" dirty="0"/>
              <a:t>运算符的运算</a:t>
            </a:r>
            <a:r>
              <a:rPr lang="zh-CN" altLang="en-US" dirty="0">
                <a:solidFill>
                  <a:srgbClr val="FF0000"/>
                </a:solidFill>
              </a:rPr>
              <a:t>结果</a:t>
            </a:r>
            <a:r>
              <a:rPr lang="zh-CN" altLang="en-US" dirty="0"/>
              <a:t>是</a:t>
            </a:r>
            <a:r>
              <a:rPr lang="en-US" altLang="zh-CN" dirty="0" err="1"/>
              <a:t>boolean</a:t>
            </a:r>
            <a:r>
              <a:rPr lang="zh-CN" altLang="en-US" dirty="0" smtClean="0"/>
              <a:t>型</a:t>
            </a:r>
            <a:endParaRPr lang="en-US" altLang="zh-CN" dirty="0"/>
          </a:p>
          <a:p>
            <a:pPr lvl="1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 smtClean="0"/>
              <a:t>逻辑运算</a:t>
            </a:r>
            <a:r>
              <a:rPr lang="zh-CN" altLang="en-US" dirty="0"/>
              <a:t>的操作数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是</a:t>
            </a:r>
            <a:r>
              <a:rPr lang="en-US" altLang="zh-CN" dirty="0" err="1"/>
              <a:t>boolean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dirty="0" smtClean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短路</a:t>
            </a:r>
            <a:r>
              <a:rPr lang="zh-CN" altLang="en-US" dirty="0"/>
              <a:t>运算符，</a:t>
            </a:r>
            <a:r>
              <a:rPr lang="en-US" altLang="zh-CN" dirty="0"/>
              <a:t>&amp;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非短路</a:t>
            </a:r>
            <a:r>
              <a:rPr lang="zh-CN" altLang="en-US" dirty="0"/>
              <a:t>运算符</a:t>
            </a:r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2.3.3 </a:t>
            </a:r>
            <a:r>
              <a:rPr lang="zh-CN" altLang="en-US" dirty="0" smtClean="0">
                <a:solidFill>
                  <a:srgbClr val="000099"/>
                </a:solidFill>
              </a:rPr>
              <a:t>按位运算符与移位运算符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988" y="1268760"/>
            <a:ext cx="9504436" cy="576064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按</a:t>
            </a:r>
            <a:r>
              <a:rPr lang="zh-CN" altLang="en-US" dirty="0">
                <a:solidFill>
                  <a:srgbClr val="000099"/>
                </a:solidFill>
              </a:rPr>
              <a:t>位运算符： </a:t>
            </a:r>
            <a:r>
              <a:rPr lang="en-US" altLang="zh-CN" dirty="0">
                <a:solidFill>
                  <a:srgbClr val="FF0000"/>
                </a:solidFill>
              </a:rPr>
              <a:t>&amp;    |     ^     </a:t>
            </a:r>
            <a:r>
              <a:rPr lang="en-US" altLang="zh-CN" dirty="0" smtClean="0">
                <a:solidFill>
                  <a:srgbClr val="FF0000"/>
                </a:solidFill>
              </a:rPr>
              <a:t>~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/>
              <a:t>分别为按位与、按位或、按位异或、按位取</a:t>
            </a:r>
            <a:r>
              <a:rPr lang="zh-CN" altLang="en-US" dirty="0" smtClean="0"/>
              <a:t>反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0099"/>
                </a:solidFill>
              </a:rPr>
              <a:t>移位运算符： </a:t>
            </a:r>
            <a:r>
              <a:rPr lang="en-US" altLang="zh-CN" dirty="0">
                <a:solidFill>
                  <a:srgbClr val="FF0000"/>
                </a:solidFill>
              </a:rPr>
              <a:t>&lt;&lt;    &gt;&gt;   &gt;&gt;&gt;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/>
              <a:t>移位运算都是针对整型数的二进制补码进行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/>
              <a:t> 在补码表示中，最高位为符号位，整数的符号位为</a:t>
            </a:r>
            <a:r>
              <a:rPr lang="en-US" altLang="zh-CN" dirty="0"/>
              <a:t>0</a:t>
            </a:r>
            <a:r>
              <a:rPr lang="zh-CN" altLang="en-US" dirty="0"/>
              <a:t>，负数的符号位为</a:t>
            </a:r>
            <a:r>
              <a:rPr lang="en-US" altLang="zh-CN" dirty="0"/>
              <a:t>1</a:t>
            </a:r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2.3.4 </a:t>
            </a:r>
            <a:r>
              <a:rPr lang="zh-CN" altLang="en-US" dirty="0" smtClean="0">
                <a:solidFill>
                  <a:srgbClr val="000099"/>
                </a:solidFill>
              </a:rPr>
              <a:t>赋值</a:t>
            </a:r>
            <a:r>
              <a:rPr lang="zh-CN" altLang="en-US" dirty="0">
                <a:solidFill>
                  <a:srgbClr val="000099"/>
                </a:solidFill>
              </a:rPr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988" y="1268760"/>
            <a:ext cx="9504436" cy="576064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 ~ </a:t>
            </a:r>
            <a:r>
              <a:rPr lang="en-US" altLang="zh-CN" dirty="0">
                <a:solidFill>
                  <a:srgbClr val="FF0000"/>
                </a:solidFill>
              </a:rPr>
              <a:t>=      +=    -=    *=       /=        %=    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	&amp;=    </a:t>
            </a:r>
            <a:r>
              <a:rPr lang="en-US" altLang="zh-CN" dirty="0">
                <a:solidFill>
                  <a:srgbClr val="FF0000"/>
                </a:solidFill>
              </a:rPr>
              <a:t>|=    ^=    &lt;&lt;=    &gt;&gt;=    &gt;&gt;&gt;=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左边</a:t>
            </a:r>
            <a:r>
              <a:rPr lang="zh-CN" altLang="en-US" dirty="0">
                <a:solidFill>
                  <a:schemeClr val="tx1"/>
                </a:solidFill>
              </a:rPr>
              <a:t>操作数必须是变量，不能是常量或</a:t>
            </a:r>
            <a:r>
              <a:rPr lang="zh-CN" altLang="en-US" dirty="0" smtClean="0">
                <a:solidFill>
                  <a:schemeClr val="tx1"/>
                </a:solidFill>
              </a:rPr>
              <a:t>表达式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 结合</a:t>
            </a:r>
            <a:r>
              <a:rPr lang="zh-CN" altLang="en-US" dirty="0">
                <a:solidFill>
                  <a:schemeClr val="tx1"/>
                </a:solidFill>
              </a:rPr>
              <a:t>方向为自右向左</a:t>
            </a:r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2.3.5 </a:t>
            </a:r>
            <a:r>
              <a:rPr lang="zh-CN" altLang="en-US" dirty="0" smtClean="0">
                <a:solidFill>
                  <a:srgbClr val="000099"/>
                </a:solidFill>
              </a:rPr>
              <a:t>其他运算符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988" y="1268760"/>
            <a:ext cx="11304636" cy="576064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altLang="zh-CN" sz="3600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000099"/>
                </a:solidFill>
              </a:rPr>
              <a:t>条件运算符  </a:t>
            </a:r>
            <a:r>
              <a:rPr lang="en-US" altLang="zh-CN" dirty="0" smtClean="0">
                <a:solidFill>
                  <a:srgbClr val="000099"/>
                </a:solidFill>
              </a:rPr>
              <a:t>? :</a:t>
            </a:r>
            <a:endParaRPr lang="en-US" altLang="zh-CN" dirty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op1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op2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op3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lvl="2" algn="just">
              <a:spcBef>
                <a:spcPts val="1200"/>
              </a:spcBef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op1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时返回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op2,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否则返回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</a:rPr>
              <a:t>op3</a:t>
            </a:r>
          </a:p>
          <a:p>
            <a:pPr lvl="2" algn="just">
              <a:spcBef>
                <a:spcPts val="1200"/>
              </a:spcBef>
              <a:defRPr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(x&lt;</a:t>
            </a:r>
            <a:r>
              <a:rPr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y?”less”:”more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or equal”);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zh-CN" dirty="0">
                <a:solidFill>
                  <a:srgbClr val="000099"/>
                </a:solidFill>
              </a:rPr>
              <a:t>  </a:t>
            </a:r>
            <a:r>
              <a:rPr lang="en-US" altLang="zh-CN" dirty="0" err="1">
                <a:solidFill>
                  <a:srgbClr val="000099"/>
                </a:solidFill>
              </a:rPr>
              <a:t>instanceof</a:t>
            </a:r>
            <a:r>
              <a:rPr lang="en-US" altLang="zh-CN" dirty="0">
                <a:solidFill>
                  <a:srgbClr val="000099"/>
                </a:solidFill>
              </a:rPr>
              <a:t>  </a:t>
            </a:r>
            <a:r>
              <a:rPr lang="zh-CN" altLang="en-US" dirty="0" smtClean="0">
                <a:solidFill>
                  <a:srgbClr val="000099"/>
                </a:solidFill>
              </a:rPr>
              <a:t>运算符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 op1  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instanceof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_GB2312" pitchFamily="49" charset="-122"/>
              </a:rPr>
              <a:t>op2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op1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为对象，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op2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类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若对象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op1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直接或间接地来自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op2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类时，结果为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true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，否则结果为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false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2.3.6 </a:t>
            </a:r>
            <a:r>
              <a:rPr lang="zh-CN" altLang="en-US" dirty="0" smtClean="0">
                <a:solidFill>
                  <a:srgbClr val="000099"/>
                </a:solidFill>
              </a:rPr>
              <a:t>运算符的优先次序</a:t>
            </a:r>
            <a:endParaRPr lang="zh-CN" altLang="en-US" dirty="0">
              <a:solidFill>
                <a:srgbClr val="000099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938213"/>
            <a:ext cx="4148423" cy="591978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2.4 </a:t>
            </a:r>
            <a:r>
              <a:rPr lang="en-US" altLang="zh-CN" dirty="0">
                <a:solidFill>
                  <a:srgbClr val="000099"/>
                </a:solidFill>
              </a:rPr>
              <a:t>Java</a:t>
            </a:r>
            <a:r>
              <a:rPr lang="zh-CN" altLang="en-US" dirty="0">
                <a:solidFill>
                  <a:srgbClr val="000099"/>
                </a:solidFill>
              </a:rPr>
              <a:t>的</a:t>
            </a:r>
            <a:r>
              <a:rPr lang="zh-CN" altLang="en-US" dirty="0" smtClean="0">
                <a:solidFill>
                  <a:srgbClr val="000099"/>
                </a:solidFill>
              </a:rPr>
              <a:t>语句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7988" y="1268760"/>
            <a:ext cx="11304636" cy="576064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表达式语句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aValue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=8933.234;    //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赋值语句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aValue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++;                //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增量语句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System.out.println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aValue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);  //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方法调用语句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Integer 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integerObject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=new Integer(4);  //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对象创建语句</a:t>
            </a:r>
          </a:p>
          <a:p>
            <a:pPr algn="just"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0099"/>
                </a:solidFill>
              </a:rPr>
              <a:t>声明</a:t>
            </a:r>
            <a:r>
              <a:rPr lang="zh-CN" altLang="en-US" dirty="0" smtClean="0">
                <a:solidFill>
                  <a:srgbClr val="000099"/>
                </a:solidFill>
              </a:rPr>
              <a:t>语句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声明变量或方法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double  </a:t>
            </a:r>
            <a:r>
              <a:rPr lang="en-US" altLang="zh-CN" sz="2800" dirty="0" err="1">
                <a:latin typeface="Times New Roman" panose="02020603050405020304" pitchFamily="18" charset="0"/>
                <a:ea typeface="楷体_GB2312" pitchFamily="49" charset="-122"/>
              </a:rPr>
              <a:t>aValue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=8933.234; 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defRPr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000099"/>
                </a:solidFill>
              </a:rPr>
              <a:t>程序流控制语句</a:t>
            </a:r>
          </a:p>
          <a:p>
            <a:pPr marL="0" indent="0" algn="just">
              <a:spcBef>
                <a:spcPts val="1200"/>
              </a:spcBef>
              <a:buNone/>
              <a:defRPr/>
            </a:pPr>
            <a:endParaRPr lang="en-US" altLang="zh-CN" dirty="0" smtClean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2.4.1 </a:t>
            </a:r>
            <a:r>
              <a:rPr lang="zh-CN" altLang="en-US" dirty="0" smtClean="0">
                <a:solidFill>
                  <a:srgbClr val="000099"/>
                </a:solidFill>
              </a:rPr>
              <a:t>流程</a:t>
            </a:r>
            <a:r>
              <a:rPr lang="zh-CN" altLang="en-US" dirty="0">
                <a:solidFill>
                  <a:srgbClr val="000099"/>
                </a:solidFill>
              </a:rPr>
              <a:t>控制语句</a:t>
            </a:r>
            <a:r>
              <a:rPr lang="en-US" altLang="zh-CN" dirty="0" smtClean="0">
                <a:solidFill>
                  <a:srgbClr val="000099"/>
                </a:solidFill>
              </a:rPr>
              <a:t>——if </a:t>
            </a:r>
            <a:r>
              <a:rPr lang="zh-CN" altLang="en-US" dirty="0">
                <a:solidFill>
                  <a:srgbClr val="000099"/>
                </a:solidFill>
              </a:rPr>
              <a:t>语句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133725"/>
            <a:ext cx="9115942" cy="57242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2.4.2 </a:t>
            </a:r>
            <a:r>
              <a:rPr lang="zh-CN" altLang="en-US" dirty="0" smtClean="0">
                <a:solidFill>
                  <a:srgbClr val="000099"/>
                </a:solidFill>
              </a:rPr>
              <a:t>流程</a:t>
            </a:r>
            <a:r>
              <a:rPr lang="zh-CN" altLang="en-US" dirty="0">
                <a:solidFill>
                  <a:srgbClr val="000099"/>
                </a:solidFill>
              </a:rPr>
              <a:t>控制语句</a:t>
            </a:r>
            <a:r>
              <a:rPr lang="en-US" altLang="zh-CN" dirty="0" smtClean="0">
                <a:solidFill>
                  <a:srgbClr val="000099"/>
                </a:solidFill>
              </a:rPr>
              <a:t>——switch </a:t>
            </a:r>
            <a:r>
              <a:rPr lang="zh-CN" altLang="en-US" dirty="0">
                <a:solidFill>
                  <a:srgbClr val="000099"/>
                </a:solidFill>
              </a:rPr>
              <a:t>语句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1" y="836713"/>
            <a:ext cx="8605909" cy="597115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2.4.3 </a:t>
            </a:r>
            <a:r>
              <a:rPr lang="zh-CN" altLang="en-US" dirty="0" smtClean="0">
                <a:solidFill>
                  <a:srgbClr val="000099"/>
                </a:solidFill>
              </a:rPr>
              <a:t>流程</a:t>
            </a:r>
            <a:r>
              <a:rPr lang="zh-CN" altLang="en-US" dirty="0">
                <a:solidFill>
                  <a:srgbClr val="000099"/>
                </a:solidFill>
              </a:rPr>
              <a:t>控制语句</a:t>
            </a:r>
            <a:r>
              <a:rPr lang="en-US" altLang="zh-CN" dirty="0" smtClean="0">
                <a:solidFill>
                  <a:srgbClr val="000099"/>
                </a:solidFill>
              </a:rPr>
              <a:t>——</a:t>
            </a:r>
            <a:r>
              <a:rPr lang="zh-CN" altLang="en-US" dirty="0" smtClean="0">
                <a:solidFill>
                  <a:srgbClr val="000099"/>
                </a:solidFill>
              </a:rPr>
              <a:t>循环语句</a:t>
            </a:r>
            <a:endParaRPr lang="zh-CN" altLang="en-US" dirty="0">
              <a:solidFill>
                <a:srgbClr val="000099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052736"/>
            <a:ext cx="10543161" cy="550148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3276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0099"/>
                </a:solidFill>
              </a:rPr>
              <a:t>2.4.4 </a:t>
            </a:r>
            <a:r>
              <a:rPr lang="zh-CN" altLang="en-US" dirty="0">
                <a:solidFill>
                  <a:srgbClr val="000099"/>
                </a:solidFill>
              </a:rPr>
              <a:t>流程控制语句</a:t>
            </a:r>
            <a:r>
              <a:rPr lang="en-US" altLang="zh-CN" dirty="0" smtClean="0">
                <a:solidFill>
                  <a:srgbClr val="000099"/>
                </a:solidFill>
              </a:rPr>
              <a:t>——</a:t>
            </a:r>
            <a:r>
              <a:rPr lang="zh-CN" altLang="en-US" dirty="0" smtClean="0">
                <a:solidFill>
                  <a:srgbClr val="000099"/>
                </a:solidFill>
              </a:rPr>
              <a:t>改进的</a:t>
            </a:r>
            <a:r>
              <a:rPr lang="en-US" altLang="zh-CN" dirty="0" smtClean="0">
                <a:solidFill>
                  <a:srgbClr val="000099"/>
                </a:solidFill>
              </a:rPr>
              <a:t>for</a:t>
            </a:r>
            <a:r>
              <a:rPr lang="zh-CN" altLang="en-US" dirty="0" smtClean="0">
                <a:solidFill>
                  <a:srgbClr val="000099"/>
                </a:solidFill>
              </a:rPr>
              <a:t>语句</a:t>
            </a:r>
            <a:endParaRPr lang="zh-CN" altLang="en-US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670537"/>
            <a:ext cx="6480720" cy="3176961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"/>
          </p:nvPr>
        </p:nvSpPr>
        <p:spPr>
          <a:xfrm>
            <a:off x="407368" y="1125452"/>
            <a:ext cx="10945216" cy="5399892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  for </a:t>
            </a:r>
            <a:r>
              <a:rPr lang="en-US" altLang="zh-CN" dirty="0">
                <a:solidFill>
                  <a:srgbClr val="000099"/>
                </a:solidFill>
              </a:rPr>
              <a:t>( </a:t>
            </a:r>
            <a:r>
              <a:rPr lang="zh-CN" altLang="en-US" dirty="0">
                <a:solidFill>
                  <a:srgbClr val="000099"/>
                </a:solidFill>
              </a:rPr>
              <a:t>声明循环变量</a:t>
            </a:r>
            <a:r>
              <a:rPr lang="en-US" altLang="zh-CN" dirty="0">
                <a:solidFill>
                  <a:srgbClr val="000099"/>
                </a:solidFill>
              </a:rPr>
              <a:t>; </a:t>
            </a:r>
            <a:r>
              <a:rPr lang="zh-CN" altLang="en-US" dirty="0">
                <a:solidFill>
                  <a:srgbClr val="000099"/>
                </a:solidFill>
              </a:rPr>
              <a:t>数组的名字 </a:t>
            </a:r>
            <a:r>
              <a:rPr lang="en-US" altLang="zh-CN" dirty="0">
                <a:solidFill>
                  <a:srgbClr val="000099"/>
                </a:solidFill>
              </a:rPr>
              <a:t>)</a:t>
            </a:r>
          </a:p>
          <a:p>
            <a:pPr marL="0" indent="0" algn="just">
              <a:spcBef>
                <a:spcPts val="1200"/>
              </a:spcBef>
              <a:buNone/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                 </a:t>
            </a:r>
            <a:r>
              <a:rPr lang="en-US" altLang="zh-CN" dirty="0">
                <a:solidFill>
                  <a:srgbClr val="000099"/>
                </a:solidFill>
              </a:rPr>
              <a:t>{   </a:t>
            </a:r>
            <a:r>
              <a:rPr lang="en-US" altLang="zh-CN" dirty="0" smtClean="0">
                <a:solidFill>
                  <a:srgbClr val="000099"/>
                </a:solidFill>
              </a:rPr>
              <a:t>……}</a:t>
            </a:r>
            <a:endParaRPr lang="en-US" altLang="zh-CN" dirty="0">
              <a:solidFill>
                <a:srgbClr val="000099"/>
              </a:solidFill>
            </a:endParaRPr>
          </a:p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</a:rPr>
              <a:t>对于</a:t>
            </a:r>
            <a:r>
              <a:rPr lang="zh-CN" altLang="en-US" dirty="0">
                <a:solidFill>
                  <a:schemeClr val="tx1"/>
                </a:solidFill>
              </a:rPr>
              <a:t>循环变量依次取数组中的每一个元素的值</a:t>
            </a:r>
          </a:p>
          <a:p>
            <a:pPr algn="just">
              <a:spcBef>
                <a:spcPts val="1200"/>
              </a:spcBef>
              <a:defRPr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 必须</a:t>
            </a:r>
            <a:r>
              <a:rPr lang="zh-CN" altLang="en-US" dirty="0">
                <a:solidFill>
                  <a:schemeClr val="tx1"/>
                </a:solidFill>
              </a:rPr>
              <a:t>声明循环变量，不能使用已声明的变量</a:t>
            </a:r>
            <a:endParaRPr lang="zh-CN" altLang="en-US" i="1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  <a:defRPr/>
            </a:pPr>
            <a:endParaRPr lang="en-US" altLang="zh-CN" dirty="0" smtClean="0">
              <a:solidFill>
                <a:srgbClr val="00009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152"/>
          <p:cNvGraphicFramePr>
            <a:graphicFrameLocks noChangeAspect="1"/>
          </p:cNvGraphicFramePr>
          <p:nvPr/>
        </p:nvGraphicFramePr>
        <p:xfrm>
          <a:off x="800870" y="28881"/>
          <a:ext cx="10240193" cy="665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" name="BMP 图像" r:id="rId3" imgW="4371975" imgH="2924175" progId="Paint.Picture">
                  <p:embed/>
                </p:oleObj>
              </mc:Choice>
              <mc:Fallback>
                <p:oleObj name="BMP 图像" r:id="rId3" imgW="4371975" imgH="2924175" progId="Paint.Picture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70" y="28881"/>
                        <a:ext cx="10240193" cy="6658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2.4.5</a:t>
            </a:r>
            <a:r>
              <a:rPr lang="zh-CN" altLang="en-US" dirty="0" smtClean="0">
                <a:solidFill>
                  <a:srgbClr val="000099"/>
                </a:solidFill>
              </a:rPr>
              <a:t>流程</a:t>
            </a:r>
            <a:r>
              <a:rPr lang="zh-CN" altLang="en-US" dirty="0">
                <a:solidFill>
                  <a:srgbClr val="000099"/>
                </a:solidFill>
              </a:rPr>
              <a:t>控制语句</a:t>
            </a:r>
            <a:r>
              <a:rPr lang="en-US" altLang="zh-CN" dirty="0" smtClean="0">
                <a:solidFill>
                  <a:srgbClr val="000099"/>
                </a:solidFill>
              </a:rPr>
              <a:t>——</a:t>
            </a:r>
            <a:r>
              <a:rPr lang="zh-CN" altLang="en-US" dirty="0" smtClean="0">
                <a:solidFill>
                  <a:srgbClr val="000099"/>
                </a:solidFill>
              </a:rPr>
              <a:t>转向语句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07988" y="1268760"/>
            <a:ext cx="11304636" cy="576064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break</a:t>
            </a:r>
            <a:r>
              <a:rPr lang="zh-CN" altLang="en-US" dirty="0" smtClean="0">
                <a:solidFill>
                  <a:srgbClr val="000099"/>
                </a:solidFill>
              </a:rPr>
              <a:t>语句 </a:t>
            </a:r>
            <a:r>
              <a:rPr lang="en-US" altLang="zh-CN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break;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从该语句所在的</a:t>
            </a:r>
            <a:r>
              <a:rPr lang="en-US" altLang="zh-CN" dirty="0"/>
              <a:t>switch</a:t>
            </a:r>
            <a:r>
              <a:rPr lang="zh-CN" altLang="en-US" dirty="0"/>
              <a:t>分支或循环中跳转出来，</a:t>
            </a:r>
            <a:r>
              <a:rPr lang="zh-CN" altLang="en-US" dirty="0" smtClean="0"/>
              <a:t>执行后继语句</a:t>
            </a:r>
            <a:endParaRPr lang="zh-CN" altLang="en-US" dirty="0">
              <a:solidFill>
                <a:srgbClr val="000099"/>
              </a:solidFill>
            </a:endParaRPr>
          </a:p>
          <a:p>
            <a:pPr algn="just">
              <a:spcBef>
                <a:spcPts val="1200"/>
              </a:spcBef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 continue</a:t>
            </a:r>
            <a:r>
              <a:rPr lang="zh-CN" altLang="en-US" dirty="0" smtClean="0">
                <a:solidFill>
                  <a:srgbClr val="000099"/>
                </a:solidFill>
              </a:rPr>
              <a:t>语句 </a:t>
            </a:r>
            <a:r>
              <a:rPr lang="en-US" altLang="zh-CN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continue;</a:t>
            </a:r>
            <a:endParaRPr lang="zh-CN" altLang="en-US" dirty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跳过循环体中剩余的语句，并判断循环条件，决定</a:t>
            </a:r>
            <a:r>
              <a:rPr lang="zh-CN" altLang="en-US" sz="2800" dirty="0" smtClean="0">
                <a:latin typeface="Times New Roman" panose="02020603050405020304" pitchFamily="18" charset="0"/>
                <a:ea typeface="楷体_GB2312" pitchFamily="49" charset="-122"/>
              </a:rPr>
              <a:t>是否进入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下一轮循环</a:t>
            </a:r>
          </a:p>
          <a:p>
            <a:pPr marL="273050" lvl="1" indent="-273050" algn="just">
              <a:spcBef>
                <a:spcPts val="12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en-US" altLang="zh-CN" b="1" dirty="0" smtClean="0">
                <a:solidFill>
                  <a:srgbClr val="000099"/>
                </a:solidFill>
              </a:rPr>
              <a:t> return</a:t>
            </a:r>
            <a:r>
              <a:rPr lang="zh-CN" altLang="en-US" b="1" dirty="0" smtClean="0">
                <a:solidFill>
                  <a:srgbClr val="000099"/>
                </a:solidFill>
              </a:rPr>
              <a:t>语句  </a:t>
            </a:r>
            <a:r>
              <a:rPr lang="en-US" altLang="zh-CN" b="1" i="1" dirty="0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return  </a:t>
            </a:r>
            <a:r>
              <a:rPr lang="zh-CN" altLang="en-US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表达式</a:t>
            </a:r>
            <a:r>
              <a:rPr lang="en-US" altLang="zh-CN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退出当前的方法（函数），使控制流程返回到调</a:t>
            </a:r>
            <a:r>
              <a:rPr lang="zh-CN" altLang="en-US" sz="2800" dirty="0" smtClean="0">
                <a:latin typeface="Times New Roman" panose="02020603050405020304" pitchFamily="18" charset="0"/>
                <a:ea typeface="楷体_GB2312" pitchFamily="49" charset="-122"/>
              </a:rPr>
              <a:t>用语句后的下一条语句</a:t>
            </a:r>
          </a:p>
          <a:p>
            <a:pPr marL="0" indent="0" algn="just">
              <a:spcBef>
                <a:spcPts val="1200"/>
              </a:spcBef>
              <a:buNone/>
              <a:defRPr/>
            </a:pPr>
            <a:endParaRPr lang="en-US" altLang="zh-CN" dirty="0" smtClean="0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000099"/>
                </a:solidFill>
              </a:rPr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1484784"/>
            <a:ext cx="6335146" cy="374441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2.5.1 </a:t>
            </a:r>
            <a:r>
              <a:rPr lang="zh-CN" altLang="en-US" dirty="0" smtClean="0">
                <a:solidFill>
                  <a:srgbClr val="000099"/>
                </a:solidFill>
              </a:rPr>
              <a:t>一</a:t>
            </a:r>
            <a:r>
              <a:rPr lang="zh-CN" altLang="en-US" dirty="0">
                <a:solidFill>
                  <a:srgbClr val="000099"/>
                </a:solidFill>
              </a:rPr>
              <a:t>维数组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07988" y="1196752"/>
            <a:ext cx="11304636" cy="576064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声明</a:t>
            </a:r>
            <a:r>
              <a:rPr lang="zh-CN" altLang="en-US" dirty="0">
                <a:solidFill>
                  <a:srgbClr val="000099"/>
                </a:solidFill>
              </a:rPr>
              <a:t>数组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 数组元素类型       数组名</a:t>
            </a:r>
            <a:r>
              <a:rPr lang="en-US" altLang="zh-CN" dirty="0"/>
              <a:t>[ ] ;         </a:t>
            </a:r>
            <a:r>
              <a:rPr lang="en-US" altLang="zh-CN" sz="2400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float  </a:t>
            </a:r>
            <a:r>
              <a:rPr lang="en-US" altLang="zh-CN" sz="2400" b="1" i="1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fs</a:t>
            </a:r>
            <a:r>
              <a:rPr lang="en-US" altLang="zh-CN" sz="2400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[ ];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 smtClean="0"/>
              <a:t> 数组</a:t>
            </a:r>
            <a:r>
              <a:rPr lang="zh-CN" altLang="en-US" dirty="0"/>
              <a:t>元素类型</a:t>
            </a:r>
            <a:r>
              <a:rPr lang="en-US" altLang="zh-CN" dirty="0"/>
              <a:t>[ ]    </a:t>
            </a:r>
            <a:r>
              <a:rPr lang="zh-CN" altLang="en-US" dirty="0"/>
              <a:t>数组名</a:t>
            </a:r>
            <a:r>
              <a:rPr lang="en-US" altLang="zh-CN" dirty="0"/>
              <a:t>;             </a:t>
            </a:r>
            <a:r>
              <a:rPr lang="en-US" altLang="zh-CN" sz="2400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float[ ]  </a:t>
            </a:r>
            <a:r>
              <a:rPr lang="en-US" altLang="zh-CN" sz="2400" b="1" i="1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fs</a:t>
            </a:r>
            <a:r>
              <a:rPr lang="en-US" altLang="zh-CN" sz="2400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 </a:t>
            </a:r>
            <a:r>
              <a:rPr lang="zh-CN" altLang="en-US" dirty="0" smtClean="0">
                <a:solidFill>
                  <a:srgbClr val="000099"/>
                </a:solidFill>
              </a:rPr>
              <a:t>创建数组</a:t>
            </a:r>
            <a:endParaRPr lang="en-US" altLang="zh-CN" dirty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 smtClean="0"/>
              <a:t>数组</a:t>
            </a:r>
            <a:r>
              <a:rPr lang="zh-CN" altLang="en-US" dirty="0"/>
              <a:t>名</a:t>
            </a:r>
            <a:r>
              <a:rPr lang="en-US" altLang="zh-CN" dirty="0"/>
              <a:t>= new  </a:t>
            </a:r>
            <a:r>
              <a:rPr lang="zh-CN" altLang="en-US" dirty="0"/>
              <a:t>数组元素类型</a:t>
            </a:r>
            <a:r>
              <a:rPr lang="en-US" altLang="zh-CN" dirty="0"/>
              <a:t>[</a:t>
            </a:r>
            <a:r>
              <a:rPr lang="zh-CN" altLang="en-US" dirty="0"/>
              <a:t>数组元素个数</a:t>
            </a:r>
            <a:r>
              <a:rPr lang="en-US" altLang="zh-CN" dirty="0" smtClean="0"/>
              <a:t>];   </a:t>
            </a:r>
            <a:r>
              <a:rPr lang="en-US" altLang="zh-CN" sz="2400" i="1" dirty="0" err="1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fs</a:t>
            </a:r>
            <a:r>
              <a:rPr lang="en-US" altLang="zh-CN" sz="2400" i="1" dirty="0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=new  </a:t>
            </a:r>
            <a:r>
              <a:rPr lang="en-US" altLang="zh-CN" sz="2400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float[4];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数组名中存放数组首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允许使用</a:t>
            </a:r>
            <a:r>
              <a:rPr lang="en-US" altLang="zh-CN" dirty="0" err="1"/>
              <a:t>int</a:t>
            </a:r>
            <a:r>
              <a:rPr lang="zh-CN" altLang="en-US" dirty="0"/>
              <a:t>型变量指定数组元素的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marL="367030" lvl="1" indent="0" algn="just">
              <a:spcBef>
                <a:spcPts val="1200"/>
              </a:spcBef>
              <a:buNone/>
              <a:defRPr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124744"/>
            <a:ext cx="2712955" cy="95105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843" y="4422243"/>
            <a:ext cx="3340898" cy="174360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22104" y="5925784"/>
            <a:ext cx="684076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Clr>
                <a:srgbClr val="9933FF"/>
              </a:buClr>
              <a:buFont typeface="Wingdings" panose="05000000000000000000" pitchFamily="2" charset="2"/>
              <a:buNone/>
            </a:pPr>
            <a:r>
              <a:rPr lang="en-US" altLang="zh-CN" sz="2800" b="1" i="1" dirty="0" err="1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en-US" altLang="zh-CN" sz="2800" b="1" i="1" dirty="0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  size=4;    float   </a:t>
            </a:r>
            <a:r>
              <a:rPr lang="en-US" altLang="zh-CN" sz="2800" b="1" i="1" dirty="0" err="1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fs</a:t>
            </a:r>
            <a:r>
              <a:rPr lang="en-US" altLang="zh-CN" sz="2800" b="1" i="1" dirty="0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[ ]=new  float[size];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2.5.1 </a:t>
            </a:r>
            <a:r>
              <a:rPr lang="zh-CN" altLang="en-US" dirty="0" smtClean="0">
                <a:solidFill>
                  <a:srgbClr val="000099"/>
                </a:solidFill>
              </a:rPr>
              <a:t>一</a:t>
            </a:r>
            <a:r>
              <a:rPr lang="zh-CN" altLang="en-US" dirty="0">
                <a:solidFill>
                  <a:srgbClr val="000099"/>
                </a:solidFill>
              </a:rPr>
              <a:t>维数</a:t>
            </a:r>
            <a:r>
              <a:rPr lang="zh-CN" altLang="en-US" dirty="0" smtClean="0">
                <a:solidFill>
                  <a:srgbClr val="000099"/>
                </a:solidFill>
              </a:rPr>
              <a:t>组（续）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07988" y="1196752"/>
            <a:ext cx="11304636" cy="576064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 Length</a:t>
            </a:r>
            <a:r>
              <a:rPr lang="zh-CN" altLang="en-US" dirty="0">
                <a:solidFill>
                  <a:srgbClr val="000099"/>
                </a:solidFill>
              </a:rPr>
              <a:t>的使用 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34FE7"/>
                </a:solidFill>
              </a:rPr>
              <a:t>数组名</a:t>
            </a:r>
            <a:r>
              <a:rPr lang="en-US" altLang="zh-CN" dirty="0">
                <a:solidFill>
                  <a:srgbClr val="034FE7"/>
                </a:solidFill>
              </a:rPr>
              <a:t>.length  </a:t>
            </a:r>
            <a:r>
              <a:rPr lang="zh-CN" altLang="en-US" dirty="0"/>
              <a:t>是数组元素的</a:t>
            </a:r>
            <a:r>
              <a:rPr lang="zh-CN" altLang="en-US" dirty="0" smtClean="0"/>
              <a:t>个数</a:t>
            </a:r>
            <a:endParaRPr lang="en-US" altLang="zh-CN" sz="2400" b="1" i="1" dirty="0" smtClean="0">
              <a:solidFill>
                <a:srgbClr val="9933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初始化数组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若数组元素是基本数据类型，系统会赋予每个元素一</a:t>
            </a:r>
            <a:r>
              <a:rPr lang="zh-CN" altLang="en-US" dirty="0" smtClean="0"/>
              <a:t>个默认</a:t>
            </a:r>
            <a:r>
              <a:rPr lang="zh-CN" altLang="en-US" dirty="0"/>
              <a:t>值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 smtClean="0"/>
              <a:t> 初始化方式</a:t>
            </a:r>
            <a:r>
              <a:rPr lang="en-US" altLang="zh-CN" dirty="0" smtClean="0"/>
              <a:t>1:</a:t>
            </a:r>
          </a:p>
          <a:p>
            <a:pPr lvl="1" algn="just">
              <a:spcBef>
                <a:spcPts val="1200"/>
              </a:spcBef>
              <a:defRPr/>
            </a:pPr>
            <a:endParaRPr lang="en-US" altLang="zh-CN" dirty="0"/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初始化方式</a:t>
            </a:r>
            <a:r>
              <a:rPr lang="en-US" altLang="zh-CN" dirty="0" smtClean="0"/>
              <a:t>2</a:t>
            </a:r>
            <a:r>
              <a:rPr lang="zh-CN" altLang="en-US" dirty="0"/>
              <a:t>：声明数组的同时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4221088"/>
            <a:ext cx="4285859" cy="10790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912" y="6104544"/>
            <a:ext cx="6297714" cy="64013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2.5.1 </a:t>
            </a:r>
            <a:r>
              <a:rPr lang="zh-CN" altLang="en-US" dirty="0" smtClean="0">
                <a:solidFill>
                  <a:srgbClr val="000099"/>
                </a:solidFill>
              </a:rPr>
              <a:t>一</a:t>
            </a:r>
            <a:r>
              <a:rPr lang="zh-CN" altLang="en-US" dirty="0">
                <a:solidFill>
                  <a:srgbClr val="000099"/>
                </a:solidFill>
              </a:rPr>
              <a:t>维数</a:t>
            </a:r>
            <a:r>
              <a:rPr lang="zh-CN" altLang="en-US" dirty="0" smtClean="0">
                <a:solidFill>
                  <a:srgbClr val="000099"/>
                </a:solidFill>
              </a:rPr>
              <a:t>组（续）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07988" y="1128083"/>
            <a:ext cx="11304636" cy="3091971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访问</a:t>
            </a:r>
            <a:r>
              <a:rPr lang="zh-CN" altLang="en-US" dirty="0">
                <a:solidFill>
                  <a:srgbClr val="000099"/>
                </a:solidFill>
              </a:rPr>
              <a:t>数组</a:t>
            </a:r>
            <a:r>
              <a:rPr lang="zh-CN" altLang="en-US" dirty="0" smtClean="0">
                <a:solidFill>
                  <a:srgbClr val="000099"/>
                </a:solidFill>
              </a:rPr>
              <a:t>元素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00099"/>
                </a:solidFill>
              </a:rPr>
              <a:t>数组名</a:t>
            </a:r>
            <a:r>
              <a:rPr lang="en-US" altLang="zh-CN" dirty="0">
                <a:solidFill>
                  <a:srgbClr val="000099"/>
                </a:solidFill>
              </a:rPr>
              <a:t>[</a:t>
            </a:r>
            <a:r>
              <a:rPr lang="zh-CN" altLang="en-US" dirty="0">
                <a:solidFill>
                  <a:srgbClr val="000099"/>
                </a:solidFill>
              </a:rPr>
              <a:t>下标 </a:t>
            </a:r>
            <a:r>
              <a:rPr lang="en-US" altLang="zh-CN" dirty="0">
                <a:solidFill>
                  <a:srgbClr val="000099"/>
                </a:solidFill>
              </a:rPr>
              <a:t>]   </a:t>
            </a:r>
            <a:r>
              <a:rPr lang="zh-CN" altLang="en-US" dirty="0"/>
              <a:t>下标从</a:t>
            </a:r>
            <a:r>
              <a:rPr lang="en-US" altLang="zh-CN" dirty="0"/>
              <a:t>0</a:t>
            </a:r>
            <a:r>
              <a:rPr lang="zh-CN" altLang="en-US" dirty="0"/>
              <a:t>开始</a:t>
            </a:r>
            <a:endParaRPr lang="en-US" altLang="zh-CN" dirty="0"/>
          </a:p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数组</a:t>
            </a:r>
            <a:r>
              <a:rPr lang="zh-CN" altLang="en-US" dirty="0">
                <a:solidFill>
                  <a:srgbClr val="000099"/>
                </a:solidFill>
              </a:rPr>
              <a:t>的</a:t>
            </a:r>
            <a:r>
              <a:rPr lang="zh-CN" altLang="en-US" dirty="0" smtClean="0">
                <a:solidFill>
                  <a:srgbClr val="000099"/>
                </a:solidFill>
              </a:rPr>
              <a:t>引用</a:t>
            </a:r>
            <a:endParaRPr lang="zh-CN" altLang="en-US" dirty="0">
              <a:solidFill>
                <a:srgbClr val="0000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3140968"/>
            <a:ext cx="4041998" cy="10790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30" y="4409924"/>
            <a:ext cx="7523116" cy="2383743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2.5.2</a:t>
            </a:r>
            <a:r>
              <a:rPr lang="zh-CN" altLang="en-US" dirty="0" smtClean="0">
                <a:solidFill>
                  <a:srgbClr val="000099"/>
                </a:solidFill>
              </a:rPr>
              <a:t>数组</a:t>
            </a:r>
            <a:r>
              <a:rPr lang="zh-CN" altLang="en-US" dirty="0">
                <a:solidFill>
                  <a:srgbClr val="000099"/>
                </a:solidFill>
              </a:rPr>
              <a:t>的复制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632910"/>
            <a:ext cx="8340051" cy="5791702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618628" y="3321372"/>
            <a:ext cx="8424935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2.5.3 </a:t>
            </a:r>
            <a:r>
              <a:rPr lang="zh-CN" altLang="en-US" dirty="0" smtClean="0">
                <a:solidFill>
                  <a:srgbClr val="000099"/>
                </a:solidFill>
              </a:rPr>
              <a:t>二维数组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07988" y="1196752"/>
            <a:ext cx="11304636" cy="576064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 声明</a:t>
            </a:r>
            <a:r>
              <a:rPr lang="zh-CN" altLang="en-US" dirty="0">
                <a:solidFill>
                  <a:srgbClr val="000099"/>
                </a:solidFill>
              </a:rPr>
              <a:t>数组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数组元素类型       数组名</a:t>
            </a:r>
            <a:r>
              <a:rPr lang="en-US" altLang="zh-CN" dirty="0"/>
              <a:t>[ ] [ ]; </a:t>
            </a:r>
            <a:r>
              <a:rPr lang="en-US" altLang="zh-CN" dirty="0" smtClean="0"/>
              <a:t>    </a:t>
            </a:r>
            <a:r>
              <a:rPr lang="en-US" altLang="zh-CN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Point  </a:t>
            </a:r>
            <a:r>
              <a:rPr lang="en-US" altLang="zh-CN" b="1" i="1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ps</a:t>
            </a:r>
            <a:r>
              <a:rPr lang="en-US" altLang="zh-CN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[ ][ ];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数组元素类型</a:t>
            </a:r>
            <a:r>
              <a:rPr lang="en-US" altLang="zh-CN" dirty="0"/>
              <a:t>[ ][ ]    </a:t>
            </a:r>
            <a:r>
              <a:rPr lang="zh-CN" altLang="en-US" dirty="0"/>
              <a:t>数组名</a:t>
            </a:r>
            <a:r>
              <a:rPr lang="en-US" altLang="zh-CN" dirty="0" smtClean="0"/>
              <a:t>;</a:t>
            </a:r>
            <a:r>
              <a:rPr lang="en-US" altLang="zh-CN" b="1" dirty="0">
                <a:ea typeface="楷体_GB2312" pitchFamily="49" charset="-122"/>
              </a:rPr>
              <a:t> </a:t>
            </a:r>
            <a:r>
              <a:rPr lang="en-US" altLang="zh-CN" b="1" dirty="0" smtClean="0">
                <a:ea typeface="楷体_GB2312" pitchFamily="49" charset="-122"/>
              </a:rPr>
              <a:t>        </a:t>
            </a:r>
            <a:r>
              <a:rPr lang="en-US" altLang="zh-CN" b="1" i="1" dirty="0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Point</a:t>
            </a:r>
            <a:r>
              <a:rPr lang="en-US" altLang="zh-CN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[ ][ ]  </a:t>
            </a:r>
            <a:r>
              <a:rPr lang="en-US" altLang="zh-CN" b="1" i="1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ps</a:t>
            </a:r>
            <a:r>
              <a:rPr lang="en-US" altLang="zh-CN" b="1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dirty="0"/>
          </a:p>
          <a:p>
            <a:pPr marL="273050" lvl="1" indent="-273050" algn="just">
              <a:spcBef>
                <a:spcPts val="12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CN" altLang="en-US" b="1" dirty="0">
                <a:solidFill>
                  <a:srgbClr val="000099"/>
                </a:solidFill>
              </a:rPr>
              <a:t> 创建</a:t>
            </a:r>
            <a:r>
              <a:rPr lang="zh-CN" altLang="en-US" b="1" dirty="0" smtClean="0">
                <a:solidFill>
                  <a:srgbClr val="000099"/>
                </a:solidFill>
              </a:rPr>
              <a:t>数组</a:t>
            </a:r>
            <a:endParaRPr lang="zh-CN" altLang="en-US" b="1" dirty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数组名</a:t>
            </a:r>
            <a:r>
              <a:rPr lang="en-US" altLang="zh-CN" dirty="0"/>
              <a:t>= new  </a:t>
            </a:r>
            <a:r>
              <a:rPr lang="zh-CN" altLang="en-US" dirty="0"/>
              <a:t>数组元素类型</a:t>
            </a:r>
            <a:r>
              <a:rPr lang="en-US" altLang="zh-CN" dirty="0"/>
              <a:t>[</a:t>
            </a:r>
            <a:r>
              <a:rPr lang="zh-CN" altLang="en-US" dirty="0"/>
              <a:t>一维元素个数</a:t>
            </a:r>
            <a:r>
              <a:rPr lang="en-US" altLang="zh-CN" dirty="0"/>
              <a:t>][</a:t>
            </a:r>
            <a:r>
              <a:rPr lang="zh-CN" altLang="en-US" dirty="0"/>
              <a:t>二维元素个数</a:t>
            </a:r>
            <a:r>
              <a:rPr lang="en-US" altLang="zh-CN" dirty="0"/>
              <a:t>];</a:t>
            </a:r>
          </a:p>
          <a:p>
            <a:pPr eaLnBrk="1" hangingPunct="1">
              <a:lnSpc>
                <a:spcPct val="90000"/>
              </a:lnSpc>
              <a:buClr>
                <a:srgbClr val="9933FF"/>
              </a:buClr>
              <a:buNone/>
            </a:pPr>
            <a:r>
              <a:rPr lang="en-US" altLang="zh-CN" sz="2400" i="1" dirty="0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					</a:t>
            </a:r>
            <a:r>
              <a:rPr lang="en-US" altLang="zh-CN" sz="2400" i="1" dirty="0" err="1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ps</a:t>
            </a:r>
            <a:r>
              <a:rPr lang="en-US" altLang="zh-CN" sz="2400" i="1" dirty="0" smtClean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=new  </a:t>
            </a:r>
            <a:r>
              <a:rPr lang="en-US" altLang="zh-CN" sz="2400" i="1" dirty="0">
                <a:solidFill>
                  <a:srgbClr val="9933FF"/>
                </a:solidFill>
                <a:latin typeface="Times New Roman" panose="02020603050405020304" pitchFamily="18" charset="0"/>
                <a:ea typeface="楷体_GB2312" pitchFamily="49" charset="-122"/>
              </a:rPr>
              <a:t>Point[4][5];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构成二维数组的一维数组不必有相同的</a:t>
            </a:r>
            <a:r>
              <a:rPr lang="zh-CN" altLang="en-US" dirty="0" smtClean="0"/>
              <a:t>长度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017" y="3284984"/>
            <a:ext cx="1743607" cy="5547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305" y="5211111"/>
            <a:ext cx="3633531" cy="184724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988" y="-71438"/>
            <a:ext cx="9956800" cy="1009651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2.5.3 </a:t>
            </a:r>
            <a:r>
              <a:rPr lang="zh-CN" altLang="en-US" dirty="0" smtClean="0">
                <a:solidFill>
                  <a:srgbClr val="000099"/>
                </a:solidFill>
              </a:rPr>
              <a:t>二维数组（续）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407988" y="1196752"/>
            <a:ext cx="11304636" cy="5760640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en-US" altLang="zh-CN" dirty="0" smtClean="0">
                <a:solidFill>
                  <a:srgbClr val="000099"/>
                </a:solidFill>
              </a:rPr>
              <a:t> Length</a:t>
            </a:r>
            <a:r>
              <a:rPr lang="zh-CN" altLang="en-US" dirty="0">
                <a:solidFill>
                  <a:srgbClr val="000099"/>
                </a:solidFill>
              </a:rPr>
              <a:t>的使用 </a:t>
            </a: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>
                <a:solidFill>
                  <a:srgbClr val="034FE7"/>
                </a:solidFill>
              </a:rPr>
              <a:t>数组名</a:t>
            </a:r>
            <a:r>
              <a:rPr lang="en-US" altLang="zh-CN" dirty="0">
                <a:solidFill>
                  <a:srgbClr val="034FE7"/>
                </a:solidFill>
              </a:rPr>
              <a:t>.</a:t>
            </a:r>
            <a:r>
              <a:rPr lang="en-US" altLang="zh-CN" dirty="0" smtClean="0">
                <a:solidFill>
                  <a:srgbClr val="034FE7"/>
                </a:solidFill>
              </a:rPr>
              <a:t>length </a:t>
            </a:r>
            <a:r>
              <a:rPr lang="zh-CN" altLang="en-US" dirty="0"/>
              <a:t>是二维数组含有的一维数组的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pPr lvl="1" algn="just">
              <a:spcBef>
                <a:spcPts val="1200"/>
              </a:spcBef>
              <a:defRPr/>
            </a:pPr>
            <a:endParaRPr lang="zh-CN" altLang="en-US" dirty="0"/>
          </a:p>
          <a:p>
            <a:pPr algn="just">
              <a:spcBef>
                <a:spcPts val="1200"/>
              </a:spcBef>
              <a:defRPr/>
            </a:pPr>
            <a:r>
              <a:rPr lang="zh-CN" altLang="en-US" dirty="0" smtClean="0">
                <a:solidFill>
                  <a:srgbClr val="000099"/>
                </a:solidFill>
              </a:rPr>
              <a:t>初始化数组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 smtClean="0"/>
              <a:t>初始化方式</a:t>
            </a:r>
            <a:r>
              <a:rPr lang="en-US" altLang="zh-CN" dirty="0" smtClean="0"/>
              <a:t>1:</a:t>
            </a:r>
          </a:p>
          <a:p>
            <a:pPr lvl="1" algn="just">
              <a:spcBef>
                <a:spcPts val="1200"/>
              </a:spcBef>
              <a:defRPr/>
            </a:pPr>
            <a:endParaRPr lang="en-US" altLang="zh-CN" dirty="0"/>
          </a:p>
          <a:p>
            <a:pPr lvl="1" algn="just">
              <a:spcBef>
                <a:spcPts val="1200"/>
              </a:spcBef>
              <a:defRPr/>
            </a:pPr>
            <a:r>
              <a:rPr lang="zh-CN" altLang="en-US" dirty="0"/>
              <a:t>初始化方式</a:t>
            </a:r>
            <a:r>
              <a:rPr lang="en-US" altLang="zh-CN" dirty="0" smtClean="0"/>
              <a:t>2</a:t>
            </a:r>
            <a:r>
              <a:rPr lang="zh-CN" altLang="en-US" dirty="0"/>
              <a:t>：声明数组的同时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376659"/>
            <a:ext cx="7523116" cy="6645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90" y="3700691"/>
            <a:ext cx="4334632" cy="15180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3848" y="5766757"/>
            <a:ext cx="6005080" cy="64013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37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9" y="0"/>
            <a:ext cx="9956800" cy="793750"/>
          </a:xfrm>
        </p:spPr>
        <p:txBody>
          <a:bodyPr/>
          <a:lstStyle/>
          <a:p>
            <a:pPr>
              <a:defRPr/>
            </a:pPr>
            <a:r>
              <a:rPr lang="en-US" altLang="zh-CN" sz="4800" dirty="0">
                <a:solidFill>
                  <a:srgbClr val="000099"/>
                </a:solidFill>
              </a:rPr>
              <a:t>2.1.1</a:t>
            </a:r>
            <a:r>
              <a:rPr lang="en-US" altLang="zh-CN" sz="4800" dirty="0" smtClean="0">
                <a:solidFill>
                  <a:srgbClr val="000099"/>
                </a:solidFill>
              </a:rPr>
              <a:t> </a:t>
            </a:r>
            <a:r>
              <a:rPr lang="en-US" altLang="zh-CN" sz="4800" dirty="0">
                <a:solidFill>
                  <a:srgbClr val="000099"/>
                </a:solidFill>
              </a:rPr>
              <a:t>Java</a:t>
            </a:r>
            <a:r>
              <a:rPr lang="zh-CN" altLang="en-US" sz="4800" dirty="0">
                <a:solidFill>
                  <a:srgbClr val="000099"/>
                </a:solidFill>
              </a:rPr>
              <a:t>的关键字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63352" y="764704"/>
            <a:ext cx="11305256" cy="5024437"/>
          </a:xfrm>
        </p:spPr>
        <p:txBody>
          <a:bodyPr/>
          <a:lstStyle/>
          <a:p>
            <a:pPr>
              <a:lnSpc>
                <a:spcPts val="4300"/>
              </a:lnSpc>
              <a:spcBef>
                <a:spcPts val="1200"/>
              </a:spcBef>
              <a:defRPr/>
            </a:pPr>
            <a:r>
              <a:rPr lang="zh-CN" altLang="en-US" sz="4800" dirty="0" smtClean="0">
                <a:solidFill>
                  <a:schemeClr val="tx1"/>
                </a:solidFill>
              </a:rPr>
              <a:t>关键字说明</a:t>
            </a:r>
            <a:endParaRPr lang="en-US" altLang="zh-CN" sz="4800" dirty="0" smtClean="0">
              <a:solidFill>
                <a:schemeClr val="tx1"/>
              </a:solidFill>
            </a:endParaRPr>
          </a:p>
          <a:p>
            <a:pPr lvl="1" algn="just">
              <a:lnSpc>
                <a:spcPts val="4300"/>
              </a:lnSpc>
              <a:spcBef>
                <a:spcPts val="1200"/>
              </a:spcBef>
              <a:defRPr/>
            </a:pPr>
            <a:r>
              <a:rPr lang="en-US" altLang="zh-CN" sz="4000" dirty="0" smtClean="0"/>
              <a:t> </a:t>
            </a:r>
            <a:r>
              <a:rPr lang="en-US" altLang="zh-CN" sz="4400" dirty="0" smtClean="0">
                <a:solidFill>
                  <a:srgbClr val="034FE7"/>
                </a:solidFill>
              </a:rPr>
              <a:t>true</a:t>
            </a:r>
            <a:r>
              <a:rPr lang="zh-CN" altLang="en-US" sz="4400" dirty="0" smtClean="0">
                <a:solidFill>
                  <a:srgbClr val="034FE7"/>
                </a:solidFill>
              </a:rPr>
              <a:t>、</a:t>
            </a:r>
            <a:r>
              <a:rPr lang="en-US" altLang="zh-CN" sz="4400" dirty="0" smtClean="0">
                <a:solidFill>
                  <a:srgbClr val="034FE7"/>
                </a:solidFill>
              </a:rPr>
              <a:t>false</a:t>
            </a:r>
            <a:r>
              <a:rPr lang="zh-CN" altLang="en-US" sz="4400" dirty="0" smtClean="0">
                <a:solidFill>
                  <a:srgbClr val="034FE7"/>
                </a:solidFill>
              </a:rPr>
              <a:t>和</a:t>
            </a:r>
            <a:r>
              <a:rPr lang="en-US" altLang="zh-CN" sz="4400" dirty="0" smtClean="0">
                <a:solidFill>
                  <a:srgbClr val="034FE7"/>
                </a:solidFill>
              </a:rPr>
              <a:t>null</a:t>
            </a:r>
            <a:r>
              <a:rPr lang="zh-CN" altLang="en-US" sz="4400" dirty="0" smtClean="0"/>
              <a:t>为小写，而不是像在</a:t>
            </a:r>
            <a:r>
              <a:rPr lang="en-US" altLang="zh-CN" sz="4400" dirty="0" smtClean="0"/>
              <a:t>C++</a:t>
            </a:r>
            <a:r>
              <a:rPr lang="zh-CN" altLang="en-US" sz="4400" dirty="0" smtClean="0"/>
              <a:t>语言中那样为大写。  </a:t>
            </a:r>
            <a:endParaRPr lang="en-US" altLang="zh-CN" sz="4400" dirty="0" smtClean="0"/>
          </a:p>
          <a:p>
            <a:pPr lvl="1" algn="just">
              <a:lnSpc>
                <a:spcPts val="4300"/>
              </a:lnSpc>
              <a:spcBef>
                <a:spcPts val="1200"/>
              </a:spcBef>
              <a:defRPr/>
            </a:pPr>
            <a:r>
              <a:rPr lang="zh-CN" altLang="en-US" sz="4400" dirty="0" smtClean="0"/>
              <a:t>无 </a:t>
            </a:r>
            <a:r>
              <a:rPr lang="en-US" altLang="zh-CN" sz="4400" dirty="0" err="1" smtClean="0"/>
              <a:t>sizeof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运算符</a:t>
            </a:r>
            <a:r>
              <a:rPr lang="zh-CN" altLang="en-US" sz="4400" dirty="0"/>
              <a:t>，因为所有数据类型的长度和表示是固定的，与平台无关，不是象在</a:t>
            </a:r>
            <a:r>
              <a:rPr lang="en-US" altLang="zh-CN" sz="4400" dirty="0"/>
              <a:t>C</a:t>
            </a:r>
            <a:r>
              <a:rPr lang="zh-CN" altLang="en-US" sz="4400" dirty="0"/>
              <a:t>语言中那样数据类型的长度根据不同的平台而变化。</a:t>
            </a:r>
            <a:r>
              <a:rPr lang="zh-CN" altLang="en-US" sz="4400" dirty="0">
                <a:solidFill>
                  <a:srgbClr val="034FE7"/>
                </a:solidFill>
              </a:rPr>
              <a:t>这正是</a:t>
            </a:r>
            <a:r>
              <a:rPr lang="en-US" altLang="zh-CN" sz="4400" dirty="0">
                <a:solidFill>
                  <a:srgbClr val="034FE7"/>
                </a:solidFill>
              </a:rPr>
              <a:t>Java</a:t>
            </a:r>
            <a:r>
              <a:rPr lang="zh-CN" altLang="en-US" sz="4400" dirty="0">
                <a:solidFill>
                  <a:srgbClr val="034FE7"/>
                </a:solidFill>
              </a:rPr>
              <a:t>语言的一大</a:t>
            </a:r>
            <a:r>
              <a:rPr lang="zh-CN" altLang="en-US" sz="4400" dirty="0" smtClean="0">
                <a:solidFill>
                  <a:srgbClr val="034FE7"/>
                </a:solidFill>
              </a:rPr>
              <a:t>特点</a:t>
            </a:r>
            <a:endParaRPr lang="zh-CN" altLang="en-US" sz="4400" dirty="0"/>
          </a:p>
          <a:p>
            <a:pPr lvl="1" algn="just">
              <a:lnSpc>
                <a:spcPts val="4300"/>
              </a:lnSpc>
              <a:spcBef>
                <a:spcPts val="1200"/>
              </a:spcBef>
              <a:defRPr/>
            </a:pPr>
            <a:r>
              <a:rPr lang="en-US" altLang="zh-CN" sz="4400" dirty="0" err="1">
                <a:solidFill>
                  <a:srgbClr val="034FE7"/>
                </a:solidFill>
              </a:rPr>
              <a:t>goto</a:t>
            </a:r>
            <a:r>
              <a:rPr lang="zh-CN" altLang="en-US" sz="4400" dirty="0">
                <a:solidFill>
                  <a:srgbClr val="034FE7"/>
                </a:solidFill>
              </a:rPr>
              <a:t>和</a:t>
            </a:r>
            <a:r>
              <a:rPr lang="en-US" altLang="zh-CN" sz="4400" dirty="0">
                <a:solidFill>
                  <a:srgbClr val="034FE7"/>
                </a:solidFill>
              </a:rPr>
              <a:t>const</a:t>
            </a:r>
            <a:r>
              <a:rPr lang="zh-CN" altLang="en-US" sz="4400" dirty="0"/>
              <a:t>不是</a:t>
            </a:r>
            <a:r>
              <a:rPr lang="en-US" altLang="zh-CN" sz="4400" dirty="0"/>
              <a:t>Java</a:t>
            </a:r>
            <a:r>
              <a:rPr lang="zh-CN" altLang="en-US" sz="4400" dirty="0"/>
              <a:t>编程语言中使用的关键字。 </a:t>
            </a:r>
          </a:p>
          <a:p>
            <a:pPr marL="367030" lvl="1" indent="0">
              <a:lnSpc>
                <a:spcPts val="4300"/>
              </a:lnSpc>
              <a:spcBef>
                <a:spcPts val="1200"/>
              </a:spcBef>
              <a:buNone/>
              <a:defRPr/>
            </a:pPr>
            <a:endParaRPr lang="zh-CN" altLang="en-US" dirty="0"/>
          </a:p>
          <a:p>
            <a:pPr marL="367030" lvl="1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320" y="-84138"/>
            <a:ext cx="9956800" cy="848842"/>
          </a:xfrm>
        </p:spPr>
        <p:txBody>
          <a:bodyPr/>
          <a:lstStyle/>
          <a:p>
            <a:pPr>
              <a:defRPr/>
            </a:pPr>
            <a:r>
              <a:rPr lang="en-US" altLang="zh-CN" sz="4800" dirty="0" smtClean="0">
                <a:solidFill>
                  <a:srgbClr val="000099"/>
                </a:solidFill>
              </a:rPr>
              <a:t>2.1.2 </a:t>
            </a:r>
            <a:r>
              <a:rPr lang="en-US" altLang="zh-CN" sz="4800" dirty="0">
                <a:solidFill>
                  <a:srgbClr val="000099"/>
                </a:solidFill>
              </a:rPr>
              <a:t>Java</a:t>
            </a:r>
            <a:r>
              <a:rPr lang="zh-CN" altLang="en-US" sz="4800" dirty="0">
                <a:solidFill>
                  <a:srgbClr val="000099"/>
                </a:solidFill>
              </a:rPr>
              <a:t>的标识符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91344" y="762243"/>
            <a:ext cx="11061700" cy="5240337"/>
          </a:xfrm>
        </p:spPr>
        <p:txBody>
          <a:bodyPr/>
          <a:lstStyle/>
          <a:p>
            <a:pPr algn="just">
              <a:lnSpc>
                <a:spcPts val="4300"/>
              </a:lnSpc>
              <a:spcBef>
                <a:spcPts val="1200"/>
              </a:spcBef>
              <a:defRPr/>
            </a:pPr>
            <a:r>
              <a:rPr lang="zh-CN" altLang="en-US" sz="4400" b="0" dirty="0">
                <a:solidFill>
                  <a:schemeClr val="tx1"/>
                </a:solidFill>
              </a:rPr>
              <a:t>定义：用来标识类名、变量名、方法名、类型名、数组名、</a:t>
            </a:r>
          </a:p>
          <a:p>
            <a:pPr marL="0" indent="0" algn="just">
              <a:lnSpc>
                <a:spcPts val="43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4400" b="0" dirty="0">
                <a:solidFill>
                  <a:schemeClr val="tx1"/>
                </a:solidFill>
              </a:rPr>
              <a:t>文件名的有效字符</a:t>
            </a:r>
            <a:r>
              <a:rPr lang="zh-CN" altLang="en-US" sz="4400" b="0" dirty="0" smtClean="0">
                <a:solidFill>
                  <a:schemeClr val="tx1"/>
                </a:solidFill>
              </a:rPr>
              <a:t>序列。</a:t>
            </a:r>
            <a:endParaRPr lang="zh-CN" altLang="en-US" sz="4400" b="0" dirty="0">
              <a:solidFill>
                <a:schemeClr val="tx1"/>
              </a:solidFill>
            </a:endParaRPr>
          </a:p>
          <a:p>
            <a:pPr lvl="1" algn="just">
              <a:lnSpc>
                <a:spcPts val="4300"/>
              </a:lnSpc>
              <a:spcBef>
                <a:spcPts val="1200"/>
              </a:spcBef>
              <a:defRPr/>
            </a:pPr>
            <a:r>
              <a:rPr lang="zh-CN" altLang="en-US" sz="4400" dirty="0"/>
              <a:t>标识符中的字母</a:t>
            </a:r>
            <a:r>
              <a:rPr lang="zh-CN" altLang="en-US" sz="4400" dirty="0">
                <a:solidFill>
                  <a:srgbClr val="FF0000"/>
                </a:solidFill>
              </a:rPr>
              <a:t>区分大小写</a:t>
            </a:r>
            <a:endParaRPr lang="en-US" altLang="zh-CN" sz="4400" dirty="0">
              <a:solidFill>
                <a:srgbClr val="FF0000"/>
              </a:solidFill>
            </a:endParaRPr>
          </a:p>
          <a:p>
            <a:pPr lvl="1" algn="just">
              <a:lnSpc>
                <a:spcPts val="4300"/>
              </a:lnSpc>
              <a:spcBef>
                <a:spcPts val="1200"/>
              </a:spcBef>
              <a:defRPr/>
            </a:pPr>
            <a:r>
              <a:rPr lang="zh-CN" altLang="en-US" sz="4400" dirty="0"/>
              <a:t>由字母、下划线、美元符号和数字组成，且</a:t>
            </a:r>
            <a:r>
              <a:rPr lang="zh-CN" altLang="en-US" sz="4400" dirty="0">
                <a:solidFill>
                  <a:srgbClr val="FF0000"/>
                </a:solidFill>
              </a:rPr>
              <a:t>第一个字符不能是数字字符</a:t>
            </a:r>
          </a:p>
          <a:p>
            <a:pPr lvl="1" algn="just">
              <a:lnSpc>
                <a:spcPts val="4300"/>
              </a:lnSpc>
              <a:spcBef>
                <a:spcPts val="1200"/>
              </a:spcBef>
              <a:defRPr/>
            </a:pPr>
            <a:r>
              <a:rPr lang="en-US" altLang="zh-CN" sz="4400" dirty="0"/>
              <a:t>Java</a:t>
            </a:r>
            <a:r>
              <a:rPr lang="zh-CN" altLang="en-US" sz="4400" dirty="0"/>
              <a:t>使用</a:t>
            </a:r>
            <a:r>
              <a:rPr lang="en-US" altLang="zh-CN" sz="4400" dirty="0">
                <a:solidFill>
                  <a:srgbClr val="FF0000"/>
                </a:solidFill>
              </a:rPr>
              <a:t>Unicode</a:t>
            </a:r>
            <a:r>
              <a:rPr lang="zh-CN" altLang="en-US" sz="4400" dirty="0">
                <a:solidFill>
                  <a:srgbClr val="FF0000"/>
                </a:solidFill>
              </a:rPr>
              <a:t>标准字符集</a:t>
            </a:r>
            <a:r>
              <a:rPr lang="zh-CN" altLang="en-US" sz="4400" dirty="0"/>
              <a:t>，一个字符占</a:t>
            </a:r>
            <a:r>
              <a:rPr lang="zh-CN" altLang="en-US" sz="4400" dirty="0">
                <a:solidFill>
                  <a:srgbClr val="FF0000"/>
                </a:solidFill>
              </a:rPr>
              <a:t>两个</a:t>
            </a:r>
            <a:r>
              <a:rPr lang="zh-CN" altLang="en-US" sz="4400" dirty="0"/>
              <a:t>字节，不论中文、英文还是其他字符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956" y="5358"/>
            <a:ext cx="9956800" cy="1009650"/>
          </a:xfrm>
        </p:spPr>
        <p:txBody>
          <a:bodyPr/>
          <a:lstStyle/>
          <a:p>
            <a:pPr>
              <a:defRPr/>
            </a:pPr>
            <a:r>
              <a:rPr lang="en-US" altLang="zh-CN" sz="5400" dirty="0" smtClean="0">
                <a:solidFill>
                  <a:srgbClr val="000099"/>
                </a:solidFill>
              </a:rPr>
              <a:t>2.1.2 </a:t>
            </a:r>
            <a:r>
              <a:rPr lang="en-US" altLang="zh-CN" sz="5400" dirty="0">
                <a:solidFill>
                  <a:srgbClr val="000099"/>
                </a:solidFill>
              </a:rPr>
              <a:t>Java</a:t>
            </a:r>
            <a:r>
              <a:rPr lang="zh-CN" altLang="en-US" sz="5400" dirty="0">
                <a:solidFill>
                  <a:srgbClr val="000099"/>
                </a:solidFill>
              </a:rPr>
              <a:t>的</a:t>
            </a:r>
            <a:r>
              <a:rPr lang="zh-CN" altLang="en-US" sz="5400" dirty="0" smtClean="0">
                <a:solidFill>
                  <a:srgbClr val="000099"/>
                </a:solidFill>
              </a:rPr>
              <a:t>标识符（举例）</a:t>
            </a:r>
            <a:endParaRPr lang="zh-CN" altLang="en-US" sz="5400" dirty="0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83432" y="1700808"/>
            <a:ext cx="3886200" cy="403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err="1">
                <a:latin typeface="+mn-lt"/>
                <a:ea typeface="+mn-ea"/>
              </a:rPr>
              <a:t>myVariable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err="1">
                <a:latin typeface="+mn-lt"/>
                <a:ea typeface="+mn-ea"/>
              </a:rPr>
              <a:t>9pins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err="1">
                <a:latin typeface="+mn-lt"/>
                <a:ea typeface="+mn-ea"/>
              </a:rPr>
              <a:t>MYVARIABLE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err="1">
                <a:latin typeface="+mn-lt"/>
                <a:ea typeface="+mn-ea"/>
              </a:rPr>
              <a:t>i</a:t>
            </a:r>
            <a:r>
              <a:rPr kumimoji="0" lang="en-US" altLang="zh-CN" sz="3200" b="1" kern="0" dirty="0">
                <a:latin typeface="+mn-lt"/>
                <a:ea typeface="+mn-ea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err="1">
                <a:latin typeface="+mn-lt"/>
                <a:ea typeface="+mn-ea"/>
              </a:rPr>
              <a:t>a+c</a:t>
            </a:r>
            <a:endParaRPr kumimoji="0" lang="en-US" altLang="zh-CN" sz="3200" b="1" kern="0" dirty="0">
              <a:latin typeface="+mn-lt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kern="0" dirty="0" err="1">
                <a:latin typeface="+mn-lt"/>
                <a:ea typeface="+mn-ea"/>
              </a:rPr>
              <a:t>testing1</a:t>
            </a:r>
            <a:r>
              <a:rPr kumimoji="0" lang="en-US" altLang="zh-CN" sz="3200" b="1" kern="0" dirty="0">
                <a:latin typeface="+mn-lt"/>
                <a:ea typeface="+mn-ea"/>
              </a:rPr>
              <a:t>-2-3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26832" y="1700808"/>
            <a:ext cx="3505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600" b="0" dirty="0"/>
              <a:t>_</a:t>
            </a:r>
            <a:r>
              <a:rPr lang="en-US" altLang="zh-CN" sz="3600" b="0" dirty="0" err="1"/>
              <a:t>myvariable</a:t>
            </a:r>
            <a:endParaRPr lang="en-US" altLang="zh-CN" sz="3200" b="0" dirty="0"/>
          </a:p>
          <a:p>
            <a:pPr marL="0" indent="0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b="0" dirty="0" err="1"/>
              <a:t>-java&amp;uml</a:t>
            </a:r>
            <a:endParaRPr lang="en-US" altLang="zh-CN" b="0" dirty="0"/>
          </a:p>
          <a:p>
            <a:pPr marL="457200" lvl="1" indent="0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 b="0" dirty="0"/>
              <a:t>_My Variable</a:t>
            </a:r>
          </a:p>
          <a:p>
            <a:pPr lvl="1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 b="0" dirty="0"/>
              <a:t>$</a:t>
            </a:r>
            <a:r>
              <a:rPr lang="en-US" altLang="zh-CN" sz="3200" b="0" dirty="0" err="1"/>
              <a:t>myvariable</a:t>
            </a:r>
            <a:r>
              <a:rPr lang="en-US" altLang="zh-CN" sz="3200" b="0" dirty="0"/>
              <a:t> </a:t>
            </a: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b="0" dirty="0"/>
              <a:t>_</a:t>
            </a:r>
            <a:r>
              <a:rPr lang="en-US" altLang="zh-CN" b="0" dirty="0" err="1"/>
              <a:t>9pins</a:t>
            </a:r>
            <a:r>
              <a:rPr lang="en-US" altLang="zh-CN" b="0" dirty="0"/>
              <a:t>  </a:t>
            </a:r>
          </a:p>
          <a:p>
            <a:pPr lvl="1" algn="ctr" eaLnBrk="1" hangingPunct="1">
              <a:lnSpc>
                <a:spcPct val="90000"/>
              </a:lnSpc>
              <a:buClrTx/>
              <a:buSzTx/>
              <a:buFontTx/>
              <a:buChar char="–"/>
            </a:pPr>
            <a:r>
              <a:rPr lang="en-US" altLang="zh-CN" sz="3200" b="0" dirty="0"/>
              <a:t>It's</a:t>
            </a:r>
          </a:p>
          <a:p>
            <a:pPr lvl="1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3200" b="0" dirty="0"/>
              <a:t>_</a:t>
            </a:r>
            <a:r>
              <a:rPr lang="zh-CN" altLang="en-US" sz="3200" b="0" dirty="0"/>
              <a:t>猫</a:t>
            </a:r>
          </a:p>
        </p:txBody>
      </p:sp>
      <p:grpSp>
        <p:nvGrpSpPr>
          <p:cNvPr id="9" name="Group 6"/>
          <p:cNvGrpSpPr/>
          <p:nvPr/>
        </p:nvGrpSpPr>
        <p:grpSpPr bwMode="auto">
          <a:xfrm>
            <a:off x="4327502" y="1777008"/>
            <a:ext cx="685800" cy="381000"/>
            <a:chOff x="672" y="3456"/>
            <a:chExt cx="432" cy="240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72" y="3552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768" y="3456"/>
              <a:ext cx="3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9"/>
          <p:cNvGrpSpPr/>
          <p:nvPr/>
        </p:nvGrpSpPr>
        <p:grpSpPr bwMode="auto">
          <a:xfrm>
            <a:off x="3040832" y="2462808"/>
            <a:ext cx="360362" cy="360363"/>
            <a:chOff x="1584" y="3456"/>
            <a:chExt cx="227" cy="227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2"/>
          <p:cNvGrpSpPr/>
          <p:nvPr/>
        </p:nvGrpSpPr>
        <p:grpSpPr bwMode="auto">
          <a:xfrm>
            <a:off x="4740256" y="3072408"/>
            <a:ext cx="685800" cy="381000"/>
            <a:chOff x="672" y="3456"/>
            <a:chExt cx="432" cy="240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672" y="3552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768" y="3456"/>
              <a:ext cx="3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5"/>
          <p:cNvGrpSpPr/>
          <p:nvPr/>
        </p:nvGrpSpPr>
        <p:grpSpPr bwMode="auto">
          <a:xfrm>
            <a:off x="2535213" y="3993965"/>
            <a:ext cx="685800" cy="381000"/>
            <a:chOff x="672" y="3456"/>
            <a:chExt cx="432" cy="24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672" y="3552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768" y="3456"/>
              <a:ext cx="3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8"/>
          <p:cNvGrpSpPr/>
          <p:nvPr/>
        </p:nvGrpSpPr>
        <p:grpSpPr bwMode="auto">
          <a:xfrm>
            <a:off x="7875748" y="5070219"/>
            <a:ext cx="685800" cy="381000"/>
            <a:chOff x="672" y="3456"/>
            <a:chExt cx="432" cy="240"/>
          </a:xfrm>
        </p:grpSpPr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672" y="3552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768" y="3456"/>
              <a:ext cx="3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21"/>
          <p:cNvGrpSpPr/>
          <p:nvPr/>
        </p:nvGrpSpPr>
        <p:grpSpPr bwMode="auto">
          <a:xfrm>
            <a:off x="8613751" y="2920008"/>
            <a:ext cx="360362" cy="360363"/>
            <a:chOff x="1584" y="3456"/>
            <a:chExt cx="227" cy="227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24"/>
          <p:cNvGrpSpPr/>
          <p:nvPr/>
        </p:nvGrpSpPr>
        <p:grpSpPr bwMode="auto">
          <a:xfrm>
            <a:off x="7846993" y="3919679"/>
            <a:ext cx="685800" cy="381000"/>
            <a:chOff x="672" y="3456"/>
            <a:chExt cx="432" cy="240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672" y="3552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768" y="3456"/>
              <a:ext cx="3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27"/>
          <p:cNvGrpSpPr/>
          <p:nvPr/>
        </p:nvGrpSpPr>
        <p:grpSpPr bwMode="auto">
          <a:xfrm>
            <a:off x="8510000" y="3409525"/>
            <a:ext cx="685800" cy="381000"/>
            <a:chOff x="672" y="3456"/>
            <a:chExt cx="432" cy="240"/>
          </a:xfrm>
        </p:grpSpPr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672" y="3552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768" y="3456"/>
              <a:ext cx="3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Group 30"/>
          <p:cNvGrpSpPr/>
          <p:nvPr/>
        </p:nvGrpSpPr>
        <p:grpSpPr bwMode="auto">
          <a:xfrm>
            <a:off x="8679632" y="1777008"/>
            <a:ext cx="685800" cy="381000"/>
            <a:chOff x="672" y="3456"/>
            <a:chExt cx="432" cy="240"/>
          </a:xfrm>
        </p:grpSpPr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672" y="3552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V="1">
              <a:off x="768" y="3456"/>
              <a:ext cx="336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33"/>
          <p:cNvGrpSpPr/>
          <p:nvPr/>
        </p:nvGrpSpPr>
        <p:grpSpPr bwMode="auto">
          <a:xfrm>
            <a:off x="8527232" y="2386608"/>
            <a:ext cx="360362" cy="360363"/>
            <a:chOff x="1584" y="3456"/>
            <a:chExt cx="227" cy="227"/>
          </a:xfrm>
        </p:grpSpPr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36"/>
          <p:cNvGrpSpPr/>
          <p:nvPr/>
        </p:nvGrpSpPr>
        <p:grpSpPr bwMode="auto">
          <a:xfrm>
            <a:off x="4670402" y="5224456"/>
            <a:ext cx="360362" cy="360363"/>
            <a:chOff x="1584" y="3456"/>
            <a:chExt cx="227" cy="227"/>
          </a:xfrm>
        </p:grpSpPr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V="1"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39"/>
          <p:cNvGrpSpPr/>
          <p:nvPr/>
        </p:nvGrpSpPr>
        <p:grpSpPr bwMode="auto">
          <a:xfrm>
            <a:off x="2784451" y="4662600"/>
            <a:ext cx="360362" cy="360363"/>
            <a:chOff x="1584" y="3456"/>
            <a:chExt cx="227" cy="227"/>
          </a:xfrm>
        </p:grpSpPr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V="1"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42"/>
          <p:cNvGrpSpPr/>
          <p:nvPr/>
        </p:nvGrpSpPr>
        <p:grpSpPr bwMode="auto">
          <a:xfrm>
            <a:off x="7938269" y="4515586"/>
            <a:ext cx="360362" cy="360363"/>
            <a:chOff x="1584" y="3456"/>
            <a:chExt cx="227" cy="227"/>
          </a:xfrm>
        </p:grpSpPr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V="1">
              <a:off x="1584" y="3456"/>
              <a:ext cx="227" cy="22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71400"/>
            <a:ext cx="9956800" cy="1009650"/>
          </a:xfrm>
        </p:spPr>
        <p:txBody>
          <a:bodyPr/>
          <a:lstStyle/>
          <a:p>
            <a:pPr>
              <a:defRPr/>
            </a:pPr>
            <a:r>
              <a:rPr lang="zh-CN" altLang="en-US" sz="5400" dirty="0">
                <a:solidFill>
                  <a:srgbClr val="000099"/>
                </a:solidFill>
              </a:rPr>
              <a:t>标识符风格约定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79376" y="927604"/>
            <a:ext cx="11061700" cy="5240337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sz="4400" dirty="0">
                <a:solidFill>
                  <a:schemeClr val="tx1"/>
                </a:solidFill>
              </a:rPr>
              <a:t>对于变量名和方法名，“</a:t>
            </a:r>
            <a:r>
              <a:rPr lang="en-US" altLang="zh-CN" sz="4400" dirty="0">
                <a:solidFill>
                  <a:schemeClr val="tx1"/>
                </a:solidFill>
              </a:rPr>
              <a:t>_”</a:t>
            </a:r>
            <a:r>
              <a:rPr lang="zh-CN" altLang="en-US" sz="4400" dirty="0">
                <a:solidFill>
                  <a:schemeClr val="tx1"/>
                </a:solidFill>
              </a:rPr>
              <a:t>和”</a:t>
            </a:r>
            <a:r>
              <a:rPr lang="en-US" altLang="zh-CN" sz="4400" dirty="0">
                <a:solidFill>
                  <a:schemeClr val="tx1"/>
                </a:solidFill>
              </a:rPr>
              <a:t>$” </a:t>
            </a:r>
            <a:r>
              <a:rPr lang="zh-CN" altLang="en-US" sz="4400" dirty="0">
                <a:solidFill>
                  <a:schemeClr val="tx1"/>
                </a:solidFill>
              </a:rPr>
              <a:t>不作为标识符的第一个字符，因为这两个字符对于内部类具有特殊含义</a:t>
            </a:r>
          </a:p>
          <a:p>
            <a:pPr algn="just">
              <a:spcBef>
                <a:spcPts val="1200"/>
              </a:spcBef>
              <a:defRPr/>
            </a:pPr>
            <a:r>
              <a:rPr lang="zh-CN" altLang="en-US" sz="4400" dirty="0">
                <a:solidFill>
                  <a:schemeClr val="tx1"/>
                </a:solidFill>
              </a:rPr>
              <a:t> 类名、接口名、变量名和方法名采用大小写混合的形式：</a:t>
            </a:r>
            <a:r>
              <a:rPr lang="zh-CN" altLang="en-US" sz="4400" dirty="0">
                <a:solidFill>
                  <a:srgbClr val="FF0000"/>
                </a:solidFill>
              </a:rPr>
              <a:t>类名和接口名</a:t>
            </a:r>
            <a:r>
              <a:rPr lang="zh-CN" altLang="en-US" sz="4400" dirty="0">
                <a:solidFill>
                  <a:schemeClr val="tx1"/>
                </a:solidFill>
              </a:rPr>
              <a:t>第一个单词的首字母大写其余小写如</a:t>
            </a:r>
            <a:r>
              <a:rPr lang="en-US" altLang="zh-CN" sz="4400" dirty="0">
                <a:solidFill>
                  <a:schemeClr val="tx1"/>
                </a:solidFill>
              </a:rPr>
              <a:t>HelloWorld </a:t>
            </a:r>
            <a:r>
              <a:rPr lang="zh-CN" altLang="en-US" sz="4400" dirty="0">
                <a:solidFill>
                  <a:schemeClr val="tx1"/>
                </a:solidFill>
              </a:rPr>
              <a:t>，但</a:t>
            </a:r>
            <a:r>
              <a:rPr lang="zh-CN" altLang="en-US" sz="4400" dirty="0">
                <a:solidFill>
                  <a:srgbClr val="FF0000"/>
                </a:solidFill>
              </a:rPr>
              <a:t>变量名和方法名</a:t>
            </a:r>
            <a:r>
              <a:rPr lang="zh-CN" altLang="en-US" sz="4400" dirty="0">
                <a:solidFill>
                  <a:schemeClr val="tx1"/>
                </a:solidFill>
              </a:rPr>
              <a:t>第一个单词的首字母小写如</a:t>
            </a:r>
            <a:r>
              <a:rPr lang="en-US" altLang="zh-CN" sz="4400" dirty="0" err="1">
                <a:solidFill>
                  <a:schemeClr val="tx1"/>
                </a:solidFill>
              </a:rPr>
              <a:t>anyVariable</a:t>
            </a:r>
            <a:endParaRPr lang="en-US" altLang="zh-CN" sz="4400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28" y="0"/>
            <a:ext cx="4824536" cy="720824"/>
          </a:xfrm>
        </p:spPr>
        <p:txBody>
          <a:bodyPr/>
          <a:lstStyle/>
          <a:p>
            <a:pPr>
              <a:defRPr/>
            </a:pPr>
            <a:r>
              <a:rPr lang="zh-CN" altLang="en-US" sz="4800" dirty="0">
                <a:solidFill>
                  <a:srgbClr val="000099"/>
                </a:solidFill>
              </a:rPr>
              <a:t>标识符风格</a:t>
            </a:r>
            <a:r>
              <a:rPr lang="zh-CN" altLang="en-US" sz="4800" dirty="0" smtClean="0">
                <a:solidFill>
                  <a:srgbClr val="000099"/>
                </a:solidFill>
              </a:rPr>
              <a:t>约定</a:t>
            </a:r>
            <a:endParaRPr lang="zh-CN" altLang="en-US" sz="4800" dirty="0">
              <a:solidFill>
                <a:srgbClr val="0000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55520" y="620688"/>
            <a:ext cx="11429112" cy="5240337"/>
          </a:xfrm>
        </p:spPr>
        <p:txBody>
          <a:bodyPr/>
          <a:lstStyle/>
          <a:p>
            <a:pPr algn="just">
              <a:spcBef>
                <a:spcPts val="1200"/>
              </a:spcBef>
              <a:defRPr/>
            </a:pPr>
            <a:r>
              <a:rPr lang="zh-CN" altLang="en-US" sz="3600" b="0" dirty="0">
                <a:solidFill>
                  <a:schemeClr val="tx1"/>
                </a:solidFill>
              </a:rPr>
              <a:t>常量</a:t>
            </a:r>
            <a:r>
              <a:rPr lang="zh-CN" altLang="en-US" sz="3600" b="0" dirty="0" smtClean="0">
                <a:solidFill>
                  <a:schemeClr val="tx1"/>
                </a:solidFill>
              </a:rPr>
              <a:t>名全</a:t>
            </a:r>
            <a:r>
              <a:rPr lang="zh-CN" altLang="en-US" sz="3600" b="0" dirty="0">
                <a:solidFill>
                  <a:schemeClr val="tx1"/>
                </a:solidFill>
              </a:rPr>
              <a:t>大写，并且用”</a:t>
            </a:r>
            <a:r>
              <a:rPr lang="en-US" altLang="zh-CN" sz="3600" b="0" dirty="0">
                <a:solidFill>
                  <a:schemeClr val="tx1"/>
                </a:solidFill>
              </a:rPr>
              <a:t>_”</a:t>
            </a:r>
            <a:r>
              <a:rPr lang="zh-CN" altLang="en-US" sz="3600" b="0" dirty="0">
                <a:solidFill>
                  <a:schemeClr val="tx1"/>
                </a:solidFill>
              </a:rPr>
              <a:t>作为标识符中每个单词的分隔符，如</a:t>
            </a:r>
            <a:r>
              <a:rPr lang="en-US" altLang="zh-CN" sz="3600" b="0" dirty="0" err="1">
                <a:solidFill>
                  <a:schemeClr val="tx1"/>
                </a:solidFill>
              </a:rPr>
              <a:t>MAXIMUM_SIZE</a:t>
            </a:r>
            <a:endParaRPr lang="en-US" altLang="zh-CN" sz="3600" b="0" dirty="0">
              <a:solidFill>
                <a:schemeClr val="tx1"/>
              </a:solidFill>
            </a:endParaRPr>
          </a:p>
          <a:p>
            <a:pPr algn="just">
              <a:spcBef>
                <a:spcPts val="1200"/>
              </a:spcBef>
              <a:defRPr/>
            </a:pPr>
            <a:r>
              <a:rPr lang="en-US" altLang="zh-CN" sz="3600" b="0" dirty="0">
                <a:solidFill>
                  <a:schemeClr val="tx1"/>
                </a:solidFill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</a:rPr>
              <a:t>方法名应该使用动词，类名和接口名应该使用名词，如</a:t>
            </a:r>
          </a:p>
          <a:p>
            <a:pPr marL="0" indent="0" algn="just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600" b="0" dirty="0">
                <a:solidFill>
                  <a:schemeClr val="tx1"/>
                </a:solidFill>
              </a:rPr>
              <a:t>         </a:t>
            </a:r>
            <a:r>
              <a:rPr lang="en-US" altLang="zh-CN" sz="3600" b="0" dirty="0">
                <a:solidFill>
                  <a:schemeClr val="tx1"/>
                </a:solidFill>
              </a:rPr>
              <a:t>class   Account</a:t>
            </a:r>
          </a:p>
          <a:p>
            <a:pPr marL="0" indent="0" algn="just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b="0" dirty="0">
                <a:solidFill>
                  <a:schemeClr val="tx1"/>
                </a:solidFill>
              </a:rPr>
              <a:t>         interface  </a:t>
            </a:r>
            <a:r>
              <a:rPr lang="en-US" altLang="zh-CN" sz="3600" b="0" dirty="0" err="1">
                <a:solidFill>
                  <a:schemeClr val="tx1"/>
                </a:solidFill>
              </a:rPr>
              <a:t>AccountBook</a:t>
            </a:r>
            <a:endParaRPr lang="en-US" altLang="zh-CN" sz="3600" b="0" dirty="0">
              <a:solidFill>
                <a:schemeClr val="tx1"/>
              </a:solidFill>
            </a:endParaRPr>
          </a:p>
          <a:p>
            <a:pPr marL="0" indent="0" algn="just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b="0" dirty="0">
                <a:solidFill>
                  <a:schemeClr val="tx1"/>
                </a:solidFill>
              </a:rPr>
              <a:t>         </a:t>
            </a:r>
            <a:r>
              <a:rPr lang="en-US" altLang="zh-CN" sz="3600" b="0" dirty="0" err="1">
                <a:solidFill>
                  <a:schemeClr val="tx1"/>
                </a:solidFill>
              </a:rPr>
              <a:t>balanceAccount</a:t>
            </a:r>
            <a:r>
              <a:rPr lang="en-US" altLang="zh-CN" sz="3600" b="0" dirty="0">
                <a:solidFill>
                  <a:schemeClr val="tx1"/>
                </a:solidFill>
              </a:rPr>
              <a:t>( )</a:t>
            </a:r>
          </a:p>
          <a:p>
            <a:pPr algn="just">
              <a:spcBef>
                <a:spcPts val="1200"/>
              </a:spcBef>
              <a:defRPr/>
            </a:pPr>
            <a:r>
              <a:rPr lang="en-US" altLang="zh-CN" sz="3600" b="0" dirty="0">
                <a:solidFill>
                  <a:schemeClr val="tx1"/>
                </a:solidFill>
              </a:rPr>
              <a:t> </a:t>
            </a:r>
            <a:r>
              <a:rPr lang="zh-CN" altLang="en-US" sz="3600" b="0" dirty="0">
                <a:solidFill>
                  <a:schemeClr val="tx1"/>
                </a:solidFill>
              </a:rPr>
              <a:t>变量名应该能够表示一定的含义，因此应尽量不使用单个字符作为变量名。但临时性变量如循环控制变量可以采用  </a:t>
            </a:r>
            <a:r>
              <a:rPr lang="en-US" altLang="zh-CN" sz="3600" b="0" dirty="0" err="1">
                <a:solidFill>
                  <a:schemeClr val="tx1"/>
                </a:solidFill>
              </a:rPr>
              <a:t>i,j,k</a:t>
            </a:r>
            <a:r>
              <a:rPr lang="zh-CN" altLang="en-US" sz="3600" b="0" dirty="0">
                <a:solidFill>
                  <a:schemeClr val="tx1"/>
                </a:solidFill>
              </a:rPr>
              <a:t>等</a:t>
            </a:r>
          </a:p>
          <a:p>
            <a:pPr lvl="1">
              <a:spcBef>
                <a:spcPts val="1200"/>
              </a:spcBef>
              <a:defRPr/>
            </a:pPr>
            <a:endParaRPr lang="zh-CN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4752528" cy="576808"/>
          </a:xfrm>
        </p:spPr>
        <p:txBody>
          <a:bodyPr/>
          <a:lstStyle/>
          <a:p>
            <a:pPr>
              <a:defRPr/>
            </a:pPr>
            <a:r>
              <a:rPr lang="en-US" altLang="zh-CN" sz="4800" dirty="0">
                <a:solidFill>
                  <a:srgbClr val="000099"/>
                </a:solidFill>
              </a:rPr>
              <a:t>Java</a:t>
            </a:r>
            <a:r>
              <a:rPr lang="zh-CN" altLang="en-US" sz="4800" dirty="0">
                <a:solidFill>
                  <a:srgbClr val="000099"/>
                </a:solidFill>
              </a:rPr>
              <a:t>的注释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186366"/>
            <a:ext cx="11061700" cy="524033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n-US" altLang="zh-CN" sz="4400" dirty="0">
                <a:solidFill>
                  <a:schemeClr val="tx1"/>
                </a:solidFill>
              </a:rPr>
              <a:t>Java</a:t>
            </a:r>
            <a:r>
              <a:rPr lang="zh-CN" altLang="en-US" sz="4400" dirty="0">
                <a:solidFill>
                  <a:schemeClr val="tx1"/>
                </a:solidFill>
              </a:rPr>
              <a:t>中有三种注释：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4400" dirty="0">
                <a:solidFill>
                  <a:schemeClr val="tx1"/>
                </a:solidFill>
              </a:rPr>
              <a:t>	//    </a:t>
            </a:r>
            <a:r>
              <a:rPr lang="zh-CN" altLang="en-US" sz="4400" dirty="0">
                <a:solidFill>
                  <a:schemeClr val="tx1"/>
                </a:solidFill>
              </a:rPr>
              <a:t>注释一行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4400" dirty="0">
                <a:solidFill>
                  <a:schemeClr val="tx1"/>
                </a:solidFill>
              </a:rPr>
              <a:t>	/*     */  </a:t>
            </a:r>
            <a:r>
              <a:rPr lang="zh-CN" altLang="en-US" sz="4400" dirty="0">
                <a:solidFill>
                  <a:schemeClr val="tx1"/>
                </a:solidFill>
              </a:rPr>
              <a:t>注释一行或多行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4400" dirty="0">
                <a:solidFill>
                  <a:schemeClr val="tx1"/>
                </a:solidFill>
              </a:rPr>
              <a:t>	/**     */  </a:t>
            </a:r>
            <a:r>
              <a:rPr lang="zh-CN" altLang="en-US" sz="4400" dirty="0">
                <a:solidFill>
                  <a:schemeClr val="tx1"/>
                </a:solidFill>
              </a:rPr>
              <a:t>文档注释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D2202-1827-4FB3-BA99-A5F657AE4FD3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凸显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2593</Words>
  <Application>Microsoft Office PowerPoint</Application>
  <PresentationFormat>宽屏</PresentationFormat>
  <Paragraphs>309</Paragraphs>
  <Slides>37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Century Schoolbook</vt:lpstr>
      <vt:lpstr>黑体</vt:lpstr>
      <vt:lpstr>华文楷体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Wingdings 2</vt:lpstr>
      <vt:lpstr>凸显</vt:lpstr>
      <vt:lpstr>BMP 图像</vt:lpstr>
      <vt:lpstr>第二章  Java语言基础</vt:lpstr>
      <vt:lpstr>2.1.1 Java的关键字</vt:lpstr>
      <vt:lpstr>PowerPoint 演示文稿</vt:lpstr>
      <vt:lpstr>2.1.1 Java的关键字</vt:lpstr>
      <vt:lpstr>2.1.2 Java的标识符</vt:lpstr>
      <vt:lpstr>2.1.2 Java的标识符（举例）</vt:lpstr>
      <vt:lpstr>标识符风格约定</vt:lpstr>
      <vt:lpstr>标识符风格约定</vt:lpstr>
      <vt:lpstr>Java的注释</vt:lpstr>
      <vt:lpstr>2.2 数据类型</vt:lpstr>
      <vt:lpstr>2.2.1 Java的基本数据类型 </vt:lpstr>
      <vt:lpstr>PowerPoint 演示文稿</vt:lpstr>
      <vt:lpstr>2.2.2 数据类型的相互转换 (一)</vt:lpstr>
      <vt:lpstr>2.2.2 数据类型的相互转换（二）</vt:lpstr>
      <vt:lpstr>2.2.2 数据类型的相互转换（三）</vt:lpstr>
      <vt:lpstr>课堂练习</vt:lpstr>
      <vt:lpstr>2.2.4 JAVA常量</vt:lpstr>
      <vt:lpstr>2.2.5 JAVA变量</vt:lpstr>
      <vt:lpstr>2.3.1 算术运算符</vt:lpstr>
      <vt:lpstr>2.3.2 关系运算符与逻辑运算符</vt:lpstr>
      <vt:lpstr>2.3.3 按位运算符与移位运算符</vt:lpstr>
      <vt:lpstr>2.3.4 赋值运算符</vt:lpstr>
      <vt:lpstr>2.3.5 其他运算符</vt:lpstr>
      <vt:lpstr>2.3.6 运算符的优先次序</vt:lpstr>
      <vt:lpstr>2.4 Java的语句</vt:lpstr>
      <vt:lpstr>2.4.1 流程控制语句——if 语句</vt:lpstr>
      <vt:lpstr>2.4.2 流程控制语句——switch 语句</vt:lpstr>
      <vt:lpstr>2.4.3 流程控制语句——循环语句</vt:lpstr>
      <vt:lpstr>2.4.4 流程控制语句——改进的for语句</vt:lpstr>
      <vt:lpstr>2.4.5流程控制语句——转向语句</vt:lpstr>
      <vt:lpstr>例子</vt:lpstr>
      <vt:lpstr>2.5.1 一维数组</vt:lpstr>
      <vt:lpstr>2.5.1 一维数组（续）</vt:lpstr>
      <vt:lpstr>2.5.1 一维数组（续）</vt:lpstr>
      <vt:lpstr>2.5.2数组的复制</vt:lpstr>
      <vt:lpstr>2.5.3 二维数组</vt:lpstr>
      <vt:lpstr>2.5.3 二维数组（续）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 计算机系统结构、组成与实现</dc:title>
  <dc:creator>JunZL</dc:creator>
  <cp:lastModifiedBy>admin</cp:lastModifiedBy>
  <cp:revision>913</cp:revision>
  <cp:lastPrinted>2018-09-10T07:46:00Z</cp:lastPrinted>
  <dcterms:created xsi:type="dcterms:W3CDTF">2009-09-01T01:07:00Z</dcterms:created>
  <dcterms:modified xsi:type="dcterms:W3CDTF">2023-02-22T07:47:29Z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