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395" r:id="rId2"/>
    <p:sldId id="413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2" r:id="rId19"/>
    <p:sldId id="411" r:id="rId20"/>
  </p:sldIdLst>
  <p:sldSz cx="9144000" cy="6858000" type="screen4x3"/>
  <p:notesSz cx="6681788" cy="98171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67" autoAdjust="0"/>
    <p:restoredTop sz="90833" autoAdjust="0"/>
  </p:normalViewPr>
  <p:slideViewPr>
    <p:cSldViewPr>
      <p:cViewPr varScale="1">
        <p:scale>
          <a:sx n="63" d="100"/>
          <a:sy n="63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336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6454" y="0"/>
            <a:ext cx="2895334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6326"/>
            <a:ext cx="2895336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6454" y="9326326"/>
            <a:ext cx="2895334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34899E2-2B3C-4337-AE10-A1D9AC34322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8239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784856" y="0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>
              <a:defRPr sz="1200"/>
            </a:lvl1pPr>
          </a:lstStyle>
          <a:p>
            <a:fld id="{7220D4B4-DB4A-4951-846C-1595D423D78F}" type="datetimeFigureOut">
              <a:rPr lang="it-IT" smtClean="0"/>
              <a:pPr/>
              <a:t>03/03/2014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736600"/>
            <a:ext cx="4903788" cy="3679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67540" y="4662356"/>
            <a:ext cx="5346708" cy="4418583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324711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784856" y="9324711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r">
              <a:defRPr sz="1200"/>
            </a:lvl1pPr>
          </a:lstStyle>
          <a:p>
            <a:fld id="{F56DCA88-440A-4061-B96D-E8F387BC1DE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33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6DCA88-440A-4061-B96D-E8F387BC1DEE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96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57200" y="3657600"/>
            <a:ext cx="861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8C8DD-59AB-4FBB-B81B-791193D3028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24E71-A39B-4480-9796-7D555468585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7E25B-E2DE-4F42-BBFF-4275E3601AA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95E59-FD02-46A5-87FB-59FC9089A55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B2856-BE83-47A8-8EBD-2B09A994671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2AA03-1DEF-479B-BA90-0449EFBD82A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66CAC-0257-4ABB-A901-4B67BBAA5A6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A0B8F-3B02-459C-88CC-B52092B8F18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808E5-A24B-42A1-9AB3-95F5F820D4B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61E8A-B616-4326-922B-C87CA87E5F6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 dello schema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77BCD32-25A8-43C4-A4F8-AE217E922E3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  <p:sp>
        <p:nvSpPr>
          <p:cNvPr id="3077" name="Line 1029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78" name="Line 1030"/>
          <p:cNvSpPr>
            <a:spLocks noChangeShapeType="1"/>
          </p:cNvSpPr>
          <p:nvPr/>
        </p:nvSpPr>
        <p:spPr bwMode="auto">
          <a:xfrm>
            <a:off x="228600" y="152400"/>
            <a:ext cx="784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79" name="Text Box 1031"/>
          <p:cNvSpPr txBox="1">
            <a:spLocks noChangeArrowheads="1"/>
          </p:cNvSpPr>
          <p:nvPr/>
        </p:nvSpPr>
        <p:spPr bwMode="auto">
          <a:xfrm>
            <a:off x="152400" y="6248400"/>
            <a:ext cx="93647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900" dirty="0" smtClean="0"/>
              <a:t>©</a:t>
            </a:r>
            <a:r>
              <a:rPr lang="it-IT" sz="900" baseline="0" dirty="0" smtClean="0"/>
              <a:t> </a:t>
            </a:r>
            <a:r>
              <a:rPr lang="it-IT" sz="900" dirty="0" err="1" smtClean="0"/>
              <a:t>F.M.Zanzotto</a:t>
            </a:r>
            <a:endParaRPr lang="it-IT" sz="900" dirty="0"/>
          </a:p>
        </p:txBody>
      </p:sp>
      <p:sp>
        <p:nvSpPr>
          <p:cNvPr id="3080" name="Text Box 1032"/>
          <p:cNvSpPr txBox="1">
            <a:spLocks noChangeArrowheads="1"/>
          </p:cNvSpPr>
          <p:nvPr/>
        </p:nvSpPr>
        <p:spPr bwMode="auto">
          <a:xfrm>
            <a:off x="3157579" y="6248400"/>
            <a:ext cx="30796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it-IT" sz="900" dirty="0" smtClean="0"/>
              <a:t>Logica</a:t>
            </a:r>
            <a:r>
              <a:rPr lang="it-IT" sz="900" baseline="0" dirty="0" smtClean="0"/>
              <a:t> per la Programmazione e la </a:t>
            </a:r>
            <a:r>
              <a:rPr lang="it-IT" sz="900" baseline="0" smtClean="0"/>
              <a:t>Dimostrazione Automatica</a:t>
            </a:r>
            <a:endParaRPr lang="it-IT" sz="900" dirty="0"/>
          </a:p>
        </p:txBody>
      </p:sp>
      <p:pic>
        <p:nvPicPr>
          <p:cNvPr id="23561" name="Picture 1033" descr="U:\Lavoro\Articoli\Presentazioni\tvlogo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400" y="0"/>
            <a:ext cx="20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Text Box 1034"/>
          <p:cNvSpPr txBox="1">
            <a:spLocks noChangeArrowheads="1"/>
          </p:cNvSpPr>
          <p:nvPr/>
        </p:nvSpPr>
        <p:spPr bwMode="auto">
          <a:xfrm>
            <a:off x="142875" y="131763"/>
            <a:ext cx="15668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900">
                <a:solidFill>
                  <a:schemeClr val="accent1"/>
                </a:solidFill>
                <a:latin typeface="Monotype Corsiva" pitchFamily="66" charset="0"/>
              </a:rPr>
              <a:t>University of Rome “Tor Vergata”</a:t>
            </a:r>
          </a:p>
        </p:txBody>
      </p:sp>
      <p:pic>
        <p:nvPicPr>
          <p:cNvPr id="23563" name="Picture 1035" descr="C:\HOME\LAVORO\Laboratorio\Logo\logo art2 copy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0"/>
            <a:ext cx="8382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Linguaggi e Modelli di Programmazione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Fabio Massimo Zanzotto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33831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</a:t>
            </a:r>
            <a:r>
              <a:rPr lang="it-IT" dirty="0" smtClean="0"/>
              <a:t>2: </a:t>
            </a:r>
            <a:r>
              <a:rPr lang="it-IT" dirty="0"/>
              <a:t>Colorare </a:t>
            </a:r>
            <a:r>
              <a:rPr lang="it-IT" dirty="0" smtClean="0"/>
              <a:t>una Mappa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Dati iniziali</a:t>
            </a:r>
            <a:endParaRPr lang="it-IT" dirty="0"/>
          </a:p>
        </p:txBody>
      </p:sp>
      <p:pic>
        <p:nvPicPr>
          <p:cNvPr id="1026" name="Picture 2" descr="http://www.worldatlas.com/webimage/countrys/eunewne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75" y="1628800"/>
            <a:ext cx="4962525" cy="439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208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</a:t>
            </a:r>
            <a:r>
              <a:rPr lang="it-IT" dirty="0" smtClean="0"/>
              <a:t>2: </a:t>
            </a:r>
            <a:r>
              <a:rPr lang="it-IT" dirty="0"/>
              <a:t>Colorare </a:t>
            </a:r>
            <a:r>
              <a:rPr lang="it-IT" dirty="0" smtClean="0"/>
              <a:t>una Mappa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Risultato atteso</a:t>
            </a:r>
            <a:endParaRPr lang="it-IT" dirty="0"/>
          </a:p>
        </p:txBody>
      </p:sp>
      <p:pic>
        <p:nvPicPr>
          <p:cNvPr id="2050" name="Picture 2" descr="http://vlib.iue.it/images/europe-ma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801" y="1268760"/>
            <a:ext cx="4210050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93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</a:t>
            </a:r>
            <a:r>
              <a:rPr lang="it-IT" dirty="0" smtClean="0"/>
              <a:t>2: </a:t>
            </a:r>
            <a:r>
              <a:rPr lang="it-IT" dirty="0"/>
              <a:t>Colorare </a:t>
            </a:r>
            <a:r>
              <a:rPr lang="it-IT" dirty="0" smtClean="0"/>
              <a:t>una Mappa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Scrivere un programma che permetta di trovare tutte le soluzioni ammesse.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3933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Esempio 3</a:t>
            </a:r>
            <a:r>
              <a:rPr lang="it-IT" dirty="0" smtClean="0"/>
              <a:t>: </a:t>
            </a:r>
            <a:r>
              <a:rPr lang="it-IT" dirty="0"/>
              <a:t>Organizzare </a:t>
            </a:r>
            <a:r>
              <a:rPr lang="it-IT" dirty="0" smtClean="0"/>
              <a:t>una giornata di lavoro in team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Si vuole organizzare una giornata di lavoro in cui:</a:t>
            </a:r>
          </a:p>
          <a:p>
            <a:pPr lvl="1"/>
            <a:r>
              <a:rPr lang="it-IT" dirty="0" smtClean="0"/>
              <a:t>Ci devono essere tre sessioni per i tre argomenti del progetto: intelligenza artificiale, bioinformatica e database</a:t>
            </a:r>
          </a:p>
          <a:p>
            <a:pPr lvl="1"/>
            <a:r>
              <a:rPr lang="it-IT" dirty="0" smtClean="0"/>
              <a:t>Ci sono due orari possibili: mattina e pomeriggio</a:t>
            </a:r>
          </a:p>
          <a:p>
            <a:pPr lvl="1"/>
            <a:r>
              <a:rPr lang="it-IT" dirty="0" smtClean="0"/>
              <a:t>Ogni sessione deve avere un argomento e deve avere almeno due persone esperte del argomento</a:t>
            </a:r>
          </a:p>
          <a:p>
            <a:pPr marL="457200" lvl="1" indent="0">
              <a:buNone/>
            </a:pPr>
            <a:r>
              <a:rPr lang="it-IT" dirty="0" smtClean="0"/>
              <a:t>Problema:</a:t>
            </a:r>
          </a:p>
          <a:p>
            <a:pPr marL="457200" lvl="1" indent="0">
              <a:buNone/>
            </a:pPr>
            <a:r>
              <a:rPr lang="it-IT" dirty="0" smtClean="0"/>
              <a:t>Assegnare l’orario e gli esperti per ciascuna delle sessioni.</a:t>
            </a:r>
          </a:p>
        </p:txBody>
      </p:sp>
    </p:spTree>
    <p:extLst>
      <p:ext uri="{BB962C8B-B14F-4D97-AF65-F5344CB8AC3E}">
        <p14:creationId xmlns:p14="http://schemas.microsoft.com/office/powerpoint/2010/main" val="1683430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Esempio 3: Organizzare </a:t>
            </a:r>
            <a:r>
              <a:rPr lang="it-IT" dirty="0" smtClean="0"/>
              <a:t>una giornata di lavoro in team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Scrivere un programma che permetta di trovare tutte le soluzioni ammesse.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2840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 che mondo veniamo?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E’ dimostrabile che tutto ciò che è computabile è risolvibile attraverso delle macchine basate su delle procedure</a:t>
            </a:r>
          </a:p>
          <a:p>
            <a:endParaRPr lang="it-IT" dirty="0"/>
          </a:p>
          <a:p>
            <a:pPr marL="0" indent="0" algn="ctr">
              <a:buNone/>
            </a:pPr>
            <a:r>
              <a:rPr lang="it-IT" b="1" i="1" dirty="0" smtClean="0"/>
              <a:t>Ma è sempre conveniente esprimere la soluzione in quel modo?</a:t>
            </a:r>
          </a:p>
          <a:p>
            <a:pPr marL="0" indent="0" algn="ctr">
              <a:buNone/>
            </a:pPr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2104157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Obiettivo del Corso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Esplorare un altro mondo: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691680" y="2397470"/>
            <a:ext cx="5458546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 smtClean="0"/>
              <a:t>Il mondo dei </a:t>
            </a:r>
            <a:r>
              <a:rPr lang="it-IT" b="1" i="1" dirty="0" smtClean="0"/>
              <a:t>se</a:t>
            </a:r>
            <a:r>
              <a:rPr lang="it-IT" dirty="0"/>
              <a:t> </a:t>
            </a:r>
            <a:r>
              <a:rPr lang="it-IT" dirty="0" smtClean="0"/>
              <a:t>fatto di </a:t>
            </a:r>
            <a:r>
              <a:rPr lang="it-IT" b="1" i="1" dirty="0" smtClean="0"/>
              <a:t>fatti</a:t>
            </a:r>
            <a:r>
              <a:rPr lang="it-IT" dirty="0" smtClean="0"/>
              <a:t> e delle </a:t>
            </a:r>
            <a:r>
              <a:rPr lang="it-IT" b="1" i="1" dirty="0" smtClean="0"/>
              <a:t>regole</a:t>
            </a:r>
            <a:endParaRPr lang="it-IT" b="1" i="1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835696" y="3501008"/>
            <a:ext cx="53387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Tizio è fratello di Caio </a:t>
            </a:r>
            <a:r>
              <a:rPr lang="it-IT" b="1" i="1" dirty="0" smtClean="0"/>
              <a:t>se </a:t>
            </a:r>
          </a:p>
          <a:p>
            <a:r>
              <a:rPr lang="it-IT" b="1" i="1" dirty="0"/>
              <a:t>	</a:t>
            </a:r>
            <a:r>
              <a:rPr lang="it-IT" dirty="0" smtClean="0"/>
              <a:t>Tizio ha come padre Sempronio e</a:t>
            </a:r>
          </a:p>
          <a:p>
            <a:r>
              <a:rPr lang="it-IT" dirty="0"/>
              <a:t>	</a:t>
            </a:r>
            <a:r>
              <a:rPr lang="it-IT" dirty="0" smtClean="0"/>
              <a:t>Caio ha come padre Sempronio </a:t>
            </a:r>
            <a:endParaRPr lang="it-IT" i="1" dirty="0" smtClean="0"/>
          </a:p>
          <a:p>
            <a:r>
              <a:rPr lang="it-IT" i="1" dirty="0"/>
              <a:t>	</a:t>
            </a:r>
            <a:r>
              <a:rPr lang="it-IT" b="1" i="1" dirty="0"/>
              <a:t>o</a:t>
            </a:r>
            <a:r>
              <a:rPr lang="it-IT" b="1" i="1" dirty="0" smtClean="0"/>
              <a:t>ppure</a:t>
            </a:r>
            <a:endParaRPr lang="it-IT" dirty="0" smtClean="0"/>
          </a:p>
          <a:p>
            <a:r>
              <a:rPr lang="it-IT" b="1" i="1" dirty="0"/>
              <a:t>	</a:t>
            </a:r>
            <a:r>
              <a:rPr lang="it-IT" dirty="0" smtClean="0"/>
              <a:t>Tizio </a:t>
            </a:r>
            <a:r>
              <a:rPr lang="it-IT" dirty="0"/>
              <a:t>ha come </a:t>
            </a:r>
            <a:r>
              <a:rPr lang="it-IT" dirty="0" smtClean="0"/>
              <a:t>madre Sempronio </a:t>
            </a:r>
            <a:r>
              <a:rPr lang="it-IT" dirty="0"/>
              <a:t>e</a:t>
            </a:r>
          </a:p>
          <a:p>
            <a:r>
              <a:rPr lang="it-IT" dirty="0"/>
              <a:t>	Caio ha come </a:t>
            </a:r>
            <a:r>
              <a:rPr lang="it-IT" dirty="0" smtClean="0"/>
              <a:t>madre </a:t>
            </a:r>
            <a:r>
              <a:rPr lang="it-IT" dirty="0"/>
              <a:t>Sempronio </a:t>
            </a:r>
            <a:endParaRPr lang="it-IT" i="1" dirty="0"/>
          </a:p>
          <a:p>
            <a:endParaRPr lang="it-IT" b="1" i="1" dirty="0"/>
          </a:p>
        </p:txBody>
      </p:sp>
    </p:spTree>
    <p:extLst>
      <p:ext uri="{BB962C8B-B14F-4D97-AF65-F5344CB8AC3E}">
        <p14:creationId xmlns:p14="http://schemas.microsoft.com/office/powerpoint/2010/main" val="3491021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Programmazione dichiarativa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 fondamenti del </a:t>
            </a:r>
            <a:r>
              <a:rPr lang="it-IT" dirty="0" err="1" smtClean="0"/>
              <a:t>Prolog</a:t>
            </a:r>
            <a:endParaRPr lang="it-IT" dirty="0" smtClean="0"/>
          </a:p>
          <a:p>
            <a:r>
              <a:rPr lang="it-IT" dirty="0" err="1" smtClean="0"/>
              <a:t>Prolog</a:t>
            </a:r>
            <a:r>
              <a:rPr lang="it-IT" dirty="0" smtClean="0"/>
              <a:t> applicato all’Intelligenza Artificiale</a:t>
            </a:r>
          </a:p>
          <a:p>
            <a:r>
              <a:rPr lang="it-IT" dirty="0" smtClean="0"/>
              <a:t>Un passo indietro: </a:t>
            </a:r>
          </a:p>
          <a:p>
            <a:pPr lvl="1"/>
            <a:r>
              <a:rPr lang="it-IT" dirty="0" smtClean="0"/>
              <a:t>la logica dei predicati</a:t>
            </a:r>
          </a:p>
          <a:p>
            <a:pPr lvl="1"/>
            <a:r>
              <a:rPr lang="it-IT" dirty="0" smtClean="0"/>
              <a:t>la logica del prim’ordine</a:t>
            </a:r>
          </a:p>
          <a:p>
            <a:pPr lvl="1"/>
            <a:r>
              <a:rPr lang="it-IT" dirty="0" smtClean="0"/>
              <a:t>il </a:t>
            </a:r>
            <a:r>
              <a:rPr lang="it-IT" dirty="0" err="1" smtClean="0"/>
              <a:t>prolog</a:t>
            </a:r>
            <a:r>
              <a:rPr lang="it-IT" dirty="0" smtClean="0"/>
              <a:t> come restrizione </a:t>
            </a:r>
            <a:r>
              <a:rPr lang="it-IT" dirty="0" err="1" smtClean="0"/>
              <a:t>dela</a:t>
            </a:r>
            <a:r>
              <a:rPr lang="it-IT" dirty="0" smtClean="0"/>
              <a:t> logica</a:t>
            </a:r>
          </a:p>
          <a:p>
            <a:r>
              <a:rPr lang="it-IT" dirty="0" smtClean="0"/>
              <a:t>Un passo avanti: </a:t>
            </a:r>
          </a:p>
          <a:p>
            <a:pPr lvl="1"/>
            <a:r>
              <a:rPr lang="it-IT" dirty="0" smtClean="0"/>
              <a:t>Il </a:t>
            </a:r>
            <a:r>
              <a:rPr lang="it-IT" dirty="0" err="1" smtClean="0"/>
              <a:t>prolog</a:t>
            </a:r>
            <a:r>
              <a:rPr lang="it-IT" dirty="0" smtClean="0"/>
              <a:t> e la statistica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669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Libro di testo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… il nostro compagno di viaggio</a:t>
            </a:r>
          </a:p>
          <a:p>
            <a:pPr marL="0" indent="0">
              <a:buNone/>
            </a:pPr>
            <a:endParaRPr lang="it-IT" dirty="0" smtClean="0"/>
          </a:p>
          <a:p>
            <a:r>
              <a:rPr lang="it-IT" dirty="0" smtClean="0"/>
              <a:t>Ivan </a:t>
            </a:r>
            <a:r>
              <a:rPr lang="it-IT" dirty="0" err="1" smtClean="0"/>
              <a:t>Bratko</a:t>
            </a:r>
            <a:r>
              <a:rPr lang="it-IT" dirty="0" smtClean="0"/>
              <a:t>, </a:t>
            </a:r>
            <a:r>
              <a:rPr lang="it-IT" dirty="0" err="1" smtClean="0"/>
              <a:t>Prolog</a:t>
            </a:r>
            <a:r>
              <a:rPr lang="it-IT" dirty="0" smtClean="0"/>
              <a:t> Programming for </a:t>
            </a:r>
            <a:r>
              <a:rPr lang="it-IT" dirty="0" err="1" smtClean="0"/>
              <a:t>Artificial</a:t>
            </a:r>
            <a:r>
              <a:rPr lang="it-IT" dirty="0" smtClean="0"/>
              <a:t> Intelligence, Addison Wesley (</a:t>
            </a:r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edition</a:t>
            </a:r>
            <a:r>
              <a:rPr lang="it-IT" dirty="0" smtClean="0"/>
              <a:t>)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8628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L’esame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… ovvero, come controlliamo che il tempo che abbiamo passato insieme è stato speso bene?</a:t>
            </a:r>
          </a:p>
          <a:p>
            <a:pPr marL="0" indent="0">
              <a:buNone/>
            </a:pPr>
            <a:endParaRPr lang="it-IT" dirty="0"/>
          </a:p>
          <a:p>
            <a:r>
              <a:rPr lang="it-IT" dirty="0" smtClean="0"/>
              <a:t>Progetto un problema da risolvere in </a:t>
            </a:r>
            <a:r>
              <a:rPr lang="it-IT" dirty="0" err="1" smtClean="0"/>
              <a:t>Prolog</a:t>
            </a:r>
            <a:endParaRPr lang="it-IT" dirty="0" smtClean="0"/>
          </a:p>
          <a:p>
            <a:r>
              <a:rPr lang="it-IT" dirty="0" smtClean="0"/>
              <a:t>Discussione Progetto</a:t>
            </a:r>
          </a:p>
          <a:p>
            <a:r>
              <a:rPr lang="it-IT" dirty="0" smtClean="0"/>
              <a:t>Orale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75254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Programma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Programmazione ad Oggetti</a:t>
            </a:r>
          </a:p>
          <a:p>
            <a:pPr marL="0" indent="0">
              <a:buNone/>
            </a:pPr>
            <a:r>
              <a:rPr lang="it-IT" sz="2000" dirty="0" smtClean="0"/>
              <a:t>Linguaggio di esempio: Java</a:t>
            </a:r>
          </a:p>
          <a:p>
            <a:endParaRPr lang="it-IT" dirty="0"/>
          </a:p>
          <a:p>
            <a:r>
              <a:rPr lang="it-IT" dirty="0" smtClean="0"/>
              <a:t>Programmazione Dichiarativa</a:t>
            </a:r>
          </a:p>
          <a:p>
            <a:pPr marL="0" indent="0">
              <a:buNone/>
            </a:pPr>
            <a:r>
              <a:rPr lang="it-IT" sz="2000" dirty="0" smtClean="0"/>
              <a:t>Linguaggio di esempio: </a:t>
            </a:r>
            <a:r>
              <a:rPr lang="it-IT" sz="2000" b="1" dirty="0" err="1" smtClean="0"/>
              <a:t>Prolog</a:t>
            </a:r>
            <a:endParaRPr lang="it-IT" sz="2000" b="1" dirty="0" smtClean="0"/>
          </a:p>
          <a:p>
            <a:pPr marL="0" indent="0">
              <a:buNone/>
            </a:pPr>
            <a:r>
              <a:rPr lang="it-IT" sz="2000" dirty="0" smtClean="0"/>
              <a:t>Compagno di viaggio: </a:t>
            </a:r>
            <a:r>
              <a:rPr lang="it-IT" sz="2000" b="1" dirty="0"/>
              <a:t>Ivan </a:t>
            </a:r>
            <a:r>
              <a:rPr lang="it-IT" sz="2000" b="1" dirty="0" err="1"/>
              <a:t>Bratko</a:t>
            </a:r>
            <a:r>
              <a:rPr lang="it-IT" sz="2000" b="1" dirty="0"/>
              <a:t>, </a:t>
            </a:r>
            <a:r>
              <a:rPr lang="it-IT" sz="2000" b="1" dirty="0" err="1"/>
              <a:t>Prolog</a:t>
            </a:r>
            <a:r>
              <a:rPr lang="it-IT" sz="2000" b="1" dirty="0"/>
              <a:t> Programming for </a:t>
            </a:r>
            <a:r>
              <a:rPr lang="it-IT" sz="2000" b="1" dirty="0" err="1"/>
              <a:t>Artificial</a:t>
            </a:r>
            <a:r>
              <a:rPr lang="it-IT" sz="2000" b="1" dirty="0"/>
              <a:t> Intelligence, Addison Wesley (</a:t>
            </a:r>
            <a:r>
              <a:rPr lang="it-IT" sz="2000" b="1" dirty="0" err="1"/>
              <a:t>fourth</a:t>
            </a:r>
            <a:r>
              <a:rPr lang="it-IT" sz="2000" b="1" dirty="0"/>
              <a:t> </a:t>
            </a:r>
            <a:r>
              <a:rPr lang="it-IT" sz="2000" b="1" dirty="0" err="1"/>
              <a:t>edition</a:t>
            </a:r>
            <a:r>
              <a:rPr lang="it-IT" sz="2000" b="1" dirty="0"/>
              <a:t>)</a:t>
            </a:r>
            <a:r>
              <a:rPr lang="it-IT" sz="2000" dirty="0"/>
              <a:t> </a:t>
            </a:r>
          </a:p>
          <a:p>
            <a:pPr marL="0" indent="0">
              <a:buNone/>
            </a:pPr>
            <a:endParaRPr lang="it-IT" sz="2000" dirty="0" smtClean="0"/>
          </a:p>
          <a:p>
            <a:r>
              <a:rPr lang="it-IT" dirty="0" smtClean="0"/>
              <a:t>Programmazione Funzionale</a:t>
            </a:r>
            <a:endParaRPr lang="it-IT" dirty="0"/>
          </a:p>
          <a:p>
            <a:pPr marL="0" indent="0">
              <a:buNone/>
            </a:pPr>
            <a:r>
              <a:rPr lang="it-IT" sz="2000" dirty="0" smtClean="0"/>
              <a:t>Linguaggio di esempio: </a:t>
            </a:r>
            <a:r>
              <a:rPr lang="it-IT" sz="2000" dirty="0" err="1" smtClean="0"/>
              <a:t>Python</a:t>
            </a:r>
            <a:endParaRPr lang="it-IT" sz="2000" dirty="0" smtClean="0"/>
          </a:p>
          <a:p>
            <a:pPr marL="0" indent="0">
              <a:buNone/>
            </a:pPr>
            <a:r>
              <a:rPr lang="it-IT" sz="2000" dirty="0" smtClean="0"/>
              <a:t>Compagno </a:t>
            </a:r>
            <a:r>
              <a:rPr lang="it-IT" sz="2000" dirty="0"/>
              <a:t>di viaggio</a:t>
            </a:r>
            <a:r>
              <a:rPr lang="it-IT" sz="2000" dirty="0" smtClean="0"/>
              <a:t>: dispense del corso</a:t>
            </a:r>
            <a:endParaRPr lang="it-IT" sz="2000" dirty="0"/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6330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 che mondo veniamo?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Domande:</a:t>
            </a:r>
            <a:endParaRPr lang="it-IT" dirty="0"/>
          </a:p>
          <a:p>
            <a:r>
              <a:rPr lang="it-IT" dirty="0" smtClean="0"/>
              <a:t>Quali sono i problemi che possiamo risolvere?</a:t>
            </a:r>
          </a:p>
          <a:p>
            <a:endParaRPr lang="it-IT" dirty="0"/>
          </a:p>
          <a:p>
            <a:r>
              <a:rPr lang="it-IT" dirty="0" smtClean="0"/>
              <a:t>Come li risolviamo?</a:t>
            </a:r>
          </a:p>
          <a:p>
            <a:pPr lvl="1"/>
            <a:r>
              <a:rPr lang="it-IT" dirty="0" smtClean="0"/>
              <a:t>Attraverso delle procedure che sono sequenze di ordini</a:t>
            </a:r>
          </a:p>
          <a:p>
            <a:pPr lvl="1"/>
            <a:r>
              <a:rPr lang="it-IT" dirty="0" smtClean="0"/>
              <a:t>Queste sono in genere raccolte in funzioni, procedure, e/o metodi</a:t>
            </a:r>
          </a:p>
          <a:p>
            <a:pPr lvl="1"/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02051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 che mondo veniamo?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E’ </a:t>
            </a:r>
            <a:r>
              <a:rPr lang="it-IT" dirty="0" smtClean="0"/>
              <a:t>accettato che </a:t>
            </a:r>
            <a:r>
              <a:rPr lang="it-IT" dirty="0"/>
              <a:t>tutto ciò che è computabile è risolvibile attraverso delle macchine basate su delle procedure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610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1: Costruire un Cruciverba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Primo problema: vogliamo costruire gli incastri di parole per un cruciverba 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Risoluzione</a:t>
            </a:r>
            <a:endParaRPr lang="it-IT" dirty="0"/>
          </a:p>
          <a:p>
            <a:r>
              <a:rPr lang="it-IT" dirty="0" smtClean="0"/>
              <a:t>Predisponiamo lo schema</a:t>
            </a:r>
          </a:p>
          <a:p>
            <a:r>
              <a:rPr lang="it-IT" dirty="0" smtClean="0"/>
              <a:t>Indichiamo le parole che possiamo usare</a:t>
            </a:r>
          </a:p>
          <a:p>
            <a:r>
              <a:rPr lang="it-IT" dirty="0" smtClean="0"/>
              <a:t>Il programma deve decidere:</a:t>
            </a:r>
          </a:p>
          <a:p>
            <a:pPr lvl="1"/>
            <a:r>
              <a:rPr lang="it-IT" dirty="0" smtClean="0"/>
              <a:t>Quali parole usare</a:t>
            </a:r>
          </a:p>
          <a:p>
            <a:pPr lvl="1"/>
            <a:r>
              <a:rPr lang="it-IT" dirty="0" smtClean="0"/>
              <a:t>Come riempire lo schema</a:t>
            </a:r>
            <a:endParaRPr lang="it-IT" dirty="0"/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47020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1: Costruire </a:t>
            </a:r>
            <a:r>
              <a:rPr lang="it-IT" dirty="0" smtClean="0"/>
              <a:t>un Cruciverba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Parole usabili:</a:t>
            </a:r>
          </a:p>
          <a:p>
            <a:pPr marL="0" indent="0">
              <a:buNone/>
            </a:pPr>
            <a:r>
              <a:rPr lang="it-IT" dirty="0" smtClean="0"/>
              <a:t>dog, </a:t>
            </a:r>
            <a:r>
              <a:rPr lang="it-IT" dirty="0" err="1" smtClean="0"/>
              <a:t>four</a:t>
            </a:r>
            <a:r>
              <a:rPr lang="it-IT" dirty="0" smtClean="0"/>
              <a:t>, </a:t>
            </a:r>
            <a:r>
              <a:rPr lang="it-IT" dirty="0" err="1" smtClean="0"/>
              <a:t>baker</a:t>
            </a:r>
            <a:r>
              <a:rPr lang="it-IT" dirty="0" smtClean="0"/>
              <a:t>, </a:t>
            </a:r>
            <a:r>
              <a:rPr lang="it-IT" dirty="0" err="1" smtClean="0"/>
              <a:t>prolog</a:t>
            </a:r>
            <a:r>
              <a:rPr lang="it-IT" dirty="0" smtClean="0"/>
              <a:t>, </a:t>
            </a:r>
            <a:r>
              <a:rPr lang="it-IT" dirty="0" err="1" smtClean="0"/>
              <a:t>run</a:t>
            </a:r>
            <a:r>
              <a:rPr lang="it-IT" dirty="0" smtClean="0"/>
              <a:t>, </a:t>
            </a:r>
            <a:r>
              <a:rPr lang="it-IT" dirty="0" err="1" smtClean="0"/>
              <a:t>lost</a:t>
            </a:r>
            <a:r>
              <a:rPr lang="it-IT" dirty="0" smtClean="0"/>
              <a:t>, forum, </a:t>
            </a:r>
            <a:r>
              <a:rPr lang="it-IT" dirty="0" err="1" smtClean="0"/>
              <a:t>vanish</a:t>
            </a:r>
            <a:r>
              <a:rPr lang="it-IT" dirty="0" smtClean="0"/>
              <a:t>, top, </a:t>
            </a:r>
            <a:r>
              <a:rPr lang="it-IT" dirty="0" err="1" smtClean="0"/>
              <a:t>mess</a:t>
            </a:r>
            <a:r>
              <a:rPr lang="it-IT" dirty="0" smtClean="0"/>
              <a:t>, green, </a:t>
            </a:r>
            <a:r>
              <a:rPr lang="it-IT" dirty="0" err="1" smtClean="0"/>
              <a:t>wonder</a:t>
            </a:r>
            <a:r>
              <a:rPr lang="it-IT" dirty="0" smtClean="0"/>
              <a:t>, </a:t>
            </a:r>
            <a:r>
              <a:rPr lang="it-IT" dirty="0" err="1" smtClean="0"/>
              <a:t>five</a:t>
            </a:r>
            <a:r>
              <a:rPr lang="it-IT" dirty="0" smtClean="0"/>
              <a:t>, </a:t>
            </a:r>
            <a:r>
              <a:rPr lang="it-IT" dirty="0" err="1" smtClean="0"/>
              <a:t>unit</a:t>
            </a:r>
            <a:r>
              <a:rPr lang="it-IT" dirty="0" smtClean="0"/>
              <a:t>, super, </a:t>
            </a:r>
            <a:r>
              <a:rPr lang="it-IT" dirty="0" err="1" smtClean="0"/>
              <a:t>yellow</a:t>
            </a:r>
            <a:r>
              <a:rPr lang="it-IT" dirty="0"/>
              <a:t>.</a:t>
            </a: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773842"/>
              </p:ext>
            </p:extLst>
          </p:nvPr>
        </p:nvGraphicFramePr>
        <p:xfrm>
          <a:off x="2699792" y="1628800"/>
          <a:ext cx="302433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504056"/>
                <a:gridCol w="504056"/>
                <a:gridCol w="504056"/>
                <a:gridCol w="504056"/>
                <a:gridCol w="504056"/>
              </a:tblGrid>
              <a:tr h="3600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5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1: Costruire </a:t>
            </a:r>
            <a:r>
              <a:rPr lang="it-IT" dirty="0" smtClean="0"/>
              <a:t>un Cruciverba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Soluzione Possibile</a:t>
            </a:r>
          </a:p>
          <a:p>
            <a:endParaRPr lang="it-IT" dirty="0"/>
          </a:p>
          <a:p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smtClean="0"/>
              <a:t>Parole usabili:</a:t>
            </a:r>
          </a:p>
          <a:p>
            <a:pPr marL="0" indent="0">
              <a:buNone/>
            </a:pPr>
            <a:r>
              <a:rPr lang="it-IT" dirty="0" smtClean="0"/>
              <a:t>dog, </a:t>
            </a:r>
            <a:r>
              <a:rPr lang="it-IT" dirty="0" err="1" smtClean="0"/>
              <a:t>four</a:t>
            </a:r>
            <a:r>
              <a:rPr lang="it-IT" dirty="0" smtClean="0"/>
              <a:t>, </a:t>
            </a:r>
            <a:r>
              <a:rPr lang="it-IT" dirty="0" err="1" smtClean="0"/>
              <a:t>baker</a:t>
            </a:r>
            <a:r>
              <a:rPr lang="it-IT" dirty="0" smtClean="0"/>
              <a:t>, </a:t>
            </a:r>
            <a:r>
              <a:rPr lang="it-IT" dirty="0" err="1" smtClean="0"/>
              <a:t>prolog</a:t>
            </a:r>
            <a:r>
              <a:rPr lang="it-IT" dirty="0" smtClean="0"/>
              <a:t>, </a:t>
            </a:r>
            <a:r>
              <a:rPr lang="it-IT" dirty="0" err="1" smtClean="0"/>
              <a:t>run</a:t>
            </a:r>
            <a:r>
              <a:rPr lang="it-IT" dirty="0" smtClean="0"/>
              <a:t>, </a:t>
            </a:r>
            <a:r>
              <a:rPr lang="it-IT" dirty="0" err="1" smtClean="0"/>
              <a:t>lost</a:t>
            </a:r>
            <a:r>
              <a:rPr lang="it-IT" dirty="0" smtClean="0"/>
              <a:t>, forum, </a:t>
            </a:r>
            <a:r>
              <a:rPr lang="it-IT" dirty="0" err="1" smtClean="0"/>
              <a:t>vanish</a:t>
            </a:r>
            <a:r>
              <a:rPr lang="it-IT" dirty="0" smtClean="0"/>
              <a:t>, top, </a:t>
            </a:r>
            <a:r>
              <a:rPr lang="it-IT" dirty="0" err="1" smtClean="0"/>
              <a:t>mess</a:t>
            </a:r>
            <a:r>
              <a:rPr lang="it-IT" dirty="0" smtClean="0"/>
              <a:t>, green, </a:t>
            </a:r>
            <a:r>
              <a:rPr lang="it-IT" dirty="0" err="1" smtClean="0"/>
              <a:t>wonder</a:t>
            </a:r>
            <a:r>
              <a:rPr lang="it-IT" dirty="0" smtClean="0"/>
              <a:t>, </a:t>
            </a:r>
            <a:r>
              <a:rPr lang="it-IT" dirty="0" err="1" smtClean="0"/>
              <a:t>five</a:t>
            </a:r>
            <a:r>
              <a:rPr lang="it-IT" dirty="0" smtClean="0"/>
              <a:t>, </a:t>
            </a:r>
            <a:r>
              <a:rPr lang="it-IT" dirty="0" err="1" smtClean="0"/>
              <a:t>unit</a:t>
            </a:r>
            <a:r>
              <a:rPr lang="it-IT" dirty="0" smtClean="0"/>
              <a:t>, super, </a:t>
            </a:r>
            <a:r>
              <a:rPr lang="it-IT" dirty="0" err="1" smtClean="0"/>
              <a:t>yellow</a:t>
            </a:r>
            <a:r>
              <a:rPr lang="it-IT" dirty="0"/>
              <a:t>.</a:t>
            </a: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744262"/>
              </p:ext>
            </p:extLst>
          </p:nvPr>
        </p:nvGraphicFramePr>
        <p:xfrm>
          <a:off x="2699792" y="2326000"/>
          <a:ext cx="3024336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504056"/>
                <a:gridCol w="504056"/>
                <a:gridCol w="504056"/>
                <a:gridCol w="504056"/>
                <a:gridCol w="504056"/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F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O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R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U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I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U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E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V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N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I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S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H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E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S</a:t>
                      </a: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116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Costruire un Cruciverba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Scrivere un programma che permetta di trovare tutte le soluzioni ammesse.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269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</a:t>
            </a:r>
            <a:r>
              <a:rPr lang="it-IT" dirty="0" smtClean="0"/>
              <a:t>2: </a:t>
            </a:r>
            <a:r>
              <a:rPr lang="it-IT" dirty="0"/>
              <a:t>Colorare </a:t>
            </a:r>
            <a:r>
              <a:rPr lang="it-IT" dirty="0" smtClean="0"/>
              <a:t>una Mappa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Classico problema: usando un certo numero di colori, trovare una colorazione della mappa tale che 2 stati adiacenti non abbiano lo stesso colore.</a:t>
            </a:r>
          </a:p>
          <a:p>
            <a:pPr marL="0" indent="0" algn="ctr">
              <a:buNone/>
            </a:pPr>
            <a:r>
              <a:rPr lang="it-IT" dirty="0" smtClean="0"/>
              <a:t>(</a:t>
            </a:r>
            <a:r>
              <a:rPr lang="it-IT" dirty="0" err="1" smtClean="0"/>
              <a:t>graph</a:t>
            </a:r>
            <a:r>
              <a:rPr lang="it-IT" dirty="0" smtClean="0"/>
              <a:t> </a:t>
            </a:r>
            <a:r>
              <a:rPr lang="it-IT" dirty="0" err="1" smtClean="0"/>
              <a:t>colouring</a:t>
            </a:r>
            <a:r>
              <a:rPr lang="it-IT" dirty="0"/>
              <a:t>)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16686121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Settings\fabio\Dati applicazioni\Microsoft\Modelli\Template.pot</Template>
  <TotalTime>7268</TotalTime>
  <Words>588</Words>
  <Application>Microsoft Office PowerPoint</Application>
  <PresentationFormat>Presentazione su schermo (4:3)</PresentationFormat>
  <Paragraphs>117</Paragraphs>
  <Slides>19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Template</vt:lpstr>
      <vt:lpstr>Linguaggi e Modelli di Programmazione</vt:lpstr>
      <vt:lpstr>Programma</vt:lpstr>
      <vt:lpstr>Da che mondo veniamo?</vt:lpstr>
      <vt:lpstr>Da che mondo veniamo?</vt:lpstr>
      <vt:lpstr>Esempio 1: Costruire un Cruciverba</vt:lpstr>
      <vt:lpstr>Esempio 1: Costruire un Cruciverba</vt:lpstr>
      <vt:lpstr>Esempio 1: Costruire un Cruciverba</vt:lpstr>
      <vt:lpstr>Costruire un Cruciverba</vt:lpstr>
      <vt:lpstr>Esempio 2: Colorare una Mappa</vt:lpstr>
      <vt:lpstr>Esempio 2: Colorare una Mappa</vt:lpstr>
      <vt:lpstr>Esempio 2: Colorare una Mappa</vt:lpstr>
      <vt:lpstr>Esempio 2: Colorare una Mappa</vt:lpstr>
      <vt:lpstr>Esempio 3: Organizzare una giornata di lavoro in team</vt:lpstr>
      <vt:lpstr>Esempio 3: Organizzare una giornata di lavoro in team</vt:lpstr>
      <vt:lpstr>Da che mondo veniamo?</vt:lpstr>
      <vt:lpstr>Obiettivo del Corso</vt:lpstr>
      <vt:lpstr>Programmazione dichiarativa</vt:lpstr>
      <vt:lpstr>Libro di testo</vt:lpstr>
      <vt:lpstr>L’esame</vt:lpstr>
    </vt:vector>
  </TitlesOfParts>
  <Company>DISP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fabio</dc:creator>
  <cp:lastModifiedBy>fmz</cp:lastModifiedBy>
  <cp:revision>114</cp:revision>
  <dcterms:created xsi:type="dcterms:W3CDTF">2006-11-03T14:20:30Z</dcterms:created>
  <dcterms:modified xsi:type="dcterms:W3CDTF">2014-03-03T10:56:50Z</dcterms:modified>
</cp:coreProperties>
</file>