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413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214" autoAdjust="0"/>
    <p:restoredTop sz="90833" autoAdjust="0"/>
  </p:normalViewPr>
  <p:slideViewPr>
    <p:cSldViewPr>
      <p:cViewPr varScale="1">
        <p:scale>
          <a:sx n="67" d="100"/>
          <a:sy n="67" d="100"/>
        </p:scale>
        <p:origin x="-12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15/10/2012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9364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 smtClean="0"/>
              <a:t>©</a:t>
            </a:r>
            <a:r>
              <a:rPr lang="it-IT" sz="900" baseline="0" dirty="0" smtClean="0"/>
              <a:t> </a:t>
            </a:r>
            <a:r>
              <a:rPr lang="it-IT" sz="900" dirty="0" err="1" smtClean="0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 smtClean="0"/>
              <a:t>Logica</a:t>
            </a:r>
            <a:r>
              <a:rPr lang="it-IT" sz="900" baseline="0" dirty="0" smtClean="0"/>
              <a:t> per la Programmazione e la </a:t>
            </a:r>
            <a:r>
              <a:rPr lang="it-IT" sz="900" baseline="0" smtClean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-prolog.org/pldo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Il primo passo:</a:t>
            </a:r>
            <a:br>
              <a:rPr lang="it-IT" dirty="0" smtClean="0"/>
            </a:br>
            <a:r>
              <a:rPr lang="it-IT" dirty="0" smtClean="0"/>
              <a:t>I basilari del </a:t>
            </a:r>
            <a:r>
              <a:rPr lang="it-IT" dirty="0" err="1" smtClean="0"/>
              <a:t>Prolog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smtClean="0"/>
              <a:t>Fabio Massimo Zanzotto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slides</a:t>
            </a:r>
            <a:r>
              <a:rPr lang="it-IT" dirty="0" smtClean="0"/>
              <a:t> realizzate da Andrea Turbati)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485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Query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dirty="0" smtClean="0"/>
              <a:t>?- </a:t>
            </a:r>
            <a:r>
              <a:rPr lang="it-IT" dirty="0" err="1" smtClean="0"/>
              <a:t>parent</a:t>
            </a:r>
            <a:r>
              <a:rPr lang="it-IT" dirty="0" smtClean="0"/>
              <a:t>(</a:t>
            </a:r>
            <a:r>
              <a:rPr lang="it-IT" dirty="0" err="1" smtClean="0"/>
              <a:t>anne</a:t>
            </a:r>
            <a:r>
              <a:rPr lang="it-IT" dirty="0" smtClean="0"/>
              <a:t>, </a:t>
            </a:r>
            <a:r>
              <a:rPr lang="it-IT" dirty="0" err="1" smtClean="0"/>
              <a:t>bill</a:t>
            </a:r>
            <a:r>
              <a:rPr lang="it-IT" dirty="0" smtClean="0"/>
              <a:t>).</a:t>
            </a:r>
          </a:p>
          <a:p>
            <a:r>
              <a:rPr lang="it-IT" dirty="0" smtClean="0"/>
              <a:t>Risposta:</a:t>
            </a:r>
          </a:p>
          <a:p>
            <a:pPr lvl="2">
              <a:buNone/>
            </a:pPr>
            <a:r>
              <a:rPr lang="it-IT" dirty="0" err="1" smtClean="0"/>
              <a:t>true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Query</a:t>
            </a:r>
            <a:endParaRPr lang="it-IT" dirty="0" smtClean="0"/>
          </a:p>
          <a:p>
            <a:pPr lvl="1">
              <a:buNone/>
            </a:pPr>
            <a:r>
              <a:rPr lang="it-IT" dirty="0" smtClean="0"/>
              <a:t>	?- </a:t>
            </a:r>
            <a:r>
              <a:rPr lang="it-IT" dirty="0" err="1" smtClean="0"/>
              <a:t>parent</a:t>
            </a:r>
            <a:r>
              <a:rPr lang="it-IT" dirty="0" smtClean="0"/>
              <a:t>(</a:t>
            </a:r>
            <a:r>
              <a:rPr lang="it-IT" dirty="0" err="1" smtClean="0"/>
              <a:t>anne</a:t>
            </a:r>
            <a:r>
              <a:rPr lang="it-IT" dirty="0" smtClean="0"/>
              <a:t>, X).</a:t>
            </a:r>
          </a:p>
          <a:p>
            <a:r>
              <a:rPr lang="it-IT" dirty="0" smtClean="0"/>
              <a:t>Risposta:</a:t>
            </a:r>
          </a:p>
          <a:p>
            <a:pPr lvl="2">
              <a:buNone/>
            </a:pPr>
            <a:r>
              <a:rPr lang="it-IT" dirty="0" err="1" smtClean="0"/>
              <a:t>X=bill</a:t>
            </a:r>
            <a:r>
              <a:rPr lang="it-IT" dirty="0" smtClean="0"/>
              <a:t>  </a:t>
            </a:r>
          </a:p>
          <a:p>
            <a:pPr lvl="2">
              <a:buNone/>
            </a:pPr>
            <a:r>
              <a:rPr lang="it-IT" dirty="0" smtClean="0"/>
              <a:t>(premo ; )</a:t>
            </a:r>
          </a:p>
          <a:p>
            <a:pPr lvl="2">
              <a:buNone/>
            </a:pPr>
            <a:r>
              <a:rPr lang="it-IT" dirty="0" smtClean="0"/>
              <a:t>X = </a:t>
            </a:r>
            <a:r>
              <a:rPr lang="it-IT" dirty="0" err="1" smtClean="0"/>
              <a:t>charlie</a:t>
            </a:r>
            <a:endParaRPr lang="it-IT" dirty="0" smtClean="0"/>
          </a:p>
          <a:p>
            <a:pPr lvl="2">
              <a:buNone/>
            </a:pPr>
            <a:r>
              <a:rPr lang="it-IT" dirty="0" smtClean="0"/>
              <a:t>(premo ; )</a:t>
            </a:r>
          </a:p>
          <a:p>
            <a:pPr lvl="2">
              <a:buNone/>
            </a:pPr>
            <a:r>
              <a:rPr lang="it-IT" dirty="0" smtClean="0"/>
              <a:t>false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Famiglia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75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Query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dirty="0" smtClean="0"/>
              <a:t>?- </a:t>
            </a:r>
            <a:r>
              <a:rPr lang="it-IT" dirty="0" err="1" smtClean="0"/>
              <a:t>parent</a:t>
            </a:r>
            <a:r>
              <a:rPr lang="it-IT" dirty="0" smtClean="0"/>
              <a:t>(X, Y).</a:t>
            </a:r>
          </a:p>
          <a:p>
            <a:r>
              <a:rPr lang="it-IT" dirty="0" smtClean="0"/>
              <a:t>Risposta:</a:t>
            </a:r>
          </a:p>
          <a:p>
            <a:pPr lvl="2">
              <a:buNone/>
            </a:pPr>
            <a:r>
              <a:rPr lang="it-IT" dirty="0" err="1" smtClean="0"/>
              <a:t>X=anne</a:t>
            </a:r>
            <a:r>
              <a:rPr lang="it-IT" dirty="0" smtClean="0"/>
              <a:t>,  </a:t>
            </a:r>
            <a:r>
              <a:rPr lang="it-IT" dirty="0" err="1" smtClean="0"/>
              <a:t>Y=bill</a:t>
            </a:r>
            <a:endParaRPr lang="it-IT" dirty="0" smtClean="0"/>
          </a:p>
          <a:p>
            <a:pPr lvl="2">
              <a:buNone/>
            </a:pPr>
            <a:r>
              <a:rPr lang="it-IT" dirty="0" smtClean="0"/>
              <a:t>(premo ; )</a:t>
            </a:r>
          </a:p>
          <a:p>
            <a:pPr lvl="2">
              <a:buNone/>
            </a:pPr>
            <a:r>
              <a:rPr lang="it-IT" dirty="0" err="1" smtClean="0"/>
              <a:t>X=anne</a:t>
            </a:r>
            <a:r>
              <a:rPr lang="it-IT" dirty="0" smtClean="0"/>
              <a:t>,  </a:t>
            </a:r>
            <a:r>
              <a:rPr lang="it-IT" dirty="0" err="1" smtClean="0"/>
              <a:t>Y=charlie</a:t>
            </a:r>
            <a:endParaRPr lang="it-IT" dirty="0" smtClean="0"/>
          </a:p>
          <a:p>
            <a:pPr lvl="2">
              <a:buNone/>
            </a:pPr>
            <a:r>
              <a:rPr lang="it-IT" dirty="0" smtClean="0"/>
              <a:t>(premo ; )</a:t>
            </a:r>
          </a:p>
          <a:p>
            <a:pPr lvl="2">
              <a:buNone/>
            </a:pPr>
            <a:r>
              <a:rPr lang="it-IT" dirty="0" err="1" smtClean="0"/>
              <a:t>X=bill</a:t>
            </a:r>
            <a:r>
              <a:rPr lang="it-IT" dirty="0" smtClean="0"/>
              <a:t>,  </a:t>
            </a:r>
            <a:r>
              <a:rPr lang="it-IT" dirty="0" err="1" smtClean="0"/>
              <a:t>Y=donnie</a:t>
            </a:r>
            <a:endParaRPr lang="it-IT" dirty="0" smtClean="0"/>
          </a:p>
          <a:p>
            <a:pPr lvl="2">
              <a:buNone/>
            </a:pPr>
            <a:r>
              <a:rPr lang="it-IT" dirty="0" smtClean="0"/>
              <a:t>(premo ; )</a:t>
            </a:r>
          </a:p>
          <a:p>
            <a:pPr lvl="2">
              <a:buNone/>
            </a:pPr>
            <a:r>
              <a:rPr lang="it-IT" dirty="0" smtClean="0"/>
              <a:t>false</a:t>
            </a:r>
          </a:p>
          <a:p>
            <a:pPr lvl="2">
              <a:buNone/>
            </a:pP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Famiglia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6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Prolog</a:t>
            </a:r>
            <a:r>
              <a:rPr lang="it-IT" dirty="0" smtClean="0"/>
              <a:t> cerca nel proprio database di regole e fatti, quelli che soddisfano la nostra </a:t>
            </a:r>
            <a:r>
              <a:rPr lang="it-IT" dirty="0" err="1" smtClean="0"/>
              <a:t>query</a:t>
            </a:r>
            <a:r>
              <a:rPr lang="it-IT" dirty="0" smtClean="0"/>
              <a:t>, istanziando le variabili</a:t>
            </a:r>
          </a:p>
          <a:p>
            <a:endParaRPr lang="it-IT" dirty="0" smtClean="0"/>
          </a:p>
          <a:p>
            <a:r>
              <a:rPr lang="it-IT" dirty="0" smtClean="0"/>
              <a:t>Ogni variabile, una volta istanziata (unificata), non può assumere un secondo valore (a differenza dei linguaggi classici di programmazione, come Java, C, C++, ecc)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Esecuzione del programma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91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Dati i fatti:</a:t>
            </a:r>
          </a:p>
          <a:p>
            <a:pPr lvl="1"/>
            <a:r>
              <a:rPr lang="it-IT" dirty="0" err="1" smtClean="0"/>
              <a:t>parent</a:t>
            </a:r>
            <a:r>
              <a:rPr lang="it-IT" dirty="0" smtClean="0"/>
              <a:t>( </a:t>
            </a:r>
            <a:r>
              <a:rPr lang="it-IT" dirty="0" err="1" smtClean="0"/>
              <a:t>pam</a:t>
            </a:r>
            <a:r>
              <a:rPr lang="it-IT" dirty="0" smtClean="0"/>
              <a:t>, bob).      </a:t>
            </a:r>
          </a:p>
          <a:p>
            <a:pPr lvl="1"/>
            <a:r>
              <a:rPr lang="it-IT" dirty="0" err="1" smtClean="0"/>
              <a:t>parent</a:t>
            </a:r>
            <a:r>
              <a:rPr lang="it-IT" dirty="0" smtClean="0"/>
              <a:t>( bob, </a:t>
            </a:r>
            <a:r>
              <a:rPr lang="it-IT" dirty="0" err="1" smtClean="0"/>
              <a:t>tom</a:t>
            </a:r>
            <a:r>
              <a:rPr lang="it-IT" dirty="0" smtClean="0"/>
              <a:t>).</a:t>
            </a:r>
          </a:p>
          <a:p>
            <a:pPr lvl="1"/>
            <a:r>
              <a:rPr lang="it-IT" dirty="0" err="1" smtClean="0"/>
              <a:t>parent</a:t>
            </a:r>
            <a:r>
              <a:rPr lang="it-IT" dirty="0" smtClean="0"/>
              <a:t>( </a:t>
            </a:r>
            <a:r>
              <a:rPr lang="it-IT" dirty="0" err="1" smtClean="0"/>
              <a:t>tom</a:t>
            </a:r>
            <a:r>
              <a:rPr lang="it-IT" dirty="0" smtClean="0"/>
              <a:t>, </a:t>
            </a:r>
            <a:r>
              <a:rPr lang="it-IT" dirty="0" err="1" smtClean="0"/>
              <a:t>ann</a:t>
            </a:r>
            <a:r>
              <a:rPr lang="it-IT" dirty="0" smtClean="0"/>
              <a:t>).</a:t>
            </a:r>
          </a:p>
          <a:p>
            <a:pPr lvl="1"/>
            <a:r>
              <a:rPr lang="it-IT" dirty="0" err="1" smtClean="0"/>
              <a:t>parent</a:t>
            </a:r>
            <a:r>
              <a:rPr lang="it-IT" dirty="0" smtClean="0"/>
              <a:t>( bob, </a:t>
            </a:r>
            <a:r>
              <a:rPr lang="it-IT" dirty="0" err="1" smtClean="0"/>
              <a:t>jerry</a:t>
            </a:r>
            <a:r>
              <a:rPr lang="it-IT" dirty="0" smtClean="0"/>
              <a:t>).</a:t>
            </a:r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female</a:t>
            </a:r>
            <a:r>
              <a:rPr lang="it-IT" dirty="0" smtClean="0"/>
              <a:t>(</a:t>
            </a:r>
            <a:r>
              <a:rPr lang="it-IT" dirty="0" err="1" smtClean="0"/>
              <a:t>pam</a:t>
            </a:r>
            <a:r>
              <a:rPr lang="it-IT" dirty="0" smtClean="0"/>
              <a:t>).</a:t>
            </a:r>
          </a:p>
          <a:p>
            <a:pPr lvl="1"/>
            <a:r>
              <a:rPr lang="it-IT" dirty="0" smtClean="0"/>
              <a:t>male(bob).</a:t>
            </a:r>
          </a:p>
          <a:p>
            <a:pPr lvl="1"/>
            <a:r>
              <a:rPr lang="it-IT" dirty="0" smtClean="0"/>
              <a:t>male(</a:t>
            </a:r>
            <a:r>
              <a:rPr lang="it-IT" dirty="0" err="1" smtClean="0"/>
              <a:t>tom</a:t>
            </a:r>
            <a:r>
              <a:rPr lang="it-IT" dirty="0" smtClean="0"/>
              <a:t>).</a:t>
            </a:r>
          </a:p>
          <a:p>
            <a:pPr lvl="1"/>
            <a:r>
              <a:rPr lang="it-IT" dirty="0" err="1" smtClean="0"/>
              <a:t>female</a:t>
            </a:r>
            <a:r>
              <a:rPr lang="it-IT" dirty="0" smtClean="0"/>
              <a:t>(</a:t>
            </a:r>
            <a:r>
              <a:rPr lang="it-IT" dirty="0" err="1" smtClean="0"/>
              <a:t>ann</a:t>
            </a:r>
            <a:r>
              <a:rPr lang="it-IT" dirty="0" smtClean="0"/>
              <a:t>).</a:t>
            </a:r>
          </a:p>
          <a:p>
            <a:pPr lvl="1"/>
            <a:r>
              <a:rPr lang="it-IT" dirty="0" smtClean="0"/>
              <a:t>male(</a:t>
            </a:r>
            <a:r>
              <a:rPr lang="it-IT" dirty="0" err="1" smtClean="0"/>
              <a:t>jerry</a:t>
            </a:r>
            <a:r>
              <a:rPr lang="it-IT" dirty="0" smtClean="0"/>
              <a:t>).</a:t>
            </a:r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355976" y="1593051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E le regole</a:t>
            </a:r>
          </a:p>
          <a:p>
            <a:pPr lvl="1">
              <a:buNone/>
            </a:pPr>
            <a:r>
              <a:rPr lang="it-IT" dirty="0" err="1"/>
              <a:t>father</a:t>
            </a:r>
            <a:r>
              <a:rPr lang="it-IT" dirty="0"/>
              <a:t>(X,Y):-</a:t>
            </a:r>
          </a:p>
          <a:p>
            <a:pPr lvl="1">
              <a:buNone/>
            </a:pPr>
            <a:r>
              <a:rPr lang="it-IT" dirty="0"/>
              <a:t>	male(X),</a:t>
            </a:r>
          </a:p>
          <a:p>
            <a:pPr lvl="1">
              <a:buNone/>
            </a:pPr>
            <a:r>
              <a:rPr lang="it-IT" dirty="0"/>
              <a:t>	</a:t>
            </a:r>
            <a:r>
              <a:rPr lang="it-IT" dirty="0" err="1"/>
              <a:t>parent</a:t>
            </a:r>
            <a:r>
              <a:rPr lang="it-IT" dirty="0"/>
              <a:t>(X,Y).</a:t>
            </a:r>
          </a:p>
          <a:p>
            <a:pPr lvl="1">
              <a:buNone/>
            </a:pPr>
            <a:endParaRPr lang="it-IT" dirty="0"/>
          </a:p>
          <a:p>
            <a:pPr lvl="1">
              <a:buNone/>
            </a:pPr>
            <a:r>
              <a:rPr lang="it-IT" dirty="0" err="1"/>
              <a:t>mother</a:t>
            </a:r>
            <a:r>
              <a:rPr lang="it-IT" dirty="0"/>
              <a:t>(X,Y):-</a:t>
            </a:r>
          </a:p>
          <a:p>
            <a:pPr lvl="1">
              <a:buNone/>
            </a:pPr>
            <a:r>
              <a:rPr lang="it-IT" dirty="0"/>
              <a:t>	</a:t>
            </a:r>
            <a:r>
              <a:rPr lang="it-IT" dirty="0" err="1"/>
              <a:t>female</a:t>
            </a:r>
            <a:r>
              <a:rPr lang="it-IT" dirty="0"/>
              <a:t>(X),</a:t>
            </a:r>
          </a:p>
          <a:p>
            <a:pPr lvl="1">
              <a:buNone/>
            </a:pPr>
            <a:r>
              <a:rPr lang="it-IT" dirty="0"/>
              <a:t>	</a:t>
            </a:r>
            <a:r>
              <a:rPr lang="it-IT" dirty="0" err="1"/>
              <a:t>parent</a:t>
            </a:r>
            <a:r>
              <a:rPr lang="it-IT" dirty="0"/>
              <a:t>(X,Y).</a:t>
            </a:r>
          </a:p>
        </p:txBody>
      </p:sp>
      <p:sp>
        <p:nvSpPr>
          <p:cNvPr id="6" name="Rettangolo 5"/>
          <p:cNvSpPr/>
          <p:nvPr/>
        </p:nvSpPr>
        <p:spPr>
          <a:xfrm>
            <a:off x="4211960" y="4640039"/>
            <a:ext cx="2858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it-IT" dirty="0"/>
              <a:t>?- </a:t>
            </a:r>
            <a:r>
              <a:rPr lang="it-IT" dirty="0" err="1"/>
              <a:t>mother</a:t>
            </a:r>
            <a:r>
              <a:rPr lang="it-IT" dirty="0"/>
              <a:t>(</a:t>
            </a:r>
            <a:r>
              <a:rPr lang="it-IT" dirty="0" err="1"/>
              <a:t>ann,X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546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 le regole</a:t>
            </a:r>
          </a:p>
          <a:p>
            <a:pPr lvl="1">
              <a:buNone/>
            </a:pPr>
            <a:r>
              <a:rPr lang="it-IT" dirty="0" err="1" smtClean="0"/>
              <a:t>father</a:t>
            </a:r>
            <a:r>
              <a:rPr lang="it-IT" dirty="0" smtClean="0"/>
              <a:t>(X,Y):-</a:t>
            </a:r>
          </a:p>
          <a:p>
            <a:pPr lvl="1">
              <a:buNone/>
            </a:pPr>
            <a:r>
              <a:rPr lang="it-IT" dirty="0" smtClean="0"/>
              <a:t>	male(X),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dirty="0" err="1" smtClean="0"/>
              <a:t>parent</a:t>
            </a:r>
            <a:r>
              <a:rPr lang="it-IT" dirty="0" smtClean="0"/>
              <a:t>(X,Y).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r>
              <a:rPr lang="it-IT" dirty="0" err="1" smtClean="0"/>
              <a:t>mother</a:t>
            </a:r>
            <a:r>
              <a:rPr lang="it-IT" dirty="0" smtClean="0"/>
              <a:t>(X,Y):-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dirty="0" err="1" smtClean="0"/>
              <a:t>female</a:t>
            </a:r>
            <a:r>
              <a:rPr lang="it-IT" dirty="0" smtClean="0"/>
              <a:t>(X),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dirty="0" err="1" smtClean="0"/>
              <a:t>parent</a:t>
            </a:r>
            <a:r>
              <a:rPr lang="it-IT" dirty="0" smtClean="0"/>
              <a:t>(X,Y).</a:t>
            </a:r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50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Che risposta ho alle seguenti interrogazioni?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?- </a:t>
            </a:r>
            <a:r>
              <a:rPr lang="it-IT" dirty="0" err="1" smtClean="0"/>
              <a:t>mother</a:t>
            </a:r>
            <a:r>
              <a:rPr lang="it-IT" dirty="0" smtClean="0"/>
              <a:t>(X,Y).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?- </a:t>
            </a:r>
            <a:r>
              <a:rPr lang="it-IT" dirty="0" err="1" smtClean="0"/>
              <a:t>father</a:t>
            </a:r>
            <a:r>
              <a:rPr lang="it-IT" dirty="0" smtClean="0"/>
              <a:t>(X,Y).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?- </a:t>
            </a:r>
            <a:r>
              <a:rPr lang="it-IT" dirty="0" err="1" smtClean="0"/>
              <a:t>mother</a:t>
            </a:r>
            <a:r>
              <a:rPr lang="it-IT" dirty="0" smtClean="0"/>
              <a:t>(X,</a:t>
            </a:r>
            <a:r>
              <a:rPr lang="it-IT" dirty="0" err="1" smtClean="0"/>
              <a:t>ann</a:t>
            </a:r>
            <a:r>
              <a:rPr lang="it-IT" dirty="0" smtClean="0"/>
              <a:t>).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?- </a:t>
            </a:r>
            <a:r>
              <a:rPr lang="it-IT" dirty="0" err="1" smtClean="0"/>
              <a:t>father</a:t>
            </a:r>
            <a:r>
              <a:rPr lang="it-IT" dirty="0" smtClean="0"/>
              <a:t>(X,</a:t>
            </a:r>
            <a:r>
              <a:rPr lang="it-IT" dirty="0" err="1" smtClean="0"/>
              <a:t>ann</a:t>
            </a:r>
            <a:r>
              <a:rPr lang="it-IT" dirty="0" smtClean="0"/>
              <a:t>).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?- </a:t>
            </a:r>
            <a:r>
              <a:rPr lang="it-IT" dirty="0" err="1" smtClean="0"/>
              <a:t>mother</a:t>
            </a:r>
            <a:r>
              <a:rPr lang="it-IT" dirty="0" smtClean="0"/>
              <a:t>(</a:t>
            </a:r>
            <a:r>
              <a:rPr lang="it-IT" dirty="0" err="1" smtClean="0"/>
              <a:t>ann</a:t>
            </a:r>
            <a:r>
              <a:rPr lang="it-IT" dirty="0" smtClean="0"/>
              <a:t>,X).</a:t>
            </a:r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1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SWI-Prolog</a:t>
            </a:r>
            <a:endParaRPr lang="it-IT" dirty="0" smtClean="0"/>
          </a:p>
          <a:p>
            <a:pPr lvl="1"/>
            <a:endParaRPr lang="it-IT" dirty="0" smtClean="0">
              <a:hlinkClick r:id=""/>
            </a:endParaRPr>
          </a:p>
          <a:p>
            <a:pPr lvl="1"/>
            <a:r>
              <a:rPr lang="it-IT" dirty="0" smtClean="0">
                <a:hlinkClick r:id=""/>
              </a:rPr>
              <a:t>http://www.swi-prolog.org/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ha la licenza </a:t>
            </a:r>
            <a:r>
              <a:rPr lang="it-IT" dirty="0" err="1" smtClean="0"/>
              <a:t>Lesser</a:t>
            </a:r>
            <a:r>
              <a:rPr lang="it-IT" dirty="0" smtClean="0"/>
              <a:t> GNU Public </a:t>
            </a:r>
            <a:r>
              <a:rPr lang="it-IT" dirty="0" err="1" smtClean="0"/>
              <a:t>License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contiene un basilare </a:t>
            </a:r>
            <a:r>
              <a:rPr lang="it-IT" dirty="0" err="1" smtClean="0"/>
              <a:t>editor</a:t>
            </a:r>
            <a:r>
              <a:rPr lang="it-IT" dirty="0" smtClean="0"/>
              <a:t> di sviluppo (poco più che un semplice </a:t>
            </a:r>
            <a:r>
              <a:rPr lang="it-IT" dirty="0" err="1" smtClean="0"/>
              <a:t>editor</a:t>
            </a:r>
            <a:r>
              <a:rPr lang="it-IT" dirty="0" smtClean="0"/>
              <a:t> di test)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Funziona su windows, linux e </a:t>
            </a:r>
            <a:r>
              <a:rPr lang="it-IT" dirty="0" err="1" smtClean="0"/>
              <a:t>mac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L’interprete </a:t>
            </a:r>
            <a:r>
              <a:rPr lang="it-IT" dirty="0" err="1" smtClean="0"/>
              <a:t>Prolog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20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edit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apre l’</a:t>
            </a:r>
            <a:r>
              <a:rPr lang="it-IT" dirty="0" err="1" smtClean="0"/>
              <a:t>editor</a:t>
            </a:r>
            <a:r>
              <a:rPr lang="it-IT" dirty="0" smtClean="0"/>
              <a:t> per modificare/aggiungere fatti e regole al file in esame</a:t>
            </a:r>
          </a:p>
          <a:p>
            <a:r>
              <a:rPr lang="it-IT" dirty="0" err="1" smtClean="0"/>
              <a:t>consult</a:t>
            </a:r>
            <a:r>
              <a:rPr lang="it-IT" dirty="0" smtClean="0"/>
              <a:t>('</a:t>
            </a:r>
            <a:r>
              <a:rPr lang="it-IT" dirty="0" err="1" smtClean="0"/>
              <a:t>nome_file</a:t>
            </a:r>
            <a:r>
              <a:rPr lang="it-IT" dirty="0" smtClean="0"/>
              <a:t>').</a:t>
            </a:r>
          </a:p>
          <a:p>
            <a:pPr lvl="1"/>
            <a:r>
              <a:rPr lang="it-IT" dirty="0" smtClean="0"/>
              <a:t>carica un file con i suoi dati</a:t>
            </a:r>
          </a:p>
          <a:p>
            <a:r>
              <a:rPr lang="it-IT" dirty="0" err="1" smtClean="0"/>
              <a:t>reconsult</a:t>
            </a:r>
            <a:r>
              <a:rPr lang="it-IT" dirty="0" smtClean="0"/>
              <a:t>(‘</a:t>
            </a:r>
            <a:r>
              <a:rPr lang="it-IT" dirty="0" err="1" smtClean="0"/>
              <a:t>nome_file</a:t>
            </a:r>
            <a:r>
              <a:rPr lang="it-IT" dirty="0" smtClean="0"/>
              <a:t>’) .</a:t>
            </a:r>
          </a:p>
          <a:p>
            <a:pPr lvl="1"/>
            <a:r>
              <a:rPr lang="it-IT" dirty="0" smtClean="0"/>
              <a:t>ricarica il file con i suoi dati</a:t>
            </a:r>
          </a:p>
          <a:p>
            <a:r>
              <a:rPr lang="it-IT" dirty="0" smtClean="0"/>
              <a:t>trace / </a:t>
            </a:r>
            <a:r>
              <a:rPr lang="it-IT" dirty="0" err="1" smtClean="0"/>
              <a:t>notrace</a:t>
            </a:r>
            <a:r>
              <a:rPr lang="it-IT" dirty="0" smtClean="0"/>
              <a:t> .</a:t>
            </a:r>
          </a:p>
          <a:p>
            <a:pPr lvl="1"/>
            <a:r>
              <a:rPr lang="it-IT" dirty="0" smtClean="0"/>
              <a:t>abilita / disabilita la stampa di tutti i passaggi intermedi (molto utile per seguire lo svolgersi del programma)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Comandi utili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48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it-IT" dirty="0" smtClean="0"/>
          </a:p>
          <a:p>
            <a:r>
              <a:rPr lang="it-IT" dirty="0" smtClean="0"/>
              <a:t>Vedere l’esempio contenuto in prolog-1.pl</a:t>
            </a:r>
          </a:p>
          <a:p>
            <a:endParaRPr lang="it-IT" dirty="0" smtClean="0"/>
          </a:p>
          <a:p>
            <a:r>
              <a:rPr lang="it-IT" dirty="0" smtClean="0"/>
              <a:t>Provare le </a:t>
            </a:r>
            <a:r>
              <a:rPr lang="it-IT" dirty="0" err="1" smtClean="0"/>
              <a:t>query</a:t>
            </a:r>
            <a:r>
              <a:rPr lang="it-IT" dirty="0" smtClean="0"/>
              <a:t> ( * è 1,2,3 e 4):</a:t>
            </a:r>
          </a:p>
          <a:p>
            <a:pPr lvl="1"/>
            <a:r>
              <a:rPr lang="it-IT" dirty="0" err="1" smtClean="0"/>
              <a:t>pred*</a:t>
            </a:r>
            <a:r>
              <a:rPr lang="it-IT" dirty="0" smtClean="0"/>
              <a:t>(</a:t>
            </a:r>
            <a:r>
              <a:rPr lang="it-IT" dirty="0" err="1" smtClean="0"/>
              <a:t>pam</a:t>
            </a:r>
            <a:r>
              <a:rPr lang="it-IT" dirty="0" smtClean="0"/>
              <a:t>, </a:t>
            </a:r>
            <a:r>
              <a:rPr lang="it-IT" dirty="0" err="1" smtClean="0"/>
              <a:t>ann</a:t>
            </a:r>
            <a:r>
              <a:rPr lang="it-IT" dirty="0" smtClean="0"/>
              <a:t>).</a:t>
            </a:r>
          </a:p>
          <a:p>
            <a:pPr lvl="1"/>
            <a:r>
              <a:rPr lang="it-IT" dirty="0" err="1" smtClean="0"/>
              <a:t>pred*</a:t>
            </a:r>
            <a:r>
              <a:rPr lang="it-IT" dirty="0" smtClean="0"/>
              <a:t>(</a:t>
            </a:r>
            <a:r>
              <a:rPr lang="it-IT" dirty="0" err="1" smtClean="0"/>
              <a:t>pam</a:t>
            </a:r>
            <a:r>
              <a:rPr lang="it-IT" dirty="0" smtClean="0"/>
              <a:t>, </a:t>
            </a:r>
            <a:r>
              <a:rPr lang="it-IT" dirty="0" err="1" smtClean="0"/>
              <a:t>andrea</a:t>
            </a:r>
            <a:r>
              <a:rPr lang="it-IT" dirty="0" smtClean="0"/>
              <a:t>).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Ordine dei predicati nelle regole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48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 sito </a:t>
            </a:r>
            <a:r>
              <a:rPr lang="it-IT" dirty="0" smtClean="0">
                <a:hlinkClick r:id="rId2"/>
              </a:rPr>
              <a:t>http://www.swi-prolog.org/</a:t>
            </a:r>
            <a:r>
              <a:rPr lang="it-IT" dirty="0" err="1" smtClean="0">
                <a:hlinkClick r:id="rId2"/>
              </a:rPr>
              <a:t>pldoc</a:t>
            </a:r>
            <a:r>
              <a:rPr lang="it-IT" dirty="0" smtClean="0">
                <a:hlinkClick r:id="rId2"/>
              </a:rPr>
              <a:t>/</a:t>
            </a:r>
            <a:r>
              <a:rPr lang="it-IT" dirty="0" smtClean="0"/>
              <a:t> c’è la documentazione sulle varie regole già presenti in </a:t>
            </a:r>
            <a:r>
              <a:rPr lang="it-IT" dirty="0" err="1" smtClean="0"/>
              <a:t>prolog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Simboli usati:</a:t>
            </a:r>
          </a:p>
          <a:p>
            <a:pPr lvl="1"/>
            <a:r>
              <a:rPr lang="it-IT" dirty="0" smtClean="0"/>
              <a:t>+ termine che deve essere già istanziato </a:t>
            </a:r>
          </a:p>
          <a:p>
            <a:pPr lvl="1"/>
            <a:r>
              <a:rPr lang="it-IT" dirty="0" smtClean="0"/>
              <a:t>- termine che viene istanziato dalla regola</a:t>
            </a:r>
          </a:p>
          <a:p>
            <a:pPr lvl="1"/>
            <a:r>
              <a:rPr lang="it-IT" dirty="0" smtClean="0"/>
              <a:t>? termine che può o meno essere già istanziato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Documentazione sul </a:t>
            </a:r>
            <a:r>
              <a:rPr lang="it-IT" dirty="0" err="1" smtClean="0"/>
              <a:t>prolog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7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Termini</a:t>
            </a:r>
          </a:p>
          <a:p>
            <a:endParaRPr lang="it-IT" dirty="0" smtClean="0"/>
          </a:p>
          <a:p>
            <a:r>
              <a:rPr lang="it-IT" dirty="0" smtClean="0"/>
              <a:t>Predicati</a:t>
            </a:r>
          </a:p>
          <a:p>
            <a:endParaRPr lang="it-IT" dirty="0" smtClean="0"/>
          </a:p>
          <a:p>
            <a:r>
              <a:rPr lang="it-IT" dirty="0" smtClean="0"/>
              <a:t>Clausole (Fatti e Regole)</a:t>
            </a:r>
          </a:p>
          <a:p>
            <a:endParaRPr lang="it-IT" dirty="0" smtClean="0"/>
          </a:p>
          <a:p>
            <a:r>
              <a:rPr lang="it-IT" dirty="0" smtClean="0"/>
              <a:t>Programma logico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Elementi del </a:t>
            </a:r>
            <a:r>
              <a:rPr lang="it-IT" dirty="0" err="1" smtClean="0"/>
              <a:t>Prolog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9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 smtClean="0"/>
              <a:t>member</a:t>
            </a:r>
            <a:r>
              <a:rPr lang="it-IT" dirty="0" smtClean="0"/>
              <a:t>(</a:t>
            </a:r>
            <a:r>
              <a:rPr lang="it-IT" i="1" dirty="0" smtClean="0"/>
              <a:t>?</a:t>
            </a:r>
            <a:r>
              <a:rPr lang="it-IT" i="1" dirty="0" err="1" smtClean="0"/>
              <a:t>Elem</a:t>
            </a:r>
            <a:r>
              <a:rPr lang="it-IT" i="1" dirty="0" smtClean="0"/>
              <a:t>, ?</a:t>
            </a:r>
            <a:r>
              <a:rPr lang="it-IT" i="1" dirty="0" err="1" smtClean="0"/>
              <a:t>List</a:t>
            </a:r>
            <a:r>
              <a:rPr lang="it-IT" dirty="0" smtClean="0"/>
              <a:t>)</a:t>
            </a:r>
          </a:p>
          <a:p>
            <a:pPr lvl="1">
              <a:buNone/>
            </a:pPr>
            <a:r>
              <a:rPr lang="en-US" dirty="0" smtClean="0"/>
              <a:t>True if </a:t>
            </a:r>
            <a:r>
              <a:rPr lang="en-US" i="1" dirty="0" smtClean="0"/>
              <a:t>Elem</a:t>
            </a:r>
            <a:r>
              <a:rPr lang="en-US" dirty="0" smtClean="0"/>
              <a:t> is a member of </a:t>
            </a:r>
            <a:r>
              <a:rPr lang="en-US" i="1" dirty="0" smtClean="0"/>
              <a:t>List</a:t>
            </a:r>
            <a:r>
              <a:rPr lang="en-US" dirty="0" smtClean="0"/>
              <a:t>. The SWI-Prolog definition differs from the classical one. Our definition avoids unpacking each list element twice and provides determinism on the last element</a:t>
            </a:r>
          </a:p>
          <a:p>
            <a:pPr lvl="1">
              <a:buNone/>
            </a:pPr>
            <a:endParaRPr lang="en-US" dirty="0" smtClean="0"/>
          </a:p>
          <a:p>
            <a:r>
              <a:rPr lang="it-IT" b="1" dirty="0" err="1" smtClean="0"/>
              <a:t>get</a:t>
            </a:r>
            <a:r>
              <a:rPr lang="it-IT" dirty="0" smtClean="0"/>
              <a:t>(</a:t>
            </a:r>
            <a:r>
              <a:rPr lang="it-IT" i="1" dirty="0" err="1" smtClean="0"/>
              <a:t>+Stream</a:t>
            </a:r>
            <a:r>
              <a:rPr lang="it-IT" i="1" dirty="0" smtClean="0"/>
              <a:t>, </a:t>
            </a:r>
            <a:r>
              <a:rPr lang="it-IT" i="1" dirty="0" err="1" smtClean="0"/>
              <a:t>-Char</a:t>
            </a:r>
            <a:r>
              <a:rPr lang="it-IT" dirty="0" smtClean="0"/>
              <a:t>)</a:t>
            </a:r>
          </a:p>
          <a:p>
            <a:pPr lvl="1">
              <a:buNone/>
            </a:pPr>
            <a:r>
              <a:rPr lang="en-US" dirty="0" smtClean="0"/>
              <a:t>Read the next non-blank character from </a:t>
            </a:r>
            <a:r>
              <a:rPr lang="en-US" i="1" dirty="0" smtClean="0"/>
              <a:t>Stream</a:t>
            </a:r>
            <a:r>
              <a:rPr lang="en-US" dirty="0" smtClean="0"/>
              <a:t>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documentazione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02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Scrivere un programma </a:t>
            </a:r>
            <a:r>
              <a:rPr lang="it-IT" dirty="0" err="1" smtClean="0"/>
              <a:t>Prolog</a:t>
            </a:r>
            <a:r>
              <a:rPr lang="it-IT" dirty="0" smtClean="0"/>
              <a:t> che rappresenta un grafo tramite il fatto </a:t>
            </a:r>
            <a:r>
              <a:rPr lang="it-IT" dirty="0" err="1" smtClean="0"/>
              <a:t>edge</a:t>
            </a:r>
            <a:r>
              <a:rPr lang="it-IT" dirty="0" smtClean="0"/>
              <a:t>(A,B) per indicare che A e B sono connessi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Interrogare il programma realizzato per avere tutti i nodi raggiungibili partendo da b:</a:t>
            </a:r>
          </a:p>
          <a:p>
            <a:pPr lvl="1"/>
            <a:r>
              <a:rPr lang="it-IT" dirty="0" smtClean="0"/>
              <a:t>?- </a:t>
            </a:r>
            <a:r>
              <a:rPr lang="it-IT" dirty="0" err="1" smtClean="0"/>
              <a:t>path</a:t>
            </a:r>
            <a:r>
              <a:rPr lang="it-IT" dirty="0" smtClean="0"/>
              <a:t>(b, X).</a:t>
            </a:r>
          </a:p>
          <a:p>
            <a:pPr lvl="1"/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99592" y="335699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a</a:t>
            </a:r>
            <a:endParaRPr lang="it-IT" sz="2200" dirty="0"/>
          </a:p>
        </p:txBody>
      </p:sp>
      <p:cxnSp>
        <p:nvCxnSpPr>
          <p:cNvPr id="6" name="Connettore 2 5"/>
          <p:cNvCxnSpPr>
            <a:stCxn id="4" idx="3"/>
            <a:endCxn id="12" idx="1"/>
          </p:cNvCxnSpPr>
          <p:nvPr/>
        </p:nvCxnSpPr>
        <p:spPr>
          <a:xfrm flipV="1">
            <a:off x="1259632" y="3212396"/>
            <a:ext cx="18002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stCxn id="12" idx="3"/>
            <a:endCxn id="13" idx="1"/>
          </p:cNvCxnSpPr>
          <p:nvPr/>
        </p:nvCxnSpPr>
        <p:spPr>
          <a:xfrm>
            <a:off x="3419872" y="3212396"/>
            <a:ext cx="36724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4" idx="2"/>
            <a:endCxn id="15" idx="1"/>
          </p:cNvCxnSpPr>
          <p:nvPr/>
        </p:nvCxnSpPr>
        <p:spPr>
          <a:xfrm rot="5400000" flipH="1" flipV="1">
            <a:off x="1962000" y="2834064"/>
            <a:ext cx="71427" cy="183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13" idx="2"/>
            <a:endCxn id="14" idx="3"/>
          </p:cNvCxnSpPr>
          <p:nvPr/>
        </p:nvCxnSpPr>
        <p:spPr>
          <a:xfrm rot="5400000">
            <a:off x="6497924" y="2870067"/>
            <a:ext cx="216605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14" idx="1"/>
            <a:endCxn id="15" idx="3"/>
          </p:cNvCxnSpPr>
          <p:nvPr/>
        </p:nvCxnSpPr>
        <p:spPr>
          <a:xfrm rot="10800000" flipV="1">
            <a:off x="3275856" y="3644444"/>
            <a:ext cx="23042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16" idx="1"/>
            <a:endCxn id="15" idx="2"/>
          </p:cNvCxnSpPr>
          <p:nvPr/>
        </p:nvCxnSpPr>
        <p:spPr>
          <a:xfrm rot="10800000">
            <a:off x="3095836" y="3931896"/>
            <a:ext cx="1836204" cy="216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059832" y="299695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b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092280" y="2996952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c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5580112" y="34290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</a:t>
            </a:r>
            <a:endParaRPr lang="it-IT" sz="2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915816" y="3501008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e</a:t>
            </a:r>
            <a:endParaRPr lang="it-IT" sz="2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932040" y="39330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f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6994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È un linguaggio di programmazione logica</a:t>
            </a:r>
          </a:p>
          <a:p>
            <a:endParaRPr lang="it-IT" dirty="0" smtClean="0"/>
          </a:p>
          <a:p>
            <a:r>
              <a:rPr lang="it-IT" dirty="0" smtClean="0"/>
              <a:t>È un linguaggio dichiarativo</a:t>
            </a:r>
          </a:p>
          <a:p>
            <a:endParaRPr lang="it-IT" dirty="0" smtClean="0"/>
          </a:p>
          <a:p>
            <a:r>
              <a:rPr lang="it-IT" dirty="0" smtClean="0"/>
              <a:t>Si basa su una restrizione delle logica del primo ordine (</a:t>
            </a:r>
            <a:r>
              <a:rPr lang="it-IT" dirty="0" err="1" smtClean="0"/>
              <a:t>Horn</a:t>
            </a:r>
            <a:r>
              <a:rPr lang="it-IT" dirty="0" smtClean="0"/>
              <a:t> </a:t>
            </a:r>
            <a:r>
              <a:rPr lang="it-IT" dirty="0" err="1" smtClean="0"/>
              <a:t>Clauses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92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Indica “cosa” serve per arrivare alla soluzione desiderata, ma non il “come”, cioè l’implementazione utilizzata</a:t>
            </a:r>
          </a:p>
          <a:p>
            <a:endParaRPr lang="it-IT" dirty="0" smtClean="0"/>
          </a:p>
          <a:p>
            <a:r>
              <a:rPr lang="it-IT" dirty="0" smtClean="0"/>
              <a:t>Si contrappone ai linguaggi imperativi e procedurali (Java, C, C++, ecc)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Linguaggio dichiarativo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50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Atomi: nomi che iniziano con lettera MINUSCOLA,  sequenze di caratteri tra ‘ ’, numeri preceduti da caratteri</a:t>
            </a:r>
          </a:p>
          <a:p>
            <a:pPr lvl="1"/>
            <a:r>
              <a:rPr lang="it-IT" dirty="0" err="1" smtClean="0"/>
              <a:t>andrea</a:t>
            </a:r>
            <a:endParaRPr lang="it-IT" dirty="0" smtClean="0"/>
          </a:p>
          <a:p>
            <a:pPr lvl="1"/>
            <a:r>
              <a:rPr lang="it-IT" dirty="0" smtClean="0"/>
              <a:t>‘Corso di </a:t>
            </a:r>
            <a:r>
              <a:rPr lang="it-IT" dirty="0" err="1" smtClean="0"/>
              <a:t>Prolog</a:t>
            </a:r>
            <a:r>
              <a:rPr lang="it-IT" dirty="0" smtClean="0"/>
              <a:t>’</a:t>
            </a:r>
          </a:p>
          <a:p>
            <a:pPr lvl="1"/>
            <a:r>
              <a:rPr lang="it-IT" dirty="0" smtClean="0"/>
              <a:t>c1p8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Numeri</a:t>
            </a:r>
          </a:p>
          <a:p>
            <a:pPr lvl="1"/>
            <a:r>
              <a:rPr lang="it-IT" dirty="0" smtClean="0"/>
              <a:t>12345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Variabili: nomi che iniziano con lettera MAIUSCOLA o con _ </a:t>
            </a:r>
          </a:p>
          <a:p>
            <a:pPr lvl="1"/>
            <a:r>
              <a:rPr lang="it-IT" dirty="0" smtClean="0"/>
              <a:t>Tizio</a:t>
            </a:r>
          </a:p>
          <a:p>
            <a:pPr lvl="1"/>
            <a:r>
              <a:rPr lang="it-IT" dirty="0" err="1" smtClean="0"/>
              <a:t>_andrea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_   </a:t>
            </a:r>
          </a:p>
          <a:p>
            <a:endParaRPr lang="it-IT" dirty="0" smtClean="0"/>
          </a:p>
          <a:p>
            <a:r>
              <a:rPr lang="it-IT" dirty="0" smtClean="0"/>
              <a:t>Termini composti </a:t>
            </a:r>
          </a:p>
          <a:p>
            <a:pPr lvl="1"/>
            <a:r>
              <a:rPr lang="it-IT" dirty="0" smtClean="0"/>
              <a:t>somma(1, 2, X) </a:t>
            </a:r>
          </a:p>
          <a:p>
            <a:pPr lvl="1"/>
            <a:r>
              <a:rPr lang="it-IT" dirty="0" smtClean="0"/>
              <a:t>1+2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Termini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55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Espressi tramite la notazione f(t</a:t>
            </a:r>
            <a:r>
              <a:rPr lang="it-IT" baseline="-25000" dirty="0" smtClean="0"/>
              <a:t>1</a:t>
            </a:r>
            <a:r>
              <a:rPr lang="it-IT" dirty="0" smtClean="0"/>
              <a:t>, …, </a:t>
            </a:r>
            <a:r>
              <a:rPr lang="it-IT" dirty="0" err="1" smtClean="0"/>
              <a:t>t</a:t>
            </a:r>
            <a:r>
              <a:rPr lang="it-IT" baseline="-25000" dirty="0" err="1" smtClean="0"/>
              <a:t>n</a:t>
            </a:r>
            <a:r>
              <a:rPr lang="it-IT" dirty="0" smtClean="0"/>
              <a:t> )</a:t>
            </a:r>
          </a:p>
          <a:p>
            <a:endParaRPr lang="it-IT" dirty="0" smtClean="0"/>
          </a:p>
          <a:p>
            <a:r>
              <a:rPr lang="it-IT" dirty="0" smtClean="0"/>
              <a:t>f è un atomo che prende il nome di funtore</a:t>
            </a:r>
          </a:p>
          <a:p>
            <a:endParaRPr lang="it-IT" dirty="0" smtClean="0"/>
          </a:p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r>
              <a:rPr lang="it-IT" dirty="0" smtClean="0"/>
              <a:t>, …, </a:t>
            </a:r>
            <a:r>
              <a:rPr lang="it-IT" dirty="0" err="1" smtClean="0"/>
              <a:t>t</a:t>
            </a:r>
            <a:r>
              <a:rPr lang="it-IT" baseline="-25000" dirty="0" err="1" smtClean="0"/>
              <a:t>n</a:t>
            </a:r>
            <a:r>
              <a:rPr lang="it-IT" dirty="0" smtClean="0"/>
              <a:t> sono gli argomenti e sono dei termini (predicato f con n argomenti, ha </a:t>
            </a:r>
            <a:r>
              <a:rPr lang="it-IT" dirty="0" err="1" smtClean="0"/>
              <a:t>arità</a:t>
            </a:r>
            <a:r>
              <a:rPr lang="it-IT" dirty="0" smtClean="0"/>
              <a:t> n)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Predicati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84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Le clausole: fatti e regole</a:t>
            </a:r>
          </a:p>
          <a:p>
            <a:endParaRPr lang="it-IT" dirty="0" smtClean="0"/>
          </a:p>
          <a:p>
            <a:r>
              <a:rPr lang="it-IT" dirty="0" smtClean="0"/>
              <a:t>I fatti sono regole senza corpo</a:t>
            </a:r>
          </a:p>
          <a:p>
            <a:endParaRPr lang="it-IT" dirty="0" smtClean="0"/>
          </a:p>
          <a:p>
            <a:r>
              <a:rPr lang="it-IT" dirty="0" smtClean="0"/>
              <a:t>Fatti: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dirty="0" err="1" smtClean="0"/>
              <a:t>parent</a:t>
            </a:r>
            <a:r>
              <a:rPr lang="it-IT" dirty="0" smtClean="0"/>
              <a:t>(ben, </a:t>
            </a:r>
            <a:r>
              <a:rPr lang="it-IT" dirty="0" err="1" smtClean="0"/>
              <a:t>jim</a:t>
            </a:r>
            <a:r>
              <a:rPr lang="it-IT" dirty="0" smtClean="0"/>
              <a:t>).</a:t>
            </a:r>
          </a:p>
          <a:p>
            <a:pPr lvl="1">
              <a:buNone/>
            </a:pPr>
            <a:r>
              <a:rPr lang="it-IT" dirty="0" smtClean="0"/>
              <a:t>	friend(</a:t>
            </a:r>
            <a:r>
              <a:rPr lang="it-IT" dirty="0" err="1" smtClean="0"/>
              <a:t>luke</a:t>
            </a:r>
            <a:r>
              <a:rPr lang="it-IT" dirty="0" smtClean="0"/>
              <a:t>, </a:t>
            </a:r>
            <a:r>
              <a:rPr lang="it-IT" dirty="0" err="1" smtClean="0"/>
              <a:t>daisy</a:t>
            </a:r>
            <a:r>
              <a:rPr lang="it-IT" dirty="0" smtClean="0"/>
              <a:t>).</a:t>
            </a:r>
          </a:p>
          <a:p>
            <a:pPr lvl="1">
              <a:buNone/>
            </a:pPr>
            <a:endParaRPr lang="it-IT" dirty="0" smtClean="0"/>
          </a:p>
          <a:p>
            <a:r>
              <a:rPr lang="it-IT" dirty="0" smtClean="0"/>
              <a:t>Regole: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dirty="0" err="1" smtClean="0"/>
              <a:t>grandparent</a:t>
            </a:r>
            <a:r>
              <a:rPr lang="it-IT" dirty="0" smtClean="0"/>
              <a:t>(X,Y):-</a:t>
            </a:r>
          </a:p>
          <a:p>
            <a:pPr lvl="1">
              <a:buNone/>
            </a:pPr>
            <a:r>
              <a:rPr lang="it-IT" dirty="0" smtClean="0"/>
              <a:t>		</a:t>
            </a:r>
            <a:r>
              <a:rPr lang="it-IT" dirty="0" err="1" smtClean="0"/>
              <a:t>parent</a:t>
            </a:r>
            <a:r>
              <a:rPr lang="it-IT" dirty="0" smtClean="0"/>
              <a:t>(X,Z),</a:t>
            </a:r>
          </a:p>
          <a:p>
            <a:pPr lvl="1">
              <a:buNone/>
            </a:pPr>
            <a:r>
              <a:rPr lang="it-IT" dirty="0" smtClean="0"/>
              <a:t>		</a:t>
            </a:r>
            <a:r>
              <a:rPr lang="it-IT" dirty="0" err="1" smtClean="0"/>
              <a:t>parent</a:t>
            </a:r>
            <a:r>
              <a:rPr lang="it-IT" dirty="0" smtClean="0"/>
              <a:t>(Z,Y).</a:t>
            </a:r>
          </a:p>
          <a:p>
            <a:pPr lvl="1">
              <a:buNone/>
            </a:pP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Clausole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55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Head :- Body .  significa che affinché la Head sia vera deve essere vero il Body (e quindi i predicati che lo compongono)</a:t>
            </a:r>
          </a:p>
          <a:p>
            <a:endParaRPr lang="it-IT" dirty="0" smtClean="0"/>
          </a:p>
          <a:p>
            <a:r>
              <a:rPr lang="it-IT" dirty="0" smtClean="0"/>
              <a:t>Nel Body ci sono 1 o più predicati separati da , (and) o da ; (or)</a:t>
            </a:r>
          </a:p>
          <a:p>
            <a:endParaRPr lang="it-IT" dirty="0" smtClean="0"/>
          </a:p>
          <a:p>
            <a:r>
              <a:rPr lang="it-IT" dirty="0" smtClean="0"/>
              <a:t>Ogni regola termina con 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Regole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2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Un fatto è un predicato seguito da .</a:t>
            </a:r>
          </a:p>
          <a:p>
            <a:endParaRPr lang="it-IT" dirty="0" smtClean="0"/>
          </a:p>
          <a:p>
            <a:r>
              <a:rPr lang="it-IT" dirty="0" smtClean="0"/>
              <a:t>Un fatto può essere composto da più termini</a:t>
            </a:r>
          </a:p>
          <a:p>
            <a:pPr lvl="1"/>
            <a:r>
              <a:rPr lang="it-IT" dirty="0" smtClean="0"/>
              <a:t>amico(fratello(alice, X), bob).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Insieme di regole/fatti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Risponde alle </a:t>
            </a:r>
            <a:r>
              <a:rPr lang="it-IT" dirty="0" err="1" smtClean="0"/>
              <a:t>query</a:t>
            </a:r>
            <a:r>
              <a:rPr lang="it-IT" dirty="0" smtClean="0"/>
              <a:t> con o </a:t>
            </a:r>
            <a:r>
              <a:rPr lang="it-IT" dirty="0" err="1" smtClean="0"/>
              <a:t>true</a:t>
            </a:r>
            <a:r>
              <a:rPr lang="it-IT" dirty="0" smtClean="0"/>
              <a:t> o false e assegna dei valori alle variabili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Programma logico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64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parent</a:t>
            </a:r>
            <a:r>
              <a:rPr lang="it-IT" dirty="0" smtClean="0"/>
              <a:t>(</a:t>
            </a:r>
            <a:r>
              <a:rPr lang="it-IT" dirty="0" err="1" smtClean="0"/>
              <a:t>anne</a:t>
            </a:r>
            <a:r>
              <a:rPr lang="it-IT" dirty="0" smtClean="0"/>
              <a:t>, </a:t>
            </a:r>
            <a:r>
              <a:rPr lang="it-IT" dirty="0" err="1" smtClean="0"/>
              <a:t>bill</a:t>
            </a:r>
            <a:r>
              <a:rPr lang="it-IT" dirty="0" smtClean="0"/>
              <a:t>).</a:t>
            </a:r>
          </a:p>
          <a:p>
            <a:pPr>
              <a:buNone/>
            </a:pPr>
            <a:r>
              <a:rPr lang="it-IT" dirty="0" err="1" smtClean="0"/>
              <a:t>parent</a:t>
            </a:r>
            <a:r>
              <a:rPr lang="it-IT" dirty="0" smtClean="0"/>
              <a:t>(</a:t>
            </a:r>
            <a:r>
              <a:rPr lang="it-IT" dirty="0" err="1" smtClean="0"/>
              <a:t>anne</a:t>
            </a:r>
            <a:r>
              <a:rPr lang="it-IT" dirty="0" smtClean="0"/>
              <a:t>, </a:t>
            </a:r>
            <a:r>
              <a:rPr lang="it-IT" dirty="0" err="1" smtClean="0"/>
              <a:t>charlie</a:t>
            </a:r>
            <a:r>
              <a:rPr lang="it-IT" dirty="0" smtClean="0"/>
              <a:t>).</a:t>
            </a:r>
          </a:p>
          <a:p>
            <a:pPr>
              <a:buNone/>
            </a:pPr>
            <a:r>
              <a:rPr lang="it-IT" dirty="0" err="1" smtClean="0"/>
              <a:t>parent</a:t>
            </a:r>
            <a:r>
              <a:rPr lang="it-IT" dirty="0" smtClean="0"/>
              <a:t>(</a:t>
            </a:r>
            <a:r>
              <a:rPr lang="it-IT" dirty="0" err="1" smtClean="0"/>
              <a:t>bill</a:t>
            </a:r>
            <a:r>
              <a:rPr lang="it-IT" dirty="0" smtClean="0"/>
              <a:t>, </a:t>
            </a:r>
            <a:r>
              <a:rPr lang="it-IT" dirty="0" err="1" smtClean="0"/>
              <a:t>donnie</a:t>
            </a:r>
            <a:r>
              <a:rPr lang="it-IT" dirty="0" smtClean="0"/>
              <a:t>).</a:t>
            </a:r>
          </a:p>
          <a:p>
            <a:pPr>
              <a:buNone/>
            </a:pPr>
            <a:r>
              <a:rPr lang="it-IT" dirty="0" err="1" smtClean="0"/>
              <a:t>grandparent</a:t>
            </a:r>
            <a:r>
              <a:rPr lang="it-IT" dirty="0" smtClean="0"/>
              <a:t>(X,Y):-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parent</a:t>
            </a:r>
            <a:r>
              <a:rPr lang="it-IT" dirty="0" smtClean="0"/>
              <a:t>(X,Z),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parent</a:t>
            </a:r>
            <a:r>
              <a:rPr lang="it-IT" dirty="0" smtClean="0"/>
              <a:t>(Z,Y).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Famiglia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8266</TotalTime>
  <Words>770</Words>
  <Application>Microsoft Office PowerPoint</Application>
  <PresentationFormat>Presentazione su schermo (4:3)</PresentationFormat>
  <Paragraphs>207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Template</vt:lpstr>
      <vt:lpstr>Il primo passo: I basilari del Prolog</vt:lpstr>
      <vt:lpstr>Elementi del Prolog</vt:lpstr>
      <vt:lpstr>Termini</vt:lpstr>
      <vt:lpstr>Predicati</vt:lpstr>
      <vt:lpstr>Clausole</vt:lpstr>
      <vt:lpstr>Regole</vt:lpstr>
      <vt:lpstr>Fatti</vt:lpstr>
      <vt:lpstr>Programma logico</vt:lpstr>
      <vt:lpstr>Esempio: Famiglia</vt:lpstr>
      <vt:lpstr>Esempio: Famiglia</vt:lpstr>
      <vt:lpstr>Esempio: Famiglia</vt:lpstr>
      <vt:lpstr>Esecuzione del programma</vt:lpstr>
      <vt:lpstr>Esempio</vt:lpstr>
      <vt:lpstr>Esempio</vt:lpstr>
      <vt:lpstr>Esempio</vt:lpstr>
      <vt:lpstr>L’interprete Prolog</vt:lpstr>
      <vt:lpstr>Comandi utili</vt:lpstr>
      <vt:lpstr>Ordine dei predicati nelle regole</vt:lpstr>
      <vt:lpstr>Documentazione sul prolog</vt:lpstr>
      <vt:lpstr>Esempi documentazione</vt:lpstr>
      <vt:lpstr>Esercizio</vt:lpstr>
      <vt:lpstr>Prolog</vt:lpstr>
      <vt:lpstr>Linguaggio dichiarativo</vt:lpstr>
    </vt:vector>
  </TitlesOfParts>
  <Company>DISP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fmz</cp:lastModifiedBy>
  <cp:revision>120</cp:revision>
  <dcterms:created xsi:type="dcterms:W3CDTF">2006-11-03T14:20:30Z</dcterms:created>
  <dcterms:modified xsi:type="dcterms:W3CDTF">2012-10-16T07:40:00Z</dcterms:modified>
</cp:coreProperties>
</file>