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13" r:id="rId2"/>
    <p:sldId id="422" r:id="rId3"/>
    <p:sldId id="414" r:id="rId4"/>
    <p:sldId id="415" r:id="rId5"/>
    <p:sldId id="417" r:id="rId6"/>
    <p:sldId id="418" r:id="rId7"/>
    <p:sldId id="420" r:id="rId8"/>
    <p:sldId id="421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42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3" r:id="rId30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76" autoAdjust="0"/>
    <p:restoredTop sz="90833" autoAdjust="0"/>
  </p:normalViewPr>
  <p:slideViewPr>
    <p:cSldViewPr>
      <p:cViewPr varScale="1">
        <p:scale>
          <a:sx n="146" d="100"/>
          <a:sy n="146" d="100"/>
        </p:scale>
        <p:origin x="211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02/09/2025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/>
              <a:t>©</a:t>
            </a:r>
            <a:r>
              <a:rPr lang="it-IT" sz="900" baseline="0" dirty="0"/>
              <a:t> </a:t>
            </a:r>
            <a:r>
              <a:rPr lang="it-IT" sz="900" dirty="0" err="1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/>
              <a:t>Logica</a:t>
            </a:r>
            <a:r>
              <a:rPr lang="it-IT" sz="900" baseline="0" dirty="0"/>
              <a:t> per la Programmazione e la </a:t>
            </a:r>
            <a:r>
              <a:rPr lang="it-IT" sz="900" baseline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Esecuzione dei programmi </a:t>
            </a:r>
            <a:r>
              <a:rPr lang="it-IT" dirty="0" err="1"/>
              <a:t>Prolog</a:t>
            </a:r>
            <a:br>
              <a:rPr lang="it-IT" dirty="0"/>
            </a:br>
            <a:r>
              <a:rPr lang="it-IT" dirty="0"/>
              <a:t>Liste ed operatori aritmetici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Fabio Massimo Zanzotto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 </a:t>
            </a:r>
            <a:r>
              <a:rPr lang="it-IT" dirty="0" err="1"/>
              <a:t>Prolog</a:t>
            </a:r>
            <a:r>
              <a:rPr lang="it-IT" dirty="0"/>
              <a:t> le liste sono molto utilizzate</a:t>
            </a:r>
          </a:p>
          <a:p>
            <a:endParaRPr lang="it-IT" dirty="0"/>
          </a:p>
          <a:p>
            <a:r>
              <a:rPr lang="it-IT" dirty="0"/>
              <a:t>Lista: sequenza di vari elementi (anche ripetuti), che possono essere a loro volta delle liste</a:t>
            </a:r>
          </a:p>
          <a:p>
            <a:endParaRPr lang="it-IT" dirty="0"/>
          </a:p>
          <a:p>
            <a:r>
              <a:rPr lang="it-IT" dirty="0" err="1"/>
              <a:t>Es</a:t>
            </a:r>
            <a:r>
              <a:rPr lang="it-IT" dirty="0"/>
              <a:t>: [primo, secondo, [primo2, secondo2]].</a:t>
            </a:r>
          </a:p>
          <a:p>
            <a:pPr lvl="1"/>
            <a:r>
              <a:rPr lang="it-IT" dirty="0"/>
              <a:t>Lista composta da tre elementi</a:t>
            </a:r>
          </a:p>
          <a:p>
            <a:pPr lvl="1"/>
            <a:r>
              <a:rPr lang="it-IT" dirty="0"/>
              <a:t>Il terzo elemento è a sa volta una lista</a:t>
            </a:r>
          </a:p>
          <a:p>
            <a:pPr lvl="1"/>
            <a:endParaRPr lang="it-IT" dirty="0"/>
          </a:p>
          <a:p>
            <a:r>
              <a:rPr lang="it-IT" dirty="0"/>
              <a:t>La lista può essere vuota (caso molto importante e utilizzato)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2394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lista è composta da due parti:</a:t>
            </a:r>
          </a:p>
          <a:p>
            <a:pPr lvl="1"/>
            <a:r>
              <a:rPr lang="it-IT" dirty="0"/>
              <a:t>Head: è il primo elemento</a:t>
            </a:r>
          </a:p>
          <a:p>
            <a:pPr lvl="1"/>
            <a:r>
              <a:rPr lang="it-IT" dirty="0" err="1"/>
              <a:t>Tail</a:t>
            </a:r>
            <a:r>
              <a:rPr lang="it-IT" dirty="0"/>
              <a:t>: è il resto della lista (a sua volta una lista)</a:t>
            </a:r>
          </a:p>
          <a:p>
            <a:pPr lvl="1"/>
            <a:endParaRPr lang="it-IT" dirty="0"/>
          </a:p>
          <a:p>
            <a:r>
              <a:rPr lang="it-IT" dirty="0"/>
              <a:t>Le liste possono essere rappresentati in due modi:</a:t>
            </a:r>
          </a:p>
          <a:p>
            <a:pPr lvl="1"/>
            <a:r>
              <a:rPr lang="it-IT" dirty="0"/>
              <a:t>[a,b,c,d]</a:t>
            </a:r>
          </a:p>
          <a:p>
            <a:pPr lvl="1"/>
            <a:r>
              <a:rPr lang="it-IT" dirty="0"/>
              <a:t>.(a, .(b, .(c, .(d, []))))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34471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estrarre la Testa di una lista si usa la notazione:</a:t>
            </a:r>
          </a:p>
          <a:p>
            <a:pPr lvl="1"/>
            <a:r>
              <a:rPr lang="it-IT" dirty="0"/>
              <a:t>[H | T ], dove H è la testa e T è la lista rimanente senza il primo elemento</a:t>
            </a:r>
          </a:p>
          <a:p>
            <a:pPr lvl="1"/>
            <a:endParaRPr lang="it-IT" dirty="0"/>
          </a:p>
          <a:p>
            <a:r>
              <a:rPr lang="it-IT" dirty="0"/>
              <a:t>Si possono estrarre più elementi contemporaneamente:</a:t>
            </a:r>
          </a:p>
          <a:p>
            <a:pPr lvl="1"/>
            <a:r>
              <a:rPr lang="it-IT" dirty="0"/>
              <a:t>[H1, H2 | T]</a:t>
            </a:r>
          </a:p>
          <a:p>
            <a:pPr lvl="1"/>
            <a:r>
              <a:rPr lang="it-IT" dirty="0"/>
              <a:t>H1 e H2 sono il primo e il secondo elemento</a:t>
            </a:r>
          </a:p>
          <a:p>
            <a:pPr lvl="1"/>
            <a:r>
              <a:rPr lang="it-IT" dirty="0"/>
              <a:t>T è la lista rimanente (la lista di partenza meno i primi due elementi)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Liste</a:t>
            </a:r>
          </a:p>
        </p:txBody>
      </p:sp>
    </p:spTree>
    <p:extLst>
      <p:ext uri="{BB962C8B-B14F-4D97-AF65-F5344CB8AC3E}">
        <p14:creationId xmlns:p14="http://schemas.microsoft.com/office/powerpoint/2010/main" val="212969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/>
          </a:p>
          <a:p>
            <a:r>
              <a:rPr lang="it-IT" b="1" dirty="0" err="1"/>
              <a:t>member</a:t>
            </a:r>
            <a:r>
              <a:rPr lang="it-IT" dirty="0"/>
              <a:t>(</a:t>
            </a:r>
            <a:r>
              <a:rPr lang="it-IT" i="1" dirty="0"/>
              <a:t>?</a:t>
            </a:r>
            <a:r>
              <a:rPr lang="it-IT" i="1" dirty="0" err="1"/>
              <a:t>Elem</a:t>
            </a:r>
            <a:r>
              <a:rPr lang="it-IT" i="1" dirty="0"/>
              <a:t>, ?</a:t>
            </a:r>
            <a:r>
              <a:rPr lang="it-IT" i="1" dirty="0" err="1"/>
              <a:t>List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Restituisce </a:t>
            </a:r>
            <a:r>
              <a:rPr lang="it-IT" dirty="0" err="1"/>
              <a:t>true</a:t>
            </a:r>
            <a:r>
              <a:rPr lang="it-IT" dirty="0"/>
              <a:t> se </a:t>
            </a:r>
            <a:r>
              <a:rPr lang="it-IT" dirty="0" err="1"/>
              <a:t>Elem</a:t>
            </a:r>
            <a:r>
              <a:rPr lang="it-IT" dirty="0"/>
              <a:t> si trova nella lista, può essere usato in vari modi:</a:t>
            </a:r>
          </a:p>
          <a:p>
            <a:pPr lvl="2"/>
            <a:r>
              <a:rPr lang="it-IT" dirty="0" err="1"/>
              <a:t>member</a:t>
            </a:r>
            <a:r>
              <a:rPr lang="it-IT" dirty="0"/>
              <a:t>(b, [a, b, c, d]).  -&gt; </a:t>
            </a:r>
            <a:r>
              <a:rPr lang="it-IT" dirty="0" err="1"/>
              <a:t>true</a:t>
            </a:r>
            <a:endParaRPr lang="it-IT" dirty="0"/>
          </a:p>
          <a:p>
            <a:pPr lvl="2"/>
            <a:r>
              <a:rPr lang="it-IT" dirty="0" err="1"/>
              <a:t>member</a:t>
            </a:r>
            <a:r>
              <a:rPr lang="it-IT" dirty="0"/>
              <a:t>(e, [a, b, c, d]).  -&gt; false</a:t>
            </a:r>
          </a:p>
          <a:p>
            <a:pPr lvl="2"/>
            <a:r>
              <a:rPr lang="it-IT" dirty="0" err="1"/>
              <a:t>member</a:t>
            </a:r>
            <a:r>
              <a:rPr lang="it-IT" dirty="0"/>
              <a:t>(X,[a, b, c, d]).   -&gt; X = a ; </a:t>
            </a:r>
            <a:r>
              <a:rPr lang="it-IT" dirty="0" err="1"/>
              <a:t>X=b</a:t>
            </a:r>
            <a:r>
              <a:rPr lang="it-IT" dirty="0"/>
              <a:t> ; … </a:t>
            </a:r>
          </a:p>
          <a:p>
            <a:pPr lvl="2"/>
            <a:r>
              <a:rPr lang="it-IT" dirty="0" err="1"/>
              <a:t>member</a:t>
            </a:r>
            <a:r>
              <a:rPr lang="it-IT" dirty="0"/>
              <a:t>(c, [a, b, X, d]).  -&gt; X = c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su liste</a:t>
            </a:r>
          </a:p>
        </p:txBody>
      </p:sp>
    </p:spTree>
    <p:extLst>
      <p:ext uri="{BB962C8B-B14F-4D97-AF65-F5344CB8AC3E}">
        <p14:creationId xmlns:p14="http://schemas.microsoft.com/office/powerpoint/2010/main" val="1331256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/>
          </a:p>
          <a:p>
            <a:r>
              <a:rPr lang="it-IT" b="1" dirty="0" err="1"/>
              <a:t>member</a:t>
            </a:r>
            <a:r>
              <a:rPr lang="it-IT" dirty="0"/>
              <a:t>(</a:t>
            </a:r>
            <a:r>
              <a:rPr lang="it-IT" i="1" dirty="0"/>
              <a:t>?</a:t>
            </a:r>
            <a:r>
              <a:rPr lang="it-IT" i="1" dirty="0" err="1"/>
              <a:t>Elem</a:t>
            </a:r>
            <a:r>
              <a:rPr lang="it-IT" i="1" dirty="0"/>
              <a:t>, ?</a:t>
            </a:r>
            <a:r>
              <a:rPr lang="it-IT" i="1" dirty="0" err="1"/>
              <a:t>List</a:t>
            </a:r>
            <a:r>
              <a:rPr lang="it-IT" dirty="0"/>
              <a:t>)</a:t>
            </a:r>
          </a:p>
          <a:p>
            <a:endParaRPr lang="it-IT" dirty="0"/>
          </a:p>
          <a:p>
            <a:r>
              <a:rPr lang="it-IT" dirty="0"/>
              <a:t>possibile implementazione:</a:t>
            </a:r>
          </a:p>
          <a:p>
            <a:pPr lvl="1">
              <a:buNone/>
            </a:pPr>
            <a:r>
              <a:rPr lang="en-US" dirty="0"/>
              <a:t>member2(X, [X|_]).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member2(X,[_|T]):-</a:t>
            </a:r>
          </a:p>
          <a:p>
            <a:pPr lvl="1">
              <a:buNone/>
            </a:pPr>
            <a:r>
              <a:rPr lang="en-US" dirty="0"/>
              <a:t>	member2(X,T).</a:t>
            </a:r>
          </a:p>
          <a:p>
            <a:pPr lvl="1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su liste</a:t>
            </a:r>
          </a:p>
        </p:txBody>
      </p:sp>
    </p:spTree>
    <p:extLst>
      <p:ext uri="{BB962C8B-B14F-4D97-AF65-F5344CB8AC3E}">
        <p14:creationId xmlns:p14="http://schemas.microsoft.com/office/powerpoint/2010/main" val="164954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b="1" dirty="0"/>
          </a:p>
          <a:p>
            <a:r>
              <a:rPr lang="it-IT" b="1" dirty="0" err="1"/>
              <a:t>append</a:t>
            </a:r>
            <a:r>
              <a:rPr lang="it-IT" dirty="0"/>
              <a:t>(</a:t>
            </a:r>
            <a:r>
              <a:rPr lang="it-IT" i="1" dirty="0"/>
              <a:t>?List1, ?List2, ?List1AndList2</a:t>
            </a:r>
            <a:r>
              <a:rPr lang="it-IT" dirty="0"/>
              <a:t>) </a:t>
            </a:r>
          </a:p>
          <a:p>
            <a:pPr lvl="1"/>
            <a:r>
              <a:rPr lang="it-IT" i="1" dirty="0"/>
              <a:t>List1AndList2 </a:t>
            </a:r>
            <a:r>
              <a:rPr lang="it-IT" dirty="0"/>
              <a:t>è la concatenazione di </a:t>
            </a:r>
            <a:r>
              <a:rPr lang="it-IT" i="1" dirty="0"/>
              <a:t>List1 </a:t>
            </a:r>
            <a:r>
              <a:rPr lang="it-IT" dirty="0"/>
              <a:t>e </a:t>
            </a:r>
            <a:r>
              <a:rPr lang="it-IT" i="1" dirty="0"/>
              <a:t>List2</a:t>
            </a:r>
            <a:r>
              <a:rPr lang="it-IT" dirty="0"/>
              <a:t>. Vari utilizzi</a:t>
            </a:r>
          </a:p>
          <a:p>
            <a:pPr lvl="2"/>
            <a:r>
              <a:rPr lang="it-IT" dirty="0" err="1"/>
              <a:t>append</a:t>
            </a:r>
            <a:r>
              <a:rPr lang="it-IT" dirty="0"/>
              <a:t>([a,b],[c,d], X). -&gt; X = [a,b,c,d]</a:t>
            </a:r>
          </a:p>
          <a:p>
            <a:pPr lvl="2"/>
            <a:r>
              <a:rPr lang="it-IT" dirty="0" err="1"/>
              <a:t>append</a:t>
            </a:r>
            <a:r>
              <a:rPr lang="it-IT" dirty="0"/>
              <a:t>([a,b],X, [a,b,c,d]). -&gt; X = [c,d]</a:t>
            </a:r>
          </a:p>
          <a:p>
            <a:pPr lvl="2"/>
            <a:r>
              <a:rPr lang="it-IT" dirty="0" err="1"/>
              <a:t>append</a:t>
            </a:r>
            <a:r>
              <a:rPr lang="it-IT" dirty="0"/>
              <a:t>([a,b],[X,d], [a,b,c,d]). -&gt; X = c</a:t>
            </a:r>
          </a:p>
          <a:p>
            <a:pPr lvl="2"/>
            <a:r>
              <a:rPr lang="it-IT" dirty="0" err="1"/>
              <a:t>append</a:t>
            </a:r>
            <a:r>
              <a:rPr lang="it-IT" dirty="0"/>
              <a:t>(X, Y, [a,b,c,d]).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su liste</a:t>
            </a:r>
          </a:p>
        </p:txBody>
      </p:sp>
    </p:spTree>
    <p:extLst>
      <p:ext uri="{BB962C8B-B14F-4D97-AF65-F5344CB8AC3E}">
        <p14:creationId xmlns:p14="http://schemas.microsoft.com/office/powerpoint/2010/main" val="241836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Segno 06/03/2014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0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Scrivere una possibile implementazione della </a:t>
            </a:r>
            <a:r>
              <a:rPr lang="it-IT" dirty="0" err="1"/>
              <a:t>append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Scrivere la regola per invertire tutti gli elementi di una lista, in modo da avere:</a:t>
            </a:r>
          </a:p>
          <a:p>
            <a:pPr lvl="1">
              <a:buNone/>
            </a:pPr>
            <a:r>
              <a:rPr lang="it-IT" dirty="0"/>
              <a:t>?- </a:t>
            </a:r>
            <a:r>
              <a:rPr lang="it-IT" dirty="0" err="1"/>
              <a:t>reversed</a:t>
            </a:r>
            <a:r>
              <a:rPr lang="it-IT" dirty="0"/>
              <a:t>([a,b,c,d,e,f], X).</a:t>
            </a:r>
          </a:p>
          <a:p>
            <a:pPr lvl="1">
              <a:buNone/>
            </a:pPr>
            <a:r>
              <a:rPr lang="it-IT" dirty="0" err="1"/>
              <a:t>X=</a:t>
            </a:r>
            <a:r>
              <a:rPr lang="it-IT" dirty="0"/>
              <a:t>[f,e,d,c,b,a]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79AE7E-0910-4EBD-AF0F-9C8F18FC032D}"/>
              </a:ext>
            </a:extLst>
          </p:cNvPr>
          <p:cNvSpPr txBox="1"/>
          <p:nvPr/>
        </p:nvSpPr>
        <p:spPr>
          <a:xfrm>
            <a:off x="1187624" y="4653136"/>
            <a:ext cx="3497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 err="1"/>
              <a:t>reversed</a:t>
            </a:r>
            <a:r>
              <a:rPr lang="it-IT" sz="1800" dirty="0"/>
              <a:t>([], []).                  </a:t>
            </a:r>
          </a:p>
          <a:p>
            <a:r>
              <a:rPr lang="it-IT" sz="1800" dirty="0" err="1"/>
              <a:t>reversed</a:t>
            </a:r>
            <a:r>
              <a:rPr lang="it-IT" sz="1800" dirty="0"/>
              <a:t>([H|T], X) :-</a:t>
            </a:r>
          </a:p>
          <a:p>
            <a:r>
              <a:rPr lang="it-IT" sz="1800" dirty="0"/>
              <a:t>    </a:t>
            </a:r>
            <a:r>
              <a:rPr lang="it-IT" sz="1800" dirty="0" err="1"/>
              <a:t>reversed</a:t>
            </a:r>
            <a:r>
              <a:rPr lang="it-IT" sz="1800" dirty="0"/>
              <a:t>(T, Y),               </a:t>
            </a:r>
          </a:p>
          <a:p>
            <a:r>
              <a:rPr lang="it-IT" sz="1800" dirty="0"/>
              <a:t>    </a:t>
            </a:r>
            <a:r>
              <a:rPr lang="it-IT" sz="1800" dirty="0" err="1"/>
              <a:t>append</a:t>
            </a:r>
            <a:r>
              <a:rPr lang="it-IT" sz="1800" dirty="0"/>
              <a:t>(Y, [H], X). </a:t>
            </a:r>
          </a:p>
        </p:txBody>
      </p:sp>
    </p:spTree>
    <p:extLst>
      <p:ext uri="{BB962C8B-B14F-4D97-AF65-F5344CB8AC3E}">
        <p14:creationId xmlns:p14="http://schemas.microsoft.com/office/powerpoint/2010/main" val="141165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Prolog</a:t>
            </a:r>
            <a:r>
              <a:rPr lang="it-IT" dirty="0"/>
              <a:t> è possibile definire nuovi operatori, ma ne esistono già alcuni definiti (esempio gli operatori aritmetici)</a:t>
            </a:r>
          </a:p>
          <a:p>
            <a:endParaRPr lang="it-IT" dirty="0"/>
          </a:p>
          <a:p>
            <a:r>
              <a:rPr lang="it-IT" dirty="0"/>
              <a:t>1*2+3*4 ha i due operatori + e *</a:t>
            </a:r>
          </a:p>
          <a:p>
            <a:r>
              <a:rPr lang="it-IT" dirty="0"/>
              <a:t>la scrittura in </a:t>
            </a:r>
            <a:r>
              <a:rPr lang="it-IT" dirty="0" err="1"/>
              <a:t>Prolog</a:t>
            </a:r>
            <a:r>
              <a:rPr lang="it-IT" dirty="0"/>
              <a:t> sarebbe:</a:t>
            </a:r>
          </a:p>
          <a:p>
            <a:pPr lvl="1"/>
            <a:r>
              <a:rPr lang="it-IT" dirty="0"/>
              <a:t>+(*(1,2), *(3,4))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4283968" y="587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220072" y="587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444208" y="5877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7452320" y="58679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6876256" y="52292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5796136" y="4283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88024" y="52199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cxnSp>
        <p:nvCxnSpPr>
          <p:cNvPr id="13" name="Connettore 1 12"/>
          <p:cNvCxnSpPr>
            <a:stCxn id="11" idx="0"/>
            <a:endCxn id="10" idx="1"/>
          </p:cNvCxnSpPr>
          <p:nvPr/>
        </p:nvCxnSpPr>
        <p:spPr>
          <a:xfrm rot="5400000" flipH="1" flipV="1">
            <a:off x="5024373" y="4448145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1 14"/>
          <p:cNvCxnSpPr>
            <a:stCxn id="4" idx="0"/>
            <a:endCxn id="11" idx="1"/>
          </p:cNvCxnSpPr>
          <p:nvPr/>
        </p:nvCxnSpPr>
        <p:spPr>
          <a:xfrm rot="5400000" flipH="1" flipV="1">
            <a:off x="4407659" y="5496907"/>
            <a:ext cx="47269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stCxn id="9" idx="0"/>
            <a:endCxn id="10" idx="3"/>
          </p:cNvCxnSpPr>
          <p:nvPr/>
        </p:nvCxnSpPr>
        <p:spPr>
          <a:xfrm rot="16200000" flipV="1">
            <a:off x="6279867" y="4416787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5" idx="0"/>
            <a:endCxn id="11" idx="3"/>
          </p:cNvCxnSpPr>
          <p:nvPr/>
        </p:nvCxnSpPr>
        <p:spPr>
          <a:xfrm rot="16200000" flipV="1">
            <a:off x="5091735" y="5532911"/>
            <a:ext cx="47269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6" idx="0"/>
            <a:endCxn id="9" idx="1"/>
          </p:cNvCxnSpPr>
          <p:nvPr/>
        </p:nvCxnSpPr>
        <p:spPr>
          <a:xfrm rot="5400000" flipH="1" flipV="1">
            <a:off x="6536541" y="5537557"/>
            <a:ext cx="463406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7" idx="0"/>
            <a:endCxn id="9" idx="3"/>
          </p:cNvCxnSpPr>
          <p:nvPr/>
        </p:nvCxnSpPr>
        <p:spPr>
          <a:xfrm rot="16200000" flipV="1">
            <a:off x="7261267" y="5460903"/>
            <a:ext cx="45411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77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Ogni operatore ha una sua priorità</a:t>
            </a:r>
          </a:p>
          <a:p>
            <a:r>
              <a:rPr lang="it-IT" dirty="0"/>
              <a:t>a + </a:t>
            </a:r>
            <a:r>
              <a:rPr lang="it-IT" dirty="0" err="1"/>
              <a:t>b*c</a:t>
            </a:r>
            <a:r>
              <a:rPr lang="it-IT" dirty="0"/>
              <a:t> come deve essere letto?</a:t>
            </a:r>
          </a:p>
          <a:p>
            <a:pPr lvl="1"/>
            <a:r>
              <a:rPr lang="it-IT" dirty="0"/>
              <a:t>+(a, *(b,c)  ?</a:t>
            </a:r>
          </a:p>
          <a:p>
            <a:pPr lvl="1"/>
            <a:r>
              <a:rPr lang="it-IT" dirty="0"/>
              <a:t>*( +(a,b), c) ?</a:t>
            </a:r>
          </a:p>
          <a:p>
            <a:r>
              <a:rPr lang="it-IT" dirty="0"/>
              <a:t>In matematica * lega di più di +, e quindi + ha priorità più alta di *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un operatore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2915816" y="58145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16" name="CasellaDiTesto 15"/>
          <p:cNvSpPr txBox="1"/>
          <p:nvPr/>
        </p:nvSpPr>
        <p:spPr>
          <a:xfrm>
            <a:off x="3923928" y="580526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3347864" y="51664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267744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259632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cxnSp>
        <p:nvCxnSpPr>
          <p:cNvPr id="20" name="Connettore 1 19"/>
          <p:cNvCxnSpPr>
            <a:stCxn id="19" idx="0"/>
            <a:endCxn id="18" idx="1"/>
          </p:cNvCxnSpPr>
          <p:nvPr/>
        </p:nvCxnSpPr>
        <p:spPr>
          <a:xfrm rot="5400000" flipH="1" flipV="1">
            <a:off x="1495981" y="4385429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17" idx="0"/>
            <a:endCxn id="18" idx="3"/>
          </p:cNvCxnSpPr>
          <p:nvPr/>
        </p:nvCxnSpPr>
        <p:spPr>
          <a:xfrm rot="16200000" flipV="1">
            <a:off x="2751475" y="4354071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15" idx="0"/>
            <a:endCxn id="17" idx="1"/>
          </p:cNvCxnSpPr>
          <p:nvPr/>
        </p:nvCxnSpPr>
        <p:spPr>
          <a:xfrm rot="5400000" flipH="1" flipV="1">
            <a:off x="3008149" y="5474841"/>
            <a:ext cx="463406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1 24"/>
          <p:cNvCxnSpPr>
            <a:stCxn id="16" idx="0"/>
            <a:endCxn id="17" idx="3"/>
          </p:cNvCxnSpPr>
          <p:nvPr/>
        </p:nvCxnSpPr>
        <p:spPr>
          <a:xfrm rot="16200000" flipV="1">
            <a:off x="3732875" y="5398187"/>
            <a:ext cx="454114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sellaDiTesto 25"/>
          <p:cNvSpPr txBox="1"/>
          <p:nvPr/>
        </p:nvSpPr>
        <p:spPr>
          <a:xfrm>
            <a:off x="5004048" y="5742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5940152" y="57425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7596336" y="509447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6516216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5508104" y="50851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cxnSp>
        <p:nvCxnSpPr>
          <p:cNvPr id="33" name="Connettore 1 32"/>
          <p:cNvCxnSpPr>
            <a:stCxn id="32" idx="0"/>
            <a:endCxn id="31" idx="1"/>
          </p:cNvCxnSpPr>
          <p:nvPr/>
        </p:nvCxnSpPr>
        <p:spPr>
          <a:xfrm rot="5400000" flipH="1" flipV="1">
            <a:off x="5744453" y="4313421"/>
            <a:ext cx="751438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1 33"/>
          <p:cNvCxnSpPr>
            <a:stCxn id="26" idx="0"/>
            <a:endCxn id="32" idx="1"/>
          </p:cNvCxnSpPr>
          <p:nvPr/>
        </p:nvCxnSpPr>
        <p:spPr>
          <a:xfrm rot="5400000" flipH="1" flipV="1">
            <a:off x="5127739" y="5362183"/>
            <a:ext cx="472698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1 34"/>
          <p:cNvCxnSpPr>
            <a:stCxn id="30" idx="0"/>
            <a:endCxn id="31" idx="3"/>
          </p:cNvCxnSpPr>
          <p:nvPr/>
        </p:nvCxnSpPr>
        <p:spPr>
          <a:xfrm rot="16200000" flipV="1">
            <a:off x="6999947" y="4282063"/>
            <a:ext cx="760730" cy="864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1 35"/>
          <p:cNvCxnSpPr>
            <a:stCxn id="27" idx="0"/>
            <a:endCxn id="32" idx="3"/>
          </p:cNvCxnSpPr>
          <p:nvPr/>
        </p:nvCxnSpPr>
        <p:spPr>
          <a:xfrm rot="16200000" flipV="1">
            <a:off x="5811815" y="5398187"/>
            <a:ext cx="472698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0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Algoritmo di Risoluzione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… by </a:t>
            </a:r>
            <a:r>
              <a:rPr lang="it-IT" dirty="0" err="1"/>
              <a:t>examples</a:t>
            </a:r>
            <a:endParaRPr lang="it-IT" dirty="0"/>
          </a:p>
          <a:p>
            <a:pPr marL="0" indent="0">
              <a:buNone/>
            </a:pPr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a,b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b,c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a,e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c,d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d,e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f,e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/>
              <a:t>path</a:t>
            </a:r>
            <a:r>
              <a:rPr lang="it-IT" dirty="0"/>
              <a:t>(X,Y):- </a:t>
            </a:r>
            <a:r>
              <a:rPr lang="it-IT" dirty="0" err="1"/>
              <a:t>edge</a:t>
            </a:r>
            <a:r>
              <a:rPr lang="it-IT" dirty="0"/>
              <a:t>(X,Y).</a:t>
            </a:r>
          </a:p>
          <a:p>
            <a:pPr marL="0" indent="0">
              <a:buNone/>
            </a:pPr>
            <a:r>
              <a:rPr lang="it-IT" dirty="0" err="1"/>
              <a:t>path</a:t>
            </a:r>
            <a:r>
              <a:rPr lang="it-IT" dirty="0"/>
              <a:t>(X,Y):- </a:t>
            </a:r>
            <a:r>
              <a:rPr lang="it-IT" dirty="0" err="1"/>
              <a:t>path</a:t>
            </a:r>
            <a:r>
              <a:rPr lang="it-IT" dirty="0"/>
              <a:t>(X,Z),</a:t>
            </a:r>
            <a:r>
              <a:rPr lang="it-IT" dirty="0" err="1"/>
              <a:t>path</a:t>
            </a:r>
            <a:r>
              <a:rPr lang="it-IT" dirty="0"/>
              <a:t>(Z,Y).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945430" y="47667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path</a:t>
            </a:r>
            <a:r>
              <a:rPr lang="it-IT" dirty="0"/>
              <a:t>(</a:t>
            </a:r>
            <a:r>
              <a:rPr lang="it-IT" dirty="0" err="1"/>
              <a:t>a,d</a:t>
            </a:r>
            <a:r>
              <a:rPr lang="it-IT" dirty="0"/>
              <a:t>).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5372622" y="4766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?-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419872" y="148478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a,d</a:t>
            </a:r>
            <a:r>
              <a:rPr lang="it-IT" dirty="0"/>
              <a:t>).</a:t>
            </a:r>
          </a:p>
        </p:txBody>
      </p:sp>
      <p:cxnSp>
        <p:nvCxnSpPr>
          <p:cNvPr id="9" name="Connettore 1 8"/>
          <p:cNvCxnSpPr>
            <a:stCxn id="4" idx="2"/>
            <a:endCxn id="6" idx="0"/>
          </p:cNvCxnSpPr>
          <p:nvPr/>
        </p:nvCxnSpPr>
        <p:spPr>
          <a:xfrm flipH="1">
            <a:off x="4126957" y="938337"/>
            <a:ext cx="2499910" cy="5464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804670" y="4983559"/>
            <a:ext cx="135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X=</a:t>
            </a:r>
            <a:r>
              <a:rPr lang="it-IT" dirty="0" err="1"/>
              <a:t>a,Y</a:t>
            </a:r>
            <a:r>
              <a:rPr lang="it-IT" dirty="0"/>
              <a:t>=d</a:t>
            </a:r>
          </a:p>
        </p:txBody>
      </p:sp>
      <p:sp>
        <p:nvSpPr>
          <p:cNvPr id="13" name="Freccia a destra 12"/>
          <p:cNvSpPr/>
          <p:nvPr/>
        </p:nvSpPr>
        <p:spPr>
          <a:xfrm>
            <a:off x="179512" y="5157192"/>
            <a:ext cx="36004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/>
          <p:nvPr/>
        </p:nvCxnSpPr>
        <p:spPr>
          <a:xfrm>
            <a:off x="359532" y="1772816"/>
            <a:ext cx="0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2"/>
          </p:cNvCxnSpPr>
          <p:nvPr/>
        </p:nvCxnSpPr>
        <p:spPr>
          <a:xfrm>
            <a:off x="4126957" y="1946449"/>
            <a:ext cx="0" cy="61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830241" y="259233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fail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4427984" y="908720"/>
            <a:ext cx="1761557" cy="31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732240" y="950689"/>
            <a:ext cx="529037" cy="5464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ccia a destra 24"/>
          <p:cNvSpPr/>
          <p:nvPr/>
        </p:nvSpPr>
        <p:spPr>
          <a:xfrm>
            <a:off x="179512" y="5661247"/>
            <a:ext cx="36004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5804670" y="5517232"/>
            <a:ext cx="135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X=</a:t>
            </a:r>
            <a:r>
              <a:rPr lang="it-IT" dirty="0" err="1"/>
              <a:t>a,Y</a:t>
            </a:r>
            <a:r>
              <a:rPr lang="it-IT" dirty="0"/>
              <a:t>=d</a:t>
            </a:r>
          </a:p>
        </p:txBody>
      </p:sp>
      <p:sp>
        <p:nvSpPr>
          <p:cNvPr id="27" name="CasellaDiTesto 26"/>
          <p:cNvSpPr txBox="1"/>
          <p:nvPr/>
        </p:nvSpPr>
        <p:spPr>
          <a:xfrm>
            <a:off x="6440234" y="1497136"/>
            <a:ext cx="28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path</a:t>
            </a:r>
            <a:r>
              <a:rPr lang="it-IT" dirty="0"/>
              <a:t>(</a:t>
            </a:r>
            <a:r>
              <a:rPr lang="it-IT" dirty="0" err="1"/>
              <a:t>a,Z</a:t>
            </a:r>
            <a:r>
              <a:rPr lang="it-IT" dirty="0"/>
              <a:t>),</a:t>
            </a:r>
            <a:r>
              <a:rPr lang="it-IT" dirty="0" err="1"/>
              <a:t>path</a:t>
            </a:r>
            <a:r>
              <a:rPr lang="it-IT" dirty="0"/>
              <a:t>(</a:t>
            </a:r>
            <a:r>
              <a:rPr lang="it-IT" dirty="0" err="1"/>
              <a:t>Z,d</a:t>
            </a:r>
            <a:r>
              <a:rPr lang="it-IT" dirty="0"/>
              <a:t>). </a:t>
            </a:r>
          </a:p>
        </p:txBody>
      </p:sp>
      <p:cxnSp>
        <p:nvCxnSpPr>
          <p:cNvPr id="29" name="Connettore 1 28"/>
          <p:cNvCxnSpPr/>
          <p:nvPr/>
        </p:nvCxnSpPr>
        <p:spPr>
          <a:xfrm flipH="1">
            <a:off x="6194167" y="1958801"/>
            <a:ext cx="1510509" cy="2968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716016" y="2247255"/>
            <a:ext cx="28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a,Z</a:t>
            </a:r>
            <a:r>
              <a:rPr lang="it-IT" dirty="0"/>
              <a:t>),</a:t>
            </a:r>
            <a:r>
              <a:rPr lang="it-IT" dirty="0" err="1"/>
              <a:t>path</a:t>
            </a:r>
            <a:r>
              <a:rPr lang="it-IT" dirty="0"/>
              <a:t>(</a:t>
            </a:r>
            <a:r>
              <a:rPr lang="it-IT" dirty="0" err="1"/>
              <a:t>Z,d</a:t>
            </a:r>
            <a:r>
              <a:rPr lang="it-IT" dirty="0"/>
              <a:t>). </a:t>
            </a:r>
          </a:p>
        </p:txBody>
      </p:sp>
      <p:sp>
        <p:nvSpPr>
          <p:cNvPr id="32" name="CasellaDiTesto 31"/>
          <p:cNvSpPr txBox="1"/>
          <p:nvPr/>
        </p:nvSpPr>
        <p:spPr>
          <a:xfrm>
            <a:off x="4788024" y="2751311"/>
            <a:ext cx="28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edge</a:t>
            </a:r>
            <a:r>
              <a:rPr lang="it-IT" dirty="0"/>
              <a:t>(</a:t>
            </a:r>
            <a:r>
              <a:rPr lang="it-IT" dirty="0" err="1"/>
              <a:t>a,b</a:t>
            </a:r>
            <a:r>
              <a:rPr lang="it-IT" dirty="0"/>
              <a:t>),</a:t>
            </a:r>
            <a:r>
              <a:rPr lang="it-IT" dirty="0" err="1"/>
              <a:t>path</a:t>
            </a:r>
            <a:r>
              <a:rPr lang="it-IT" dirty="0"/>
              <a:t>(</a:t>
            </a:r>
            <a:r>
              <a:rPr lang="it-IT" dirty="0" err="1"/>
              <a:t>b,d</a:t>
            </a:r>
            <a:r>
              <a:rPr lang="it-IT" dirty="0"/>
              <a:t>). 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3345567" y="3284984"/>
            <a:ext cx="3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edge</a:t>
            </a:r>
            <a:r>
              <a:rPr lang="it-IT" sz="2000" dirty="0"/>
              <a:t>(</a:t>
            </a:r>
            <a:r>
              <a:rPr lang="it-IT" sz="2000" dirty="0" err="1"/>
              <a:t>a,b</a:t>
            </a:r>
            <a:r>
              <a:rPr lang="it-IT" sz="2000" dirty="0"/>
              <a:t>),</a:t>
            </a:r>
            <a:r>
              <a:rPr lang="it-IT" sz="2000" dirty="0" err="1"/>
              <a:t>path</a:t>
            </a:r>
            <a:r>
              <a:rPr lang="it-IT" sz="2000" dirty="0"/>
              <a:t>(</a:t>
            </a:r>
            <a:r>
              <a:rPr lang="it-IT" sz="2000" dirty="0" err="1"/>
              <a:t>b,Z</a:t>
            </a:r>
            <a:r>
              <a:rPr lang="it-IT" sz="2000" dirty="0"/>
              <a:t>),</a:t>
            </a:r>
            <a:r>
              <a:rPr lang="it-IT" sz="2000" dirty="0" err="1"/>
              <a:t>path</a:t>
            </a:r>
            <a:r>
              <a:rPr lang="it-IT" sz="2000" dirty="0"/>
              <a:t>(</a:t>
            </a:r>
            <a:r>
              <a:rPr lang="it-IT" sz="2000" dirty="0" err="1"/>
              <a:t>Z,d</a:t>
            </a:r>
            <a:r>
              <a:rPr lang="it-IT" sz="2000" dirty="0"/>
              <a:t>). </a:t>
            </a:r>
          </a:p>
        </p:txBody>
      </p:sp>
      <p:sp>
        <p:nvSpPr>
          <p:cNvPr id="42" name="CasellaDiTesto 41"/>
          <p:cNvSpPr txBox="1"/>
          <p:nvPr/>
        </p:nvSpPr>
        <p:spPr>
          <a:xfrm>
            <a:off x="3345567" y="3789040"/>
            <a:ext cx="3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edge</a:t>
            </a:r>
            <a:r>
              <a:rPr lang="it-IT" sz="2000" dirty="0"/>
              <a:t>(</a:t>
            </a:r>
            <a:r>
              <a:rPr lang="it-IT" sz="2000" dirty="0" err="1"/>
              <a:t>a,b</a:t>
            </a:r>
            <a:r>
              <a:rPr lang="it-IT" sz="2000" dirty="0"/>
              <a:t>),</a:t>
            </a:r>
            <a:r>
              <a:rPr lang="it-IT" sz="2000" dirty="0" err="1"/>
              <a:t>edge</a:t>
            </a:r>
            <a:r>
              <a:rPr lang="it-IT" sz="2000" dirty="0"/>
              <a:t>(</a:t>
            </a:r>
            <a:r>
              <a:rPr lang="it-IT" sz="2000" dirty="0" err="1"/>
              <a:t>b,c</a:t>
            </a:r>
            <a:r>
              <a:rPr lang="it-IT" sz="2000" dirty="0"/>
              <a:t>),</a:t>
            </a:r>
            <a:r>
              <a:rPr lang="it-IT" sz="2000" dirty="0" err="1"/>
              <a:t>path</a:t>
            </a:r>
            <a:r>
              <a:rPr lang="it-IT" sz="2000" dirty="0"/>
              <a:t>(</a:t>
            </a:r>
            <a:r>
              <a:rPr lang="it-IT" sz="2000" dirty="0" err="1"/>
              <a:t>c,d</a:t>
            </a:r>
            <a:r>
              <a:rPr lang="it-IT" sz="2000" dirty="0"/>
              <a:t>). 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3345567" y="4341550"/>
            <a:ext cx="3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edge</a:t>
            </a:r>
            <a:r>
              <a:rPr lang="it-IT" sz="2000" dirty="0"/>
              <a:t>(</a:t>
            </a:r>
            <a:r>
              <a:rPr lang="it-IT" sz="2000" dirty="0" err="1"/>
              <a:t>a,b</a:t>
            </a:r>
            <a:r>
              <a:rPr lang="it-IT" sz="2000" dirty="0"/>
              <a:t>),</a:t>
            </a:r>
            <a:r>
              <a:rPr lang="it-IT" sz="2000" dirty="0" err="1"/>
              <a:t>edge</a:t>
            </a:r>
            <a:r>
              <a:rPr lang="it-IT" sz="2000" dirty="0"/>
              <a:t>(</a:t>
            </a:r>
            <a:r>
              <a:rPr lang="it-IT" sz="2000" dirty="0" err="1"/>
              <a:t>b,c</a:t>
            </a:r>
            <a:r>
              <a:rPr lang="it-IT" sz="2000" dirty="0"/>
              <a:t>),</a:t>
            </a:r>
            <a:r>
              <a:rPr lang="it-IT" sz="2000" dirty="0" err="1"/>
              <a:t>edge</a:t>
            </a:r>
            <a:r>
              <a:rPr lang="it-IT" sz="2000" dirty="0"/>
              <a:t>(</a:t>
            </a:r>
            <a:r>
              <a:rPr lang="it-IT" sz="2000" dirty="0" err="1"/>
              <a:t>c,d</a:t>
            </a:r>
            <a:r>
              <a:rPr lang="it-IT" sz="2000" dirty="0"/>
              <a:t>). 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6741075" y="434155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Success!</a:t>
            </a:r>
          </a:p>
        </p:txBody>
      </p:sp>
    </p:spTree>
    <p:extLst>
      <p:ext uri="{BB962C8B-B14F-4D97-AF65-F5344CB8AC3E}">
        <p14:creationId xmlns:p14="http://schemas.microsoft.com/office/powerpoint/2010/main" val="385943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 animBg="1"/>
      <p:bldP spid="13" grpId="1" animBg="1"/>
      <p:bldP spid="18" grpId="0"/>
      <p:bldP spid="25" grpId="1" animBg="1"/>
      <p:bldP spid="26" grpId="0"/>
      <p:bldP spid="27" grpId="0"/>
      <p:bldP spid="30" grpId="0"/>
      <p:bldP spid="32" grpId="0"/>
      <p:bldP spid="41" grpId="0"/>
      <p:bldP spid="42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:- op(Priorità, Tipo, Operatore).</a:t>
            </a:r>
          </a:p>
          <a:p>
            <a:endParaRPr lang="it-IT" dirty="0"/>
          </a:p>
          <a:p>
            <a:r>
              <a:rPr lang="it-IT" dirty="0"/>
              <a:t>Priorità è un numero tra 0 e 1200</a:t>
            </a:r>
          </a:p>
          <a:p>
            <a:endParaRPr lang="it-IT" dirty="0"/>
          </a:p>
          <a:p>
            <a:r>
              <a:rPr lang="it-IT" dirty="0"/>
              <a:t>Tipo:</a:t>
            </a:r>
          </a:p>
          <a:p>
            <a:pPr lvl="1"/>
            <a:r>
              <a:rPr lang="it-IT" dirty="0"/>
              <a:t>infisso : </a:t>
            </a:r>
            <a:r>
              <a:rPr lang="it-IT" dirty="0" err="1"/>
              <a:t>xfx</a:t>
            </a:r>
            <a:r>
              <a:rPr lang="it-IT" dirty="0"/>
              <a:t>, </a:t>
            </a:r>
            <a:r>
              <a:rPr lang="it-IT" dirty="0" err="1"/>
              <a:t>xfy</a:t>
            </a:r>
            <a:r>
              <a:rPr lang="it-IT" dirty="0"/>
              <a:t>, </a:t>
            </a:r>
            <a:r>
              <a:rPr lang="it-IT" dirty="0" err="1"/>
              <a:t>yfx</a:t>
            </a:r>
            <a:endParaRPr lang="it-IT" dirty="0"/>
          </a:p>
          <a:p>
            <a:pPr lvl="1"/>
            <a:r>
              <a:rPr lang="it-IT" dirty="0"/>
              <a:t>prefisso: </a:t>
            </a:r>
            <a:r>
              <a:rPr lang="it-IT" dirty="0" err="1"/>
              <a:t>fx</a:t>
            </a:r>
            <a:r>
              <a:rPr lang="it-IT" dirty="0"/>
              <a:t>, </a:t>
            </a:r>
            <a:r>
              <a:rPr lang="it-IT" dirty="0" err="1"/>
              <a:t>fy</a:t>
            </a:r>
            <a:endParaRPr lang="it-IT" dirty="0"/>
          </a:p>
          <a:p>
            <a:pPr lvl="1"/>
            <a:r>
              <a:rPr lang="it-IT" dirty="0"/>
              <a:t>postfisso: </a:t>
            </a:r>
            <a:r>
              <a:rPr lang="it-IT" dirty="0" err="1"/>
              <a:t>xf</a:t>
            </a:r>
            <a:r>
              <a:rPr lang="it-IT" dirty="0"/>
              <a:t>, </a:t>
            </a:r>
            <a:r>
              <a:rPr lang="it-IT" dirty="0" err="1"/>
              <a:t>fy</a:t>
            </a:r>
            <a:endParaRPr lang="it-IT" dirty="0"/>
          </a:p>
          <a:p>
            <a:endParaRPr lang="it-IT" dirty="0"/>
          </a:p>
          <a:p>
            <a:r>
              <a:rPr lang="it-IT" dirty="0"/>
              <a:t>Operatore: il nome/simbolo dell’operatore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un operatore</a:t>
            </a:r>
          </a:p>
        </p:txBody>
      </p:sp>
    </p:spTree>
    <p:extLst>
      <p:ext uri="{BB962C8B-B14F-4D97-AF65-F5344CB8AC3E}">
        <p14:creationId xmlns:p14="http://schemas.microsoft.com/office/powerpoint/2010/main" val="111997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tipo serve ad indicare anche la precedenza degli operatori:</a:t>
            </a:r>
          </a:p>
          <a:p>
            <a:pPr lvl="1"/>
            <a:r>
              <a:rPr lang="it-IT" dirty="0"/>
              <a:t>x : la sua priorità deve essere minore di quella dell’operatore</a:t>
            </a:r>
          </a:p>
          <a:p>
            <a:pPr lvl="1"/>
            <a:r>
              <a:rPr lang="it-IT" dirty="0"/>
              <a:t>y: la sua priorità deve essere minore o uguale a quella dell’operatore</a:t>
            </a:r>
          </a:p>
          <a:p>
            <a:pPr lvl="1"/>
            <a:endParaRPr lang="it-IT" dirty="0"/>
          </a:p>
          <a:p>
            <a:r>
              <a:rPr lang="it-IT" dirty="0"/>
              <a:t>:- op(700, </a:t>
            </a:r>
            <a:r>
              <a:rPr lang="it-IT" dirty="0" err="1"/>
              <a:t>yfx</a:t>
            </a:r>
            <a:r>
              <a:rPr lang="it-IT" dirty="0"/>
              <a:t>, somma).</a:t>
            </a:r>
          </a:p>
          <a:p>
            <a:r>
              <a:rPr lang="it-IT" dirty="0"/>
              <a:t>Qual è l’albero risultante di</a:t>
            </a:r>
          </a:p>
          <a:p>
            <a:pPr lvl="1"/>
            <a:r>
              <a:rPr lang="it-IT" dirty="0"/>
              <a:t>9 somma 5 somma 7  ?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un operatore</a:t>
            </a:r>
          </a:p>
        </p:txBody>
      </p:sp>
    </p:spTree>
    <p:extLst>
      <p:ext uri="{BB962C8B-B14F-4D97-AF65-F5344CB8AC3E}">
        <p14:creationId xmlns:p14="http://schemas.microsoft.com/office/powerpoint/2010/main" val="2635104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:- op(700, </a:t>
            </a:r>
            <a:r>
              <a:rPr lang="it-IT" dirty="0" err="1"/>
              <a:t>yfx</a:t>
            </a:r>
            <a:r>
              <a:rPr lang="it-IT" dirty="0"/>
              <a:t>, somma).</a:t>
            </a:r>
          </a:p>
          <a:p>
            <a:r>
              <a:rPr lang="it-IT" dirty="0"/>
              <a:t>9 somma 5 somma 7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Quello a sinistra è corretto, perché? 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Definire un operatore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251520" y="42303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051720" y="42303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203848" y="358230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763688" y="26369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somma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27584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somma</a:t>
            </a:r>
          </a:p>
        </p:txBody>
      </p:sp>
      <p:cxnSp>
        <p:nvCxnSpPr>
          <p:cNvPr id="9" name="Connettore 1 8"/>
          <p:cNvCxnSpPr>
            <a:stCxn id="8" idx="0"/>
            <a:endCxn id="7" idx="1"/>
          </p:cNvCxnSpPr>
          <p:nvPr/>
        </p:nvCxnSpPr>
        <p:spPr>
          <a:xfrm rot="5400000" flipH="1" flipV="1">
            <a:off x="1171945" y="2981273"/>
            <a:ext cx="75143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1 9"/>
          <p:cNvCxnSpPr>
            <a:stCxn id="4" idx="0"/>
            <a:endCxn id="8" idx="1"/>
          </p:cNvCxnSpPr>
          <p:nvPr/>
        </p:nvCxnSpPr>
        <p:spPr>
          <a:xfrm rot="5400000" flipH="1" flipV="1">
            <a:off x="411215" y="3814011"/>
            <a:ext cx="472698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1 10"/>
          <p:cNvCxnSpPr>
            <a:stCxn id="6" idx="0"/>
            <a:endCxn id="7" idx="3"/>
          </p:cNvCxnSpPr>
          <p:nvPr/>
        </p:nvCxnSpPr>
        <p:spPr>
          <a:xfrm rot="16200000" flipV="1">
            <a:off x="2751475" y="2913911"/>
            <a:ext cx="760730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1 11"/>
          <p:cNvCxnSpPr>
            <a:stCxn id="5" idx="0"/>
            <a:endCxn id="8" idx="3"/>
          </p:cNvCxnSpPr>
          <p:nvPr/>
        </p:nvCxnSpPr>
        <p:spPr>
          <a:xfrm rot="16200000" flipV="1">
            <a:off x="1815371" y="3778007"/>
            <a:ext cx="47269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6228184" y="435581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23" name="CasellaDiTesto 22"/>
          <p:cNvSpPr txBox="1"/>
          <p:nvPr/>
        </p:nvSpPr>
        <p:spPr>
          <a:xfrm>
            <a:off x="8100392" y="434652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</a:t>
            </a:r>
          </a:p>
        </p:txBody>
      </p:sp>
      <p:sp>
        <p:nvSpPr>
          <p:cNvPr id="24" name="CasellaDiTesto 23"/>
          <p:cNvSpPr txBox="1"/>
          <p:nvPr/>
        </p:nvSpPr>
        <p:spPr>
          <a:xfrm>
            <a:off x="6804248" y="357301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somma</a:t>
            </a:r>
          </a:p>
        </p:txBody>
      </p:sp>
      <p:sp>
        <p:nvSpPr>
          <p:cNvPr id="25" name="CasellaDiTesto 24"/>
          <p:cNvSpPr txBox="1"/>
          <p:nvPr/>
        </p:nvSpPr>
        <p:spPr>
          <a:xfrm>
            <a:off x="5796136" y="276234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somma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148064" y="369844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cxnSp>
        <p:nvCxnSpPr>
          <p:cNvPr id="27" name="Connettore 1 26"/>
          <p:cNvCxnSpPr>
            <a:stCxn id="26" idx="0"/>
            <a:endCxn id="25" idx="1"/>
          </p:cNvCxnSpPr>
          <p:nvPr/>
        </p:nvCxnSpPr>
        <p:spPr>
          <a:xfrm rot="5400000" flipH="1" flipV="1">
            <a:off x="5204393" y="3106705"/>
            <a:ext cx="75143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1 27"/>
          <p:cNvCxnSpPr>
            <a:stCxn id="24" idx="0"/>
            <a:endCxn id="25" idx="3"/>
          </p:cNvCxnSpPr>
          <p:nvPr/>
        </p:nvCxnSpPr>
        <p:spPr>
          <a:xfrm rot="16200000" flipV="1">
            <a:off x="6761275" y="2989983"/>
            <a:ext cx="626006" cy="540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1 28"/>
          <p:cNvCxnSpPr>
            <a:stCxn id="22" idx="0"/>
            <a:endCxn id="24" idx="1"/>
          </p:cNvCxnSpPr>
          <p:nvPr/>
        </p:nvCxnSpPr>
        <p:spPr>
          <a:xfrm rot="5400000" flipH="1" flipV="1">
            <a:off x="6325163" y="3876727"/>
            <a:ext cx="59813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1 29"/>
          <p:cNvCxnSpPr>
            <a:stCxn id="23" idx="0"/>
            <a:endCxn id="24" idx="3"/>
          </p:cNvCxnSpPr>
          <p:nvPr/>
        </p:nvCxnSpPr>
        <p:spPr>
          <a:xfrm rot="16200000" flipV="1">
            <a:off x="7805973" y="3836077"/>
            <a:ext cx="588838" cy="43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4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Prolog</a:t>
            </a:r>
            <a:r>
              <a:rPr lang="it-IT" dirty="0"/>
              <a:t> può essere usato anche per fare dei calcoli, con alcune limitazioni</a:t>
            </a:r>
          </a:p>
          <a:p>
            <a:endParaRPr lang="it-IT" dirty="0"/>
          </a:p>
          <a:p>
            <a:r>
              <a:rPr lang="it-IT" dirty="0"/>
              <a:t>Come detto gli operatori aritmetici sono già definiti</a:t>
            </a:r>
          </a:p>
          <a:p>
            <a:endParaRPr lang="it-IT" dirty="0"/>
          </a:p>
          <a:p>
            <a:r>
              <a:rPr lang="it-IT" dirty="0"/>
              <a:t>A = B + C   assegna ad A </a:t>
            </a:r>
            <a:r>
              <a:rPr lang="it-IT" b="1" dirty="0"/>
              <a:t>non</a:t>
            </a:r>
            <a:r>
              <a:rPr lang="it-IT" dirty="0"/>
              <a:t> il risultato della somma ma assegna proprio B + C</a:t>
            </a:r>
          </a:p>
          <a:p>
            <a:endParaRPr lang="it-IT" dirty="0"/>
          </a:p>
          <a:p>
            <a:r>
              <a:rPr lang="it-IT" dirty="0"/>
              <a:t>per eseguire l’operazione bisogna usare </a:t>
            </a:r>
            <a:r>
              <a:rPr lang="it-IT" b="1" dirty="0" err="1"/>
              <a:t>is</a:t>
            </a:r>
            <a:r>
              <a:rPr lang="it-IT" dirty="0"/>
              <a:t>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Aritmentica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72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</a:t>
            </a:r>
            <a:r>
              <a:rPr lang="it-IT" dirty="0" err="1"/>
              <a:t>is</a:t>
            </a:r>
            <a:r>
              <a:rPr lang="it-IT" dirty="0"/>
              <a:t> 5 + 6  fa sì che in A venga messo il valore 11</a:t>
            </a:r>
          </a:p>
          <a:p>
            <a:endParaRPr lang="it-IT" dirty="0"/>
          </a:p>
          <a:p>
            <a:r>
              <a:rPr lang="it-IT" dirty="0"/>
              <a:t>B </a:t>
            </a:r>
            <a:r>
              <a:rPr lang="it-IT" dirty="0" err="1"/>
              <a:t>is</a:t>
            </a:r>
            <a:r>
              <a:rPr lang="it-IT" dirty="0"/>
              <a:t> 8 + 2 * 3  mette in B 14 (rispetta la priorità)</a:t>
            </a:r>
          </a:p>
          <a:p>
            <a:endParaRPr lang="it-IT" dirty="0"/>
          </a:p>
          <a:p>
            <a:r>
              <a:rPr lang="it-IT" dirty="0"/>
              <a:t>A destra di </a:t>
            </a:r>
            <a:r>
              <a:rPr lang="it-IT" b="1" dirty="0" err="1"/>
              <a:t>is</a:t>
            </a:r>
            <a:r>
              <a:rPr lang="it-IT" dirty="0"/>
              <a:t> non possono esserci variabile non ancora istanziate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</a:t>
            </a:r>
          </a:p>
        </p:txBody>
      </p:sp>
    </p:spTree>
    <p:extLst>
      <p:ext uri="{BB962C8B-B14F-4D97-AF65-F5344CB8AC3E}">
        <p14:creationId xmlns:p14="http://schemas.microsoft.com/office/powerpoint/2010/main" val="49817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= 3 , B </a:t>
            </a:r>
            <a:r>
              <a:rPr lang="it-IT" dirty="0" err="1"/>
              <a:t>is</a:t>
            </a:r>
            <a:r>
              <a:rPr lang="it-IT" dirty="0"/>
              <a:t> A + 4.</a:t>
            </a:r>
          </a:p>
          <a:p>
            <a:pPr lvl="1"/>
            <a:r>
              <a:rPr lang="it-IT" dirty="0"/>
              <a:t>A = 3 e B = 7</a:t>
            </a:r>
          </a:p>
          <a:p>
            <a:endParaRPr lang="it-IT" dirty="0"/>
          </a:p>
          <a:p>
            <a:r>
              <a:rPr lang="it-IT" dirty="0"/>
              <a:t>A = 3, B = A + C.</a:t>
            </a:r>
          </a:p>
          <a:p>
            <a:pPr lvl="1"/>
            <a:r>
              <a:rPr lang="it-IT" dirty="0"/>
              <a:t>A = 3 e B = 3+C</a:t>
            </a:r>
          </a:p>
          <a:p>
            <a:endParaRPr lang="it-IT" dirty="0"/>
          </a:p>
          <a:p>
            <a:r>
              <a:rPr lang="it-IT" dirty="0"/>
              <a:t>A = 3, B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A+C</a:t>
            </a:r>
            <a:r>
              <a:rPr lang="it-IT" dirty="0"/>
              <a:t>, C=4.</a:t>
            </a:r>
          </a:p>
          <a:p>
            <a:pPr lvl="1"/>
            <a:r>
              <a:rPr lang="en-US" dirty="0"/>
              <a:t>ERROR: is/2: Arguments are not sufficiently instantiated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Aritmetica</a:t>
            </a:r>
          </a:p>
        </p:txBody>
      </p:sp>
    </p:spTree>
    <p:extLst>
      <p:ext uri="{BB962C8B-B14F-4D97-AF65-F5344CB8AC3E}">
        <p14:creationId xmlns:p14="http://schemas.microsoft.com/office/powerpoint/2010/main" val="79482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Gli operatori direttamente utilizzabili sono:</a:t>
            </a:r>
          </a:p>
          <a:p>
            <a:pPr lvl="1"/>
            <a:r>
              <a:rPr lang="it-IT" dirty="0"/>
              <a:t>+</a:t>
            </a:r>
          </a:p>
          <a:p>
            <a:pPr lvl="1"/>
            <a:r>
              <a:rPr lang="it-IT" dirty="0"/>
              <a:t>-</a:t>
            </a:r>
          </a:p>
          <a:p>
            <a:pPr lvl="1"/>
            <a:r>
              <a:rPr lang="it-IT" dirty="0"/>
              <a:t>*</a:t>
            </a:r>
          </a:p>
          <a:p>
            <a:pPr lvl="1"/>
            <a:r>
              <a:rPr lang="it-IT" dirty="0"/>
              <a:t>/</a:t>
            </a:r>
          </a:p>
          <a:p>
            <a:pPr lvl="1"/>
            <a:r>
              <a:rPr lang="it-IT" dirty="0"/>
              <a:t>**   	(elevamento a potenza)</a:t>
            </a:r>
          </a:p>
          <a:p>
            <a:pPr lvl="1"/>
            <a:r>
              <a:rPr lang="it-IT" dirty="0"/>
              <a:t>// 	(divisione intera)</a:t>
            </a:r>
          </a:p>
          <a:p>
            <a:pPr lvl="1"/>
            <a:r>
              <a:rPr lang="it-IT" dirty="0" err="1"/>
              <a:t>mod</a:t>
            </a:r>
            <a:r>
              <a:rPr lang="it-IT" dirty="0"/>
              <a:t>	(modulo, resto della divisione)</a:t>
            </a:r>
          </a:p>
          <a:p>
            <a:pPr lvl="1"/>
            <a:r>
              <a:rPr lang="it-IT" dirty="0"/>
              <a:t>&lt;, &gt;, &gt;=, =&lt;, =, \=  (sono confronti booleani utili come predicati, ma non utilizzabili a sinistra di </a:t>
            </a:r>
            <a:r>
              <a:rPr lang="it-IT" b="1" dirty="0" err="1"/>
              <a:t>is</a:t>
            </a:r>
            <a:r>
              <a:rPr lang="it-IT" dirty="0"/>
              <a:t>)</a:t>
            </a:r>
          </a:p>
          <a:p>
            <a:pPr lvl="1"/>
            <a:r>
              <a:rPr lang="it-IT" dirty="0" err="1"/>
              <a:t>number</a:t>
            </a:r>
            <a:r>
              <a:rPr lang="it-IT" dirty="0"/>
              <a:t>(X)  (vero se X è un numero, falso negli altri casi)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Operatori per i calcoli</a:t>
            </a:r>
          </a:p>
        </p:txBody>
      </p:sp>
    </p:spTree>
    <p:extLst>
      <p:ext uri="{BB962C8B-B14F-4D97-AF65-F5344CB8AC3E}">
        <p14:creationId xmlns:p14="http://schemas.microsoft.com/office/powerpoint/2010/main" val="106801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Vedere il file prolog-2.pl per avere un esempio di regole che usano gli operatori per i calcoli</a:t>
            </a:r>
          </a:p>
          <a:p>
            <a:endParaRPr lang="it-IT" dirty="0"/>
          </a:p>
          <a:p>
            <a:r>
              <a:rPr lang="pl-PL" dirty="0"/>
              <a:t>calcola(X + Y, Z):-</a:t>
            </a:r>
          </a:p>
          <a:p>
            <a:pPr>
              <a:buNone/>
            </a:pPr>
            <a:r>
              <a:rPr lang="it-IT" dirty="0"/>
              <a:t>	</a:t>
            </a:r>
            <a:r>
              <a:rPr lang="pl-PL" dirty="0"/>
              <a:t>	Z is X+Y.</a:t>
            </a:r>
          </a:p>
          <a:p>
            <a:endParaRPr lang="it-IT" dirty="0"/>
          </a:p>
          <a:p>
            <a:pPr lvl="1"/>
            <a:r>
              <a:rPr lang="it-IT" dirty="0"/>
              <a:t>calcola(5+8,Y).</a:t>
            </a:r>
          </a:p>
          <a:p>
            <a:pPr lvl="1"/>
            <a:r>
              <a:rPr lang="it-IT" dirty="0"/>
              <a:t>Y = 13</a:t>
            </a:r>
          </a:p>
          <a:p>
            <a:pPr lvl="1"/>
            <a:r>
              <a:rPr lang="it-IT" dirty="0"/>
              <a:t>calcola(5+8+2,X).</a:t>
            </a:r>
          </a:p>
          <a:p>
            <a:pPr lvl="1"/>
            <a:r>
              <a:rPr lang="it-IT" dirty="0"/>
              <a:t>X = 15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</p:spTree>
    <p:extLst>
      <p:ext uri="{BB962C8B-B14F-4D97-AF65-F5344CB8AC3E}">
        <p14:creationId xmlns:p14="http://schemas.microsoft.com/office/powerpoint/2010/main" val="120480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Implementare l’operatore </a:t>
            </a:r>
            <a:r>
              <a:rPr lang="it-IT" dirty="0" err="1"/>
              <a:t>div</a:t>
            </a:r>
            <a:r>
              <a:rPr lang="it-IT" dirty="0"/>
              <a:t> in modo tale che</a:t>
            </a:r>
          </a:p>
          <a:p>
            <a:pPr lvl="1"/>
            <a:r>
              <a:rPr lang="it-IT" dirty="0"/>
              <a:t>A </a:t>
            </a:r>
            <a:r>
              <a:rPr lang="it-IT" dirty="0" err="1"/>
              <a:t>is</a:t>
            </a:r>
            <a:r>
              <a:rPr lang="it-IT" dirty="0"/>
              <a:t> 12 </a:t>
            </a:r>
            <a:r>
              <a:rPr lang="it-IT" dirty="0" err="1"/>
              <a:t>div</a:t>
            </a:r>
            <a:r>
              <a:rPr lang="it-IT" dirty="0"/>
              <a:t> 6 </a:t>
            </a:r>
            <a:r>
              <a:rPr lang="it-IT" dirty="0" err="1"/>
              <a:t>div</a:t>
            </a:r>
            <a:r>
              <a:rPr lang="it-IT" dirty="0"/>
              <a:t> 2</a:t>
            </a:r>
          </a:p>
          <a:p>
            <a:pPr lvl="1"/>
            <a:r>
              <a:rPr lang="it-IT" dirty="0"/>
              <a:t>A = 4</a:t>
            </a:r>
          </a:p>
          <a:p>
            <a:pPr lvl="1"/>
            <a:endParaRPr lang="it-IT" dirty="0"/>
          </a:p>
          <a:p>
            <a:r>
              <a:rPr lang="it-IT" dirty="0"/>
              <a:t>Definire la regola  </a:t>
            </a:r>
            <a:r>
              <a:rPr lang="it-IT" dirty="0" err="1"/>
              <a:t>max</a:t>
            </a:r>
            <a:r>
              <a:rPr lang="it-IT" dirty="0"/>
              <a:t>(A, B, Max) in modo che in Max ci vada il massimo tra A e B </a:t>
            </a:r>
          </a:p>
          <a:p>
            <a:r>
              <a:rPr lang="it-IT" dirty="0"/>
              <a:t>Pensare anche al caso:</a:t>
            </a:r>
          </a:p>
          <a:p>
            <a:pPr lvl="1"/>
            <a:r>
              <a:rPr lang="it-IT" dirty="0" err="1"/>
              <a:t>max</a:t>
            </a:r>
            <a:r>
              <a:rPr lang="it-IT" dirty="0"/>
              <a:t>(A, 5, 9)</a:t>
            </a:r>
          </a:p>
          <a:p>
            <a:pPr lvl="1"/>
            <a:r>
              <a:rPr lang="it-IT" dirty="0"/>
              <a:t>A = 9.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97D97AA-0337-41C3-91CE-EE97CBF3252A}"/>
              </a:ext>
            </a:extLst>
          </p:cNvPr>
          <p:cNvSpPr txBox="1"/>
          <p:nvPr/>
        </p:nvSpPr>
        <p:spPr>
          <a:xfrm>
            <a:off x="5004048" y="4653136"/>
            <a:ext cx="15311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max(A, B, A) :- </a:t>
            </a:r>
          </a:p>
          <a:p>
            <a:r>
              <a:rPr lang="pt-BR" sz="1600" dirty="0"/>
              <a:t>    A &gt;= B.</a:t>
            </a:r>
          </a:p>
          <a:p>
            <a:r>
              <a:rPr lang="pt-BR" sz="1600" dirty="0"/>
              <a:t>max(A, B, B) :- </a:t>
            </a:r>
          </a:p>
          <a:p>
            <a:r>
              <a:rPr lang="pt-BR" sz="1600" dirty="0"/>
              <a:t>    B &gt;= A.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16392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/*</a:t>
            </a:r>
            <a:r>
              <a:rPr lang="it-IT" dirty="0" err="1"/>
              <a:t>max</a:t>
            </a:r>
            <a:r>
              <a:rPr lang="it-IT" dirty="0"/>
              <a:t>(L,M). </a:t>
            </a:r>
          </a:p>
          <a:p>
            <a:pPr marL="0" indent="0">
              <a:buNone/>
            </a:pPr>
            <a:r>
              <a:rPr lang="it-IT" dirty="0"/>
              <a:t>max è vera se L è una lista e M è il massimo di questa lista</a:t>
            </a:r>
          </a:p>
          <a:p>
            <a:pPr marL="0" indent="0">
              <a:buNone/>
            </a:pPr>
            <a:r>
              <a:rPr lang="it-IT" dirty="0"/>
              <a:t>*/</a:t>
            </a: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FA2EC1-1908-4240-9A82-578FB6E14C0F}"/>
              </a:ext>
            </a:extLst>
          </p:cNvPr>
          <p:cNvSpPr txBox="1"/>
          <p:nvPr/>
        </p:nvSpPr>
        <p:spPr>
          <a:xfrm>
            <a:off x="1043608" y="3429000"/>
            <a:ext cx="210506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max([], 0).</a:t>
            </a:r>
          </a:p>
          <a:p>
            <a:r>
              <a:rPr lang="fr-FR" sz="2000" dirty="0"/>
              <a:t>max([M|T], M) :-</a:t>
            </a:r>
          </a:p>
          <a:p>
            <a:r>
              <a:rPr lang="fr-FR" sz="2000" dirty="0"/>
              <a:t>    max(T, M1),</a:t>
            </a:r>
          </a:p>
          <a:p>
            <a:r>
              <a:rPr lang="fr-FR" sz="2000" dirty="0"/>
              <a:t>    M &gt;= M1.</a:t>
            </a:r>
          </a:p>
          <a:p>
            <a:r>
              <a:rPr lang="fr-FR" sz="2000" dirty="0"/>
              <a:t>max([M|T], M1) :-</a:t>
            </a:r>
          </a:p>
          <a:p>
            <a:r>
              <a:rPr lang="fr-FR" sz="2000" dirty="0"/>
              <a:t>    max(T, M1),</a:t>
            </a:r>
          </a:p>
          <a:p>
            <a:r>
              <a:rPr lang="fr-FR" sz="2000" dirty="0"/>
              <a:t>    M &lt; M1.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94801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Analizza i fatti/regole dall’alto verso il basso (quindi è importante l’ordine con cui vengono scritti)</a:t>
            </a:r>
          </a:p>
          <a:p>
            <a:endParaRPr lang="it-IT" dirty="0"/>
          </a:p>
          <a:p>
            <a:r>
              <a:rPr lang="it-IT" dirty="0"/>
              <a:t>Utilizzo del </a:t>
            </a:r>
            <a:r>
              <a:rPr lang="it-IT" b="1" dirty="0"/>
              <a:t>BACKTRACKING</a:t>
            </a:r>
            <a:r>
              <a:rPr lang="it-IT" dirty="0"/>
              <a:t> per tornare indietro a prima che una variabile fosse unificata o che una certa regola fosse esplorata</a:t>
            </a:r>
          </a:p>
          <a:p>
            <a:endParaRPr lang="it-IT" dirty="0"/>
          </a:p>
          <a:p>
            <a:r>
              <a:rPr lang="it-IT" dirty="0"/>
              <a:t>Utilizzo della </a:t>
            </a:r>
            <a:r>
              <a:rPr lang="it-IT" b="1" dirty="0"/>
              <a:t>ricorsione </a:t>
            </a:r>
            <a:r>
              <a:rPr lang="it-IT" dirty="0"/>
              <a:t>per chiamare le altre regole</a:t>
            </a:r>
            <a:endParaRPr lang="it-IT" b="1" dirty="0"/>
          </a:p>
          <a:p>
            <a:endParaRPr lang="it-IT" dirty="0"/>
          </a:p>
          <a:p>
            <a:r>
              <a:rPr lang="it-IT" dirty="0"/>
              <a:t>Per avere altre risposte, e quindi forzare il backtracking anche se il programma ne ha già trovata una che funziona, basta premere </a:t>
            </a:r>
            <a:r>
              <a:rPr lang="it-IT" b="1" dirty="0"/>
              <a:t>;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Esecuzione programma</a:t>
            </a:r>
          </a:p>
        </p:txBody>
      </p:sp>
    </p:spTree>
    <p:extLst>
      <p:ext uri="{BB962C8B-B14F-4D97-AF65-F5344CB8AC3E}">
        <p14:creationId xmlns:p14="http://schemas.microsoft.com/office/powerpoint/2010/main" val="95527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«Letture» dei programmi </a:t>
            </a:r>
            <a:r>
              <a:rPr lang="it-IT" dirty="0" err="1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mondo dei </a:t>
            </a:r>
            <a:r>
              <a:rPr lang="it-IT" b="1" dirty="0"/>
              <a:t>se </a:t>
            </a:r>
            <a:r>
              <a:rPr lang="it-IT" dirty="0"/>
              <a:t>può essere letto in maniera: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Dichiarativa</a:t>
            </a:r>
          </a:p>
          <a:p>
            <a:pPr marL="457200" lvl="1" indent="0">
              <a:buNone/>
            </a:pPr>
            <a:r>
              <a:rPr lang="it-IT" dirty="0"/>
              <a:t>I problemi sono risolubili attraverso la scrittura di un insieme di regole </a:t>
            </a:r>
          </a:p>
          <a:p>
            <a:pPr lvl="1"/>
            <a:r>
              <a:rPr lang="it-IT" dirty="0"/>
              <a:t>Procedurale</a:t>
            </a:r>
          </a:p>
          <a:p>
            <a:pPr marL="457200" lvl="1" indent="0">
              <a:buNone/>
            </a:pPr>
            <a:r>
              <a:rPr lang="it-IT" dirty="0"/>
              <a:t>I problemi sono risolubili attraverso la scrittura sequenze </a:t>
            </a:r>
            <a:r>
              <a:rPr lang="it-IT"/>
              <a:t>di istruzioni</a:t>
            </a: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843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«Lettura» Dichiarativa del </a:t>
            </a:r>
            <a:r>
              <a:rPr lang="it-IT" dirty="0" err="1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È la lettura classica (e più corretta):</a:t>
            </a:r>
          </a:p>
          <a:p>
            <a:r>
              <a:rPr lang="it-IT" dirty="0"/>
              <a:t>Una clausola con variabili come</a:t>
            </a:r>
          </a:p>
          <a:p>
            <a:pPr>
              <a:buNone/>
            </a:pPr>
            <a:r>
              <a:rPr lang="it-IT" dirty="0" err="1"/>
              <a:t>grandparent</a:t>
            </a:r>
            <a:r>
              <a:rPr lang="it-IT" dirty="0"/>
              <a:t>(X,Y):-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parent</a:t>
            </a:r>
            <a:r>
              <a:rPr lang="it-IT" dirty="0"/>
              <a:t>(X,Z),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parent</a:t>
            </a:r>
            <a:r>
              <a:rPr lang="it-IT" dirty="0"/>
              <a:t>(Z,Y).</a:t>
            </a:r>
          </a:p>
          <a:p>
            <a:r>
              <a:rPr lang="it-IT" dirty="0"/>
              <a:t>viene letta:</a:t>
            </a:r>
          </a:p>
          <a:p>
            <a:pPr marL="0" indent="0">
              <a:buNone/>
            </a:pPr>
            <a:r>
              <a:rPr lang="it-IT" sz="2400" dirty="0"/>
              <a:t>Per ogni X e Y e Z, </a:t>
            </a:r>
          </a:p>
          <a:p>
            <a:pPr marL="457200" lvl="1" indent="0">
              <a:buNone/>
            </a:pPr>
            <a:r>
              <a:rPr lang="it-IT" dirty="0" err="1"/>
              <a:t>grandparent</a:t>
            </a:r>
            <a:r>
              <a:rPr lang="it-IT" dirty="0"/>
              <a:t>(X,Y) è vero se</a:t>
            </a:r>
          </a:p>
          <a:p>
            <a:pPr>
              <a:buNone/>
            </a:pPr>
            <a:r>
              <a:rPr lang="it-IT" sz="2400" dirty="0"/>
              <a:t>		</a:t>
            </a:r>
            <a:r>
              <a:rPr lang="it-IT" sz="2400" dirty="0" err="1"/>
              <a:t>parent</a:t>
            </a:r>
            <a:r>
              <a:rPr lang="it-IT" sz="2400" dirty="0"/>
              <a:t>(X,Z) è vero e </a:t>
            </a:r>
          </a:p>
          <a:p>
            <a:pPr>
              <a:buNone/>
            </a:pPr>
            <a:r>
              <a:rPr lang="it-IT" sz="2400" dirty="0"/>
              <a:t>		</a:t>
            </a:r>
            <a:r>
              <a:rPr lang="it-IT" sz="2400" dirty="0" err="1"/>
              <a:t>parent</a:t>
            </a:r>
            <a:r>
              <a:rPr lang="it-IT" sz="2400" dirty="0"/>
              <a:t>(Z,Y) è vero</a:t>
            </a:r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1344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«Lettura» Dichiarativa del </a:t>
            </a:r>
            <a:r>
              <a:rPr lang="it-IT" dirty="0" err="1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È la lettura classica (e più corretta):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Una </a:t>
            </a:r>
            <a:r>
              <a:rPr lang="it-IT" dirty="0" err="1"/>
              <a:t>query</a:t>
            </a:r>
            <a:r>
              <a:rPr lang="it-IT" dirty="0"/>
              <a:t> come:</a:t>
            </a:r>
          </a:p>
          <a:p>
            <a:pPr marL="0" indent="0" algn="ctr">
              <a:buNone/>
            </a:pPr>
            <a:r>
              <a:rPr lang="it-IT" dirty="0"/>
              <a:t>?- </a:t>
            </a:r>
            <a:r>
              <a:rPr lang="it-IT" dirty="0" err="1"/>
              <a:t>grandparent</a:t>
            </a:r>
            <a:r>
              <a:rPr lang="it-IT" dirty="0"/>
              <a:t>(</a:t>
            </a:r>
            <a:r>
              <a:rPr lang="it-IT" dirty="0" err="1"/>
              <a:t>X,mario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viene letta come:</a:t>
            </a:r>
          </a:p>
          <a:p>
            <a:pPr marL="0" indent="0" algn="ctr">
              <a:buNone/>
            </a:pPr>
            <a:r>
              <a:rPr lang="it-IT" dirty="0"/>
              <a:t>esiste un X che tale che </a:t>
            </a:r>
            <a:r>
              <a:rPr lang="it-IT" dirty="0" err="1"/>
              <a:t>grandparent</a:t>
            </a:r>
            <a:r>
              <a:rPr lang="it-IT" dirty="0"/>
              <a:t>(</a:t>
            </a:r>
            <a:r>
              <a:rPr lang="it-IT" dirty="0" err="1"/>
              <a:t>X,mario</a:t>
            </a:r>
            <a:r>
              <a:rPr lang="it-IT" dirty="0"/>
              <a:t>) è vero?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69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«Lettura» Procedurale del </a:t>
            </a:r>
            <a:r>
              <a:rPr lang="it-IT" dirty="0" err="1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È una lettura necessaria:</a:t>
            </a:r>
          </a:p>
          <a:p>
            <a:r>
              <a:rPr lang="it-IT" dirty="0"/>
              <a:t>Una clausola con variabili come</a:t>
            </a:r>
          </a:p>
          <a:p>
            <a:pPr>
              <a:buNone/>
            </a:pPr>
            <a:r>
              <a:rPr lang="it-IT" dirty="0" err="1"/>
              <a:t>grandparent</a:t>
            </a:r>
            <a:r>
              <a:rPr lang="it-IT" dirty="0"/>
              <a:t>(X,Y):-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parent</a:t>
            </a:r>
            <a:r>
              <a:rPr lang="it-IT" dirty="0"/>
              <a:t>(X,Z),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parent</a:t>
            </a:r>
            <a:r>
              <a:rPr lang="it-IT" dirty="0"/>
              <a:t>(Z,Y).</a:t>
            </a:r>
          </a:p>
          <a:p>
            <a:r>
              <a:rPr lang="it-IT" dirty="0"/>
              <a:t>Può essere anche letta:</a:t>
            </a:r>
          </a:p>
          <a:p>
            <a:pPr marL="0" indent="0">
              <a:buNone/>
            </a:pPr>
            <a:r>
              <a:rPr lang="it-IT" sz="2400" dirty="0"/>
              <a:t>Per qualsiasi valore delle variabili X e Y e Z, </a:t>
            </a:r>
          </a:p>
          <a:p>
            <a:pPr marL="457200" lvl="1" indent="0">
              <a:buNone/>
            </a:pPr>
            <a:r>
              <a:rPr lang="it-IT" dirty="0"/>
              <a:t>per soddisfare il goal </a:t>
            </a:r>
            <a:r>
              <a:rPr lang="it-IT" b="1" dirty="0" err="1"/>
              <a:t>grandparent</a:t>
            </a:r>
            <a:r>
              <a:rPr lang="it-IT" b="1" dirty="0"/>
              <a:t>(X,Y) </a:t>
            </a:r>
            <a:r>
              <a:rPr lang="it-IT" dirty="0"/>
              <a:t>soddisfa prima il goal </a:t>
            </a:r>
            <a:r>
              <a:rPr lang="it-IT" sz="2400" dirty="0" err="1"/>
              <a:t>parent</a:t>
            </a:r>
            <a:r>
              <a:rPr lang="it-IT" sz="2400" dirty="0"/>
              <a:t>(X,Z) e poi il </a:t>
            </a:r>
            <a:r>
              <a:rPr lang="it-IT" sz="2400" dirty="0" err="1"/>
              <a:t>parent</a:t>
            </a:r>
            <a:r>
              <a:rPr lang="it-IT" sz="2400" dirty="0"/>
              <a:t>(Z,Y).</a:t>
            </a:r>
          </a:p>
          <a:p>
            <a:pPr marL="457200" lvl="1" indent="0">
              <a:buNone/>
            </a:pPr>
            <a:endParaRPr lang="it-IT" sz="2400" dirty="0"/>
          </a:p>
          <a:p>
            <a:pPr marL="457200" lvl="1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63600" y="6027003"/>
            <a:ext cx="7380312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ATTENZIONE: le variabili NON variano valore durante il </a:t>
            </a:r>
            <a:r>
              <a:rPr lang="it-IT" dirty="0" err="1"/>
              <a:t>soddisfamento</a:t>
            </a:r>
            <a:r>
              <a:rPr lang="it-IT" dirty="0"/>
              <a:t> del goal</a:t>
            </a:r>
          </a:p>
        </p:txBody>
      </p:sp>
    </p:spTree>
    <p:extLst>
      <p:ext uri="{BB962C8B-B14F-4D97-AF65-F5344CB8AC3E}">
        <p14:creationId xmlns:p14="http://schemas.microsoft.com/office/powerpoint/2010/main" val="289462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«Lettura» Procedurale del </a:t>
            </a:r>
            <a:r>
              <a:rPr lang="it-IT" dirty="0" err="1"/>
              <a:t>Prolog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/>
              <a:t>È una lettura necessaria: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Una </a:t>
            </a:r>
            <a:r>
              <a:rPr lang="it-IT" dirty="0" err="1"/>
              <a:t>query</a:t>
            </a:r>
            <a:r>
              <a:rPr lang="it-IT" dirty="0"/>
              <a:t> come:</a:t>
            </a:r>
          </a:p>
          <a:p>
            <a:pPr marL="0" indent="0" algn="ctr">
              <a:buNone/>
            </a:pPr>
            <a:r>
              <a:rPr lang="it-IT" dirty="0"/>
              <a:t>?- </a:t>
            </a:r>
            <a:r>
              <a:rPr lang="it-IT" dirty="0" err="1"/>
              <a:t>grandparent</a:t>
            </a:r>
            <a:r>
              <a:rPr lang="it-IT" dirty="0"/>
              <a:t>(</a:t>
            </a:r>
            <a:r>
              <a:rPr lang="it-IT" dirty="0" err="1"/>
              <a:t>X,mario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/>
              <a:t>viene letta come:</a:t>
            </a:r>
          </a:p>
          <a:p>
            <a:pPr marL="0" indent="0" algn="ctr">
              <a:buNone/>
            </a:pPr>
            <a:r>
              <a:rPr lang="it-IT" dirty="0"/>
              <a:t>Soddisfare il goal </a:t>
            </a:r>
            <a:r>
              <a:rPr lang="it-IT" dirty="0" err="1"/>
              <a:t>grandparent</a:t>
            </a:r>
            <a:r>
              <a:rPr lang="it-IT" dirty="0"/>
              <a:t>(</a:t>
            </a:r>
            <a:r>
              <a:rPr lang="it-IT" dirty="0" err="1"/>
              <a:t>X,mario</a:t>
            </a:r>
            <a:r>
              <a:rPr lang="it-IT" dirty="0"/>
              <a:t>) trovando il valore della variabile X?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484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Importanza dell’ordine delle clausole e nelle clausole.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err="1"/>
              <a:t>path</a:t>
            </a:r>
            <a:r>
              <a:rPr lang="it-IT" dirty="0"/>
              <a:t>(X,Y):- </a:t>
            </a:r>
            <a:r>
              <a:rPr lang="it-IT" dirty="0" err="1"/>
              <a:t>path</a:t>
            </a:r>
            <a:r>
              <a:rPr lang="it-IT" dirty="0"/>
              <a:t>(X,Z),</a:t>
            </a:r>
            <a:r>
              <a:rPr lang="it-IT" dirty="0" err="1"/>
              <a:t>path</a:t>
            </a:r>
            <a:r>
              <a:rPr lang="it-IT" dirty="0"/>
              <a:t>(Z,Y).</a:t>
            </a:r>
          </a:p>
          <a:p>
            <a:pPr marL="0" indent="0">
              <a:buNone/>
            </a:pPr>
            <a:r>
              <a:rPr lang="it-IT" dirty="0" err="1"/>
              <a:t>path</a:t>
            </a:r>
            <a:r>
              <a:rPr lang="it-IT" dirty="0"/>
              <a:t>(X,Y):- </a:t>
            </a:r>
            <a:r>
              <a:rPr lang="it-IT" dirty="0" err="1"/>
              <a:t>edge</a:t>
            </a:r>
            <a:r>
              <a:rPr lang="it-IT" dirty="0"/>
              <a:t>(X,Y).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Genera un </a:t>
            </a:r>
            <a:r>
              <a:rPr lang="it-IT" dirty="0" err="1"/>
              <a:t>loop</a:t>
            </a:r>
            <a:r>
              <a:rPr lang="it-IT" dirty="0"/>
              <a:t> infinito!!!</a:t>
            </a:r>
          </a:p>
        </p:txBody>
      </p:sp>
    </p:spTree>
    <p:extLst>
      <p:ext uri="{BB962C8B-B14F-4D97-AF65-F5344CB8AC3E}">
        <p14:creationId xmlns:p14="http://schemas.microsoft.com/office/powerpoint/2010/main" val="346088631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8843</TotalTime>
  <Words>1839</Words>
  <Application>Microsoft Office PowerPoint</Application>
  <PresentationFormat>Presentazione su schermo (4:3)</PresentationFormat>
  <Paragraphs>287</Paragraphs>
  <Slides>29</Slides>
  <Notes>0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Calibri</vt:lpstr>
      <vt:lpstr>Monotype Corsiva</vt:lpstr>
      <vt:lpstr>Times New Roman</vt:lpstr>
      <vt:lpstr>Template</vt:lpstr>
      <vt:lpstr>Esecuzione dei programmi Prolog Liste ed operatori aritmetici</vt:lpstr>
      <vt:lpstr>Algoritmo di Risoluzione </vt:lpstr>
      <vt:lpstr>Esecuzione programma</vt:lpstr>
      <vt:lpstr>«Letture» dei programmi Prolog</vt:lpstr>
      <vt:lpstr>«Lettura» Dichiarativa del Prolog</vt:lpstr>
      <vt:lpstr>«Lettura» Dichiarativa del Prolog</vt:lpstr>
      <vt:lpstr>«Lettura» Procedurale del Prolog</vt:lpstr>
      <vt:lpstr>«Lettura» Procedurale del Prolog</vt:lpstr>
      <vt:lpstr>Osservazioni</vt:lpstr>
      <vt:lpstr>Liste</vt:lpstr>
      <vt:lpstr>Liste</vt:lpstr>
      <vt:lpstr>Liste</vt:lpstr>
      <vt:lpstr>Operatori su liste</vt:lpstr>
      <vt:lpstr>Operatori su liste</vt:lpstr>
      <vt:lpstr>Operatori su liste</vt:lpstr>
      <vt:lpstr>Presentazione standard di PowerPoint</vt:lpstr>
      <vt:lpstr>Esercizio</vt:lpstr>
      <vt:lpstr>Operatori</vt:lpstr>
      <vt:lpstr>Definire un operatore</vt:lpstr>
      <vt:lpstr>Definire un operatore</vt:lpstr>
      <vt:lpstr>Definire un operatore</vt:lpstr>
      <vt:lpstr>Definire un operatore</vt:lpstr>
      <vt:lpstr>Aritmentica</vt:lpstr>
      <vt:lpstr>Aritmetica</vt:lpstr>
      <vt:lpstr>Aritmetica</vt:lpstr>
      <vt:lpstr>Operatori per i calcoli</vt:lpstr>
      <vt:lpstr>Esempio</vt:lpstr>
      <vt:lpstr>Esercizio</vt:lpstr>
      <vt:lpstr>Esercizio</vt:lpstr>
    </vt:vector>
  </TitlesOfParts>
  <Company>DISP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william damico</cp:lastModifiedBy>
  <cp:revision>142</cp:revision>
  <dcterms:created xsi:type="dcterms:W3CDTF">2006-11-03T14:20:30Z</dcterms:created>
  <dcterms:modified xsi:type="dcterms:W3CDTF">2025-09-02T16:38:36Z</dcterms:modified>
</cp:coreProperties>
</file>