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413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6" r:id="rId21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0833" autoAdjust="0"/>
  </p:normalViewPr>
  <p:slideViewPr>
    <p:cSldViewPr>
      <p:cViewPr varScale="1">
        <p:scale>
          <a:sx n="161" d="100"/>
          <a:sy n="161" d="100"/>
        </p:scale>
        <p:origin x="208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03/09/2025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/>
              <a:t>©</a:t>
            </a:r>
            <a:r>
              <a:rPr lang="it-IT" sz="900" baseline="0" dirty="0"/>
              <a:t> </a:t>
            </a:r>
            <a:r>
              <a:rPr lang="it-IT" sz="900" baseline="0" dirty="0" err="1"/>
              <a:t>A.Turbati</a:t>
            </a:r>
            <a:r>
              <a:rPr lang="it-IT" sz="900" baseline="0" dirty="0"/>
              <a:t>, </a:t>
            </a:r>
            <a:r>
              <a:rPr lang="it-IT" sz="900" dirty="0" err="1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/>
              <a:t>Logica</a:t>
            </a:r>
            <a:r>
              <a:rPr lang="it-IT" sz="900" baseline="0" dirty="0"/>
              <a:t> per la Programmazione e la </a:t>
            </a:r>
            <a:r>
              <a:rPr lang="it-IT" sz="900" baseline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it-IT" dirty="0"/>
            </a:br>
            <a:r>
              <a:rPr lang="it-IT" dirty="0"/>
              <a:t>Strutture dati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Fabio Massimo Zanzotto</a:t>
            </a:r>
          </a:p>
          <a:p>
            <a:pPr algn="ctr"/>
            <a:r>
              <a:rPr lang="it-IT" dirty="0"/>
              <a:t>(</a:t>
            </a:r>
            <a:r>
              <a:rPr lang="it-IT" dirty="0" err="1"/>
              <a:t>slides</a:t>
            </a:r>
            <a:r>
              <a:rPr lang="it-IT" dirty="0"/>
              <a:t> di Andrea Turbati)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?- </a:t>
            </a:r>
            <a:r>
              <a:rPr lang="it-IT" dirty="0" err="1"/>
              <a:t>exists</a:t>
            </a:r>
            <a:r>
              <a:rPr lang="it-IT" dirty="0"/>
              <a:t>(</a:t>
            </a:r>
            <a:r>
              <a:rPr lang="it-IT" dirty="0" err="1"/>
              <a:t>person</a:t>
            </a:r>
            <a:r>
              <a:rPr lang="it-IT" dirty="0"/>
              <a:t>(</a:t>
            </a:r>
            <a:r>
              <a:rPr lang="it-IT" dirty="0" err="1"/>
              <a:t>mario</a:t>
            </a:r>
            <a:r>
              <a:rPr lang="it-IT" dirty="0"/>
              <a:t>, rossi, _, _)).</a:t>
            </a:r>
          </a:p>
          <a:p>
            <a:endParaRPr lang="it-IT" dirty="0"/>
          </a:p>
          <a:p>
            <a:r>
              <a:rPr lang="it-IT" dirty="0"/>
              <a:t>?- </a:t>
            </a:r>
            <a:r>
              <a:rPr lang="it-IT" dirty="0" err="1"/>
              <a:t>exists</a:t>
            </a:r>
            <a:r>
              <a:rPr lang="it-IT" dirty="0"/>
              <a:t>(</a:t>
            </a:r>
            <a:r>
              <a:rPr lang="it-IT" dirty="0" err="1"/>
              <a:t>person</a:t>
            </a:r>
            <a:r>
              <a:rPr lang="it-IT" dirty="0"/>
              <a:t>(</a:t>
            </a:r>
            <a:r>
              <a:rPr lang="it-IT" dirty="0" err="1"/>
              <a:t>Name</a:t>
            </a:r>
            <a:r>
              <a:rPr lang="it-IT" dirty="0"/>
              <a:t>, </a:t>
            </a:r>
            <a:r>
              <a:rPr lang="it-IT" dirty="0" err="1"/>
              <a:t>Surname</a:t>
            </a:r>
            <a:r>
              <a:rPr lang="it-IT" dirty="0"/>
              <a:t>, _, _)).</a:t>
            </a:r>
          </a:p>
          <a:p>
            <a:endParaRPr lang="it-IT" dirty="0"/>
          </a:p>
          <a:p>
            <a:r>
              <a:rPr lang="it-IT" dirty="0"/>
              <a:t>?- </a:t>
            </a:r>
            <a:r>
              <a:rPr lang="it-IT" dirty="0" err="1"/>
              <a:t>child</a:t>
            </a:r>
            <a:r>
              <a:rPr lang="it-IT" dirty="0"/>
              <a:t>(X),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dateOfBirth</a:t>
            </a:r>
            <a:r>
              <a:rPr lang="it-IT" dirty="0"/>
              <a:t>(X, date(_,_,Y)),</a:t>
            </a:r>
          </a:p>
          <a:p>
            <a:pPr>
              <a:buNone/>
            </a:pPr>
            <a:r>
              <a:rPr lang="it-IT" dirty="0"/>
              <a:t>		Y &lt; 2000.</a:t>
            </a:r>
          </a:p>
          <a:p>
            <a:pPr>
              <a:buNone/>
            </a:pPr>
            <a:endParaRPr lang="it-IT" dirty="0"/>
          </a:p>
          <a:p>
            <a:r>
              <a:rPr lang="it-IT" dirty="0"/>
              <a:t>?- </a:t>
            </a:r>
            <a:r>
              <a:rPr lang="it-IT" dirty="0" err="1"/>
              <a:t>exists</a:t>
            </a:r>
            <a:r>
              <a:rPr lang="it-IT" dirty="0"/>
              <a:t>(X),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salary</a:t>
            </a:r>
            <a:r>
              <a:rPr lang="it-IT" dirty="0"/>
              <a:t>(X, Y),</a:t>
            </a:r>
          </a:p>
          <a:p>
            <a:pPr>
              <a:buNone/>
            </a:pPr>
            <a:r>
              <a:rPr lang="it-IT" dirty="0"/>
              <a:t>		Y &gt;30000.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</a:t>
            </a:r>
            <a:r>
              <a:rPr lang="it-IT" dirty="0" err="1"/>
              <a:t>query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034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 non deterministico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214456" y="4869160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2142448" y="2564904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796136" y="4869160"/>
            <a:ext cx="629352" cy="519351"/>
          </a:xfrm>
          <a:prstGeom prst="ellipse">
            <a:avLst/>
          </a:prstGeom>
          <a:noFill/>
          <a:ln w="76200"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5796136" y="2564904"/>
            <a:ext cx="62935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s2</a:t>
            </a:r>
          </a:p>
        </p:txBody>
      </p:sp>
      <p:cxnSp>
        <p:nvCxnSpPr>
          <p:cNvPr id="10" name="Connettore 2 9"/>
          <p:cNvCxnSpPr>
            <a:stCxn id="6" idx="6"/>
            <a:endCxn id="8" idx="2"/>
          </p:cNvCxnSpPr>
          <p:nvPr/>
        </p:nvCxnSpPr>
        <p:spPr>
          <a:xfrm>
            <a:off x="2771800" y="2824580"/>
            <a:ext cx="302433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2 12"/>
          <p:cNvCxnSpPr>
            <a:stCxn id="8" idx="3"/>
            <a:endCxn id="5" idx="7"/>
          </p:cNvCxnSpPr>
          <p:nvPr/>
        </p:nvCxnSpPr>
        <p:spPr>
          <a:xfrm rot="5400000">
            <a:off x="3351463" y="2408376"/>
            <a:ext cx="1937019" cy="3136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/>
          <p:cNvCxnSpPr>
            <a:stCxn id="7" idx="1"/>
            <a:endCxn id="6" idx="5"/>
          </p:cNvCxnSpPr>
          <p:nvPr/>
        </p:nvCxnSpPr>
        <p:spPr>
          <a:xfrm rot="16200000" flipV="1">
            <a:off x="3315459" y="2372373"/>
            <a:ext cx="1937019" cy="320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/>
          <p:cNvCxnSpPr>
            <a:stCxn id="8" idx="4"/>
            <a:endCxn id="7" idx="0"/>
          </p:cNvCxnSpPr>
          <p:nvPr/>
        </p:nvCxnSpPr>
        <p:spPr>
          <a:xfrm rot="5400000">
            <a:off x="5218360" y="3976707"/>
            <a:ext cx="178490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/>
          <p:cNvCxnSpPr>
            <a:stCxn id="7" idx="2"/>
            <a:endCxn id="5" idx="6"/>
          </p:cNvCxnSpPr>
          <p:nvPr/>
        </p:nvCxnSpPr>
        <p:spPr>
          <a:xfrm rot="10800000">
            <a:off x="2843808" y="5128836"/>
            <a:ext cx="29523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156176" y="37890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4211960" y="515719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29" name="CasellaDiTesto 28"/>
          <p:cNvSpPr txBox="1"/>
          <p:nvPr/>
        </p:nvSpPr>
        <p:spPr>
          <a:xfrm>
            <a:off x="4932040" y="41397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null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403648" y="314096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4427984" y="327569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null</a:t>
            </a:r>
            <a:endParaRPr lang="it-IT" dirty="0"/>
          </a:p>
        </p:txBody>
      </p:sp>
      <p:cxnSp>
        <p:nvCxnSpPr>
          <p:cNvPr id="39" name="Forma 32"/>
          <p:cNvCxnSpPr>
            <a:stCxn id="6" idx="4"/>
            <a:endCxn id="6" idx="2"/>
          </p:cNvCxnSpPr>
          <p:nvPr/>
        </p:nvCxnSpPr>
        <p:spPr>
          <a:xfrm rot="5400000" flipH="1">
            <a:off x="2169948" y="2797080"/>
            <a:ext cx="259675" cy="314676"/>
          </a:xfrm>
          <a:prstGeom prst="curvedConnector4">
            <a:avLst>
              <a:gd name="adj1" fmla="val -82700"/>
              <a:gd name="adj2" fmla="val 24749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Forma 32"/>
          <p:cNvCxnSpPr>
            <a:stCxn id="6" idx="1"/>
            <a:endCxn id="6" idx="7"/>
          </p:cNvCxnSpPr>
          <p:nvPr/>
        </p:nvCxnSpPr>
        <p:spPr>
          <a:xfrm rot="5400000" flipH="1" flipV="1">
            <a:off x="2457124" y="2418452"/>
            <a:ext cx="1588" cy="445018"/>
          </a:xfrm>
          <a:prstGeom prst="curvedConnector3">
            <a:avLst>
              <a:gd name="adj1" fmla="val 4535851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4076328" y="25732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51" name="CasellaDiTesto 50"/>
          <p:cNvSpPr txBox="1"/>
          <p:nvPr/>
        </p:nvSpPr>
        <p:spPr>
          <a:xfrm>
            <a:off x="2555776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4691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it-IT" dirty="0" err="1"/>
              <a:t>final</a:t>
            </a:r>
            <a:r>
              <a:rPr lang="it-IT" dirty="0"/>
              <a:t>(s3).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trans(s1, a, s1).</a:t>
            </a:r>
          </a:p>
          <a:p>
            <a:pPr>
              <a:buNone/>
            </a:pPr>
            <a:r>
              <a:rPr lang="it-IT" dirty="0"/>
              <a:t>trans(s1, a, s2).</a:t>
            </a:r>
          </a:p>
          <a:p>
            <a:pPr>
              <a:buNone/>
            </a:pPr>
            <a:r>
              <a:rPr lang="it-IT" dirty="0"/>
              <a:t>trans(s1, b, s1).</a:t>
            </a:r>
          </a:p>
          <a:p>
            <a:pPr>
              <a:buNone/>
            </a:pPr>
            <a:r>
              <a:rPr lang="it-IT" dirty="0"/>
              <a:t>trans(s2, b, s3).</a:t>
            </a:r>
          </a:p>
          <a:p>
            <a:pPr>
              <a:buNone/>
            </a:pPr>
            <a:r>
              <a:rPr lang="it-IT" dirty="0"/>
              <a:t>trans(s3, b, s2).</a:t>
            </a:r>
          </a:p>
          <a:p>
            <a:pPr>
              <a:buNone/>
            </a:pPr>
            <a:r>
              <a:rPr lang="it-IT" dirty="0"/>
              <a:t>trans(s1, a, s4).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silent</a:t>
            </a:r>
            <a:r>
              <a:rPr lang="it-IT" dirty="0"/>
              <a:t>(s2, s4).</a:t>
            </a:r>
          </a:p>
          <a:p>
            <a:pPr>
              <a:buNone/>
            </a:pPr>
            <a:r>
              <a:rPr lang="it-IT" dirty="0" err="1"/>
              <a:t>silent</a:t>
            </a:r>
            <a:r>
              <a:rPr lang="it-IT" dirty="0"/>
              <a:t>(s3, s1).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 non deterministico</a:t>
            </a:r>
          </a:p>
        </p:txBody>
      </p:sp>
    </p:spTree>
    <p:extLst>
      <p:ext uri="{BB962C8B-B14F-4D97-AF65-F5344CB8AC3E}">
        <p14:creationId xmlns:p14="http://schemas.microsoft.com/office/powerpoint/2010/main" val="1017075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/>
              <a:t>accepts</a:t>
            </a:r>
            <a:r>
              <a:rPr lang="it-IT" dirty="0"/>
              <a:t>(State, []):-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final</a:t>
            </a:r>
            <a:r>
              <a:rPr lang="it-IT" dirty="0"/>
              <a:t>(State).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accepts</a:t>
            </a:r>
            <a:r>
              <a:rPr lang="it-IT" dirty="0"/>
              <a:t>(State, [</a:t>
            </a:r>
            <a:r>
              <a:rPr lang="it-IT" dirty="0" err="1"/>
              <a:t>X|Rest</a:t>
            </a:r>
            <a:r>
              <a:rPr lang="it-IT" dirty="0"/>
              <a:t>]):-</a:t>
            </a:r>
          </a:p>
          <a:p>
            <a:pPr>
              <a:buNone/>
            </a:pPr>
            <a:r>
              <a:rPr lang="it-IT" dirty="0"/>
              <a:t>	trans(State, X, State1),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accepts</a:t>
            </a:r>
            <a:r>
              <a:rPr lang="it-IT" dirty="0"/>
              <a:t>(State1, </a:t>
            </a:r>
            <a:r>
              <a:rPr lang="it-IT" dirty="0" err="1"/>
              <a:t>Rest</a:t>
            </a:r>
            <a:r>
              <a:rPr lang="it-IT" dirty="0"/>
              <a:t>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accepts</a:t>
            </a:r>
            <a:r>
              <a:rPr lang="it-IT" dirty="0"/>
              <a:t>(State, </a:t>
            </a:r>
            <a:r>
              <a:rPr lang="it-IT" dirty="0" err="1"/>
              <a:t>Rest</a:t>
            </a:r>
            <a:r>
              <a:rPr lang="it-IT" dirty="0"/>
              <a:t>):-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silent</a:t>
            </a:r>
            <a:r>
              <a:rPr lang="it-IT" dirty="0"/>
              <a:t>(State, State1),</a:t>
            </a:r>
          </a:p>
          <a:p>
            <a:pPr>
              <a:buNone/>
            </a:pPr>
            <a:r>
              <a:rPr lang="it-IT" dirty="0"/>
              <a:t>	</a:t>
            </a:r>
            <a:r>
              <a:rPr lang="it-IT" dirty="0" err="1"/>
              <a:t>accepts</a:t>
            </a:r>
            <a:r>
              <a:rPr lang="it-IT" dirty="0"/>
              <a:t>(State1, </a:t>
            </a:r>
            <a:r>
              <a:rPr lang="it-IT" dirty="0" err="1"/>
              <a:t>Rest</a:t>
            </a:r>
            <a:r>
              <a:rPr lang="it-IT" dirty="0"/>
              <a:t>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Automa non deterministico</a:t>
            </a:r>
          </a:p>
        </p:txBody>
      </p:sp>
    </p:spTree>
    <p:extLst>
      <p:ext uri="{BB962C8B-B14F-4D97-AF65-F5344CB8AC3E}">
        <p14:creationId xmlns:p14="http://schemas.microsoft.com/office/powerpoint/2010/main" val="2528741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?- </a:t>
            </a:r>
            <a:r>
              <a:rPr lang="it-IT" dirty="0" err="1"/>
              <a:t>accepts</a:t>
            </a:r>
            <a:r>
              <a:rPr lang="it-IT" dirty="0"/>
              <a:t>(s1, [a,</a:t>
            </a:r>
            <a:r>
              <a:rPr lang="it-IT" dirty="0" err="1"/>
              <a:t>a</a:t>
            </a:r>
            <a:r>
              <a:rPr lang="it-IT" dirty="0"/>
              <a:t>,</a:t>
            </a:r>
            <a:r>
              <a:rPr lang="it-IT" dirty="0" err="1"/>
              <a:t>a</a:t>
            </a:r>
            <a:r>
              <a:rPr lang="it-IT" dirty="0"/>
              <a:t>,b]).</a:t>
            </a:r>
          </a:p>
          <a:p>
            <a:pPr lvl="1"/>
            <a:r>
              <a:rPr lang="it-IT" dirty="0" err="1"/>
              <a:t>true</a:t>
            </a:r>
            <a:endParaRPr lang="it-IT" dirty="0"/>
          </a:p>
          <a:p>
            <a:r>
              <a:rPr lang="it-IT" dirty="0"/>
              <a:t>?- </a:t>
            </a:r>
            <a:r>
              <a:rPr lang="it-IT" dirty="0" err="1"/>
              <a:t>accepts</a:t>
            </a:r>
            <a:r>
              <a:rPr lang="it-IT" dirty="0"/>
              <a:t>(S, [a,b]).</a:t>
            </a:r>
          </a:p>
          <a:p>
            <a:pPr lvl="1"/>
            <a:r>
              <a:rPr lang="it-IT" dirty="0"/>
              <a:t>S=s1;</a:t>
            </a:r>
          </a:p>
          <a:p>
            <a:pPr lvl="1"/>
            <a:r>
              <a:rPr lang="it-IT" dirty="0"/>
              <a:t>S=s3;</a:t>
            </a:r>
          </a:p>
          <a:p>
            <a:r>
              <a:rPr lang="it-IT" dirty="0"/>
              <a:t>?- </a:t>
            </a:r>
            <a:r>
              <a:rPr lang="it-IT" dirty="0" err="1"/>
              <a:t>accepts</a:t>
            </a:r>
            <a:r>
              <a:rPr lang="it-IT" dirty="0"/>
              <a:t>(s1, [X1,X2,X3]).</a:t>
            </a:r>
          </a:p>
          <a:p>
            <a:pPr lvl="1"/>
            <a:r>
              <a:rPr lang="it-IT" dirty="0"/>
              <a:t>X1=a   X2=a    X3=b</a:t>
            </a:r>
          </a:p>
          <a:p>
            <a:pPr lvl="1"/>
            <a:r>
              <a:rPr lang="it-IT" dirty="0"/>
              <a:t>…</a:t>
            </a:r>
          </a:p>
          <a:p>
            <a:r>
              <a:rPr lang="it-IT" dirty="0"/>
              <a:t>?- </a:t>
            </a:r>
            <a:r>
              <a:rPr lang="it-IT" dirty="0" err="1"/>
              <a:t>String=</a:t>
            </a:r>
            <a:r>
              <a:rPr lang="it-IT" dirty="0"/>
              <a:t>[_,_,_], </a:t>
            </a:r>
            <a:r>
              <a:rPr lang="it-IT" dirty="0" err="1"/>
              <a:t>accepts</a:t>
            </a:r>
            <a:r>
              <a:rPr lang="it-IT" dirty="0"/>
              <a:t>(s1, </a:t>
            </a:r>
            <a:r>
              <a:rPr lang="it-IT" dirty="0" err="1"/>
              <a:t>String</a:t>
            </a:r>
            <a:r>
              <a:rPr lang="it-IT" dirty="0"/>
              <a:t>).</a:t>
            </a:r>
          </a:p>
          <a:p>
            <a:pPr lvl="1"/>
            <a:r>
              <a:rPr lang="it-IT" dirty="0" err="1"/>
              <a:t>String</a:t>
            </a:r>
            <a:r>
              <a:rPr lang="it-IT" dirty="0"/>
              <a:t> = [a,</a:t>
            </a:r>
            <a:r>
              <a:rPr lang="it-IT" dirty="0" err="1"/>
              <a:t>a</a:t>
            </a:r>
            <a:r>
              <a:rPr lang="it-IT" dirty="0"/>
              <a:t>,b];</a:t>
            </a:r>
          </a:p>
          <a:p>
            <a:pPr lvl="1"/>
            <a:r>
              <a:rPr lang="it-IT" dirty="0"/>
              <a:t>…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Query</a:t>
            </a:r>
            <a:r>
              <a:rPr lang="it-IT" dirty="0"/>
              <a:t> Automa</a:t>
            </a:r>
          </a:p>
        </p:txBody>
      </p:sp>
    </p:spTree>
    <p:extLst>
      <p:ext uri="{BB962C8B-B14F-4D97-AF65-F5344CB8AC3E}">
        <p14:creationId xmlns:p14="http://schemas.microsoft.com/office/powerpoint/2010/main" val="258563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Posizionare 8 regine su di una scacchiera vuota in modo che nessuna possa mangiare o essere mangiata da un’altra</a:t>
            </a:r>
          </a:p>
          <a:p>
            <a:endParaRPr lang="it-IT" dirty="0"/>
          </a:p>
          <a:p>
            <a:r>
              <a:rPr lang="it-IT" dirty="0"/>
              <a:t>Esistono varie soluzione in </a:t>
            </a:r>
            <a:r>
              <a:rPr lang="it-IT" dirty="0" err="1"/>
              <a:t>Prolog</a:t>
            </a:r>
            <a:r>
              <a:rPr lang="it-IT" dirty="0"/>
              <a:t>, qui ne viene presentata una semplice con il minimo numero </a:t>
            </a:r>
            <a:r>
              <a:rPr lang="it-IT"/>
              <a:t>di variabili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Problema delle 8 Regine</a:t>
            </a:r>
          </a:p>
        </p:txBody>
      </p:sp>
    </p:spTree>
    <p:extLst>
      <p:ext uri="{BB962C8B-B14F-4D97-AF65-F5344CB8AC3E}">
        <p14:creationId xmlns:p14="http://schemas.microsoft.com/office/powerpoint/2010/main" val="263906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75598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it-IT" dirty="0" err="1"/>
              <a:t>solution</a:t>
            </a:r>
            <a:r>
              <a:rPr lang="it-IT" dirty="0"/>
              <a:t>( [] 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solution</a:t>
            </a:r>
            <a:r>
              <a:rPr lang="it-IT" dirty="0"/>
              <a:t>( [X/Y | </a:t>
            </a:r>
            <a:r>
              <a:rPr lang="it-IT" dirty="0" err="1"/>
              <a:t>Others</a:t>
            </a:r>
            <a:r>
              <a:rPr lang="it-IT" dirty="0"/>
              <a:t>] )  :-      % First queen at X/Y,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queens</a:t>
            </a:r>
            <a:r>
              <a:rPr lang="it-IT" dirty="0"/>
              <a:t> at </a:t>
            </a:r>
            <a:r>
              <a:rPr lang="it-IT" dirty="0" err="1"/>
              <a:t>Others</a:t>
            </a:r>
            <a:endParaRPr lang="it-IT" dirty="0"/>
          </a:p>
          <a:p>
            <a:pPr>
              <a:buNone/>
            </a:pPr>
            <a:r>
              <a:rPr lang="it-IT" dirty="0"/>
              <a:t>  </a:t>
            </a:r>
            <a:r>
              <a:rPr lang="it-IT" dirty="0" err="1"/>
              <a:t>solution</a:t>
            </a:r>
            <a:r>
              <a:rPr lang="it-IT" dirty="0"/>
              <a:t>( </a:t>
            </a:r>
            <a:r>
              <a:rPr lang="it-IT" dirty="0" err="1"/>
              <a:t>Others</a:t>
            </a:r>
            <a:r>
              <a:rPr lang="it-IT" dirty="0"/>
              <a:t>),</a:t>
            </a:r>
          </a:p>
          <a:p>
            <a:pPr>
              <a:buNone/>
            </a:pPr>
            <a:r>
              <a:rPr lang="it-IT" dirty="0"/>
              <a:t>  </a:t>
            </a:r>
            <a:r>
              <a:rPr lang="it-IT" dirty="0" err="1"/>
              <a:t>member</a:t>
            </a:r>
            <a:r>
              <a:rPr lang="it-IT" dirty="0"/>
              <a:t>( Y, [1,2,3,4,5,6,7,8] ),</a:t>
            </a:r>
          </a:p>
          <a:p>
            <a:pPr>
              <a:buNone/>
            </a:pPr>
            <a:r>
              <a:rPr lang="it-IT" dirty="0"/>
              <a:t>  </a:t>
            </a:r>
            <a:r>
              <a:rPr lang="it-IT" dirty="0" err="1"/>
              <a:t>noattack</a:t>
            </a:r>
            <a:r>
              <a:rPr lang="it-IT" dirty="0"/>
              <a:t>( X/Y, </a:t>
            </a:r>
            <a:r>
              <a:rPr lang="it-IT" dirty="0" err="1"/>
              <a:t>Others</a:t>
            </a:r>
            <a:r>
              <a:rPr lang="it-IT" dirty="0"/>
              <a:t>).           % First queen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others</a:t>
            </a: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noattack</a:t>
            </a:r>
            <a:r>
              <a:rPr lang="it-IT" dirty="0"/>
              <a:t>( _, [] ).                  % </a:t>
            </a:r>
            <a:r>
              <a:rPr lang="it-IT" dirty="0" err="1"/>
              <a:t>Nothing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noattack</a:t>
            </a:r>
            <a:r>
              <a:rPr lang="it-IT" dirty="0"/>
              <a:t>( X/Y, [X1/Y1 | </a:t>
            </a:r>
            <a:r>
              <a:rPr lang="it-IT" dirty="0" err="1"/>
              <a:t>Others</a:t>
            </a:r>
            <a:r>
              <a:rPr lang="it-IT" dirty="0"/>
              <a:t>] )  :-</a:t>
            </a:r>
          </a:p>
          <a:p>
            <a:pPr>
              <a:buNone/>
            </a:pPr>
            <a:r>
              <a:rPr lang="it-IT" dirty="0"/>
              <a:t>  Y =\= Y1,                         %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Y-coordinates</a:t>
            </a:r>
            <a:endParaRPr lang="it-IT" dirty="0"/>
          </a:p>
          <a:p>
            <a:pPr>
              <a:buNone/>
            </a:pPr>
            <a:r>
              <a:rPr lang="it-IT" dirty="0"/>
              <a:t>  Y1-Y =\= X1-X,                    %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diagonals</a:t>
            </a:r>
            <a:endParaRPr lang="it-IT" dirty="0"/>
          </a:p>
          <a:p>
            <a:pPr>
              <a:buNone/>
            </a:pPr>
            <a:r>
              <a:rPr lang="it-IT" dirty="0"/>
              <a:t>  Y1-Y =\= X-X1,</a:t>
            </a:r>
          </a:p>
          <a:p>
            <a:pPr>
              <a:buNone/>
            </a:pPr>
            <a:r>
              <a:rPr lang="it-IT" dirty="0"/>
              <a:t>  </a:t>
            </a:r>
            <a:r>
              <a:rPr lang="it-IT" dirty="0" err="1"/>
              <a:t>noattack</a:t>
            </a:r>
            <a:r>
              <a:rPr lang="it-IT" dirty="0"/>
              <a:t>( X/Y, </a:t>
            </a:r>
            <a:r>
              <a:rPr lang="it-IT" dirty="0" err="1"/>
              <a:t>Others</a:t>
            </a:r>
            <a:r>
              <a:rPr lang="it-IT" dirty="0"/>
              <a:t>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/>
              <a:t>% A </a:t>
            </a:r>
            <a:r>
              <a:rPr lang="it-IT" dirty="0" err="1"/>
              <a:t>solution</a:t>
            </a:r>
            <a:r>
              <a:rPr lang="it-IT" dirty="0"/>
              <a:t> </a:t>
            </a:r>
            <a:r>
              <a:rPr lang="it-IT" dirty="0" err="1"/>
              <a:t>template</a:t>
            </a:r>
            <a:endParaRPr lang="it-IT" dirty="0"/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template</a:t>
            </a:r>
            <a:r>
              <a:rPr lang="it-IT" dirty="0"/>
              <a:t>( [1/Y1,2/Y2,3/Y3,4/Y4,5/Y5,6/Y6,7/Y7,8/Y8] ).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8 Regine</a:t>
            </a:r>
          </a:p>
        </p:txBody>
      </p:sp>
    </p:spTree>
    <p:extLst>
      <p:ext uri="{BB962C8B-B14F-4D97-AF65-F5344CB8AC3E}">
        <p14:creationId xmlns:p14="http://schemas.microsoft.com/office/powerpoint/2010/main" val="33312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Famiglia: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Scrivere la regola per avere le famiglie senza figli</a:t>
            </a:r>
          </a:p>
          <a:p>
            <a:endParaRPr lang="it-IT" dirty="0"/>
          </a:p>
          <a:p>
            <a:pPr lvl="1"/>
            <a:r>
              <a:rPr lang="it-IT" dirty="0"/>
              <a:t>Scrivere la regola per avere Il reddito totale di una famiglia</a:t>
            </a:r>
          </a:p>
          <a:p>
            <a:endParaRPr lang="it-IT" dirty="0"/>
          </a:p>
          <a:p>
            <a:pPr lvl="1"/>
            <a:r>
              <a:rPr lang="it-IT" dirty="0"/>
              <a:t>Scrivere la regola per avere le famiglie in cui i figli guadagnano più dei genitori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</p:spTree>
    <p:extLst>
      <p:ext uri="{BB962C8B-B14F-4D97-AF65-F5344CB8AC3E}">
        <p14:creationId xmlns:p14="http://schemas.microsoft.com/office/powerpoint/2010/main" val="2358746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Automa:</a:t>
            </a:r>
          </a:p>
          <a:p>
            <a:pPr lvl="1"/>
            <a:r>
              <a:rPr lang="it-IT" dirty="0"/>
              <a:t>Scrivere una regola che accetti lo stato iniziale e due numeri che rappresentino il numero minimo e massimo di transizioni (non nulle) che si possono fare. Tale regola dovrà accettare anche una variabile che conterrà la lista dei simboli di input usati per andare dallo stato iniziare a quello finale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</p:spTree>
    <p:extLst>
      <p:ext uri="{BB962C8B-B14F-4D97-AF65-F5344CB8AC3E}">
        <p14:creationId xmlns:p14="http://schemas.microsoft.com/office/powerpoint/2010/main" val="1747195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8 Regine: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Modificare il programma per trattare un numero variabile di regine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Scrivere una nuova versione della soluzione al problema delle 8 regine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</a:t>
            </a:r>
          </a:p>
        </p:txBody>
      </p:sp>
    </p:spTree>
    <p:extLst>
      <p:ext uri="{BB962C8B-B14F-4D97-AF65-F5344CB8AC3E}">
        <p14:creationId xmlns:p14="http://schemas.microsoft.com/office/powerpoint/2010/main" val="40742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Le strutture dati, anche complesse, sono alla base dei vari linguaggi di programmazione</a:t>
            </a:r>
          </a:p>
          <a:p>
            <a:endParaRPr lang="it-IT" dirty="0"/>
          </a:p>
          <a:p>
            <a:r>
              <a:rPr lang="it-IT" dirty="0"/>
              <a:t>In </a:t>
            </a:r>
            <a:r>
              <a:rPr lang="it-IT" dirty="0" err="1"/>
              <a:t>Prolog</a:t>
            </a:r>
            <a:r>
              <a:rPr lang="it-IT" dirty="0"/>
              <a:t> è possibile creare ed utilizzarle in modo palese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</a:t>
            </a:r>
          </a:p>
        </p:txBody>
      </p:sp>
    </p:spTree>
    <p:extLst>
      <p:ext uri="{BB962C8B-B14F-4D97-AF65-F5344CB8AC3E}">
        <p14:creationId xmlns:p14="http://schemas.microsoft.com/office/powerpoint/2010/main" val="335672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Studiamo la sintassi della lingua</a:t>
            </a:r>
          </a:p>
          <a:p>
            <a:pPr marL="0" indent="0">
              <a:buNone/>
            </a:pPr>
            <a:r>
              <a:rPr lang="it-IT" dirty="0"/>
              <a:t>Realizziamo gli operatori «ha» e «di»,  di modo che con frasi:</a:t>
            </a:r>
          </a:p>
          <a:p>
            <a:r>
              <a:rPr lang="it-IT" dirty="0"/>
              <a:t>mario ha la macchina di </a:t>
            </a:r>
            <a:r>
              <a:rPr lang="it-IT" dirty="0" err="1"/>
              <a:t>dario</a:t>
            </a:r>
            <a:endParaRPr lang="it-IT" dirty="0"/>
          </a:p>
          <a:p>
            <a:r>
              <a:rPr lang="it-IT" dirty="0" err="1"/>
              <a:t>giovanni</a:t>
            </a:r>
            <a:r>
              <a:rPr lang="it-IT" dirty="0"/>
              <a:t> ha il cestino di mario</a:t>
            </a:r>
          </a:p>
          <a:p>
            <a:pPr marL="0" indent="0">
              <a:buNone/>
            </a:pPr>
            <a:r>
              <a:rPr lang="it-IT" dirty="0"/>
              <a:t>Risponda a interrogazioni come </a:t>
            </a:r>
          </a:p>
          <a:p>
            <a:pPr marL="0" indent="0" algn="ctr">
              <a:buNone/>
            </a:pPr>
            <a:r>
              <a:rPr lang="it-IT" dirty="0"/>
              <a:t>Chi ha Cosa di X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6759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database può essere rappresentato in </a:t>
            </a:r>
            <a:r>
              <a:rPr lang="it-IT" dirty="0" err="1"/>
              <a:t>Prolog</a:t>
            </a:r>
            <a:r>
              <a:rPr lang="it-IT" dirty="0"/>
              <a:t> come un elenco di fatti</a:t>
            </a:r>
          </a:p>
          <a:p>
            <a:endParaRPr lang="it-IT" dirty="0"/>
          </a:p>
          <a:p>
            <a:r>
              <a:rPr lang="it-IT" dirty="0"/>
              <a:t>Per comprendere come creare/usare le strutture dati in </a:t>
            </a:r>
            <a:r>
              <a:rPr lang="it-IT" dirty="0" err="1"/>
              <a:t>Prolog</a:t>
            </a:r>
            <a:r>
              <a:rPr lang="it-IT" dirty="0"/>
              <a:t> useremo i seguenti esempi:</a:t>
            </a:r>
          </a:p>
          <a:p>
            <a:pPr lvl="1"/>
            <a:r>
              <a:rPr lang="it-IT" dirty="0"/>
              <a:t>Famiglia</a:t>
            </a:r>
          </a:p>
          <a:p>
            <a:pPr lvl="1"/>
            <a:r>
              <a:rPr lang="it-IT" dirty="0"/>
              <a:t>Automa non deterministico</a:t>
            </a:r>
          </a:p>
          <a:p>
            <a:pPr lvl="1"/>
            <a:r>
              <a:rPr lang="it-IT" dirty="0"/>
              <a:t>Problema delle 8 Regine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Strutture dati</a:t>
            </a:r>
          </a:p>
        </p:txBody>
      </p:sp>
    </p:spTree>
    <p:extLst>
      <p:ext uri="{BB962C8B-B14F-4D97-AF65-F5344CB8AC3E}">
        <p14:creationId xmlns:p14="http://schemas.microsoft.com/office/powerpoint/2010/main" val="12696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famiglia può essere rappresentata da un fatto, </a:t>
            </a:r>
            <a:r>
              <a:rPr lang="it-IT" i="1" dirty="0"/>
              <a:t>family</a:t>
            </a:r>
            <a:r>
              <a:rPr lang="it-IT" dirty="0"/>
              <a:t>, con 3 argomenti:</a:t>
            </a:r>
          </a:p>
          <a:p>
            <a:pPr lvl="1"/>
            <a:r>
              <a:rPr lang="it-IT" dirty="0"/>
              <a:t>Padre</a:t>
            </a:r>
          </a:p>
          <a:p>
            <a:pPr lvl="1"/>
            <a:r>
              <a:rPr lang="it-IT" dirty="0"/>
              <a:t>Madre</a:t>
            </a:r>
          </a:p>
          <a:p>
            <a:pPr lvl="1"/>
            <a:r>
              <a:rPr lang="it-IT" dirty="0"/>
              <a:t>Figli (tramite una lista)</a:t>
            </a:r>
          </a:p>
          <a:p>
            <a:endParaRPr lang="it-IT" dirty="0"/>
          </a:p>
          <a:p>
            <a:r>
              <a:rPr lang="it-IT" dirty="0"/>
              <a:t>Gli elementi della famiglia sono delle persone (</a:t>
            </a:r>
            <a:r>
              <a:rPr lang="it-IT" i="1" dirty="0" err="1"/>
              <a:t>person</a:t>
            </a:r>
            <a:r>
              <a:rPr lang="it-IT" dirty="0"/>
              <a:t>), rappresentati a sua volta da dei termini complessi formati da 4 elementi: nome, cognome, data di nascita e salario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Famiglia</a:t>
            </a:r>
          </a:p>
        </p:txBody>
      </p:sp>
    </p:spTree>
    <p:extLst>
      <p:ext uri="{BB962C8B-B14F-4D97-AF65-F5344CB8AC3E}">
        <p14:creationId xmlns:p14="http://schemas.microsoft.com/office/powerpoint/2010/main" val="204618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Rappresentazione della famiglia Smith</a:t>
            </a:r>
          </a:p>
          <a:p>
            <a:endParaRPr lang="it-IT" dirty="0"/>
          </a:p>
          <a:p>
            <a:r>
              <a:rPr lang="it-IT" dirty="0"/>
              <a:t>family(</a:t>
            </a:r>
          </a:p>
          <a:p>
            <a:pPr lvl="1">
              <a:buNone/>
            </a:pPr>
            <a:r>
              <a:rPr lang="it-IT" dirty="0"/>
              <a:t>	</a:t>
            </a:r>
            <a:r>
              <a:rPr lang="it-IT" dirty="0" err="1"/>
              <a:t>person</a:t>
            </a:r>
            <a:r>
              <a:rPr lang="it-IT" dirty="0"/>
              <a:t>(bob, </a:t>
            </a:r>
            <a:r>
              <a:rPr lang="it-IT" dirty="0" err="1"/>
              <a:t>smith</a:t>
            </a:r>
            <a:r>
              <a:rPr lang="it-IT" dirty="0"/>
              <a:t>, date(7, </a:t>
            </a:r>
            <a:r>
              <a:rPr lang="it-IT" dirty="0" err="1"/>
              <a:t>may</a:t>
            </a:r>
            <a:r>
              <a:rPr lang="it-IT" dirty="0"/>
              <a:t>,1968),30000),</a:t>
            </a:r>
          </a:p>
          <a:p>
            <a:pPr lvl="1">
              <a:buNone/>
            </a:pPr>
            <a:r>
              <a:rPr lang="it-IT" dirty="0"/>
              <a:t>	 </a:t>
            </a:r>
            <a:r>
              <a:rPr lang="it-IT" dirty="0" err="1"/>
              <a:t>person</a:t>
            </a:r>
            <a:r>
              <a:rPr lang="it-IT" dirty="0"/>
              <a:t>(</a:t>
            </a:r>
            <a:r>
              <a:rPr lang="it-IT" dirty="0" err="1"/>
              <a:t>ann</a:t>
            </a:r>
            <a:r>
              <a:rPr lang="it-IT" dirty="0"/>
              <a:t>, </a:t>
            </a:r>
            <a:r>
              <a:rPr lang="it-IT" dirty="0" err="1"/>
              <a:t>smith</a:t>
            </a:r>
            <a:r>
              <a:rPr lang="it-IT" dirty="0"/>
              <a:t>, date(18, </a:t>
            </a:r>
            <a:r>
              <a:rPr lang="it-IT" dirty="0" err="1"/>
              <a:t>july</a:t>
            </a:r>
            <a:r>
              <a:rPr lang="it-IT" dirty="0"/>
              <a:t>,1970),32000),</a:t>
            </a:r>
          </a:p>
          <a:p>
            <a:pPr lvl="1">
              <a:buNone/>
            </a:pPr>
            <a:r>
              <a:rPr lang="it-IT" dirty="0"/>
              <a:t>	 [</a:t>
            </a:r>
            <a:r>
              <a:rPr lang="it-IT" dirty="0" err="1"/>
              <a:t>person</a:t>
            </a:r>
            <a:r>
              <a:rPr lang="it-IT" dirty="0"/>
              <a:t>(</a:t>
            </a:r>
            <a:r>
              <a:rPr lang="it-IT" dirty="0" err="1"/>
              <a:t>dave</a:t>
            </a:r>
            <a:r>
              <a:rPr lang="it-IT" dirty="0"/>
              <a:t>, </a:t>
            </a:r>
            <a:r>
              <a:rPr lang="it-IT" dirty="0" err="1"/>
              <a:t>smith</a:t>
            </a:r>
            <a:r>
              <a:rPr lang="it-IT" dirty="0"/>
              <a:t>, date(1, </a:t>
            </a:r>
            <a:r>
              <a:rPr lang="it-IT" dirty="0" err="1"/>
              <a:t>june</a:t>
            </a:r>
            <a:r>
              <a:rPr lang="it-IT" dirty="0"/>
              <a:t>,1984),0),</a:t>
            </a:r>
          </a:p>
          <a:p>
            <a:pPr lvl="1">
              <a:buNone/>
            </a:pPr>
            <a:r>
              <a:rPr lang="it-IT" dirty="0"/>
              <a:t>	 </a:t>
            </a:r>
            <a:r>
              <a:rPr lang="it-IT" dirty="0" err="1"/>
              <a:t>person</a:t>
            </a:r>
            <a:r>
              <a:rPr lang="it-IT" dirty="0"/>
              <a:t>(</a:t>
            </a:r>
            <a:r>
              <a:rPr lang="it-IT" dirty="0" err="1"/>
              <a:t>edna</a:t>
            </a:r>
            <a:r>
              <a:rPr lang="it-IT" dirty="0"/>
              <a:t>, </a:t>
            </a:r>
            <a:r>
              <a:rPr lang="it-IT" dirty="0" err="1"/>
              <a:t>smith</a:t>
            </a:r>
            <a:r>
              <a:rPr lang="it-IT" dirty="0"/>
              <a:t>, date(25, </a:t>
            </a:r>
            <a:r>
              <a:rPr lang="it-IT" dirty="0" err="1"/>
              <a:t>may</a:t>
            </a:r>
            <a:r>
              <a:rPr lang="it-IT" dirty="0"/>
              <a:t>,1990),0)]).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Famiglia</a:t>
            </a:r>
          </a:p>
        </p:txBody>
      </p:sp>
    </p:spTree>
    <p:extLst>
      <p:ext uri="{BB962C8B-B14F-4D97-AF65-F5344CB8AC3E}">
        <p14:creationId xmlns:p14="http://schemas.microsoft.com/office/powerpoint/2010/main" val="320218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Possiamo effettuare varie </a:t>
            </a:r>
            <a:r>
              <a:rPr lang="it-IT" dirty="0" err="1"/>
              <a:t>query</a:t>
            </a:r>
            <a:r>
              <a:rPr lang="it-IT" dirty="0"/>
              <a:t>, basandoci non solo sui valori ma anche sulla </a:t>
            </a:r>
            <a:r>
              <a:rPr lang="it-IT" b="1" dirty="0"/>
              <a:t>struttura</a:t>
            </a:r>
            <a:r>
              <a:rPr lang="it-IT" dirty="0"/>
              <a:t> stessa</a:t>
            </a:r>
          </a:p>
          <a:p>
            <a:endParaRPr lang="it-IT" dirty="0"/>
          </a:p>
          <a:p>
            <a:r>
              <a:rPr lang="it-IT" dirty="0"/>
              <a:t>family(</a:t>
            </a:r>
            <a:r>
              <a:rPr lang="it-IT" dirty="0" err="1"/>
              <a:t>person</a:t>
            </a:r>
            <a:r>
              <a:rPr lang="it-IT" dirty="0"/>
              <a:t>(_,</a:t>
            </a:r>
            <a:r>
              <a:rPr lang="it-IT" dirty="0" err="1"/>
              <a:t>fox</a:t>
            </a:r>
            <a:r>
              <a:rPr lang="it-IT" dirty="0"/>
              <a:t>, _, _), _, _).  si riferisce alla famiglia </a:t>
            </a:r>
            <a:r>
              <a:rPr lang="it-IT" dirty="0" err="1"/>
              <a:t>fox</a:t>
            </a:r>
            <a:r>
              <a:rPr lang="it-IT" dirty="0"/>
              <a:t>, usando solo il cognome del padre e nessun altra informazione</a:t>
            </a:r>
          </a:p>
          <a:p>
            <a:endParaRPr lang="it-IT" dirty="0"/>
          </a:p>
          <a:p>
            <a:r>
              <a:rPr lang="it-IT" dirty="0"/>
              <a:t>Esiste un altro modo per riferirsi alla famiglia </a:t>
            </a:r>
            <a:r>
              <a:rPr lang="it-IT" dirty="0" err="1"/>
              <a:t>fox</a:t>
            </a:r>
            <a:r>
              <a:rPr lang="it-IT" dirty="0"/>
              <a:t>?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Famiglia</a:t>
            </a:r>
          </a:p>
        </p:txBody>
      </p:sp>
    </p:spTree>
    <p:extLst>
      <p:ext uri="{BB962C8B-B14F-4D97-AF65-F5344CB8AC3E}">
        <p14:creationId xmlns:p14="http://schemas.microsoft.com/office/powerpoint/2010/main" val="45788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family(_, _, [_,_,_]). Indica una famiglia con 3 figli</a:t>
            </a:r>
          </a:p>
          <a:p>
            <a:endParaRPr lang="it-IT" dirty="0"/>
          </a:p>
          <a:p>
            <a:r>
              <a:rPr lang="it-IT" dirty="0"/>
              <a:t>Come si può indicare una famiglia con </a:t>
            </a:r>
            <a:r>
              <a:rPr lang="it-IT" b="1" dirty="0"/>
              <a:t>almeno</a:t>
            </a:r>
            <a:r>
              <a:rPr lang="it-IT" dirty="0"/>
              <a:t> 3 figli ?</a:t>
            </a:r>
          </a:p>
          <a:p>
            <a:endParaRPr lang="it-IT" dirty="0"/>
          </a:p>
          <a:p>
            <a:r>
              <a:rPr lang="it-IT" dirty="0"/>
              <a:t>Creiamo ora delle regole  più “generiche” che però si appoggiano sempre al termine </a:t>
            </a:r>
            <a:r>
              <a:rPr lang="it-IT" i="1" dirty="0"/>
              <a:t>family</a:t>
            </a:r>
            <a:r>
              <a:rPr lang="it-IT" dirty="0"/>
              <a:t> 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Famiglia</a:t>
            </a:r>
          </a:p>
        </p:txBody>
      </p:sp>
    </p:spTree>
    <p:extLst>
      <p:ext uri="{BB962C8B-B14F-4D97-AF65-F5344CB8AC3E}">
        <p14:creationId xmlns:p14="http://schemas.microsoft.com/office/powerpoint/2010/main" val="18734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err="1"/>
              <a:t>husband</a:t>
            </a:r>
            <a:r>
              <a:rPr lang="it-IT" dirty="0"/>
              <a:t>(X):-</a:t>
            </a:r>
          </a:p>
          <a:p>
            <a:pPr>
              <a:buNone/>
            </a:pPr>
            <a:r>
              <a:rPr lang="it-IT" dirty="0"/>
              <a:t>		family(X, _, _).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wife</a:t>
            </a:r>
            <a:r>
              <a:rPr lang="it-IT" dirty="0"/>
              <a:t>(X):-</a:t>
            </a:r>
          </a:p>
          <a:p>
            <a:pPr>
              <a:buNone/>
            </a:pPr>
            <a:r>
              <a:rPr lang="it-IT" dirty="0"/>
              <a:t>		family(_, X, _).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child</a:t>
            </a:r>
            <a:r>
              <a:rPr lang="it-IT" dirty="0"/>
              <a:t>(X):-</a:t>
            </a:r>
          </a:p>
          <a:p>
            <a:pPr>
              <a:buNone/>
            </a:pPr>
            <a:r>
              <a:rPr lang="it-IT" dirty="0"/>
              <a:t>		family(_, _, </a:t>
            </a:r>
            <a:r>
              <a:rPr lang="it-IT" dirty="0" err="1"/>
              <a:t>Children</a:t>
            </a:r>
            <a:r>
              <a:rPr lang="it-IT" dirty="0"/>
              <a:t>),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member</a:t>
            </a:r>
            <a:r>
              <a:rPr lang="it-IT" dirty="0"/>
              <a:t>(X, </a:t>
            </a:r>
            <a:r>
              <a:rPr lang="it-IT" dirty="0" err="1"/>
              <a:t>Children</a:t>
            </a:r>
            <a:r>
              <a:rPr lang="it-IT" dirty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per </a:t>
            </a:r>
            <a:r>
              <a:rPr lang="it-IT" i="1" dirty="0"/>
              <a:t>family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778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it-IT" dirty="0" err="1"/>
              <a:t>exists</a:t>
            </a:r>
            <a:r>
              <a:rPr lang="it-IT" dirty="0"/>
              <a:t>(X):-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husband</a:t>
            </a:r>
            <a:r>
              <a:rPr lang="it-IT" dirty="0"/>
              <a:t>(X) </a:t>
            </a:r>
          </a:p>
          <a:p>
            <a:pPr>
              <a:buNone/>
            </a:pPr>
            <a:r>
              <a:rPr lang="it-IT" dirty="0"/>
              <a:t>		;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wife</a:t>
            </a:r>
            <a:r>
              <a:rPr lang="it-IT" dirty="0"/>
              <a:t>(X) </a:t>
            </a:r>
          </a:p>
          <a:p>
            <a:pPr>
              <a:buNone/>
            </a:pPr>
            <a:r>
              <a:rPr lang="it-IT" dirty="0"/>
              <a:t>		;</a:t>
            </a:r>
          </a:p>
          <a:p>
            <a:pPr>
              <a:buNone/>
            </a:pPr>
            <a:r>
              <a:rPr lang="it-IT" dirty="0"/>
              <a:t>		</a:t>
            </a:r>
            <a:r>
              <a:rPr lang="it-IT" dirty="0" err="1"/>
              <a:t>child</a:t>
            </a:r>
            <a:r>
              <a:rPr lang="it-IT" dirty="0"/>
              <a:t>(X).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salary</a:t>
            </a:r>
            <a:r>
              <a:rPr lang="it-IT" dirty="0"/>
              <a:t>(</a:t>
            </a:r>
            <a:r>
              <a:rPr lang="it-IT" dirty="0" err="1"/>
              <a:t>person</a:t>
            </a:r>
            <a:r>
              <a:rPr lang="it-IT" dirty="0"/>
              <a:t>(_, _, _, S), </a:t>
            </a:r>
            <a:r>
              <a:rPr lang="it-IT" dirty="0" err="1"/>
              <a:t>S</a:t>
            </a:r>
            <a:r>
              <a:rPr lang="it-IT" dirty="0"/>
              <a:t>).</a:t>
            </a:r>
          </a:p>
          <a:p>
            <a:pPr>
              <a:buNone/>
            </a:pPr>
            <a:endParaRPr lang="it-IT" dirty="0"/>
          </a:p>
          <a:p>
            <a:pPr>
              <a:buNone/>
            </a:pPr>
            <a:r>
              <a:rPr lang="it-IT" dirty="0" err="1"/>
              <a:t>dateOfBirth</a:t>
            </a:r>
            <a:r>
              <a:rPr lang="it-IT" dirty="0"/>
              <a:t>(</a:t>
            </a:r>
            <a:r>
              <a:rPr lang="it-IT" dirty="0" err="1"/>
              <a:t>person</a:t>
            </a:r>
            <a:r>
              <a:rPr lang="it-IT" dirty="0"/>
              <a:t>(_, _, Date, _),</a:t>
            </a:r>
            <a:r>
              <a:rPr lang="it-IT" dirty="0" err="1"/>
              <a:t>Date</a:t>
            </a:r>
            <a:r>
              <a:rPr lang="it-IT" dirty="0"/>
              <a:t>).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Regole per </a:t>
            </a:r>
            <a:r>
              <a:rPr lang="it-IT" i="1" dirty="0"/>
              <a:t>family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3179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8909</TotalTime>
  <Words>1019</Words>
  <Application>Microsoft Office PowerPoint</Application>
  <PresentationFormat>Presentazione su schermo (4:3)</PresentationFormat>
  <Paragraphs>169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Calibri</vt:lpstr>
      <vt:lpstr>Monotype Corsiva</vt:lpstr>
      <vt:lpstr>Times New Roman</vt:lpstr>
      <vt:lpstr>Template</vt:lpstr>
      <vt:lpstr> Strutture dati </vt:lpstr>
      <vt:lpstr>Strutture dati</vt:lpstr>
      <vt:lpstr>Strutture dati</vt:lpstr>
      <vt:lpstr>Famiglia</vt:lpstr>
      <vt:lpstr>Famiglia</vt:lpstr>
      <vt:lpstr>Famiglia</vt:lpstr>
      <vt:lpstr>Famiglia</vt:lpstr>
      <vt:lpstr>Regole per family</vt:lpstr>
      <vt:lpstr>Regole per family</vt:lpstr>
      <vt:lpstr>Possibili query</vt:lpstr>
      <vt:lpstr>Automa non deterministico</vt:lpstr>
      <vt:lpstr>Automa non deterministico</vt:lpstr>
      <vt:lpstr>Automa non deterministico</vt:lpstr>
      <vt:lpstr>Query Automa</vt:lpstr>
      <vt:lpstr>Problema delle 8 Regine</vt:lpstr>
      <vt:lpstr>8 Regine</vt:lpstr>
      <vt:lpstr>Esercizi</vt:lpstr>
      <vt:lpstr>Esercizi</vt:lpstr>
      <vt:lpstr>Esercizi</vt:lpstr>
      <vt:lpstr>Esercizio</vt:lpstr>
    </vt:vector>
  </TitlesOfParts>
  <Company>DISP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william damico</cp:lastModifiedBy>
  <cp:revision>143</cp:revision>
  <dcterms:created xsi:type="dcterms:W3CDTF">2006-11-03T14:20:30Z</dcterms:created>
  <dcterms:modified xsi:type="dcterms:W3CDTF">2025-09-03T16:17:55Z</dcterms:modified>
</cp:coreProperties>
</file>