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413" r:id="rId2"/>
    <p:sldId id="432" r:id="rId3"/>
    <p:sldId id="415" r:id="rId4"/>
    <p:sldId id="416" r:id="rId5"/>
    <p:sldId id="417" r:id="rId6"/>
    <p:sldId id="418" r:id="rId7"/>
    <p:sldId id="431" r:id="rId8"/>
    <p:sldId id="419" r:id="rId9"/>
    <p:sldId id="420" r:id="rId10"/>
    <p:sldId id="421" r:id="rId11"/>
    <p:sldId id="422" r:id="rId12"/>
    <p:sldId id="423" r:id="rId13"/>
    <p:sldId id="424" r:id="rId14"/>
    <p:sldId id="425" r:id="rId15"/>
    <p:sldId id="426" r:id="rId16"/>
    <p:sldId id="427" r:id="rId17"/>
    <p:sldId id="428" r:id="rId18"/>
    <p:sldId id="429" r:id="rId19"/>
    <p:sldId id="430" r:id="rId20"/>
  </p:sldIdLst>
  <p:sldSz cx="9144000" cy="6858000" type="screen4x3"/>
  <p:notesSz cx="6681788" cy="98171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67" autoAdjust="0"/>
    <p:restoredTop sz="90833" autoAdjust="0"/>
  </p:normalViewPr>
  <p:slideViewPr>
    <p:cSldViewPr>
      <p:cViewPr varScale="1">
        <p:scale>
          <a:sx n="67" d="100"/>
          <a:sy n="67" d="100"/>
        </p:scale>
        <p:origin x="-123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1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86454" y="0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2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26326"/>
            <a:ext cx="2895336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9333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86454" y="9326326"/>
            <a:ext cx="2895334" cy="490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574" tIns="46287" rIns="92574" bIns="46287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34899E2-2B3C-4337-AE10-A1D9AC343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8239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784856" y="0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/>
          <a:lstStyle>
            <a:lvl1pPr algn="r">
              <a:defRPr sz="1200"/>
            </a:lvl1pPr>
          </a:lstStyle>
          <a:p>
            <a:fld id="{7220D4B4-DB4A-4951-846C-1595D423D78F}" type="datetimeFigureOut">
              <a:rPr lang="it-IT" smtClean="0"/>
              <a:pPr/>
              <a:t>29/10/2012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889000" y="736600"/>
            <a:ext cx="4903788" cy="36798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74" tIns="46287" rIns="92574" bIns="46287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67540" y="4662356"/>
            <a:ext cx="5346708" cy="4418583"/>
          </a:xfrm>
          <a:prstGeom prst="rect">
            <a:avLst/>
          </a:prstGeom>
        </p:spPr>
        <p:txBody>
          <a:bodyPr vert="horz" lIns="92574" tIns="46287" rIns="92574" bIns="46287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784856" y="9324711"/>
            <a:ext cx="2895336" cy="490774"/>
          </a:xfrm>
          <a:prstGeom prst="rect">
            <a:avLst/>
          </a:prstGeom>
        </p:spPr>
        <p:txBody>
          <a:bodyPr vert="horz" lIns="92574" tIns="46287" rIns="92574" bIns="46287" rtlCol="0" anchor="b"/>
          <a:lstStyle>
            <a:lvl1pPr algn="r">
              <a:defRPr sz="1200"/>
            </a:lvl1pPr>
          </a:lstStyle>
          <a:p>
            <a:fld id="{F56DCA88-440A-4061-B96D-E8F387BC1DEE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13332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4"/>
          <p:cNvSpPr>
            <a:spLocks noChangeShapeType="1"/>
          </p:cNvSpPr>
          <p:nvPr/>
        </p:nvSpPr>
        <p:spPr bwMode="auto">
          <a:xfrm>
            <a:off x="457200" y="36576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78C8DD-59AB-4FBB-B81B-791193D302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638800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638800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24E71-A39B-4480-9796-7D555468585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67E25B-E2DE-4F42-BBFF-4275E3601AA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95E59-FD02-46A5-87FB-59FC9089A55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B2856-BE83-47A8-8EBD-2B09A994671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AA03-1DEF-479B-BA90-0449EFBD82A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966CAC-0257-4ABB-A901-4B67BBAA5A6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6A0B8F-3B02-459C-88CC-B52092B8F18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808E5-A24B-42A1-9AB3-95F5F820D4B4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61E8A-B616-4326-922B-C87CA87E5F6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lo stile del titolo dello schema</a:t>
            </a:r>
          </a:p>
        </p:txBody>
      </p:sp>
      <p:sp>
        <p:nvSpPr>
          <p:cNvPr id="23555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77BCD32-25A8-43C4-A4F8-AE217E922E3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  <p:sp>
        <p:nvSpPr>
          <p:cNvPr id="3077" name="Line 1029"/>
          <p:cNvSpPr>
            <a:spLocks noChangeShapeType="1"/>
          </p:cNvSpPr>
          <p:nvPr/>
        </p:nvSpPr>
        <p:spPr bwMode="auto">
          <a:xfrm>
            <a:off x="228600" y="6248400"/>
            <a:ext cx="8610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8" name="Line 1030"/>
          <p:cNvSpPr>
            <a:spLocks noChangeShapeType="1"/>
          </p:cNvSpPr>
          <p:nvPr/>
        </p:nvSpPr>
        <p:spPr bwMode="auto">
          <a:xfrm>
            <a:off x="228600" y="152400"/>
            <a:ext cx="7848600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3079" name="Text Box 1031"/>
          <p:cNvSpPr txBox="1">
            <a:spLocks noChangeArrowheads="1"/>
          </p:cNvSpPr>
          <p:nvPr/>
        </p:nvSpPr>
        <p:spPr bwMode="auto">
          <a:xfrm>
            <a:off x="152400" y="6248400"/>
            <a:ext cx="14462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 dirty="0" smtClean="0"/>
              <a:t>©</a:t>
            </a:r>
            <a:r>
              <a:rPr lang="it-IT" sz="900" baseline="0" dirty="0" smtClean="0"/>
              <a:t> </a:t>
            </a:r>
            <a:r>
              <a:rPr lang="it-IT" sz="900" baseline="0" dirty="0" err="1" smtClean="0"/>
              <a:t>A.Turbati</a:t>
            </a:r>
            <a:r>
              <a:rPr lang="it-IT" sz="900" baseline="0" dirty="0" smtClean="0"/>
              <a:t>, </a:t>
            </a:r>
            <a:r>
              <a:rPr lang="it-IT" sz="900" dirty="0" err="1" smtClean="0"/>
              <a:t>F.M.Zanzotto</a:t>
            </a:r>
            <a:endParaRPr lang="it-IT" sz="900" dirty="0"/>
          </a:p>
        </p:txBody>
      </p:sp>
      <p:sp>
        <p:nvSpPr>
          <p:cNvPr id="3080" name="Text Box 1032"/>
          <p:cNvSpPr txBox="1">
            <a:spLocks noChangeArrowheads="1"/>
          </p:cNvSpPr>
          <p:nvPr/>
        </p:nvSpPr>
        <p:spPr bwMode="auto">
          <a:xfrm>
            <a:off x="3157579" y="6248400"/>
            <a:ext cx="307969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it-IT" sz="900" dirty="0" smtClean="0"/>
              <a:t>Logica</a:t>
            </a:r>
            <a:r>
              <a:rPr lang="it-IT" sz="900" baseline="0" dirty="0" smtClean="0"/>
              <a:t> per la Programmazione e la </a:t>
            </a:r>
            <a:r>
              <a:rPr lang="it-IT" sz="900" baseline="0" smtClean="0"/>
              <a:t>Dimostrazione Automatica</a:t>
            </a:r>
            <a:endParaRPr lang="it-IT" sz="900" dirty="0"/>
          </a:p>
        </p:txBody>
      </p:sp>
      <p:pic>
        <p:nvPicPr>
          <p:cNvPr id="23561" name="Picture 1033" descr="U:\Lavoro\Articoli\Presentazioni\tvlogo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5400" y="0"/>
            <a:ext cx="203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2" name="Text Box 1034"/>
          <p:cNvSpPr txBox="1">
            <a:spLocks noChangeArrowheads="1"/>
          </p:cNvSpPr>
          <p:nvPr/>
        </p:nvSpPr>
        <p:spPr bwMode="auto">
          <a:xfrm>
            <a:off x="142875" y="131763"/>
            <a:ext cx="1566863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it-IT" sz="900">
                <a:solidFill>
                  <a:schemeClr val="accent1"/>
                </a:solidFill>
                <a:latin typeface="Monotype Corsiva" pitchFamily="66" charset="0"/>
              </a:rPr>
              <a:t>University of Rome “Tor Vergata”</a:t>
            </a:r>
          </a:p>
        </p:txBody>
      </p:sp>
      <p:pic>
        <p:nvPicPr>
          <p:cNvPr id="23563" name="Picture 1035" descr="C:\HOME\LAVORO\Laboratorio\Logo\logo art2 copy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153400" y="0"/>
            <a:ext cx="838200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3399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Controllare </a:t>
            </a:r>
            <a:r>
              <a:rPr lang="it-IT" dirty="0" smtClean="0"/>
              <a:t>lo spazio di ricerca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 smtClean="0"/>
              <a:t>Fabio Massimo Zanzotto</a:t>
            </a:r>
          </a:p>
          <a:p>
            <a:pPr algn="ctr"/>
            <a:r>
              <a:rPr lang="it-IT" dirty="0" smtClean="0"/>
              <a:t>(</a:t>
            </a:r>
            <a:r>
              <a:rPr lang="it-IT" dirty="0" err="1" smtClean="0"/>
              <a:t>slides</a:t>
            </a:r>
            <a:r>
              <a:rPr lang="it-IT" dirty="0" smtClean="0"/>
              <a:t> di Andrea Turbati)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224859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Come possiamo aggiungere un elemento ad una lista solo se tale elemento non è già presente?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	</a:t>
            </a:r>
            <a:r>
              <a:rPr lang="it-IT" sz="2300" dirty="0" err="1" smtClean="0"/>
              <a:t>add</a:t>
            </a:r>
            <a:r>
              <a:rPr lang="it-IT" sz="2300" dirty="0" smtClean="0"/>
              <a:t>(X, L, </a:t>
            </a:r>
            <a:r>
              <a:rPr lang="it-IT" sz="2300" dirty="0" err="1" smtClean="0"/>
              <a:t>L</a:t>
            </a:r>
            <a:r>
              <a:rPr lang="it-IT" sz="2300" dirty="0" smtClean="0"/>
              <a:t>):-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member</a:t>
            </a:r>
            <a:r>
              <a:rPr lang="it-IT" dirty="0" smtClean="0"/>
              <a:t>(X, L).</a:t>
            </a:r>
          </a:p>
          <a:p>
            <a:pPr lvl="1">
              <a:buNone/>
            </a:pPr>
            <a:endParaRPr lang="it-IT" dirty="0" smtClean="0"/>
          </a:p>
          <a:p>
            <a:pPr lvl="1">
              <a:buNone/>
            </a:pPr>
            <a:r>
              <a:rPr lang="it-IT" dirty="0" err="1" smtClean="0"/>
              <a:t>add</a:t>
            </a:r>
            <a:r>
              <a:rPr lang="it-IT" dirty="0" smtClean="0"/>
              <a:t>(X, L, [</a:t>
            </a:r>
            <a:r>
              <a:rPr lang="it-IT" dirty="0" err="1" smtClean="0"/>
              <a:t>X|L</a:t>
            </a:r>
            <a:r>
              <a:rPr lang="it-IT" dirty="0" smtClean="0"/>
              <a:t>]). </a:t>
            </a:r>
          </a:p>
          <a:p>
            <a:pPr lvl="1">
              <a:buNone/>
            </a:pPr>
            <a:endParaRPr lang="it-IT" dirty="0" smtClean="0"/>
          </a:p>
          <a:p>
            <a:r>
              <a:rPr lang="it-IT" dirty="0" smtClean="0"/>
              <a:t>La soluzione sembra semplice e corretta 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2 Cut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43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?- </a:t>
            </a:r>
            <a:r>
              <a:rPr lang="it-IT" dirty="0" err="1" smtClean="0"/>
              <a:t>add</a:t>
            </a:r>
            <a:r>
              <a:rPr lang="it-IT" dirty="0" smtClean="0"/>
              <a:t>(5, [1,2], L).</a:t>
            </a:r>
          </a:p>
          <a:p>
            <a:pPr lvl="1"/>
            <a:r>
              <a:rPr lang="it-IT" dirty="0" err="1" smtClean="0"/>
              <a:t>L=</a:t>
            </a:r>
            <a:r>
              <a:rPr lang="it-IT" dirty="0" smtClean="0"/>
              <a:t>[5, 1,2]</a:t>
            </a:r>
          </a:p>
          <a:p>
            <a:endParaRPr lang="it-IT" dirty="0" smtClean="0"/>
          </a:p>
          <a:p>
            <a:r>
              <a:rPr lang="it-IT" dirty="0" smtClean="0"/>
              <a:t>?- </a:t>
            </a:r>
            <a:r>
              <a:rPr lang="it-IT" dirty="0" err="1" smtClean="0"/>
              <a:t>add</a:t>
            </a:r>
            <a:r>
              <a:rPr lang="it-IT" dirty="0" smtClean="0"/>
              <a:t>(5,[1,2,5],L).</a:t>
            </a:r>
          </a:p>
          <a:p>
            <a:pPr lvl="1"/>
            <a:r>
              <a:rPr lang="it-IT" dirty="0" err="1" smtClean="0"/>
              <a:t>L=</a:t>
            </a:r>
            <a:r>
              <a:rPr lang="it-IT" dirty="0" smtClean="0"/>
              <a:t>[1,5,2]</a:t>
            </a:r>
          </a:p>
          <a:p>
            <a:pPr lvl="1"/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L=</a:t>
            </a:r>
            <a:r>
              <a:rPr lang="it-IT" dirty="0" smtClean="0"/>
              <a:t>[5, 1,2,5]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2 Cut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325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Soluzione a prova di backtracking</a:t>
            </a:r>
          </a:p>
          <a:p>
            <a:pPr>
              <a:buNone/>
            </a:pPr>
            <a:r>
              <a:rPr lang="it-IT" sz="2300" dirty="0" smtClean="0"/>
              <a:t>	add2(X, L, </a:t>
            </a:r>
            <a:r>
              <a:rPr lang="it-IT" sz="2300" dirty="0" err="1" smtClean="0"/>
              <a:t>L</a:t>
            </a:r>
            <a:r>
              <a:rPr lang="it-IT" dirty="0" smtClean="0"/>
              <a:t>):-</a:t>
            </a:r>
          </a:p>
          <a:p>
            <a:pPr lvl="1">
              <a:buNone/>
            </a:pPr>
            <a:r>
              <a:rPr lang="it-IT" dirty="0" smtClean="0"/>
              <a:t>	</a:t>
            </a:r>
            <a:r>
              <a:rPr lang="it-IT" dirty="0" err="1" smtClean="0"/>
              <a:t>member</a:t>
            </a:r>
            <a:r>
              <a:rPr lang="it-IT" dirty="0" smtClean="0"/>
              <a:t>(X,L),</a:t>
            </a:r>
          </a:p>
          <a:p>
            <a:pPr lvl="1">
              <a:buNone/>
            </a:pPr>
            <a:r>
              <a:rPr lang="it-IT" dirty="0" smtClean="0"/>
              <a:t>	!.</a:t>
            </a:r>
          </a:p>
          <a:p>
            <a:pPr lvl="1">
              <a:buNone/>
            </a:pPr>
            <a:r>
              <a:rPr lang="it-IT" dirty="0" smtClean="0"/>
              <a:t>add2(X, L, [</a:t>
            </a:r>
            <a:r>
              <a:rPr lang="it-IT" dirty="0" err="1" smtClean="0"/>
              <a:t>X|L</a:t>
            </a:r>
            <a:r>
              <a:rPr lang="it-IT" dirty="0" smtClean="0"/>
              <a:t>]).</a:t>
            </a:r>
          </a:p>
          <a:p>
            <a:pPr lvl="1">
              <a:buNone/>
            </a:pPr>
            <a:endParaRPr lang="it-IT" dirty="0" smtClean="0"/>
          </a:p>
          <a:p>
            <a:r>
              <a:rPr lang="it-IT" dirty="0" smtClean="0"/>
              <a:t>?- add2(5,[1,2,5],L).</a:t>
            </a:r>
          </a:p>
          <a:p>
            <a:pPr lvl="1"/>
            <a:r>
              <a:rPr lang="it-IT" dirty="0" err="1" smtClean="0"/>
              <a:t>L=</a:t>
            </a:r>
            <a:r>
              <a:rPr lang="it-IT" dirty="0" smtClean="0"/>
              <a:t>[1,2,5]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2 Cut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125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Come possiamo rappresentare in </a:t>
            </a:r>
            <a:r>
              <a:rPr lang="it-IT" dirty="0" err="1" smtClean="0"/>
              <a:t>Prolog</a:t>
            </a:r>
            <a:r>
              <a:rPr lang="it-IT" dirty="0" smtClean="0"/>
              <a:t> la frase “Mary ama tutti gli animali, ma non i serpenti”?</a:t>
            </a:r>
          </a:p>
          <a:p>
            <a:endParaRPr lang="it-IT" dirty="0" smtClean="0"/>
          </a:p>
          <a:p>
            <a:r>
              <a:rPr lang="it-IT" dirty="0" smtClean="0"/>
              <a:t>La parte complicata è il “ma non i serpenti”</a:t>
            </a:r>
          </a:p>
          <a:p>
            <a:endParaRPr lang="it-IT" dirty="0" smtClean="0"/>
          </a:p>
          <a:p>
            <a:r>
              <a:rPr lang="it-IT" dirty="0" smtClean="0"/>
              <a:t>L’idea è formularla nel seguente modo: se X è un serpente, allora a Mary non piace, altrimenti se è un animale si.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Negation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failure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11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300" dirty="0" err="1" smtClean="0"/>
              <a:t>likes</a:t>
            </a:r>
            <a:r>
              <a:rPr lang="it-IT" sz="2300" dirty="0" smtClean="0"/>
              <a:t>(</a:t>
            </a:r>
            <a:r>
              <a:rPr lang="it-IT" sz="2300" dirty="0" err="1" smtClean="0"/>
              <a:t>mary</a:t>
            </a:r>
            <a:r>
              <a:rPr lang="it-IT" sz="2300" dirty="0" smtClean="0"/>
              <a:t>, X):-</a:t>
            </a:r>
          </a:p>
          <a:p>
            <a:pPr>
              <a:buNone/>
            </a:pPr>
            <a:r>
              <a:rPr lang="it-IT" sz="2300" dirty="0" smtClean="0"/>
              <a:t>	</a:t>
            </a:r>
            <a:r>
              <a:rPr lang="it-IT" sz="2300" dirty="0" err="1" smtClean="0"/>
              <a:t>snake</a:t>
            </a:r>
            <a:r>
              <a:rPr lang="it-IT" sz="2300" dirty="0" smtClean="0"/>
              <a:t>(X),</a:t>
            </a:r>
          </a:p>
          <a:p>
            <a:pPr>
              <a:buNone/>
            </a:pPr>
            <a:r>
              <a:rPr lang="it-IT" sz="2300" dirty="0" smtClean="0"/>
              <a:t>	!,</a:t>
            </a:r>
          </a:p>
          <a:p>
            <a:pPr>
              <a:buNone/>
            </a:pPr>
            <a:r>
              <a:rPr lang="it-IT" sz="2300" dirty="0" smtClean="0"/>
              <a:t>	</a:t>
            </a:r>
            <a:r>
              <a:rPr lang="it-IT" sz="2300" dirty="0" err="1" smtClean="0"/>
              <a:t>fail</a:t>
            </a:r>
            <a:r>
              <a:rPr lang="it-IT" sz="2300" dirty="0" smtClean="0"/>
              <a:t>.</a:t>
            </a:r>
          </a:p>
          <a:p>
            <a:pPr>
              <a:buNone/>
            </a:pPr>
            <a:endParaRPr lang="it-IT" sz="2300" dirty="0" smtClean="0"/>
          </a:p>
          <a:p>
            <a:pPr>
              <a:buNone/>
            </a:pPr>
            <a:r>
              <a:rPr lang="it-IT" sz="2300" dirty="0" err="1" smtClean="0"/>
              <a:t>likes</a:t>
            </a:r>
            <a:r>
              <a:rPr lang="it-IT" sz="2300" dirty="0" smtClean="0"/>
              <a:t>(</a:t>
            </a:r>
            <a:r>
              <a:rPr lang="it-IT" sz="2300" dirty="0" err="1" smtClean="0"/>
              <a:t>mary</a:t>
            </a:r>
            <a:r>
              <a:rPr lang="it-IT" sz="2300" dirty="0" smtClean="0"/>
              <a:t>, X):-</a:t>
            </a:r>
          </a:p>
          <a:p>
            <a:pPr>
              <a:buNone/>
            </a:pPr>
            <a:r>
              <a:rPr lang="it-IT" sz="2300" dirty="0" smtClean="0"/>
              <a:t>	</a:t>
            </a:r>
            <a:r>
              <a:rPr lang="it-IT" sz="2300" dirty="0" err="1" smtClean="0"/>
              <a:t>animal</a:t>
            </a:r>
            <a:r>
              <a:rPr lang="it-IT" sz="2300" dirty="0" smtClean="0"/>
              <a:t>(X).</a:t>
            </a:r>
          </a:p>
          <a:p>
            <a:pPr>
              <a:buNone/>
            </a:pPr>
            <a:endParaRPr lang="it-IT" sz="2300" dirty="0" smtClean="0"/>
          </a:p>
          <a:p>
            <a:r>
              <a:rPr lang="it-IT" sz="2300" i="1" dirty="0" err="1" smtClean="0"/>
              <a:t>fail</a:t>
            </a:r>
            <a:r>
              <a:rPr lang="it-IT" sz="2300" i="1" dirty="0" smtClean="0"/>
              <a:t>, </a:t>
            </a:r>
            <a:r>
              <a:rPr lang="it-IT" sz="2300" dirty="0" smtClean="0"/>
              <a:t>usato insieme al </a:t>
            </a:r>
            <a:r>
              <a:rPr lang="it-IT" sz="2300" b="1" dirty="0" smtClean="0"/>
              <a:t>!</a:t>
            </a:r>
            <a:r>
              <a:rPr lang="it-IT" sz="2300" dirty="0" smtClean="0"/>
              <a:t>, permette di esprimere il concetto di non riuscita di una regola, impedendo il backtracking e quindi l’utilizzo della regola successiva </a:t>
            </a:r>
            <a:endParaRPr lang="it-IT" sz="2300" i="1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Negation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dirty="0" err="1" smtClean="0"/>
              <a:t>failure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7151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300" dirty="0" smtClean="0"/>
              <a:t>Ragionamento analogo per la regola </a:t>
            </a:r>
            <a:r>
              <a:rPr lang="it-IT" sz="2300" i="1" dirty="0" err="1" smtClean="0"/>
              <a:t>different</a:t>
            </a:r>
            <a:r>
              <a:rPr lang="it-IT" sz="2300" dirty="0" smtClean="0"/>
              <a:t>, che verifica se due termini sono differenti o meno</a:t>
            </a:r>
          </a:p>
          <a:p>
            <a:endParaRPr lang="it-IT" sz="2300" dirty="0" smtClean="0"/>
          </a:p>
          <a:p>
            <a:pPr>
              <a:buNone/>
            </a:pPr>
            <a:r>
              <a:rPr lang="it-IT" sz="2300" dirty="0" smtClean="0"/>
              <a:t>	</a:t>
            </a:r>
            <a:r>
              <a:rPr lang="it-IT" sz="2300" dirty="0" err="1" smtClean="0"/>
              <a:t>different</a:t>
            </a:r>
            <a:r>
              <a:rPr lang="it-IT" sz="2300" dirty="0" smtClean="0"/>
              <a:t>(X,</a:t>
            </a:r>
            <a:r>
              <a:rPr lang="it-IT" sz="2300" dirty="0" err="1" smtClean="0"/>
              <a:t>X</a:t>
            </a:r>
            <a:r>
              <a:rPr lang="it-IT" sz="2300" dirty="0" smtClean="0"/>
              <a:t>):-</a:t>
            </a:r>
          </a:p>
          <a:p>
            <a:pPr>
              <a:buNone/>
            </a:pPr>
            <a:r>
              <a:rPr lang="it-IT" sz="2300" dirty="0" smtClean="0"/>
              <a:t>		!,</a:t>
            </a:r>
          </a:p>
          <a:p>
            <a:pPr>
              <a:buNone/>
            </a:pPr>
            <a:r>
              <a:rPr lang="it-IT" sz="2300" dirty="0" smtClean="0"/>
              <a:t>		</a:t>
            </a:r>
            <a:r>
              <a:rPr lang="it-IT" sz="2300" dirty="0" err="1" smtClean="0"/>
              <a:t>fail</a:t>
            </a:r>
            <a:r>
              <a:rPr lang="it-IT" sz="2300" dirty="0" smtClean="0"/>
              <a:t>.</a:t>
            </a:r>
          </a:p>
          <a:p>
            <a:pPr>
              <a:buNone/>
            </a:pPr>
            <a:r>
              <a:rPr lang="it-IT" sz="2300" dirty="0" smtClean="0"/>
              <a:t>	</a:t>
            </a:r>
          </a:p>
          <a:p>
            <a:pPr>
              <a:buNone/>
            </a:pPr>
            <a:r>
              <a:rPr lang="it-IT" sz="2300" dirty="0" smtClean="0"/>
              <a:t>	</a:t>
            </a:r>
            <a:r>
              <a:rPr lang="it-IT" sz="2300" dirty="0" err="1" smtClean="0"/>
              <a:t>different</a:t>
            </a:r>
            <a:r>
              <a:rPr lang="it-IT" sz="2300" dirty="0" smtClean="0"/>
              <a:t>(_,_).  </a:t>
            </a:r>
            <a:endParaRPr lang="it-IT" sz="23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5463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Il concetto di </a:t>
            </a:r>
            <a:r>
              <a:rPr lang="it-IT" dirty="0" err="1" smtClean="0"/>
              <a:t>Not</a:t>
            </a:r>
            <a:r>
              <a:rPr lang="it-IT" dirty="0" smtClean="0"/>
              <a:t>, cioè di una regola che ha successo solo se il predicato che gli viene passato fallisce può essere espresso mediante: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	</a:t>
            </a:r>
            <a:r>
              <a:rPr lang="it-IT" dirty="0" err="1" smtClean="0"/>
              <a:t>not</a:t>
            </a:r>
            <a:r>
              <a:rPr lang="it-IT" dirty="0" smtClean="0"/>
              <a:t>(P):-</a:t>
            </a:r>
          </a:p>
          <a:p>
            <a:pPr>
              <a:buNone/>
            </a:pPr>
            <a:r>
              <a:rPr lang="it-IT" dirty="0" smtClean="0"/>
              <a:t>		P, !, </a:t>
            </a:r>
            <a:r>
              <a:rPr lang="it-IT" dirty="0" err="1" smtClean="0"/>
              <a:t>fail</a:t>
            </a:r>
            <a:r>
              <a:rPr lang="it-IT" dirty="0" smtClean="0"/>
              <a:t>;</a:t>
            </a:r>
          </a:p>
          <a:p>
            <a:pPr>
              <a:buNone/>
            </a:pPr>
            <a:r>
              <a:rPr lang="it-IT" dirty="0" smtClean="0"/>
              <a:t>		</a:t>
            </a:r>
            <a:r>
              <a:rPr lang="it-IT" dirty="0" err="1" smtClean="0"/>
              <a:t>true</a:t>
            </a:r>
            <a:r>
              <a:rPr lang="it-IT" dirty="0" smtClean="0"/>
              <a:t>.</a:t>
            </a:r>
          </a:p>
          <a:p>
            <a:pPr>
              <a:buNone/>
            </a:pPr>
            <a:r>
              <a:rPr lang="it-IT" dirty="0" smtClean="0"/>
              <a:t>	</a:t>
            </a:r>
          </a:p>
          <a:p>
            <a:r>
              <a:rPr lang="it-IT" dirty="0" smtClean="0"/>
              <a:t>Dove </a:t>
            </a:r>
            <a:r>
              <a:rPr lang="it-IT" i="1" dirty="0" err="1" smtClean="0"/>
              <a:t>true</a:t>
            </a:r>
            <a:r>
              <a:rPr lang="it-IT" dirty="0" smtClean="0"/>
              <a:t> ha sempre successo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Not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4271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300" dirty="0" smtClean="0"/>
              <a:t>Sfruttando la regola per il </a:t>
            </a:r>
            <a:r>
              <a:rPr lang="it-IT" sz="2300" i="1" dirty="0" err="1" smtClean="0"/>
              <a:t>not</a:t>
            </a:r>
            <a:r>
              <a:rPr lang="it-IT" sz="2300" dirty="0" smtClean="0"/>
              <a:t>, è possibile riscrivere il </a:t>
            </a:r>
            <a:r>
              <a:rPr lang="it-IT" sz="2300" i="1" dirty="0" err="1" smtClean="0"/>
              <a:t>different</a:t>
            </a:r>
            <a:r>
              <a:rPr lang="it-IT" sz="2300" dirty="0" smtClean="0"/>
              <a:t> in modo più semplice</a:t>
            </a:r>
          </a:p>
          <a:p>
            <a:endParaRPr lang="it-IT" sz="2300" dirty="0" smtClean="0"/>
          </a:p>
          <a:p>
            <a:pPr>
              <a:buNone/>
            </a:pPr>
            <a:r>
              <a:rPr lang="it-IT" sz="2300" dirty="0" smtClean="0"/>
              <a:t>	different2(X,Y):-</a:t>
            </a:r>
          </a:p>
          <a:p>
            <a:pPr>
              <a:buNone/>
            </a:pPr>
            <a:r>
              <a:rPr lang="it-IT" sz="2300" dirty="0" smtClean="0"/>
              <a:t>		</a:t>
            </a:r>
            <a:r>
              <a:rPr lang="it-IT" sz="2300" dirty="0" err="1" smtClean="0"/>
              <a:t>not</a:t>
            </a:r>
            <a:r>
              <a:rPr lang="it-IT" sz="2300" dirty="0" smtClean="0"/>
              <a:t>(</a:t>
            </a:r>
            <a:r>
              <a:rPr lang="it-IT" sz="2300" dirty="0" err="1" smtClean="0"/>
              <a:t>X=Y</a:t>
            </a:r>
            <a:r>
              <a:rPr lang="it-IT" sz="2300" dirty="0" smtClean="0"/>
              <a:t>).  </a:t>
            </a:r>
            <a:endParaRPr lang="it-IT" sz="2300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Different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940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cut va usata solo se realmente necessaria, perché può portare a dei problemi:</a:t>
            </a:r>
          </a:p>
          <a:p>
            <a:pPr lvl="1"/>
            <a:r>
              <a:rPr lang="it-IT" dirty="0" smtClean="0"/>
              <a:t>Usando la cut l’ordine delle regole diventa immutabile </a:t>
            </a:r>
          </a:p>
          <a:p>
            <a:pPr lvl="1"/>
            <a:r>
              <a:rPr lang="it-IT" dirty="0" smtClean="0"/>
              <a:t>Con la cut si può avere una interpretazione diversa delle regole</a:t>
            </a:r>
          </a:p>
          <a:p>
            <a:pPr lvl="2"/>
            <a:r>
              <a:rPr lang="it-IT" dirty="0" smtClean="0"/>
              <a:t>p:- a,b.  p:-c  =&gt;   (a &amp; b) V c</a:t>
            </a:r>
          </a:p>
          <a:p>
            <a:pPr lvl="2"/>
            <a:r>
              <a:rPr lang="it-IT" dirty="0" smtClean="0"/>
              <a:t>p:- a,!,b.  p:-c  =&gt;   (a &amp; b) V (</a:t>
            </a:r>
            <a:r>
              <a:rPr lang="it-IT" dirty="0" err="1" smtClean="0"/>
              <a:t>~a</a:t>
            </a:r>
            <a:r>
              <a:rPr lang="it-IT" dirty="0" smtClean="0"/>
              <a:t> &amp; c)</a:t>
            </a:r>
          </a:p>
          <a:p>
            <a:pPr lvl="1"/>
            <a:r>
              <a:rPr lang="it-IT" dirty="0" smtClean="0"/>
              <a:t>Con la </a:t>
            </a:r>
            <a:r>
              <a:rPr lang="it-IT" dirty="0" err="1" smtClean="0"/>
              <a:t>not</a:t>
            </a:r>
            <a:r>
              <a:rPr lang="it-IT" dirty="0" smtClean="0"/>
              <a:t> si può avere risposta positiva non solo quando qualcosa è falso, ma anche quando non si hanno abbastanza informazioni per dimostrare che è vero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Problemi con la cut e la negazione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84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Trasformare il </a:t>
            </a:r>
            <a:r>
              <a:rPr lang="it-IT" i="1" dirty="0" err="1" smtClean="0"/>
              <a:t>not</a:t>
            </a:r>
            <a:r>
              <a:rPr lang="it-IT" dirty="0" smtClean="0"/>
              <a:t>, in un operatore. Che operatore diventerà? Infisso, prefisso o postfisso?</a:t>
            </a:r>
          </a:p>
          <a:p>
            <a:endParaRPr lang="it-IT" dirty="0" smtClean="0"/>
          </a:p>
          <a:p>
            <a:r>
              <a:rPr lang="it-IT" dirty="0" smtClean="0"/>
              <a:t>Riscrivere l’esempio di Mary e dei serpenti con questo nuovo operatore</a:t>
            </a:r>
          </a:p>
          <a:p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696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Esercizio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Realizziamo il predicato:</a:t>
            </a:r>
          </a:p>
          <a:p>
            <a:pPr marL="0" indent="0">
              <a:buNone/>
            </a:pPr>
            <a:endParaRPr lang="it-IT" dirty="0"/>
          </a:p>
          <a:p>
            <a:pPr marL="0" indent="0" algn="ctr">
              <a:buNone/>
            </a:pPr>
            <a:r>
              <a:rPr lang="it-IT" dirty="0" smtClean="0"/>
              <a:t>/* </a:t>
            </a:r>
            <a:r>
              <a:rPr lang="it-IT" dirty="0" err="1" smtClean="0"/>
              <a:t>not_member</a:t>
            </a:r>
            <a:r>
              <a:rPr lang="it-IT" dirty="0" smtClean="0"/>
              <a:t>(X,L) */</a:t>
            </a:r>
          </a:p>
          <a:p>
            <a:pPr marL="0" indent="0">
              <a:buNone/>
            </a:pPr>
            <a:endParaRPr lang="it-IT" dirty="0" smtClean="0"/>
          </a:p>
          <a:p>
            <a:pPr marL="0" indent="0">
              <a:buNone/>
            </a:pPr>
            <a:r>
              <a:rPr lang="it-IT" dirty="0" smtClean="0"/>
              <a:t>vero se X è un elemento, L è una lista e X non appartiene a L.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8613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Il backtracking è una delle caratteristiche principali del </a:t>
            </a:r>
            <a:r>
              <a:rPr lang="it-IT" dirty="0" err="1" smtClean="0"/>
              <a:t>Prolog</a:t>
            </a:r>
            <a:endParaRPr lang="it-IT" dirty="0" smtClean="0"/>
          </a:p>
          <a:p>
            <a:endParaRPr lang="it-IT" dirty="0" smtClean="0"/>
          </a:p>
          <a:p>
            <a:r>
              <a:rPr lang="it-IT" dirty="0" smtClean="0"/>
              <a:t>Tramite il backtracking vengono esplorate tutte le possibili soluzioni</a:t>
            </a:r>
          </a:p>
          <a:p>
            <a:endParaRPr lang="it-IT" dirty="0" smtClean="0"/>
          </a:p>
          <a:p>
            <a:r>
              <a:rPr lang="it-IT" dirty="0" smtClean="0"/>
              <a:t>Se l’utente non è soddisfatto di una data soluzione, può chiedere al programma di cercarne un’altra, “forzando” il backtracking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Backtracking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1590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In certi casi, se l’utente chiede una seconda soluzione, questa potrebbe essere errata, o comunque non prevista da chi ha scritto il programma</a:t>
            </a:r>
          </a:p>
          <a:p>
            <a:endParaRPr lang="it-IT" dirty="0" smtClean="0"/>
          </a:p>
          <a:p>
            <a:r>
              <a:rPr lang="it-IT" dirty="0" smtClean="0"/>
              <a:t>Questo può essere evitato ponendo ulteriori controlli nelle regole, a scapito delle prestazioni</a:t>
            </a:r>
            <a:endParaRPr lang="it-IT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Backtracking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380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Creiamo una regola per l’identificazione del minimo:</a:t>
            </a:r>
          </a:p>
          <a:p>
            <a:endParaRPr lang="it-IT" dirty="0" smtClean="0"/>
          </a:p>
          <a:p>
            <a:pPr>
              <a:buNone/>
            </a:pPr>
            <a:r>
              <a:rPr lang="it-IT" dirty="0" smtClean="0"/>
              <a:t>min(X, Y, X):-</a:t>
            </a:r>
          </a:p>
          <a:p>
            <a:pPr>
              <a:buNone/>
            </a:pPr>
            <a:r>
              <a:rPr lang="it-IT" dirty="0" smtClean="0"/>
              <a:t>		X =&lt; Y.</a:t>
            </a:r>
          </a:p>
          <a:p>
            <a:pPr>
              <a:buNone/>
            </a:pPr>
            <a:r>
              <a:rPr lang="it-IT" dirty="0" smtClean="0"/>
              <a:t>min(X,Y,</a:t>
            </a:r>
            <a:r>
              <a:rPr lang="it-IT" dirty="0" err="1" smtClean="0"/>
              <a:t>Y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Se la prima regola fallisce, cioè X è maggiore di Y allora il minimo è Y e quindi si usa la seconda versione della regola </a:t>
            </a:r>
            <a:r>
              <a:rPr lang="it-IT" i="1" dirty="0" smtClean="0"/>
              <a:t>min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4026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Questa scrittura, anche se in un primo momento sembra corretta ha un comportamento errato se l’utente chiede un’altra soluzione</a:t>
            </a:r>
          </a:p>
          <a:p>
            <a:endParaRPr lang="it-IT" dirty="0" smtClean="0"/>
          </a:p>
          <a:p>
            <a:r>
              <a:rPr lang="it-IT" dirty="0" smtClean="0"/>
              <a:t>?- min(3, 8, </a:t>
            </a:r>
            <a:r>
              <a:rPr lang="it-IT" dirty="0" err="1" smtClean="0"/>
              <a:t>Min</a:t>
            </a:r>
            <a:r>
              <a:rPr lang="it-IT" dirty="0" smtClean="0"/>
              <a:t>).</a:t>
            </a:r>
          </a:p>
          <a:p>
            <a:pPr lvl="1"/>
            <a:r>
              <a:rPr lang="it-IT" dirty="0" err="1" smtClean="0"/>
              <a:t>Min</a:t>
            </a:r>
            <a:r>
              <a:rPr lang="it-IT" dirty="0" smtClean="0"/>
              <a:t> = 3 </a:t>
            </a:r>
          </a:p>
          <a:p>
            <a:pPr lvl="1"/>
            <a:r>
              <a:rPr lang="it-IT" dirty="0" smtClean="0"/>
              <a:t>;</a:t>
            </a:r>
          </a:p>
          <a:p>
            <a:pPr lvl="1"/>
            <a:r>
              <a:rPr lang="it-IT" dirty="0" err="1" smtClean="0"/>
              <a:t>Min</a:t>
            </a:r>
            <a:r>
              <a:rPr lang="it-IT" dirty="0" smtClean="0"/>
              <a:t> = 8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022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it-IT" dirty="0" smtClean="0"/>
              <a:t>Algoritmo di Risoluzione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 smtClean="0"/>
              <a:t>… by </a:t>
            </a:r>
            <a:r>
              <a:rPr lang="it-IT" dirty="0" err="1" smtClean="0"/>
              <a:t>examples</a:t>
            </a:r>
            <a:endParaRPr lang="it-IT" dirty="0" smtClean="0"/>
          </a:p>
          <a:p>
            <a:pPr marL="0" indent="0">
              <a:buNone/>
            </a:pPr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b,c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a,e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c,d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d,e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f,e</a:t>
            </a:r>
            <a:r>
              <a:rPr lang="it-IT" dirty="0" smtClean="0"/>
              <a:t>).</a:t>
            </a:r>
          </a:p>
          <a:p>
            <a:pPr marL="0" indent="0">
              <a:buNone/>
            </a:pPr>
            <a:r>
              <a:rPr lang="it-IT" dirty="0" err="1" smtClean="0"/>
              <a:t>path</a:t>
            </a:r>
            <a:r>
              <a:rPr lang="it-IT" dirty="0" smtClean="0"/>
              <a:t>(X,Y):- </a:t>
            </a:r>
            <a:r>
              <a:rPr lang="it-IT" dirty="0" err="1" smtClean="0"/>
              <a:t>edge</a:t>
            </a:r>
            <a:r>
              <a:rPr lang="it-IT" dirty="0" smtClean="0"/>
              <a:t>(X,Y).</a:t>
            </a:r>
          </a:p>
          <a:p>
            <a:pPr marL="0" indent="0">
              <a:buNone/>
            </a:pPr>
            <a:r>
              <a:rPr lang="it-IT" dirty="0" err="1" smtClean="0"/>
              <a:t>path</a:t>
            </a:r>
            <a:r>
              <a:rPr lang="it-IT" dirty="0" smtClean="0"/>
              <a:t>(X,Y):- </a:t>
            </a:r>
            <a:r>
              <a:rPr lang="it-IT" dirty="0" err="1" smtClean="0"/>
              <a:t>path</a:t>
            </a:r>
            <a:r>
              <a:rPr lang="it-IT" dirty="0" smtClean="0"/>
              <a:t>(X,Z),</a:t>
            </a:r>
            <a:r>
              <a:rPr lang="it-IT" dirty="0" err="1" smtClean="0"/>
              <a:t>path</a:t>
            </a:r>
            <a:r>
              <a:rPr lang="it-IT" dirty="0" smtClean="0"/>
              <a:t>(Z,Y).</a:t>
            </a:r>
          </a:p>
        </p:txBody>
      </p:sp>
      <p:sp>
        <p:nvSpPr>
          <p:cNvPr id="4" name="CasellaDiTesto 3"/>
          <p:cNvSpPr txBox="1"/>
          <p:nvPr/>
        </p:nvSpPr>
        <p:spPr>
          <a:xfrm>
            <a:off x="5945430" y="476672"/>
            <a:ext cx="1362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path</a:t>
            </a:r>
            <a:r>
              <a:rPr lang="it-IT" dirty="0" smtClean="0"/>
              <a:t>(</a:t>
            </a:r>
            <a:r>
              <a:rPr lang="it-IT" dirty="0" err="1" smtClean="0"/>
              <a:t>a,d</a:t>
            </a:r>
            <a:r>
              <a:rPr lang="it-IT" dirty="0" smtClean="0"/>
              <a:t>).</a:t>
            </a:r>
            <a:endParaRPr lang="it-IT" dirty="0"/>
          </a:p>
        </p:txBody>
      </p:sp>
      <p:sp>
        <p:nvSpPr>
          <p:cNvPr id="5" name="CasellaDiTesto 4"/>
          <p:cNvSpPr txBox="1"/>
          <p:nvPr/>
        </p:nvSpPr>
        <p:spPr>
          <a:xfrm>
            <a:off x="5372622" y="476672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?-</a:t>
            </a:r>
            <a:endParaRPr lang="it-IT" dirty="0"/>
          </a:p>
        </p:txBody>
      </p:sp>
      <p:sp>
        <p:nvSpPr>
          <p:cNvPr id="6" name="CasellaDiTesto 5"/>
          <p:cNvSpPr txBox="1"/>
          <p:nvPr/>
        </p:nvSpPr>
        <p:spPr>
          <a:xfrm>
            <a:off x="3419872" y="1484784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a,d</a:t>
            </a:r>
            <a:r>
              <a:rPr lang="it-IT" dirty="0" smtClean="0"/>
              <a:t>).</a:t>
            </a:r>
            <a:endParaRPr lang="it-IT" dirty="0"/>
          </a:p>
        </p:txBody>
      </p:sp>
      <p:cxnSp>
        <p:nvCxnSpPr>
          <p:cNvPr id="9" name="Connettore 1 8"/>
          <p:cNvCxnSpPr>
            <a:stCxn id="4" idx="2"/>
            <a:endCxn id="6" idx="0"/>
          </p:cNvCxnSpPr>
          <p:nvPr/>
        </p:nvCxnSpPr>
        <p:spPr>
          <a:xfrm flipH="1">
            <a:off x="4126957" y="938337"/>
            <a:ext cx="2499910" cy="5464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5804670" y="4983559"/>
            <a:ext cx="135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X=</a:t>
            </a:r>
            <a:r>
              <a:rPr lang="it-IT" dirty="0" err="1" smtClean="0"/>
              <a:t>a,Y</a:t>
            </a:r>
            <a:r>
              <a:rPr lang="it-IT" dirty="0" smtClean="0"/>
              <a:t>=d</a:t>
            </a:r>
            <a:endParaRPr lang="it-IT" dirty="0"/>
          </a:p>
        </p:txBody>
      </p:sp>
      <p:sp>
        <p:nvSpPr>
          <p:cNvPr id="13" name="Freccia a destra 12"/>
          <p:cNvSpPr/>
          <p:nvPr/>
        </p:nvSpPr>
        <p:spPr>
          <a:xfrm>
            <a:off x="179512" y="5157192"/>
            <a:ext cx="36004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5" name="Connettore 2 14"/>
          <p:cNvCxnSpPr/>
          <p:nvPr/>
        </p:nvCxnSpPr>
        <p:spPr>
          <a:xfrm>
            <a:off x="359532" y="1772816"/>
            <a:ext cx="0" cy="33843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/>
          <p:cNvCxnSpPr>
            <a:stCxn id="6" idx="2"/>
          </p:cNvCxnSpPr>
          <p:nvPr/>
        </p:nvCxnSpPr>
        <p:spPr>
          <a:xfrm>
            <a:off x="4126957" y="1946449"/>
            <a:ext cx="0" cy="6184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/>
          <p:cNvSpPr txBox="1"/>
          <p:nvPr/>
        </p:nvSpPr>
        <p:spPr>
          <a:xfrm>
            <a:off x="3830241" y="2592338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 smtClean="0"/>
              <a:t>fail</a:t>
            </a:r>
            <a:endParaRPr lang="it-IT" dirty="0"/>
          </a:p>
        </p:txBody>
      </p:sp>
      <p:cxnSp>
        <p:nvCxnSpPr>
          <p:cNvPr id="19" name="Connettore 2 18"/>
          <p:cNvCxnSpPr/>
          <p:nvPr/>
        </p:nvCxnSpPr>
        <p:spPr>
          <a:xfrm flipV="1">
            <a:off x="4427984" y="908720"/>
            <a:ext cx="1761557" cy="315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1 22"/>
          <p:cNvCxnSpPr/>
          <p:nvPr/>
        </p:nvCxnSpPr>
        <p:spPr>
          <a:xfrm>
            <a:off x="6732240" y="950689"/>
            <a:ext cx="529037" cy="546447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ccia a destra 24"/>
          <p:cNvSpPr/>
          <p:nvPr/>
        </p:nvSpPr>
        <p:spPr>
          <a:xfrm>
            <a:off x="179512" y="5661247"/>
            <a:ext cx="360040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/>
          <p:cNvSpPr txBox="1"/>
          <p:nvPr/>
        </p:nvSpPr>
        <p:spPr>
          <a:xfrm>
            <a:off x="5804670" y="5517232"/>
            <a:ext cx="1359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X=</a:t>
            </a:r>
            <a:r>
              <a:rPr lang="it-IT" dirty="0" err="1" smtClean="0"/>
              <a:t>a,Y</a:t>
            </a:r>
            <a:r>
              <a:rPr lang="it-IT" dirty="0" smtClean="0"/>
              <a:t>=d</a:t>
            </a:r>
            <a:endParaRPr lang="it-IT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6440234" y="1497136"/>
            <a:ext cx="281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path</a:t>
            </a:r>
            <a:r>
              <a:rPr lang="it-IT" dirty="0" smtClean="0"/>
              <a:t>(</a:t>
            </a:r>
            <a:r>
              <a:rPr lang="it-IT" dirty="0" err="1" smtClean="0"/>
              <a:t>a,Z</a:t>
            </a:r>
            <a:r>
              <a:rPr lang="it-IT" dirty="0" smtClean="0"/>
              <a:t>),</a:t>
            </a:r>
            <a:r>
              <a:rPr lang="it-IT" dirty="0" err="1" smtClean="0"/>
              <a:t>path</a:t>
            </a:r>
            <a:r>
              <a:rPr lang="it-IT" dirty="0" smtClean="0"/>
              <a:t>(</a:t>
            </a:r>
            <a:r>
              <a:rPr lang="it-IT" dirty="0" err="1" smtClean="0"/>
              <a:t>Z,d</a:t>
            </a:r>
            <a:r>
              <a:rPr lang="it-IT" dirty="0" smtClean="0"/>
              <a:t>). </a:t>
            </a:r>
            <a:endParaRPr lang="it-IT" dirty="0"/>
          </a:p>
        </p:txBody>
      </p:sp>
      <p:cxnSp>
        <p:nvCxnSpPr>
          <p:cNvPr id="29" name="Connettore 1 28"/>
          <p:cNvCxnSpPr/>
          <p:nvPr/>
        </p:nvCxnSpPr>
        <p:spPr>
          <a:xfrm flipH="1">
            <a:off x="6194167" y="1958801"/>
            <a:ext cx="1510509" cy="296875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/>
          <p:cNvSpPr txBox="1"/>
          <p:nvPr/>
        </p:nvSpPr>
        <p:spPr>
          <a:xfrm>
            <a:off x="4716016" y="2247255"/>
            <a:ext cx="281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a,Z</a:t>
            </a:r>
            <a:r>
              <a:rPr lang="it-IT" dirty="0" smtClean="0"/>
              <a:t>),</a:t>
            </a:r>
            <a:r>
              <a:rPr lang="it-IT" dirty="0" err="1" smtClean="0"/>
              <a:t>path</a:t>
            </a:r>
            <a:r>
              <a:rPr lang="it-IT" dirty="0" smtClean="0"/>
              <a:t>(</a:t>
            </a:r>
            <a:r>
              <a:rPr lang="it-IT" dirty="0" err="1" smtClean="0"/>
              <a:t>Z,d</a:t>
            </a:r>
            <a:r>
              <a:rPr lang="it-IT" dirty="0" smtClean="0"/>
              <a:t>). </a:t>
            </a:r>
            <a:endParaRPr lang="it-IT" dirty="0"/>
          </a:p>
        </p:txBody>
      </p:sp>
      <p:sp>
        <p:nvSpPr>
          <p:cNvPr id="32" name="CasellaDiTesto 31"/>
          <p:cNvSpPr txBox="1"/>
          <p:nvPr/>
        </p:nvSpPr>
        <p:spPr>
          <a:xfrm>
            <a:off x="4788024" y="2751311"/>
            <a:ext cx="2812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edge</a:t>
            </a:r>
            <a:r>
              <a:rPr lang="it-IT" dirty="0" smtClean="0"/>
              <a:t>(</a:t>
            </a:r>
            <a:r>
              <a:rPr lang="it-IT" dirty="0" err="1" smtClean="0"/>
              <a:t>a,b</a:t>
            </a:r>
            <a:r>
              <a:rPr lang="it-IT" dirty="0" smtClean="0"/>
              <a:t>),</a:t>
            </a:r>
            <a:r>
              <a:rPr lang="it-IT" dirty="0" err="1" smtClean="0"/>
              <a:t>path</a:t>
            </a:r>
            <a:r>
              <a:rPr lang="it-IT" dirty="0" smtClean="0"/>
              <a:t>(</a:t>
            </a:r>
            <a:r>
              <a:rPr lang="it-IT" dirty="0" err="1" smtClean="0"/>
              <a:t>b,d</a:t>
            </a:r>
            <a:r>
              <a:rPr lang="it-IT" dirty="0" smtClean="0"/>
              <a:t>). </a:t>
            </a:r>
            <a:endParaRPr lang="it-IT" dirty="0"/>
          </a:p>
        </p:txBody>
      </p:sp>
      <p:sp>
        <p:nvSpPr>
          <p:cNvPr id="41" name="CasellaDiTesto 40"/>
          <p:cNvSpPr txBox="1"/>
          <p:nvPr/>
        </p:nvSpPr>
        <p:spPr>
          <a:xfrm>
            <a:off x="3345567" y="3284984"/>
            <a:ext cx="3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edge</a:t>
            </a:r>
            <a:r>
              <a:rPr lang="it-IT" sz="2000" dirty="0" smtClean="0"/>
              <a:t>(</a:t>
            </a:r>
            <a:r>
              <a:rPr lang="it-IT" sz="2000" dirty="0" err="1" smtClean="0"/>
              <a:t>a,b</a:t>
            </a:r>
            <a:r>
              <a:rPr lang="it-IT" sz="2000" dirty="0" smtClean="0"/>
              <a:t>),</a:t>
            </a:r>
            <a:r>
              <a:rPr lang="it-IT" sz="2000" dirty="0" err="1" smtClean="0"/>
              <a:t>path</a:t>
            </a:r>
            <a:r>
              <a:rPr lang="it-IT" sz="2000" dirty="0" smtClean="0"/>
              <a:t>(</a:t>
            </a:r>
            <a:r>
              <a:rPr lang="it-IT" sz="2000" dirty="0" err="1" smtClean="0"/>
              <a:t>b,Z</a:t>
            </a:r>
            <a:r>
              <a:rPr lang="it-IT" sz="2000" dirty="0" smtClean="0"/>
              <a:t>),</a:t>
            </a:r>
            <a:r>
              <a:rPr lang="it-IT" sz="2000" dirty="0" err="1" smtClean="0"/>
              <a:t>path</a:t>
            </a:r>
            <a:r>
              <a:rPr lang="it-IT" sz="2000" dirty="0" smtClean="0"/>
              <a:t>(</a:t>
            </a:r>
            <a:r>
              <a:rPr lang="it-IT" sz="2000" dirty="0" err="1" smtClean="0"/>
              <a:t>Z,d</a:t>
            </a:r>
            <a:r>
              <a:rPr lang="it-IT" sz="2000" dirty="0" smtClean="0"/>
              <a:t>). </a:t>
            </a:r>
            <a:endParaRPr lang="it-IT" sz="2000" dirty="0"/>
          </a:p>
        </p:txBody>
      </p:sp>
      <p:sp>
        <p:nvSpPr>
          <p:cNvPr id="42" name="CasellaDiTesto 41"/>
          <p:cNvSpPr txBox="1"/>
          <p:nvPr/>
        </p:nvSpPr>
        <p:spPr>
          <a:xfrm>
            <a:off x="3345567" y="3789040"/>
            <a:ext cx="3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edge</a:t>
            </a:r>
            <a:r>
              <a:rPr lang="it-IT" sz="2000" dirty="0" smtClean="0"/>
              <a:t>(</a:t>
            </a:r>
            <a:r>
              <a:rPr lang="it-IT" sz="2000" dirty="0" err="1" smtClean="0"/>
              <a:t>a,b</a:t>
            </a:r>
            <a:r>
              <a:rPr lang="it-IT" sz="2000" dirty="0" smtClean="0"/>
              <a:t>),</a:t>
            </a:r>
            <a:r>
              <a:rPr lang="it-IT" sz="2000" dirty="0" err="1" smtClean="0"/>
              <a:t>edge</a:t>
            </a:r>
            <a:r>
              <a:rPr lang="it-IT" sz="2000" dirty="0" smtClean="0"/>
              <a:t>(</a:t>
            </a:r>
            <a:r>
              <a:rPr lang="it-IT" sz="2000" dirty="0" err="1" smtClean="0"/>
              <a:t>b,c</a:t>
            </a:r>
            <a:r>
              <a:rPr lang="it-IT" sz="2000" dirty="0" smtClean="0"/>
              <a:t>),</a:t>
            </a:r>
            <a:r>
              <a:rPr lang="it-IT" sz="2000" dirty="0" err="1" smtClean="0"/>
              <a:t>path</a:t>
            </a:r>
            <a:r>
              <a:rPr lang="it-IT" sz="2000" dirty="0" smtClean="0"/>
              <a:t>(</a:t>
            </a:r>
            <a:r>
              <a:rPr lang="it-IT" sz="2000" dirty="0" err="1" smtClean="0"/>
              <a:t>c,d</a:t>
            </a:r>
            <a:r>
              <a:rPr lang="it-IT" sz="2000" dirty="0" smtClean="0"/>
              <a:t>). </a:t>
            </a:r>
            <a:endParaRPr lang="it-IT" sz="2000" dirty="0"/>
          </a:p>
        </p:txBody>
      </p:sp>
      <p:sp>
        <p:nvSpPr>
          <p:cNvPr id="43" name="CasellaDiTesto 42"/>
          <p:cNvSpPr txBox="1"/>
          <p:nvPr/>
        </p:nvSpPr>
        <p:spPr>
          <a:xfrm>
            <a:off x="3345567" y="4341550"/>
            <a:ext cx="378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/>
              <a:t>edge</a:t>
            </a:r>
            <a:r>
              <a:rPr lang="it-IT" sz="2000" dirty="0" smtClean="0"/>
              <a:t>(</a:t>
            </a:r>
            <a:r>
              <a:rPr lang="it-IT" sz="2000" dirty="0" err="1" smtClean="0"/>
              <a:t>a,b</a:t>
            </a:r>
            <a:r>
              <a:rPr lang="it-IT" sz="2000" dirty="0" smtClean="0"/>
              <a:t>),</a:t>
            </a:r>
            <a:r>
              <a:rPr lang="it-IT" sz="2000" dirty="0" err="1" smtClean="0"/>
              <a:t>edge</a:t>
            </a:r>
            <a:r>
              <a:rPr lang="it-IT" sz="2000" dirty="0" smtClean="0"/>
              <a:t>(</a:t>
            </a:r>
            <a:r>
              <a:rPr lang="it-IT" sz="2000" dirty="0" err="1" smtClean="0"/>
              <a:t>b,c</a:t>
            </a:r>
            <a:r>
              <a:rPr lang="it-IT" sz="2000" dirty="0" smtClean="0"/>
              <a:t>),</a:t>
            </a:r>
            <a:r>
              <a:rPr lang="it-IT" sz="2000" dirty="0" err="1" smtClean="0"/>
              <a:t>edge</a:t>
            </a:r>
            <a:r>
              <a:rPr lang="it-IT" sz="2000" dirty="0" smtClean="0"/>
              <a:t>(</a:t>
            </a:r>
            <a:r>
              <a:rPr lang="it-IT" sz="2000" dirty="0" err="1" smtClean="0"/>
              <a:t>c,d</a:t>
            </a:r>
            <a:r>
              <a:rPr lang="it-IT" sz="2000" dirty="0" smtClean="0"/>
              <a:t>). </a:t>
            </a:r>
            <a:endParaRPr lang="it-IT" sz="2000" dirty="0"/>
          </a:p>
        </p:txBody>
      </p:sp>
      <p:sp>
        <p:nvSpPr>
          <p:cNvPr id="44" name="CasellaDiTesto 43"/>
          <p:cNvSpPr txBox="1"/>
          <p:nvPr/>
        </p:nvSpPr>
        <p:spPr>
          <a:xfrm>
            <a:off x="6741075" y="4341550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smtClean="0"/>
              <a:t>Success!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485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3" grpId="0" animBg="1"/>
      <p:bldP spid="13" grpId="1" animBg="1"/>
      <p:bldP spid="18" grpId="0"/>
      <p:bldP spid="25" grpId="0" animBg="1"/>
      <p:bldP spid="26" grpId="0"/>
      <p:bldP spid="27" grpId="0"/>
      <p:bldP spid="30" grpId="0"/>
      <p:bldP spid="32" grpId="0"/>
      <p:bldP spid="41" grpId="0"/>
      <p:bldP spid="42" grpId="0"/>
      <p:bldP spid="43" grpId="0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r>
              <a:rPr lang="it-IT" dirty="0" smtClean="0"/>
              <a:t>Per impedire il backtracking in un determinato punto bisogna usare </a:t>
            </a:r>
            <a:r>
              <a:rPr lang="it-IT" b="1" dirty="0" smtClean="0"/>
              <a:t>!</a:t>
            </a:r>
          </a:p>
          <a:p>
            <a:endParaRPr lang="it-IT" b="1" dirty="0" smtClean="0"/>
          </a:p>
          <a:p>
            <a:r>
              <a:rPr lang="it-IT" dirty="0" smtClean="0"/>
              <a:t>Il </a:t>
            </a:r>
            <a:r>
              <a:rPr lang="it-IT" b="1" dirty="0" smtClean="0"/>
              <a:t>! </a:t>
            </a:r>
            <a:r>
              <a:rPr lang="it-IT" dirty="0" smtClean="0"/>
              <a:t>pone, nell’esecuzione del programma, un punto oltre il quale il backtracking non può tornare</a:t>
            </a:r>
            <a:endParaRPr lang="it-IT" dirty="0"/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723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 smtClean="0"/>
          </a:p>
          <a:p>
            <a:pPr>
              <a:buNone/>
            </a:pPr>
            <a:r>
              <a:rPr lang="it-IT" dirty="0" smtClean="0"/>
              <a:t>min2(X, Y, X):-</a:t>
            </a:r>
          </a:p>
          <a:p>
            <a:pPr>
              <a:buNone/>
            </a:pPr>
            <a:r>
              <a:rPr lang="it-IT" dirty="0" smtClean="0"/>
              <a:t>		X =&lt; Y, </a:t>
            </a:r>
          </a:p>
          <a:p>
            <a:pPr>
              <a:buNone/>
            </a:pPr>
            <a:r>
              <a:rPr lang="it-IT" dirty="0" smtClean="0"/>
              <a:t>		!.</a:t>
            </a:r>
          </a:p>
          <a:p>
            <a:pPr>
              <a:buNone/>
            </a:pPr>
            <a:r>
              <a:rPr lang="it-IT" dirty="0" smtClean="0"/>
              <a:t>min2(X,Y,</a:t>
            </a:r>
            <a:r>
              <a:rPr lang="it-IT" dirty="0" err="1" smtClean="0"/>
              <a:t>Y</a:t>
            </a:r>
            <a:r>
              <a:rPr lang="it-IT" dirty="0" smtClean="0"/>
              <a:t>).</a:t>
            </a:r>
          </a:p>
          <a:p>
            <a:pPr>
              <a:buNone/>
            </a:pPr>
            <a:endParaRPr lang="it-IT" dirty="0" smtClean="0"/>
          </a:p>
          <a:p>
            <a:r>
              <a:rPr lang="it-IT" dirty="0" smtClean="0"/>
              <a:t>?- min(3,8,</a:t>
            </a:r>
            <a:r>
              <a:rPr lang="it-IT" dirty="0" err="1" smtClean="0"/>
              <a:t>Min</a:t>
            </a:r>
            <a:r>
              <a:rPr lang="it-IT" dirty="0" smtClean="0"/>
              <a:t>).</a:t>
            </a:r>
          </a:p>
          <a:p>
            <a:pPr lvl="1"/>
            <a:r>
              <a:rPr lang="it-IT" dirty="0" err="1" smtClean="0"/>
              <a:t>Min</a:t>
            </a:r>
            <a:r>
              <a:rPr lang="it-IT" dirty="0" smtClean="0"/>
              <a:t> = 3</a:t>
            </a:r>
          </a:p>
        </p:txBody>
      </p:sp>
      <p:sp>
        <p:nvSpPr>
          <p:cNvPr id="3" name="Tito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Esempio Cut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444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Settings\fabio\Dati applicazioni\Microsoft\Modelli\Template.pot</Template>
  <TotalTime>8928</TotalTime>
  <Words>606</Words>
  <Application>Microsoft Office PowerPoint</Application>
  <PresentationFormat>Presentazione su schermo (4:3)</PresentationFormat>
  <Paragraphs>145</Paragraphs>
  <Slides>19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Template</vt:lpstr>
      <vt:lpstr>Controllare lo spazio di ricerca</vt:lpstr>
      <vt:lpstr>Esercizio</vt:lpstr>
      <vt:lpstr>Backtracking</vt:lpstr>
      <vt:lpstr>Backtracking</vt:lpstr>
      <vt:lpstr>Esempio</vt:lpstr>
      <vt:lpstr>Esempio</vt:lpstr>
      <vt:lpstr>Algoritmo di Risoluzione </vt:lpstr>
      <vt:lpstr>Cut</vt:lpstr>
      <vt:lpstr>Esempio Cut</vt:lpstr>
      <vt:lpstr>Esempio 2 Cut</vt:lpstr>
      <vt:lpstr>Esempio 2 Cut</vt:lpstr>
      <vt:lpstr>Esempio 2 Cut</vt:lpstr>
      <vt:lpstr>Negation as failure</vt:lpstr>
      <vt:lpstr>Negation as failure</vt:lpstr>
      <vt:lpstr>Different</vt:lpstr>
      <vt:lpstr>Not</vt:lpstr>
      <vt:lpstr>Different</vt:lpstr>
      <vt:lpstr>Problemi con la cut e la negazione</vt:lpstr>
      <vt:lpstr>Esercizi</vt:lpstr>
    </vt:vector>
  </TitlesOfParts>
  <Company>DISP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fabio</dc:creator>
  <cp:lastModifiedBy>fmz</cp:lastModifiedBy>
  <cp:revision>140</cp:revision>
  <dcterms:created xsi:type="dcterms:W3CDTF">2006-11-03T14:20:30Z</dcterms:created>
  <dcterms:modified xsi:type="dcterms:W3CDTF">2012-10-29T16:31:17Z</dcterms:modified>
</cp:coreProperties>
</file>