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413" r:id="rId2"/>
    <p:sldId id="420" r:id="rId3"/>
    <p:sldId id="421" r:id="rId4"/>
    <p:sldId id="422" r:id="rId5"/>
    <p:sldId id="441" r:id="rId6"/>
    <p:sldId id="416" r:id="rId7"/>
    <p:sldId id="417" r:id="rId8"/>
    <p:sldId id="418" r:id="rId9"/>
    <p:sldId id="419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40" r:id="rId28"/>
  </p:sldIdLst>
  <p:sldSz cx="9144000" cy="6858000" type="screen4x3"/>
  <p:notesSz cx="6681788" cy="98171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0833" autoAdjust="0"/>
  </p:normalViewPr>
  <p:slideViewPr>
    <p:cSldViewPr>
      <p:cViewPr>
        <p:scale>
          <a:sx n="66" d="100"/>
          <a:sy n="66" d="100"/>
        </p:scale>
        <p:origin x="-11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6454" y="0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6326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6454" y="9326326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4899E2-2B3C-4337-AE10-A1D9AC3432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2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84856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7220D4B4-DB4A-4951-846C-1595D423D78F}" type="datetimeFigureOut">
              <a:rPr lang="it-IT" smtClean="0"/>
              <a:pPr/>
              <a:t>03/04/2014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6600"/>
            <a:ext cx="4903788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7540" y="4662356"/>
            <a:ext cx="5346708" cy="441858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84856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F56DCA88-440A-4061-B96D-E8F387BC1D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3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36576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C8DD-59AB-4FBB-B81B-791193D302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4E71-A39B-4480-9796-7D55546858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7E25B-E2DE-4F42-BBFF-4275E3601A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E59-FD02-46A5-87FB-59FC9089A5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2856-BE83-47A8-8EBD-2B09A994671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AA03-1DEF-479B-BA90-0449EFBD82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66CAC-0257-4ABB-A901-4B67BBAA5A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0B8F-3B02-459C-88CC-B52092B8F18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08E5-A24B-42A1-9AB3-95F5F820D4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1E8A-B616-4326-922B-C87CA87E5F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77BCD32-25A8-43C4-A4F8-AE217E922E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3077" name="Line 1029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8" name="Line 1030"/>
          <p:cNvSpPr>
            <a:spLocks noChangeShapeType="1"/>
          </p:cNvSpPr>
          <p:nvPr/>
        </p:nvSpPr>
        <p:spPr bwMode="auto">
          <a:xfrm>
            <a:off x="228600" y="152400"/>
            <a:ext cx="784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152400" y="6248400"/>
            <a:ext cx="14462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 dirty="0" smtClean="0"/>
              <a:t>©</a:t>
            </a:r>
            <a:r>
              <a:rPr lang="it-IT" sz="900" baseline="0" dirty="0" smtClean="0"/>
              <a:t> </a:t>
            </a:r>
            <a:r>
              <a:rPr lang="it-IT" sz="900" baseline="0" dirty="0" err="1" smtClean="0"/>
              <a:t>A.Turbati</a:t>
            </a:r>
            <a:r>
              <a:rPr lang="it-IT" sz="900" baseline="0" dirty="0" smtClean="0"/>
              <a:t>, </a:t>
            </a:r>
            <a:r>
              <a:rPr lang="it-IT" sz="900" dirty="0" err="1" smtClean="0"/>
              <a:t>F.M.Zanzotto</a:t>
            </a:r>
            <a:endParaRPr lang="it-IT" sz="900" dirty="0"/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3157579" y="6248400"/>
            <a:ext cx="30796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900" dirty="0" smtClean="0"/>
              <a:t>Logica</a:t>
            </a:r>
            <a:r>
              <a:rPr lang="it-IT" sz="900" baseline="0" dirty="0" smtClean="0"/>
              <a:t> per la Programmazione e la </a:t>
            </a:r>
            <a:r>
              <a:rPr lang="it-IT" sz="900" baseline="0" smtClean="0"/>
              <a:t>Dimostrazione Automatica</a:t>
            </a:r>
            <a:endParaRPr lang="it-IT" sz="900" dirty="0"/>
          </a:p>
        </p:txBody>
      </p:sp>
      <p:pic>
        <p:nvPicPr>
          <p:cNvPr id="23561" name="Picture 1033" descr="U:\Lavoro\Articoli\Presentazioni\tv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" y="0"/>
            <a:ext cx="20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34"/>
          <p:cNvSpPr txBox="1">
            <a:spLocks noChangeArrowheads="1"/>
          </p:cNvSpPr>
          <p:nvPr/>
        </p:nvSpPr>
        <p:spPr bwMode="auto">
          <a:xfrm>
            <a:off x="142875" y="131763"/>
            <a:ext cx="1566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>
                <a:solidFill>
                  <a:schemeClr val="accent1"/>
                </a:solidFill>
                <a:latin typeface="Monotype Corsiva" pitchFamily="66" charset="0"/>
              </a:rPr>
              <a:t>University of Rome “Tor Vergata”</a:t>
            </a:r>
          </a:p>
        </p:txBody>
      </p:sp>
      <p:pic>
        <p:nvPicPr>
          <p:cNvPr id="23563" name="Picture 1035" descr="C:\HOME\LAVORO\Laboratorio\Logo\logo art2 copy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0"/>
            <a:ext cx="838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41984"/>
            <a:ext cx="7772400" cy="1143000"/>
          </a:xfrm>
        </p:spPr>
        <p:txBody>
          <a:bodyPr/>
          <a:lstStyle/>
          <a:p>
            <a:r>
              <a:rPr lang="it-IT" dirty="0" smtClean="0"/>
              <a:t>Ordinamento e Operazioni su Strutture Dati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smtClean="0"/>
              <a:t>Fabio Massimo Zanzotto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485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Cercare con Alberi Binari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Cercare elemento in una lista</a:t>
            </a:r>
          </a:p>
          <a:p>
            <a:endParaRPr lang="it-IT" dirty="0" smtClean="0"/>
          </a:p>
          <a:p>
            <a:r>
              <a:rPr lang="it-IT" dirty="0" smtClean="0"/>
              <a:t>Alberi binari come rappresentazione efficiente</a:t>
            </a:r>
          </a:p>
          <a:p>
            <a:pPr lvl="1"/>
            <a:r>
              <a:rPr lang="it-IT" dirty="0" smtClean="0"/>
              <a:t>Ricercare in alberi binari</a:t>
            </a:r>
          </a:p>
          <a:p>
            <a:pPr lvl="1"/>
            <a:r>
              <a:rPr lang="it-IT" dirty="0" smtClean="0"/>
              <a:t>Aggiungere elementi in alberi binari</a:t>
            </a:r>
          </a:p>
          <a:p>
            <a:pPr lvl="1"/>
            <a:r>
              <a:rPr lang="it-IT" dirty="0" smtClean="0"/>
              <a:t>Rimuovere elementi</a:t>
            </a:r>
          </a:p>
          <a:p>
            <a:pPr lvl="1"/>
            <a:endParaRPr lang="it-IT" dirty="0"/>
          </a:p>
          <a:p>
            <a:pPr lvl="1"/>
            <a:r>
              <a:rPr lang="it-IT" dirty="0" smtClean="0"/>
              <a:t>Costruire da una lista un albero binario bilanciato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38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Cercare elementi in liste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member</a:t>
            </a:r>
            <a:r>
              <a:rPr lang="it-IT" dirty="0" smtClean="0"/>
              <a:t>(X,[X|_]).</a:t>
            </a:r>
          </a:p>
          <a:p>
            <a:pPr marL="0" indent="0">
              <a:buNone/>
            </a:pPr>
            <a:r>
              <a:rPr lang="it-IT" dirty="0" err="1" smtClean="0"/>
              <a:t>member</a:t>
            </a:r>
            <a:r>
              <a:rPr lang="it-IT" dirty="0" smtClean="0"/>
              <a:t>(X,[_|L]):- </a:t>
            </a:r>
            <a:r>
              <a:rPr lang="it-IT" dirty="0" err="1" smtClean="0"/>
              <a:t>member</a:t>
            </a:r>
            <a:r>
              <a:rPr lang="it-IT" dirty="0" smtClean="0"/>
              <a:t>(X,L).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smtClean="0"/>
              <a:t>Costo?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78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Alberi binari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Alberi che hanno:</a:t>
            </a:r>
          </a:p>
          <a:p>
            <a:pPr lvl="1"/>
            <a:r>
              <a:rPr lang="it-IT" dirty="0" smtClean="0"/>
              <a:t>una radice</a:t>
            </a:r>
          </a:p>
          <a:p>
            <a:pPr lvl="1"/>
            <a:r>
              <a:rPr lang="it-IT" dirty="0" smtClean="0"/>
              <a:t>un sottoalbero destro</a:t>
            </a:r>
          </a:p>
          <a:p>
            <a:pPr lvl="1"/>
            <a:r>
              <a:rPr lang="it-IT" dirty="0" smtClean="0"/>
              <a:t>un sottoalbero sinistro</a:t>
            </a:r>
          </a:p>
        </p:txBody>
      </p:sp>
      <p:sp>
        <p:nvSpPr>
          <p:cNvPr id="4" name="Ovale 3"/>
          <p:cNvSpPr/>
          <p:nvPr/>
        </p:nvSpPr>
        <p:spPr>
          <a:xfrm>
            <a:off x="4355976" y="357301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3419872" y="422947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5220072" y="42584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4535996" y="544748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cxnSp>
        <p:nvCxnSpPr>
          <p:cNvPr id="9" name="Connettore 2 8"/>
          <p:cNvCxnSpPr>
            <a:stCxn id="4" idx="3"/>
            <a:endCxn id="5" idx="7"/>
          </p:cNvCxnSpPr>
          <p:nvPr/>
        </p:nvCxnSpPr>
        <p:spPr>
          <a:xfrm flipH="1">
            <a:off x="3850111" y="4003255"/>
            <a:ext cx="579682" cy="30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4" idx="5"/>
            <a:endCxn id="6" idx="1"/>
          </p:cNvCxnSpPr>
          <p:nvPr/>
        </p:nvCxnSpPr>
        <p:spPr>
          <a:xfrm>
            <a:off x="4786215" y="4003255"/>
            <a:ext cx="507674" cy="328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6" idx="3"/>
          </p:cNvCxnSpPr>
          <p:nvPr/>
        </p:nvCxnSpPr>
        <p:spPr>
          <a:xfrm flipH="1">
            <a:off x="4860032" y="4688658"/>
            <a:ext cx="433857" cy="758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Alberi binari: una rappresentazione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 smtClean="0"/>
              <a:t>/*t(SINISTRO,RADICE,DESTRO) </a:t>
            </a:r>
          </a:p>
          <a:p>
            <a:pPr marL="0" indent="0" algn="ctr">
              <a:buNone/>
            </a:pPr>
            <a:r>
              <a:rPr lang="it-IT" b="1" i="1" dirty="0" err="1" smtClean="0"/>
              <a:t>nil</a:t>
            </a:r>
            <a:r>
              <a:rPr lang="it-IT" dirty="0" smtClean="0"/>
              <a:t> albero nullo*/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t(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t(</a:t>
            </a:r>
            <a:r>
              <a:rPr lang="it-IT" dirty="0" err="1" smtClean="0"/>
              <a:t>nil,b,nil</a:t>
            </a:r>
            <a:r>
              <a:rPr lang="it-IT" dirty="0" smtClean="0"/>
              <a:t>),</a:t>
            </a:r>
          </a:p>
          <a:p>
            <a:pPr marL="0" indent="0">
              <a:buNone/>
            </a:pPr>
            <a:r>
              <a:rPr lang="it-IT" dirty="0" smtClean="0"/>
              <a:t>   a,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t(t(</a:t>
            </a:r>
            <a:r>
              <a:rPr lang="it-IT" dirty="0" err="1" smtClean="0"/>
              <a:t>nil,d,nil</a:t>
            </a:r>
            <a:r>
              <a:rPr lang="it-IT" dirty="0" smtClean="0"/>
              <a:t>),</a:t>
            </a:r>
            <a:r>
              <a:rPr lang="it-IT" dirty="0" err="1" smtClean="0"/>
              <a:t>c,nil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).</a:t>
            </a:r>
          </a:p>
        </p:txBody>
      </p:sp>
      <p:sp>
        <p:nvSpPr>
          <p:cNvPr id="4" name="Ovale 3"/>
          <p:cNvSpPr/>
          <p:nvPr/>
        </p:nvSpPr>
        <p:spPr>
          <a:xfrm>
            <a:off x="7092280" y="2047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6156176" y="270379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7956376" y="273274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7272300" y="392180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cxnSp>
        <p:nvCxnSpPr>
          <p:cNvPr id="8" name="Connettore 2 7"/>
          <p:cNvCxnSpPr>
            <a:stCxn id="4" idx="3"/>
            <a:endCxn id="5" idx="7"/>
          </p:cNvCxnSpPr>
          <p:nvPr/>
        </p:nvCxnSpPr>
        <p:spPr>
          <a:xfrm flipH="1">
            <a:off x="6586415" y="2477581"/>
            <a:ext cx="579682" cy="30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4" idx="5"/>
            <a:endCxn id="6" idx="1"/>
          </p:cNvCxnSpPr>
          <p:nvPr/>
        </p:nvCxnSpPr>
        <p:spPr>
          <a:xfrm>
            <a:off x="7522519" y="2477581"/>
            <a:ext cx="507674" cy="328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6" idx="3"/>
          </p:cNvCxnSpPr>
          <p:nvPr/>
        </p:nvCxnSpPr>
        <p:spPr>
          <a:xfrm flipH="1">
            <a:off x="7596336" y="3162984"/>
            <a:ext cx="433857" cy="758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Alberi binari: </a:t>
            </a:r>
            <a:r>
              <a:rPr lang="it-IT" dirty="0" smtClean="0"/>
              <a:t>cercare in alberi binari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marL="0" indent="0" algn="ctr">
              <a:buNone/>
            </a:pPr>
            <a:r>
              <a:rPr lang="it-IT" dirty="0" smtClean="0"/>
              <a:t>/*in(X,T).*/</a:t>
            </a:r>
          </a:p>
          <a:p>
            <a:pPr marL="0" indent="0">
              <a:buNone/>
            </a:pPr>
            <a:r>
              <a:rPr lang="it-IT" dirty="0" smtClean="0"/>
              <a:t>Vero se X è un elemento, T è un albero binario, e X è un nodo dell’albero.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19672" y="3789040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in(</a:t>
            </a:r>
            <a:r>
              <a:rPr lang="it-IT" dirty="0" err="1" smtClean="0"/>
              <a:t>X,t</a:t>
            </a:r>
            <a:r>
              <a:rPr lang="it-IT" dirty="0" smtClean="0"/>
              <a:t>(_,X,_)).</a:t>
            </a:r>
          </a:p>
          <a:p>
            <a:r>
              <a:rPr lang="it-IT" dirty="0" smtClean="0"/>
              <a:t>in(</a:t>
            </a:r>
            <a:r>
              <a:rPr lang="it-IT" dirty="0" err="1" smtClean="0"/>
              <a:t>X,t</a:t>
            </a:r>
            <a:r>
              <a:rPr lang="it-IT" dirty="0" smtClean="0"/>
              <a:t>(L,_,_)):- in(X,L).</a:t>
            </a:r>
          </a:p>
          <a:p>
            <a:r>
              <a:rPr lang="it-IT" dirty="0" smtClean="0"/>
              <a:t>in(</a:t>
            </a:r>
            <a:r>
              <a:rPr lang="it-IT" dirty="0" err="1" smtClean="0"/>
              <a:t>X,t</a:t>
            </a:r>
            <a:r>
              <a:rPr lang="it-IT" dirty="0" smtClean="0"/>
              <a:t>(_,_,R)):- in(X,R).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140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Alberi binari: cercare efficientemente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 algn="ctr">
              <a:buNone/>
            </a:pPr>
            <a:r>
              <a:rPr lang="it-IT" dirty="0" smtClean="0"/>
              <a:t>Ipotesi: </a:t>
            </a:r>
          </a:p>
          <a:p>
            <a:pPr marL="0" indent="0">
              <a:buNone/>
            </a:pPr>
            <a:r>
              <a:rPr lang="it-IT" dirty="0" smtClean="0"/>
              <a:t>l’albero binario è costruito in modo che nella parte sinistra ci siano solo elementi minori della radice e nella parte destra solo elementi maggiori della radice</a:t>
            </a:r>
          </a:p>
          <a:p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4139952" y="414682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sp>
        <p:nvSpPr>
          <p:cNvPr id="5" name="Ovale 4"/>
          <p:cNvSpPr/>
          <p:nvPr/>
        </p:nvSpPr>
        <p:spPr>
          <a:xfrm>
            <a:off x="3203848" y="480327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6" name="Ovale 5"/>
          <p:cNvSpPr/>
          <p:nvPr/>
        </p:nvSpPr>
        <p:spPr>
          <a:xfrm>
            <a:off x="5004048" y="483222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4319972" y="60212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cxnSp>
        <p:nvCxnSpPr>
          <p:cNvPr id="8" name="Connettore 2 7"/>
          <p:cNvCxnSpPr>
            <a:stCxn id="4" idx="3"/>
            <a:endCxn id="5" idx="7"/>
          </p:cNvCxnSpPr>
          <p:nvPr/>
        </p:nvCxnSpPr>
        <p:spPr>
          <a:xfrm flipH="1">
            <a:off x="3634087" y="4577062"/>
            <a:ext cx="579682" cy="30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4" idx="5"/>
            <a:endCxn id="6" idx="1"/>
          </p:cNvCxnSpPr>
          <p:nvPr/>
        </p:nvCxnSpPr>
        <p:spPr>
          <a:xfrm>
            <a:off x="4570191" y="4577062"/>
            <a:ext cx="507674" cy="328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6" idx="3"/>
          </p:cNvCxnSpPr>
          <p:nvPr/>
        </p:nvCxnSpPr>
        <p:spPr>
          <a:xfrm flipH="1">
            <a:off x="4644008" y="5262465"/>
            <a:ext cx="433857" cy="758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Alberi binari: cercare efficientemente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Riscrivere</a:t>
            </a:r>
          </a:p>
          <a:p>
            <a:pPr marL="0" indent="0" algn="ctr">
              <a:buNone/>
            </a:pPr>
            <a:r>
              <a:rPr lang="it-IT" dirty="0" smtClean="0"/>
              <a:t>/*</a:t>
            </a:r>
            <a:r>
              <a:rPr lang="it-IT" dirty="0"/>
              <a:t>in(X,T).*/</a:t>
            </a:r>
          </a:p>
          <a:p>
            <a:pPr marL="0" indent="0">
              <a:buNone/>
            </a:pPr>
            <a:r>
              <a:rPr lang="it-IT" dirty="0"/>
              <a:t>Vero se X è un elemento, T è un albero binario, e X è un nodo dell’albero.</a:t>
            </a:r>
          </a:p>
          <a:p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19672" y="3789040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in(</a:t>
            </a:r>
            <a:r>
              <a:rPr lang="it-IT" dirty="0" err="1" smtClean="0"/>
              <a:t>X,t</a:t>
            </a:r>
            <a:r>
              <a:rPr lang="it-IT" dirty="0" smtClean="0"/>
              <a:t>(_,X,_)).</a:t>
            </a:r>
          </a:p>
          <a:p>
            <a:r>
              <a:rPr lang="it-IT" dirty="0" smtClean="0"/>
              <a:t>in(</a:t>
            </a:r>
            <a:r>
              <a:rPr lang="it-IT" dirty="0" err="1" smtClean="0"/>
              <a:t>X,t</a:t>
            </a:r>
            <a:r>
              <a:rPr lang="it-IT" dirty="0" smtClean="0"/>
              <a:t>(L,Y,_)):- X&lt;Y, !, in(X,L).</a:t>
            </a:r>
          </a:p>
          <a:p>
            <a:r>
              <a:rPr lang="it-IT" dirty="0" smtClean="0"/>
              <a:t>in(</a:t>
            </a:r>
            <a:r>
              <a:rPr lang="it-IT" dirty="0" err="1" smtClean="0"/>
              <a:t>X,t</a:t>
            </a:r>
            <a:r>
              <a:rPr lang="it-IT" dirty="0" smtClean="0"/>
              <a:t>(_,Y,R)):- X&gt;Y</a:t>
            </a:r>
            <a:r>
              <a:rPr lang="it-IT" dirty="0"/>
              <a:t>, !, </a:t>
            </a:r>
            <a:r>
              <a:rPr lang="it-IT" dirty="0" smtClean="0"/>
              <a:t>in(X,R).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11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Alberi binari: problema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Ipotesi: </a:t>
            </a:r>
          </a:p>
          <a:p>
            <a:pPr marL="0" indent="0">
              <a:buNone/>
            </a:pPr>
            <a:r>
              <a:rPr lang="it-IT" dirty="0"/>
              <a:t>l’albero binario è costruito in modo che nella parte sinistra ci siano solo elementi minori della radice e nella parte destra solo elementi maggiori della radice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615350" y="422108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smtClean="0"/>
              <a:t>Come costruirli?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208803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Alberi binari: </a:t>
            </a:r>
            <a:r>
              <a:rPr lang="it-IT" dirty="0" smtClean="0"/>
              <a:t>costruzione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Immettere un elemento in un albero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 algn="ctr">
              <a:buNone/>
            </a:pPr>
            <a:r>
              <a:rPr lang="it-IT" dirty="0" smtClean="0"/>
              <a:t>/*</a:t>
            </a:r>
            <a:r>
              <a:rPr lang="it-IT" dirty="0" err="1" smtClean="0"/>
              <a:t>add</a:t>
            </a:r>
            <a:r>
              <a:rPr lang="it-IT" dirty="0" smtClean="0"/>
              <a:t>(S,X,S1)*/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vero se S è un albero binario con la proprietà precedente, X è un elemento, S1 è un albero binario con X è per cui vale la proprietà precedente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4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Alberi binari: costruzione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Partiamo da</a:t>
            </a:r>
          </a:p>
          <a:p>
            <a:pPr marL="0" indent="0" algn="ctr">
              <a:buNone/>
            </a:pPr>
            <a:r>
              <a:rPr lang="it-IT" dirty="0"/>
              <a:t>/*</a:t>
            </a:r>
            <a:r>
              <a:rPr lang="it-IT" dirty="0" err="1" smtClean="0"/>
              <a:t>addleaf</a:t>
            </a:r>
            <a:r>
              <a:rPr lang="it-IT" dirty="0" smtClean="0"/>
              <a:t>(S,X,S1</a:t>
            </a:r>
            <a:r>
              <a:rPr lang="it-IT" dirty="0"/>
              <a:t>)*/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vero se S è un albero binario con la proprietà precedente, X è un elemento, S1 è un albero binario con X </a:t>
            </a:r>
            <a:r>
              <a:rPr lang="it-IT" b="1" i="1" dirty="0" smtClean="0"/>
              <a:t>come foglia </a:t>
            </a:r>
            <a:r>
              <a:rPr lang="it-IT" dirty="0"/>
              <a:t>e</a:t>
            </a:r>
            <a:r>
              <a:rPr lang="it-IT" dirty="0" smtClean="0"/>
              <a:t> </a:t>
            </a:r>
            <a:r>
              <a:rPr lang="it-IT" dirty="0"/>
              <a:t>per cui vale la proprietà precedente</a:t>
            </a:r>
          </a:p>
        </p:txBody>
      </p:sp>
    </p:spTree>
    <p:extLst>
      <p:ext uri="{BB962C8B-B14F-4D97-AF65-F5344CB8AC3E}">
        <p14:creationId xmlns:p14="http://schemas.microsoft.com/office/powerpoint/2010/main" val="34076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Ordinare una lista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Ordinare liste è sempre necessario :-)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 algn="ctr">
              <a:buNone/>
            </a:pPr>
            <a:r>
              <a:rPr lang="it-IT" dirty="0" smtClean="0"/>
              <a:t>/*ordinata(</a:t>
            </a:r>
            <a:r>
              <a:rPr lang="it-IT" dirty="0" err="1" smtClean="0"/>
              <a:t>Lista,ListaOrdinata</a:t>
            </a:r>
            <a:r>
              <a:rPr lang="it-IT" dirty="0" smtClean="0"/>
              <a:t>)*/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vera se </a:t>
            </a:r>
            <a:r>
              <a:rPr lang="it-IT" dirty="0" err="1" smtClean="0"/>
              <a:t>ListaOrdinata</a:t>
            </a:r>
            <a:r>
              <a:rPr lang="it-IT" dirty="0" smtClean="0"/>
              <a:t> è una lista che contiene tutti gli elementi di Lista ed è ordinata.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48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Alberi binari: costruzione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err="1" smtClean="0"/>
              <a:t>addleaf</a:t>
            </a:r>
            <a:r>
              <a:rPr lang="it-IT" sz="2400" dirty="0" smtClean="0"/>
              <a:t>(</a:t>
            </a:r>
            <a:r>
              <a:rPr lang="it-IT" sz="2400" dirty="0" err="1" smtClean="0"/>
              <a:t>nil,X,t</a:t>
            </a:r>
            <a:r>
              <a:rPr lang="it-IT" sz="2400" dirty="0" smtClean="0"/>
              <a:t>(</a:t>
            </a:r>
            <a:r>
              <a:rPr lang="it-IT" sz="2400" dirty="0" err="1" smtClean="0"/>
              <a:t>nil,X,nil</a:t>
            </a:r>
            <a:r>
              <a:rPr lang="it-IT" sz="2400" dirty="0" smtClean="0"/>
              <a:t>)).</a:t>
            </a:r>
          </a:p>
          <a:p>
            <a:pPr marL="0" indent="0">
              <a:buNone/>
            </a:pPr>
            <a:r>
              <a:rPr lang="it-IT" sz="2400" dirty="0" err="1" smtClean="0"/>
              <a:t>addleaf</a:t>
            </a:r>
            <a:r>
              <a:rPr lang="it-IT" sz="2400" dirty="0" smtClean="0"/>
              <a:t>(t(L,X,R),</a:t>
            </a:r>
            <a:r>
              <a:rPr lang="it-IT" sz="2400" dirty="0" err="1" smtClean="0"/>
              <a:t>X,t</a:t>
            </a:r>
            <a:r>
              <a:rPr lang="it-IT" sz="2400" dirty="0" smtClean="0"/>
              <a:t>(L,X,R)).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err="1" smtClean="0"/>
              <a:t>addleaf</a:t>
            </a:r>
            <a:r>
              <a:rPr lang="it-IT" sz="2400" dirty="0" smtClean="0"/>
              <a:t>(t(</a:t>
            </a:r>
            <a:r>
              <a:rPr lang="it-IT" sz="2400" dirty="0" err="1" smtClean="0"/>
              <a:t>L,Root,R</a:t>
            </a:r>
            <a:r>
              <a:rPr lang="it-IT" sz="2400" dirty="0"/>
              <a:t>),</a:t>
            </a:r>
            <a:r>
              <a:rPr lang="it-IT" sz="2400" dirty="0" err="1"/>
              <a:t>X,t</a:t>
            </a:r>
            <a:r>
              <a:rPr lang="it-IT" sz="2400" dirty="0"/>
              <a:t>(L</a:t>
            </a:r>
            <a:r>
              <a:rPr lang="it-IT" sz="2400" dirty="0" smtClean="0"/>
              <a:t>,</a:t>
            </a:r>
            <a:r>
              <a:rPr lang="it-IT" sz="2400" dirty="0"/>
              <a:t> </a:t>
            </a:r>
            <a:r>
              <a:rPr lang="it-IT" sz="2400" dirty="0" smtClean="0"/>
              <a:t>Root,R1)):-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err="1" smtClean="0"/>
              <a:t>gt</a:t>
            </a:r>
            <a:r>
              <a:rPr lang="it-IT" sz="2400" dirty="0" smtClean="0"/>
              <a:t>(</a:t>
            </a:r>
            <a:r>
              <a:rPr lang="it-IT" sz="2400" dirty="0" err="1" smtClean="0"/>
              <a:t>X,Root</a:t>
            </a:r>
            <a:r>
              <a:rPr lang="it-IT" sz="2400" dirty="0" smtClean="0"/>
              <a:t>),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err="1" smtClean="0"/>
              <a:t>addleaf</a:t>
            </a:r>
            <a:r>
              <a:rPr lang="it-IT" sz="2400" dirty="0" smtClean="0"/>
              <a:t>(R,X,R1).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err="1" smtClean="0"/>
              <a:t>addleaf</a:t>
            </a:r>
            <a:r>
              <a:rPr lang="it-IT" sz="2400" dirty="0" smtClean="0"/>
              <a:t>(t(</a:t>
            </a:r>
            <a:r>
              <a:rPr lang="it-IT" sz="2400" dirty="0" err="1" smtClean="0"/>
              <a:t>L,Root,R</a:t>
            </a:r>
            <a:r>
              <a:rPr lang="it-IT" sz="2400" dirty="0"/>
              <a:t>),</a:t>
            </a:r>
            <a:r>
              <a:rPr lang="it-IT" sz="2400" dirty="0" err="1" smtClean="0"/>
              <a:t>X,t</a:t>
            </a:r>
            <a:r>
              <a:rPr lang="it-IT" sz="2400" dirty="0" smtClean="0"/>
              <a:t>(L1, </a:t>
            </a:r>
            <a:r>
              <a:rPr lang="it-IT" sz="2400" dirty="0" err="1" smtClean="0"/>
              <a:t>Root,R</a:t>
            </a:r>
            <a:r>
              <a:rPr lang="it-IT" sz="2400" dirty="0" smtClean="0"/>
              <a:t>)):-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err="1" smtClean="0"/>
              <a:t>g</a:t>
            </a:r>
            <a:r>
              <a:rPr lang="it-IT" sz="2400" dirty="0" err="1" smtClean="0"/>
              <a:t>t</a:t>
            </a:r>
            <a:r>
              <a:rPr lang="it-IT" sz="2400" dirty="0" smtClean="0"/>
              <a:t>(</a:t>
            </a:r>
            <a:r>
              <a:rPr lang="it-IT" sz="2400" dirty="0" err="1" smtClean="0"/>
              <a:t>Root,X</a:t>
            </a:r>
            <a:r>
              <a:rPr lang="it-IT" sz="2400" dirty="0" smtClean="0"/>
              <a:t>),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err="1" smtClean="0"/>
              <a:t>addleaf</a:t>
            </a:r>
            <a:r>
              <a:rPr lang="it-IT" sz="2400" dirty="0" smtClean="0"/>
              <a:t>(L1,X,R).</a:t>
            </a:r>
            <a:endParaRPr lang="it-IT" sz="2400" dirty="0"/>
          </a:p>
          <a:p>
            <a:pPr marL="0" indent="0">
              <a:buNone/>
            </a:pPr>
            <a:r>
              <a:rPr lang="it-IT" dirty="0"/>
              <a:t>	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03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Alberi binari: togliere elemento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Partiamo da</a:t>
            </a:r>
          </a:p>
          <a:p>
            <a:pPr marL="0" indent="0" algn="ctr">
              <a:buNone/>
            </a:pPr>
            <a:r>
              <a:rPr lang="it-IT" dirty="0" smtClean="0"/>
              <a:t>/*</a:t>
            </a:r>
            <a:r>
              <a:rPr lang="it-IT" dirty="0" err="1" smtClean="0"/>
              <a:t>delleaf</a:t>
            </a:r>
            <a:r>
              <a:rPr lang="it-IT" dirty="0" smtClean="0"/>
              <a:t>(S,X,S1</a:t>
            </a:r>
            <a:r>
              <a:rPr lang="it-IT" dirty="0"/>
              <a:t>)*/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vero </a:t>
            </a:r>
            <a:r>
              <a:rPr lang="it-IT" dirty="0" smtClean="0"/>
              <a:t>se S è un albero binario con la proprietà precedente, </a:t>
            </a:r>
            <a:r>
              <a:rPr lang="it-IT" dirty="0"/>
              <a:t>X è un </a:t>
            </a:r>
            <a:r>
              <a:rPr lang="it-IT" dirty="0" smtClean="0"/>
              <a:t>elemento </a:t>
            </a:r>
            <a:r>
              <a:rPr lang="it-IT" b="1" i="1" dirty="0" smtClean="0"/>
              <a:t>foglia</a:t>
            </a:r>
            <a:r>
              <a:rPr lang="it-IT" dirty="0" smtClean="0"/>
              <a:t>, </a:t>
            </a:r>
            <a:r>
              <a:rPr lang="it-IT" dirty="0"/>
              <a:t>S1 è un albero binario </a:t>
            </a:r>
            <a:r>
              <a:rPr lang="it-IT" dirty="0" smtClean="0"/>
              <a:t>senza X è </a:t>
            </a:r>
            <a:r>
              <a:rPr lang="it-IT" dirty="0"/>
              <a:t>per cui vale la proprietà precedente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483768" y="5229200"/>
            <a:ext cx="449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delleaf</a:t>
            </a:r>
            <a:r>
              <a:rPr lang="it-IT" dirty="0" smtClean="0"/>
              <a:t>(S,X,S1) :- </a:t>
            </a:r>
            <a:r>
              <a:rPr lang="it-IT" dirty="0" err="1" smtClean="0"/>
              <a:t>addleaf</a:t>
            </a:r>
            <a:r>
              <a:rPr lang="it-IT" dirty="0" smtClean="0"/>
              <a:t>(S1,X,S).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534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Alberi binari: togliere elemento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Problema: ma se X non è una foglia?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riangolo isoscele 3"/>
          <p:cNvSpPr/>
          <p:nvPr/>
        </p:nvSpPr>
        <p:spPr>
          <a:xfrm>
            <a:off x="1259632" y="3933056"/>
            <a:ext cx="1152128" cy="864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riangolo isoscele 4"/>
          <p:cNvSpPr/>
          <p:nvPr/>
        </p:nvSpPr>
        <p:spPr>
          <a:xfrm>
            <a:off x="2771800" y="3933056"/>
            <a:ext cx="1152128" cy="864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riangolo isoscele 5"/>
          <p:cNvSpPr/>
          <p:nvPr/>
        </p:nvSpPr>
        <p:spPr>
          <a:xfrm>
            <a:off x="179512" y="2913534"/>
            <a:ext cx="1152128" cy="864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475656" y="222813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2339752" y="291353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X</a:t>
            </a:r>
            <a:endParaRPr lang="it-IT" dirty="0"/>
          </a:p>
        </p:txBody>
      </p:sp>
      <p:cxnSp>
        <p:nvCxnSpPr>
          <p:cNvPr id="9" name="Connettore 2 8"/>
          <p:cNvCxnSpPr>
            <a:stCxn id="7" idx="5"/>
            <a:endCxn id="8" idx="0"/>
          </p:cNvCxnSpPr>
          <p:nvPr/>
        </p:nvCxnSpPr>
        <p:spPr>
          <a:xfrm>
            <a:off x="1905895" y="2658370"/>
            <a:ext cx="685885" cy="25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7" idx="3"/>
            <a:endCxn id="6" idx="0"/>
          </p:cNvCxnSpPr>
          <p:nvPr/>
        </p:nvCxnSpPr>
        <p:spPr>
          <a:xfrm flipH="1">
            <a:off x="755576" y="2658370"/>
            <a:ext cx="793897" cy="25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8" idx="5"/>
            <a:endCxn id="5" idx="0"/>
          </p:cNvCxnSpPr>
          <p:nvPr/>
        </p:nvCxnSpPr>
        <p:spPr>
          <a:xfrm>
            <a:off x="2769991" y="3343773"/>
            <a:ext cx="577873" cy="589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8" idx="3"/>
            <a:endCxn id="4" idx="0"/>
          </p:cNvCxnSpPr>
          <p:nvPr/>
        </p:nvCxnSpPr>
        <p:spPr>
          <a:xfrm flipH="1">
            <a:off x="1835696" y="3343773"/>
            <a:ext cx="577873" cy="589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2124632" y="2913534"/>
            <a:ext cx="9342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9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Alberi binari: togliere elemento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Problema: ma se X non è una foglia?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riangolo isoscele 3"/>
          <p:cNvSpPr/>
          <p:nvPr/>
        </p:nvSpPr>
        <p:spPr>
          <a:xfrm>
            <a:off x="3059832" y="3933056"/>
            <a:ext cx="1152128" cy="864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riangolo isoscele 4"/>
          <p:cNvSpPr/>
          <p:nvPr/>
        </p:nvSpPr>
        <p:spPr>
          <a:xfrm>
            <a:off x="4572000" y="3933056"/>
            <a:ext cx="1152128" cy="864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4139952" y="291353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X</a:t>
            </a:r>
            <a:endParaRPr lang="it-IT" dirty="0"/>
          </a:p>
        </p:txBody>
      </p:sp>
      <p:cxnSp>
        <p:nvCxnSpPr>
          <p:cNvPr id="8" name="Connettore 2 7"/>
          <p:cNvCxnSpPr>
            <a:stCxn id="6" idx="5"/>
            <a:endCxn id="5" idx="0"/>
          </p:cNvCxnSpPr>
          <p:nvPr/>
        </p:nvCxnSpPr>
        <p:spPr>
          <a:xfrm>
            <a:off x="4570191" y="3343773"/>
            <a:ext cx="577873" cy="589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6" idx="3"/>
            <a:endCxn id="4" idx="0"/>
          </p:cNvCxnSpPr>
          <p:nvPr/>
        </p:nvCxnSpPr>
        <p:spPr>
          <a:xfrm flipH="1">
            <a:off x="3635896" y="3343773"/>
            <a:ext cx="577873" cy="589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4391980" y="45175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23" name="Ovale 22"/>
          <p:cNvSpPr/>
          <p:nvPr/>
        </p:nvSpPr>
        <p:spPr>
          <a:xfrm>
            <a:off x="4139952" y="291353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24" name="Ovale 23"/>
          <p:cNvSpPr/>
          <p:nvPr/>
        </p:nvSpPr>
        <p:spPr>
          <a:xfrm>
            <a:off x="4391980" y="4517504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996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Alberi binari: togliere elemento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/*</a:t>
            </a:r>
            <a:r>
              <a:rPr lang="it-IT" dirty="0" smtClean="0"/>
              <a:t>del(S,X,S1</a:t>
            </a:r>
            <a:r>
              <a:rPr lang="it-IT" dirty="0"/>
              <a:t>)*/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vero se S è un albero binario con la proprietà precedente, X è un </a:t>
            </a:r>
            <a:r>
              <a:rPr lang="it-IT" dirty="0" smtClean="0"/>
              <a:t>nodo, </a:t>
            </a:r>
            <a:r>
              <a:rPr lang="it-IT" dirty="0"/>
              <a:t>S1 è un albero binario </a:t>
            </a:r>
            <a:r>
              <a:rPr lang="it-IT" dirty="0" smtClean="0"/>
              <a:t>per </a:t>
            </a:r>
            <a:r>
              <a:rPr lang="it-IT" dirty="0"/>
              <a:t>cui vale la proprietà </a:t>
            </a:r>
            <a:r>
              <a:rPr lang="it-IT" dirty="0" smtClean="0"/>
              <a:t>precedente </a:t>
            </a:r>
            <a:r>
              <a:rPr lang="it-IT" dirty="0"/>
              <a:t>senza </a:t>
            </a:r>
            <a:r>
              <a:rPr lang="it-IT" dirty="0" smtClean="0"/>
              <a:t>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29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Alberi binari: togliere elemento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smtClean="0"/>
              <a:t>del(t(</a:t>
            </a:r>
            <a:r>
              <a:rPr lang="it-IT" sz="2400" dirty="0" err="1" smtClean="0"/>
              <a:t>nil,X,R</a:t>
            </a:r>
            <a:r>
              <a:rPr lang="it-IT" sz="2400" dirty="0" smtClean="0"/>
              <a:t>),X,R).</a:t>
            </a:r>
          </a:p>
          <a:p>
            <a:pPr marL="0" indent="0">
              <a:buNone/>
            </a:pPr>
            <a:r>
              <a:rPr lang="it-IT" sz="2400" dirty="0" smtClean="0"/>
              <a:t>del(t(</a:t>
            </a:r>
            <a:r>
              <a:rPr lang="it-IT" sz="2400" dirty="0" err="1" smtClean="0"/>
              <a:t>L,X,nil</a:t>
            </a:r>
            <a:r>
              <a:rPr lang="it-IT" sz="2400" dirty="0" smtClean="0"/>
              <a:t>),X,L).</a:t>
            </a:r>
          </a:p>
          <a:p>
            <a:pPr marL="0" indent="0">
              <a:buNone/>
            </a:pPr>
            <a:r>
              <a:rPr lang="it-IT" sz="2400" dirty="0" smtClean="0"/>
              <a:t>del(t(L,X,R),</a:t>
            </a:r>
            <a:r>
              <a:rPr lang="it-IT" sz="2400" dirty="0" err="1" smtClean="0"/>
              <a:t>X,t</a:t>
            </a:r>
            <a:r>
              <a:rPr lang="it-IT" sz="2400" dirty="0" smtClean="0"/>
              <a:t>(L,Y,R1)):-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err="1" smtClean="0"/>
              <a:t>delmin</a:t>
            </a:r>
            <a:r>
              <a:rPr lang="it-IT" sz="2400" dirty="0" smtClean="0"/>
              <a:t>(R,Y,R1).</a:t>
            </a:r>
          </a:p>
          <a:p>
            <a:pPr marL="0" indent="0">
              <a:buNone/>
            </a:pPr>
            <a:r>
              <a:rPr lang="it-IT" sz="2400" dirty="0" smtClean="0"/>
              <a:t>del(t(L,Y,R</a:t>
            </a:r>
            <a:r>
              <a:rPr lang="it-IT" sz="2400" dirty="0"/>
              <a:t>),</a:t>
            </a:r>
            <a:r>
              <a:rPr lang="it-IT" sz="2400" dirty="0" err="1"/>
              <a:t>X,t</a:t>
            </a:r>
            <a:r>
              <a:rPr lang="it-IT" sz="2400" dirty="0"/>
              <a:t>(L,Y,R1</a:t>
            </a:r>
            <a:r>
              <a:rPr lang="it-IT" sz="2400" dirty="0" smtClean="0"/>
              <a:t>)):-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err="1" smtClean="0"/>
              <a:t>gt</a:t>
            </a:r>
            <a:r>
              <a:rPr lang="it-IT" sz="2400" dirty="0" smtClean="0"/>
              <a:t>(X,Y),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del(R,X,R1</a:t>
            </a:r>
            <a:r>
              <a:rPr lang="it-IT" sz="2400" dirty="0"/>
              <a:t>).</a:t>
            </a:r>
          </a:p>
          <a:p>
            <a:pPr marL="0" indent="0">
              <a:buNone/>
            </a:pPr>
            <a:r>
              <a:rPr lang="it-IT" sz="2400" dirty="0" smtClean="0"/>
              <a:t>del(t(L,Y,R</a:t>
            </a:r>
            <a:r>
              <a:rPr lang="it-IT" sz="2400" dirty="0"/>
              <a:t>),</a:t>
            </a:r>
            <a:r>
              <a:rPr lang="it-IT" sz="2400" dirty="0" err="1" smtClean="0"/>
              <a:t>X,t</a:t>
            </a:r>
            <a:r>
              <a:rPr lang="it-IT" sz="2400" dirty="0" smtClean="0"/>
              <a:t>(L1,Y,R)):-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err="1" smtClean="0"/>
              <a:t>gt</a:t>
            </a:r>
            <a:r>
              <a:rPr lang="it-IT" sz="2400" dirty="0" smtClean="0"/>
              <a:t>(Y,X),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del(L,X,L1</a:t>
            </a:r>
            <a:r>
              <a:rPr lang="it-IT" sz="2400" dirty="0"/>
              <a:t>).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17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Alberi binari: togliere elemento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delmin</a:t>
            </a:r>
            <a:r>
              <a:rPr lang="it-IT" dirty="0" smtClean="0"/>
              <a:t>(t(</a:t>
            </a:r>
            <a:r>
              <a:rPr lang="it-IT" dirty="0" err="1" smtClean="0"/>
              <a:t>nil,Y,R</a:t>
            </a:r>
            <a:r>
              <a:rPr lang="it-IT" dirty="0" smtClean="0"/>
              <a:t>),Y,R).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delmin</a:t>
            </a:r>
            <a:r>
              <a:rPr lang="it-IT" dirty="0" smtClean="0"/>
              <a:t>(t(L,Y,R),X,</a:t>
            </a:r>
            <a:r>
              <a:rPr lang="it-IT" dirty="0"/>
              <a:t> </a:t>
            </a:r>
            <a:r>
              <a:rPr lang="it-IT" dirty="0" smtClean="0"/>
              <a:t>t(L1,Y,R)):-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delmin</a:t>
            </a:r>
            <a:r>
              <a:rPr lang="it-IT" dirty="0" smtClean="0"/>
              <a:t>(L,X,L1).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0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Alberi binari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 smtClean="0"/>
              <a:t>Esercizio</a:t>
            </a:r>
          </a:p>
          <a:p>
            <a:pPr marL="0" indent="0">
              <a:buNone/>
            </a:pPr>
            <a:r>
              <a:rPr lang="it-IT" dirty="0" smtClean="0"/>
              <a:t>Costruire un albero binario bilanciato da una lista</a:t>
            </a:r>
          </a:p>
          <a:p>
            <a:pPr marL="0" indent="0" algn="ctr">
              <a:buNone/>
            </a:pPr>
            <a:r>
              <a:rPr lang="it-IT" dirty="0" smtClean="0"/>
              <a:t>/*</a:t>
            </a:r>
            <a:r>
              <a:rPr lang="it-IT" dirty="0" err="1" smtClean="0"/>
              <a:t>listaInAlberoBinario</a:t>
            </a:r>
            <a:r>
              <a:rPr lang="it-IT" dirty="0" smtClean="0"/>
              <a:t>(L,A)*/</a:t>
            </a:r>
          </a:p>
          <a:p>
            <a:pPr marL="0" indent="0">
              <a:buNone/>
            </a:pPr>
            <a:r>
              <a:rPr lang="it-IT" dirty="0" smtClean="0"/>
              <a:t>vero se L è una lista, A è un albero binario con tutti gli elementi della lista per cui valga la proprietà e </a:t>
            </a:r>
            <a:r>
              <a:rPr lang="it-IT" smtClean="0"/>
              <a:t>sia bilanciato.</a:t>
            </a:r>
            <a:endParaRPr lang="it-IT" dirty="0" smtClean="0"/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9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Ordinamento: prima realizzazione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Guardiamo alle proprietà: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ordinata(L,LO):-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permutazione(L,LO),</a:t>
            </a:r>
            <a:r>
              <a:rPr lang="it-IT" dirty="0"/>
              <a:t> </a:t>
            </a:r>
            <a:endParaRPr lang="it-IT" dirty="0" smtClean="0"/>
          </a:p>
          <a:p>
            <a:pPr marL="0" indent="0">
              <a:buNone/>
            </a:pPr>
            <a:r>
              <a:rPr lang="it-IT" sz="2000" dirty="0"/>
              <a:t>	</a:t>
            </a:r>
            <a:r>
              <a:rPr lang="it-IT" sz="2000" dirty="0" smtClean="0"/>
              <a:t>/*</a:t>
            </a:r>
            <a:r>
              <a:rPr lang="it-IT" sz="2000" dirty="0"/>
              <a:t>vera se L è </a:t>
            </a:r>
            <a:r>
              <a:rPr lang="it-IT" sz="2000" dirty="0" smtClean="0"/>
              <a:t>una permutazione degli elementi di LO*/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ordinata(LO). </a:t>
            </a:r>
          </a:p>
          <a:p>
            <a:pPr marL="400050" lvl="1" indent="0">
              <a:buNone/>
            </a:pPr>
            <a:r>
              <a:rPr lang="it-IT" sz="2000" dirty="0" smtClean="0"/>
              <a:t>	/*vera </a:t>
            </a:r>
            <a:r>
              <a:rPr lang="it-IT" sz="2000" dirty="0"/>
              <a:t>se L è una lista </a:t>
            </a:r>
            <a:r>
              <a:rPr lang="it-IT" sz="2000" dirty="0" smtClean="0"/>
              <a:t>ordinata*/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62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Ordinamento: prima realizzazione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/*ordinata(L).*/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b="1" i="1" dirty="0" smtClean="0"/>
              <a:t>scrivere</a:t>
            </a:r>
            <a:endParaRPr lang="it-IT" b="1" i="1" dirty="0"/>
          </a:p>
          <a:p>
            <a:pPr marL="0" indent="0">
              <a:buNone/>
            </a:pPr>
            <a:r>
              <a:rPr lang="it-IT" dirty="0" smtClean="0"/>
              <a:t>/*permutazione(L,LO).*/ </a:t>
            </a:r>
            <a:endParaRPr lang="it-IT" dirty="0"/>
          </a:p>
          <a:p>
            <a:pPr marL="0" indent="0">
              <a:buNone/>
            </a:pPr>
            <a:r>
              <a:rPr lang="it-IT" b="1" i="1" dirty="0" smtClean="0"/>
              <a:t>	</a:t>
            </a:r>
          </a:p>
          <a:p>
            <a:pPr marL="0" indent="0">
              <a:buNone/>
            </a:pPr>
            <a:r>
              <a:rPr lang="it-IT" b="1" i="1" dirty="0"/>
              <a:t>	</a:t>
            </a:r>
            <a:r>
              <a:rPr lang="it-IT" b="1" i="1" dirty="0" smtClean="0"/>
              <a:t>scrivere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58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ordinata</a:t>
            </a:r>
            <a:r>
              <a:rPr lang="en-US" sz="2400" dirty="0" smtClean="0"/>
              <a:t>([]).</a:t>
            </a:r>
          </a:p>
          <a:p>
            <a:pPr marL="0" indent="0">
              <a:buNone/>
            </a:pPr>
            <a:r>
              <a:rPr lang="en-US" sz="2400" dirty="0" err="1" smtClean="0"/>
              <a:t>ordinata</a:t>
            </a:r>
            <a:r>
              <a:rPr lang="en-US" sz="2400" dirty="0"/>
              <a:t>([X1</a:t>
            </a:r>
            <a:r>
              <a:rPr lang="en-US" sz="2400" dirty="0" smtClean="0"/>
              <a:t>]).</a:t>
            </a:r>
          </a:p>
          <a:p>
            <a:pPr marL="0" indent="0">
              <a:buNone/>
            </a:pPr>
            <a:r>
              <a:rPr lang="en-US" sz="2400" dirty="0" err="1" smtClean="0"/>
              <a:t>ordinata</a:t>
            </a:r>
            <a:r>
              <a:rPr lang="en-US" sz="2400" dirty="0"/>
              <a:t>([X1,X2|R]):- X1 &gt;= X2 ,!, </a:t>
            </a:r>
            <a:r>
              <a:rPr lang="en-US" sz="2400" dirty="0" err="1"/>
              <a:t>ordinata</a:t>
            </a:r>
            <a:r>
              <a:rPr lang="en-US" sz="2400" dirty="0"/>
              <a:t>([X2|R</a:t>
            </a:r>
            <a:r>
              <a:rPr lang="en-US" sz="2400" dirty="0" smtClean="0"/>
              <a:t>]).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permutazione</a:t>
            </a:r>
            <a:r>
              <a:rPr lang="en-US" sz="2400" dirty="0" smtClean="0"/>
              <a:t>([],[]).</a:t>
            </a:r>
          </a:p>
          <a:p>
            <a:pPr marL="0" indent="0">
              <a:buNone/>
            </a:pPr>
            <a:r>
              <a:rPr lang="en-US" sz="2400" dirty="0" err="1" smtClean="0"/>
              <a:t>permutazione</a:t>
            </a:r>
            <a:r>
              <a:rPr lang="en-US" sz="2400" dirty="0"/>
              <a:t>([X|RX],Y):-	</a:t>
            </a:r>
            <a:r>
              <a:rPr lang="en-US" sz="2400" dirty="0" err="1"/>
              <a:t>permutazione</a:t>
            </a:r>
            <a:r>
              <a:rPr lang="en-US" sz="2400" dirty="0"/>
              <a:t>(RX,RY),	</a:t>
            </a:r>
            <a:r>
              <a:rPr lang="en-US" sz="2400" dirty="0" err="1"/>
              <a:t>member_new</a:t>
            </a:r>
            <a:r>
              <a:rPr lang="en-US" sz="2400" dirty="0"/>
              <a:t>(X,Y,RY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r>
              <a:rPr lang="en-US" sz="2400" dirty="0" err="1" smtClean="0"/>
              <a:t>member_new</a:t>
            </a:r>
            <a:r>
              <a:rPr lang="en-US" sz="2400" dirty="0" smtClean="0"/>
              <a:t>(X</a:t>
            </a:r>
            <a:r>
              <a:rPr lang="en-US" sz="2400" dirty="0"/>
              <a:t>,[X|R],R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r>
              <a:rPr lang="en-US" sz="2400" dirty="0" err="1" smtClean="0"/>
              <a:t>member_new</a:t>
            </a:r>
            <a:r>
              <a:rPr lang="en-US" sz="2400" dirty="0" smtClean="0"/>
              <a:t>(X</a:t>
            </a:r>
            <a:r>
              <a:rPr lang="en-US" sz="2400" dirty="0"/>
              <a:t>,[P|R],[P|RR]):-	</a:t>
            </a:r>
            <a:r>
              <a:rPr lang="en-US" sz="2400" dirty="0" err="1"/>
              <a:t>member_new</a:t>
            </a:r>
            <a:r>
              <a:rPr lang="en-US" sz="2400" dirty="0"/>
              <a:t>(X,R,RR).</a:t>
            </a:r>
          </a:p>
        </p:txBody>
      </p:sp>
    </p:spTree>
    <p:extLst>
      <p:ext uri="{BB962C8B-B14F-4D97-AF65-F5344CB8AC3E}">
        <p14:creationId xmlns:p14="http://schemas.microsoft.com/office/powerpoint/2010/main" val="273592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Nella letteratura esistono vari algoritmi per ordinare una lista di elementi (confrontabili)</a:t>
            </a:r>
          </a:p>
          <a:p>
            <a:endParaRPr lang="it-IT" dirty="0" smtClean="0"/>
          </a:p>
          <a:p>
            <a:r>
              <a:rPr lang="it-IT" dirty="0" smtClean="0"/>
              <a:t>I più famosi sono:</a:t>
            </a:r>
          </a:p>
          <a:p>
            <a:pPr lvl="1"/>
            <a:r>
              <a:rPr lang="it-IT" dirty="0" err="1" smtClean="0"/>
              <a:t>Insertion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endParaRPr lang="it-IT" dirty="0" smtClean="0"/>
          </a:p>
          <a:p>
            <a:pPr lvl="1"/>
            <a:r>
              <a:rPr lang="it-IT" dirty="0" err="1" smtClean="0"/>
              <a:t>Bubble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endParaRPr lang="it-IT" dirty="0" smtClean="0"/>
          </a:p>
          <a:p>
            <a:pPr lvl="1"/>
            <a:r>
              <a:rPr lang="it-IT" dirty="0" err="1" smtClean="0"/>
              <a:t>Quick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endParaRPr lang="it-IT" dirty="0" smtClean="0"/>
          </a:p>
          <a:p>
            <a:pPr lvl="1"/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Ordinare una lista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09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dirty="0" err="1" smtClean="0"/>
              <a:t>bubblesort</a:t>
            </a:r>
            <a:r>
              <a:rPr lang="it-IT" dirty="0" smtClean="0"/>
              <a:t>(</a:t>
            </a:r>
            <a:r>
              <a:rPr lang="it-IT" dirty="0" err="1" smtClean="0"/>
              <a:t>List</a:t>
            </a:r>
            <a:r>
              <a:rPr lang="it-IT" dirty="0" smtClean="0"/>
              <a:t>, </a:t>
            </a:r>
            <a:r>
              <a:rPr lang="it-IT" dirty="0" err="1" smtClean="0"/>
              <a:t>Sorted</a:t>
            </a:r>
            <a:r>
              <a:rPr lang="it-IT" dirty="0" smtClean="0"/>
              <a:t>):-</a:t>
            </a:r>
          </a:p>
          <a:p>
            <a:pPr>
              <a:buNone/>
            </a:pPr>
            <a:r>
              <a:rPr lang="it-IT" dirty="0" smtClean="0"/>
              <a:t>	swap(</a:t>
            </a:r>
            <a:r>
              <a:rPr lang="it-IT" dirty="0" err="1" smtClean="0"/>
              <a:t>List</a:t>
            </a:r>
            <a:r>
              <a:rPr lang="it-IT" dirty="0" smtClean="0"/>
              <a:t>, List1),!,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err="1" smtClean="0"/>
              <a:t>bubblesort</a:t>
            </a:r>
            <a:r>
              <a:rPr lang="it-IT" dirty="0" smtClean="0"/>
              <a:t>(List1, </a:t>
            </a:r>
            <a:r>
              <a:rPr lang="it-IT" dirty="0" err="1" smtClean="0"/>
              <a:t>Sorted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bubblesort</a:t>
            </a:r>
            <a:r>
              <a:rPr lang="it-IT" dirty="0" smtClean="0"/>
              <a:t>(</a:t>
            </a:r>
            <a:r>
              <a:rPr lang="it-IT" dirty="0" err="1" smtClean="0"/>
              <a:t>Sorted</a:t>
            </a:r>
            <a:r>
              <a:rPr lang="it-IT" dirty="0" smtClean="0"/>
              <a:t>, </a:t>
            </a:r>
            <a:r>
              <a:rPr lang="it-IT" dirty="0" err="1" smtClean="0"/>
              <a:t>Sorted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swap([X,</a:t>
            </a:r>
            <a:r>
              <a:rPr lang="it-IT" dirty="0" err="1" smtClean="0"/>
              <a:t>Y|Rest</a:t>
            </a:r>
            <a:r>
              <a:rPr lang="it-IT" dirty="0" smtClean="0"/>
              <a:t>], [Y,</a:t>
            </a:r>
            <a:r>
              <a:rPr lang="it-IT" dirty="0" err="1" smtClean="0"/>
              <a:t>X|Rest</a:t>
            </a:r>
            <a:r>
              <a:rPr lang="it-IT" dirty="0" smtClean="0"/>
              <a:t>]):-</a:t>
            </a:r>
          </a:p>
          <a:p>
            <a:pPr>
              <a:buNone/>
            </a:pPr>
            <a:r>
              <a:rPr lang="it-IT" dirty="0" smtClean="0"/>
              <a:t>	X @&gt; Y.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swap([</a:t>
            </a:r>
            <a:r>
              <a:rPr lang="it-IT" dirty="0" err="1" smtClean="0"/>
              <a:t>Z|Rest</a:t>
            </a:r>
            <a:r>
              <a:rPr lang="it-IT" dirty="0" smtClean="0"/>
              <a:t>], [Z|Rest1]):-</a:t>
            </a:r>
          </a:p>
          <a:p>
            <a:pPr>
              <a:buNone/>
            </a:pPr>
            <a:r>
              <a:rPr lang="it-IT" dirty="0" smtClean="0"/>
              <a:t>	swap(</a:t>
            </a:r>
            <a:r>
              <a:rPr lang="it-IT" dirty="0" err="1" smtClean="0"/>
              <a:t>Rest</a:t>
            </a:r>
            <a:r>
              <a:rPr lang="it-IT" dirty="0" smtClean="0"/>
              <a:t>, Rest1).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Bubble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73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t-IT" dirty="0" err="1" smtClean="0"/>
              <a:t>quicksort</a:t>
            </a:r>
            <a:r>
              <a:rPr lang="it-IT" dirty="0" smtClean="0"/>
              <a:t>( [], []).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quicksort</a:t>
            </a:r>
            <a:r>
              <a:rPr lang="it-IT" dirty="0" smtClean="0"/>
              <a:t>( [</a:t>
            </a:r>
            <a:r>
              <a:rPr lang="it-IT" dirty="0" err="1" smtClean="0"/>
              <a:t>X|Tail</a:t>
            </a:r>
            <a:r>
              <a:rPr lang="it-IT" dirty="0" smtClean="0"/>
              <a:t>], </a:t>
            </a:r>
            <a:r>
              <a:rPr lang="it-IT" dirty="0" err="1" smtClean="0"/>
              <a:t>Sorted</a:t>
            </a:r>
            <a:r>
              <a:rPr lang="it-IT" dirty="0" smtClean="0"/>
              <a:t>)  :-</a:t>
            </a:r>
          </a:p>
          <a:p>
            <a:pPr>
              <a:buNone/>
            </a:pPr>
            <a:r>
              <a:rPr lang="it-IT" dirty="0" smtClean="0"/>
              <a:t>   </a:t>
            </a:r>
            <a:r>
              <a:rPr lang="it-IT" dirty="0" err="1" smtClean="0"/>
              <a:t>split</a:t>
            </a:r>
            <a:r>
              <a:rPr lang="it-IT" dirty="0" smtClean="0"/>
              <a:t>( X, </a:t>
            </a:r>
            <a:r>
              <a:rPr lang="it-IT" dirty="0" err="1" smtClean="0"/>
              <a:t>Tail</a:t>
            </a:r>
            <a:r>
              <a:rPr lang="it-IT" dirty="0" smtClean="0"/>
              <a:t>, </a:t>
            </a:r>
            <a:r>
              <a:rPr lang="it-IT" dirty="0" err="1" smtClean="0"/>
              <a:t>Small</a:t>
            </a:r>
            <a:r>
              <a:rPr lang="it-IT" dirty="0" smtClean="0"/>
              <a:t>, Big),</a:t>
            </a:r>
          </a:p>
          <a:p>
            <a:pPr>
              <a:buNone/>
            </a:pPr>
            <a:r>
              <a:rPr lang="it-IT" dirty="0" smtClean="0"/>
              <a:t>   </a:t>
            </a:r>
            <a:r>
              <a:rPr lang="it-IT" dirty="0" err="1" smtClean="0"/>
              <a:t>quicksort</a:t>
            </a:r>
            <a:r>
              <a:rPr lang="it-IT" dirty="0" smtClean="0"/>
              <a:t>( </a:t>
            </a:r>
            <a:r>
              <a:rPr lang="it-IT" dirty="0" err="1" smtClean="0"/>
              <a:t>Small</a:t>
            </a:r>
            <a:r>
              <a:rPr lang="it-IT" dirty="0" smtClean="0"/>
              <a:t>, </a:t>
            </a:r>
            <a:r>
              <a:rPr lang="it-IT" dirty="0" err="1" smtClean="0"/>
              <a:t>SortedSmall</a:t>
            </a:r>
            <a:r>
              <a:rPr lang="it-IT" dirty="0" smtClean="0"/>
              <a:t>),</a:t>
            </a:r>
          </a:p>
          <a:p>
            <a:pPr>
              <a:buNone/>
            </a:pPr>
            <a:r>
              <a:rPr lang="it-IT" dirty="0" smtClean="0"/>
              <a:t>   </a:t>
            </a:r>
            <a:r>
              <a:rPr lang="it-IT" dirty="0" err="1" smtClean="0"/>
              <a:t>quicksort</a:t>
            </a:r>
            <a:r>
              <a:rPr lang="it-IT" dirty="0" smtClean="0"/>
              <a:t>( Big, </a:t>
            </a:r>
            <a:r>
              <a:rPr lang="it-IT" dirty="0" err="1" smtClean="0"/>
              <a:t>SortedBig</a:t>
            </a:r>
            <a:r>
              <a:rPr lang="it-IT" dirty="0" smtClean="0"/>
              <a:t>),</a:t>
            </a:r>
          </a:p>
          <a:p>
            <a:pPr>
              <a:buNone/>
            </a:pPr>
            <a:r>
              <a:rPr lang="it-IT" dirty="0" smtClean="0"/>
              <a:t>   </a:t>
            </a:r>
            <a:r>
              <a:rPr lang="it-IT" dirty="0" err="1" smtClean="0"/>
              <a:t>conc</a:t>
            </a:r>
            <a:r>
              <a:rPr lang="it-IT" dirty="0" smtClean="0"/>
              <a:t>( </a:t>
            </a:r>
            <a:r>
              <a:rPr lang="it-IT" dirty="0" err="1" smtClean="0"/>
              <a:t>SortedSmall</a:t>
            </a:r>
            <a:r>
              <a:rPr lang="it-IT" dirty="0" smtClean="0"/>
              <a:t>, [</a:t>
            </a:r>
            <a:r>
              <a:rPr lang="it-IT" dirty="0" err="1" smtClean="0"/>
              <a:t>X|SortedBig</a:t>
            </a:r>
            <a:r>
              <a:rPr lang="it-IT" dirty="0" smtClean="0"/>
              <a:t>], </a:t>
            </a:r>
            <a:r>
              <a:rPr lang="it-IT" dirty="0" err="1" smtClean="0"/>
              <a:t>Sorted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split</a:t>
            </a:r>
            <a:r>
              <a:rPr lang="it-IT" dirty="0" smtClean="0"/>
              <a:t>( X, [], [], []).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split</a:t>
            </a:r>
            <a:r>
              <a:rPr lang="it-IT" dirty="0" smtClean="0"/>
              <a:t>( X, [</a:t>
            </a:r>
            <a:r>
              <a:rPr lang="it-IT" dirty="0" err="1" smtClean="0"/>
              <a:t>Y|Tail</a:t>
            </a:r>
            <a:r>
              <a:rPr lang="it-IT" dirty="0" smtClean="0"/>
              <a:t>], [</a:t>
            </a:r>
            <a:r>
              <a:rPr lang="it-IT" dirty="0" err="1" smtClean="0"/>
              <a:t>Y|Small</a:t>
            </a:r>
            <a:r>
              <a:rPr lang="it-IT" dirty="0" smtClean="0"/>
              <a:t>], Big)  :-</a:t>
            </a:r>
          </a:p>
          <a:p>
            <a:pPr>
              <a:buNone/>
            </a:pPr>
            <a:r>
              <a:rPr lang="it-IT" dirty="0" smtClean="0"/>
              <a:t>   gt( X, Y), !,</a:t>
            </a:r>
          </a:p>
          <a:p>
            <a:pPr>
              <a:buNone/>
            </a:pPr>
            <a:r>
              <a:rPr lang="it-IT" dirty="0" smtClean="0"/>
              <a:t>   </a:t>
            </a:r>
            <a:r>
              <a:rPr lang="it-IT" dirty="0" err="1" smtClean="0"/>
              <a:t>split</a:t>
            </a:r>
            <a:r>
              <a:rPr lang="it-IT" dirty="0" smtClean="0"/>
              <a:t>( X, </a:t>
            </a:r>
            <a:r>
              <a:rPr lang="it-IT" dirty="0" err="1" smtClean="0"/>
              <a:t>Tail</a:t>
            </a:r>
            <a:r>
              <a:rPr lang="it-IT" dirty="0" smtClean="0"/>
              <a:t>, </a:t>
            </a:r>
            <a:r>
              <a:rPr lang="it-IT" dirty="0" err="1" smtClean="0"/>
              <a:t>Small</a:t>
            </a:r>
            <a:r>
              <a:rPr lang="it-IT" dirty="0" smtClean="0"/>
              <a:t>, Big).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split</a:t>
            </a:r>
            <a:r>
              <a:rPr lang="it-IT" dirty="0" smtClean="0"/>
              <a:t>( X, [</a:t>
            </a:r>
            <a:r>
              <a:rPr lang="it-IT" dirty="0" err="1" smtClean="0"/>
              <a:t>Y|Tail</a:t>
            </a:r>
            <a:r>
              <a:rPr lang="it-IT" dirty="0" smtClean="0"/>
              <a:t>], </a:t>
            </a:r>
            <a:r>
              <a:rPr lang="it-IT" dirty="0" err="1" smtClean="0"/>
              <a:t>Small</a:t>
            </a:r>
            <a:r>
              <a:rPr lang="it-IT" dirty="0" smtClean="0"/>
              <a:t>, [</a:t>
            </a:r>
            <a:r>
              <a:rPr lang="it-IT" dirty="0" err="1" smtClean="0"/>
              <a:t>Y|Big</a:t>
            </a:r>
            <a:r>
              <a:rPr lang="it-IT" dirty="0" smtClean="0"/>
              <a:t>])  :-</a:t>
            </a:r>
          </a:p>
          <a:p>
            <a:pPr>
              <a:buNone/>
            </a:pPr>
            <a:r>
              <a:rPr lang="it-IT" dirty="0" smtClean="0"/>
              <a:t>   </a:t>
            </a:r>
            <a:r>
              <a:rPr lang="it-IT" dirty="0" err="1" smtClean="0"/>
              <a:t>split</a:t>
            </a:r>
            <a:r>
              <a:rPr lang="it-IT" dirty="0" smtClean="0"/>
              <a:t>( X, </a:t>
            </a:r>
            <a:r>
              <a:rPr lang="it-IT" dirty="0" err="1" smtClean="0"/>
              <a:t>Tail</a:t>
            </a:r>
            <a:r>
              <a:rPr lang="it-IT" dirty="0" smtClean="0"/>
              <a:t>, </a:t>
            </a:r>
            <a:r>
              <a:rPr lang="it-IT" dirty="0" err="1" smtClean="0"/>
              <a:t>Small</a:t>
            </a:r>
            <a:r>
              <a:rPr lang="it-IT" dirty="0" smtClean="0"/>
              <a:t>, Big).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Quick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59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Implementare l’</a:t>
            </a:r>
            <a:r>
              <a:rPr lang="it-IT" dirty="0" err="1" smtClean="0"/>
              <a:t>insertion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24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Settings\fabio\Dati applicazioni\Microsoft\Modelli\Template.pot</Template>
  <TotalTime>9637</TotalTime>
  <Words>791</Words>
  <Application>Microsoft Office PowerPoint</Application>
  <PresentationFormat>Presentazione su schermo (4:3)</PresentationFormat>
  <Paragraphs>205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8" baseType="lpstr">
      <vt:lpstr>Template</vt:lpstr>
      <vt:lpstr>Ordinamento e Operazioni su Strutture Dati</vt:lpstr>
      <vt:lpstr>Ordinare una lista</vt:lpstr>
      <vt:lpstr>Ordinamento: prima realizzazione</vt:lpstr>
      <vt:lpstr>Ordinamento: prima realizzazione</vt:lpstr>
      <vt:lpstr>Presentazione standard di PowerPoint</vt:lpstr>
      <vt:lpstr>Ordinare una lista</vt:lpstr>
      <vt:lpstr>Bubble sort</vt:lpstr>
      <vt:lpstr>Quick sort</vt:lpstr>
      <vt:lpstr>Esercizio</vt:lpstr>
      <vt:lpstr>Cercare con Alberi Binari</vt:lpstr>
      <vt:lpstr>Cercare elementi in liste</vt:lpstr>
      <vt:lpstr>Alberi binari</vt:lpstr>
      <vt:lpstr>Alberi binari: una rappresentazione</vt:lpstr>
      <vt:lpstr>Alberi binari: cercare in alberi binari</vt:lpstr>
      <vt:lpstr>Alberi binari: cercare efficientemente</vt:lpstr>
      <vt:lpstr>Alberi binari: cercare efficientemente</vt:lpstr>
      <vt:lpstr>Alberi binari: problema</vt:lpstr>
      <vt:lpstr>Alberi binari: costruzione</vt:lpstr>
      <vt:lpstr>Alberi binari: costruzione</vt:lpstr>
      <vt:lpstr>Alberi binari: costruzione</vt:lpstr>
      <vt:lpstr>Alberi binari: togliere elemento</vt:lpstr>
      <vt:lpstr>Alberi binari: togliere elemento</vt:lpstr>
      <vt:lpstr>Alberi binari: togliere elemento</vt:lpstr>
      <vt:lpstr>Alberi binari: togliere elemento</vt:lpstr>
      <vt:lpstr>Alberi binari: togliere elemento</vt:lpstr>
      <vt:lpstr>Alberi binari: togliere elemento</vt:lpstr>
      <vt:lpstr>Alberi binari</vt:lpstr>
    </vt:vector>
  </TitlesOfParts>
  <Company>DISP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fabio</dc:creator>
  <cp:lastModifiedBy>fmz</cp:lastModifiedBy>
  <cp:revision>168</cp:revision>
  <dcterms:created xsi:type="dcterms:W3CDTF">2006-11-03T14:20:30Z</dcterms:created>
  <dcterms:modified xsi:type="dcterms:W3CDTF">2014-04-03T12:22:21Z</dcterms:modified>
</cp:coreProperties>
</file>