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8" r:id="rId10"/>
    <p:sldId id="444" r:id="rId11"/>
    <p:sldId id="445" r:id="rId12"/>
    <p:sldId id="446" r:id="rId13"/>
    <p:sldId id="447" r:id="rId14"/>
    <p:sldId id="448" r:id="rId15"/>
    <p:sldId id="429" r:id="rId16"/>
    <p:sldId id="422" r:id="rId17"/>
    <p:sldId id="423" r:id="rId18"/>
    <p:sldId id="425" r:id="rId19"/>
    <p:sldId id="430" r:id="rId20"/>
    <p:sldId id="431" r:id="rId21"/>
    <p:sldId id="432" r:id="rId22"/>
    <p:sldId id="433" r:id="rId23"/>
    <p:sldId id="434" r:id="rId24"/>
    <p:sldId id="426" r:id="rId25"/>
    <p:sldId id="427" r:id="rId26"/>
    <p:sldId id="421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>
        <p:scale>
          <a:sx n="66" d="100"/>
          <a:sy n="66" d="100"/>
        </p:scale>
        <p:origin x="-113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07/04/2014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1F4B1C-FBCA-4A82-A378-08C632049972}" type="slidenum">
              <a:rPr lang="en-US"/>
              <a:pPr/>
              <a:t>16</a:t>
            </a:fld>
            <a:endParaRPr lang="en-US"/>
          </a:p>
        </p:txBody>
      </p:sp>
      <p:sp>
        <p:nvSpPr>
          <p:cNvPr id="114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FB9A0-F924-4AEA-AED3-867DCBD49ABC}" type="slidenum">
              <a:rPr lang="en-US"/>
              <a:pPr/>
              <a:t>17</a:t>
            </a:fld>
            <a:endParaRPr lang="en-US"/>
          </a:p>
        </p:txBody>
      </p:sp>
      <p:sp>
        <p:nvSpPr>
          <p:cNvPr id="114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87B41-EDCB-4C04-BA8D-2719A147F9C4}" type="slidenum">
              <a:rPr lang="en-US"/>
              <a:pPr/>
              <a:t>25</a:t>
            </a:fld>
            <a:endParaRPr lang="en-US"/>
          </a:p>
        </p:txBody>
      </p:sp>
      <p:sp>
        <p:nvSpPr>
          <p:cNvPr id="115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Word_97_-_2003_Document1.doc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41984"/>
            <a:ext cx="7772400" cy="1143000"/>
          </a:xfrm>
        </p:spPr>
        <p:txBody>
          <a:bodyPr/>
          <a:lstStyle/>
          <a:p>
            <a:r>
              <a:rPr lang="it-IT" dirty="0" smtClean="0"/>
              <a:t>Percorsi su grafi, Sottoalberi Comuni</a:t>
            </a:r>
            <a:br>
              <a:rPr lang="it-IT" dirty="0" smtClean="0"/>
            </a:br>
            <a:r>
              <a:rPr lang="it-IT" dirty="0" smtClean="0"/>
              <a:t>e Programmazione Dinamica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Programmazione dinamica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Fibonacci</a:t>
            </a:r>
          </a:p>
          <a:p>
            <a:endParaRPr lang="it-IT" dirty="0"/>
          </a:p>
          <a:p>
            <a:r>
              <a:rPr lang="it-IT" dirty="0" smtClean="0"/>
              <a:t>Similitudine tra Alberi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37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Programmazione dinamica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Numero di Fibonacci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(1) = 1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(2) = 1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(N) = </a:t>
            </a:r>
            <a:r>
              <a:rPr lang="it-IT" dirty="0" err="1" smtClean="0"/>
              <a:t>fib</a:t>
            </a:r>
            <a:r>
              <a:rPr lang="it-IT" dirty="0" smtClean="0"/>
              <a:t>(N-1)  + </a:t>
            </a:r>
            <a:r>
              <a:rPr lang="it-IT" dirty="0" err="1" smtClean="0"/>
              <a:t>fib</a:t>
            </a:r>
            <a:r>
              <a:rPr lang="it-IT" dirty="0" smtClean="0"/>
              <a:t>(N-2).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489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Fibonacci: prima!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Scrivere il predicato </a:t>
            </a:r>
          </a:p>
          <a:p>
            <a:pPr marL="0" indent="0" algn="ctr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(X,N)</a:t>
            </a:r>
          </a:p>
          <a:p>
            <a:pPr marL="0" indent="0">
              <a:buNone/>
            </a:pPr>
            <a:r>
              <a:rPr lang="it-IT" dirty="0" smtClean="0"/>
              <a:t>vero se X è un intero e N è il numero di </a:t>
            </a:r>
            <a:r>
              <a:rPr lang="it-IT" dirty="0" err="1" smtClean="0"/>
              <a:t>fibonacci</a:t>
            </a:r>
            <a:r>
              <a:rPr lang="it-IT" dirty="0" smtClean="0"/>
              <a:t> ad esso associato.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2545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Fibonacci: prima!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/>
              <a:t>fib</a:t>
            </a:r>
            <a:r>
              <a:rPr lang="it-IT" dirty="0"/>
              <a:t>(1,1).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(2,1).</a:t>
            </a:r>
          </a:p>
          <a:p>
            <a:pPr marL="0" indent="0">
              <a:buNone/>
            </a:pPr>
            <a:r>
              <a:rPr lang="it-IT" dirty="0" err="1"/>
              <a:t>f</a:t>
            </a:r>
            <a:r>
              <a:rPr lang="it-IT" dirty="0" err="1" smtClean="0"/>
              <a:t>ib</a:t>
            </a:r>
            <a:r>
              <a:rPr lang="it-IT" dirty="0" smtClean="0"/>
              <a:t>(N,F):-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N &gt; 2,</a:t>
            </a:r>
          </a:p>
          <a:p>
            <a:pPr marL="0" indent="0">
              <a:buNone/>
            </a:pPr>
            <a:r>
              <a:rPr lang="it-IT" dirty="0"/>
              <a:t>	N1 </a:t>
            </a:r>
            <a:r>
              <a:rPr lang="it-IT" dirty="0" err="1"/>
              <a:t>is</a:t>
            </a:r>
            <a:r>
              <a:rPr lang="it-IT" dirty="0"/>
              <a:t> N - 1, </a:t>
            </a:r>
            <a:r>
              <a:rPr lang="it-IT" dirty="0" err="1"/>
              <a:t>fib</a:t>
            </a:r>
            <a:r>
              <a:rPr lang="it-IT" dirty="0"/>
              <a:t>(N1,F1),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N2 </a:t>
            </a:r>
            <a:r>
              <a:rPr lang="it-IT" dirty="0" err="1"/>
              <a:t>is</a:t>
            </a:r>
            <a:r>
              <a:rPr lang="it-IT" dirty="0"/>
              <a:t> N - </a:t>
            </a:r>
            <a:r>
              <a:rPr lang="it-IT" dirty="0" smtClean="0"/>
              <a:t>2, </a:t>
            </a:r>
            <a:r>
              <a:rPr lang="it-IT" dirty="0" err="1" smtClean="0"/>
              <a:t>fib</a:t>
            </a:r>
            <a:r>
              <a:rPr lang="it-IT" dirty="0" smtClean="0"/>
              <a:t>(N2,F2),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F </a:t>
            </a:r>
            <a:r>
              <a:rPr lang="it-IT" dirty="0" err="1" smtClean="0"/>
              <a:t>is</a:t>
            </a:r>
            <a:r>
              <a:rPr lang="it-IT" dirty="0" smtClean="0"/>
              <a:t> F1 + F2.</a:t>
            </a:r>
            <a:endParaRPr lang="it-IT" dirty="0"/>
          </a:p>
          <a:p>
            <a:pPr marL="0" indent="0">
              <a:buNone/>
            </a:pPr>
            <a:r>
              <a:rPr lang="it-IT" dirty="0"/>
              <a:t>	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82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Fibonacci </a:t>
            </a:r>
            <a:r>
              <a:rPr lang="it-IT" b="1" i="1" dirty="0" smtClean="0"/>
              <a:t>dinamico</a:t>
            </a:r>
            <a:endParaRPr lang="it-IT" b="1" i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:- </a:t>
            </a:r>
            <a:r>
              <a:rPr lang="it-IT" dirty="0" err="1" smtClean="0"/>
              <a:t>dynamic</a:t>
            </a:r>
            <a:r>
              <a:rPr lang="it-IT" dirty="0" smtClean="0"/>
              <a:t> </a:t>
            </a:r>
            <a:r>
              <a:rPr lang="it-IT" dirty="0" err="1" smtClean="0"/>
              <a:t>fib</a:t>
            </a:r>
            <a:r>
              <a:rPr lang="it-IT" dirty="0" smtClean="0"/>
              <a:t>/2.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(1,1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(2,1</a:t>
            </a:r>
            <a:r>
              <a:rPr lang="it-IT" dirty="0"/>
              <a:t>).</a:t>
            </a:r>
          </a:p>
          <a:p>
            <a:pPr marL="0" indent="0">
              <a:buNone/>
            </a:pPr>
            <a:r>
              <a:rPr lang="it-IT" dirty="0" err="1" smtClean="0"/>
              <a:t>fib</a:t>
            </a:r>
            <a:r>
              <a:rPr lang="it-IT" dirty="0" smtClean="0"/>
              <a:t>(N,F</a:t>
            </a:r>
            <a:r>
              <a:rPr lang="it-IT" dirty="0"/>
              <a:t>):-</a:t>
            </a:r>
          </a:p>
          <a:p>
            <a:pPr marL="0" indent="0">
              <a:buNone/>
            </a:pPr>
            <a:r>
              <a:rPr lang="it-IT" dirty="0"/>
              <a:t>	N &gt; 2,</a:t>
            </a:r>
          </a:p>
          <a:p>
            <a:pPr marL="0" indent="0">
              <a:buNone/>
            </a:pPr>
            <a:r>
              <a:rPr lang="it-IT" dirty="0"/>
              <a:t>	N1 </a:t>
            </a:r>
            <a:r>
              <a:rPr lang="it-IT" dirty="0" err="1"/>
              <a:t>is</a:t>
            </a:r>
            <a:r>
              <a:rPr lang="it-IT" dirty="0"/>
              <a:t> N - 1, </a:t>
            </a:r>
            <a:r>
              <a:rPr lang="it-IT" dirty="0" err="1"/>
              <a:t>fib</a:t>
            </a:r>
            <a:r>
              <a:rPr lang="it-IT" dirty="0"/>
              <a:t>(N1,F1),</a:t>
            </a:r>
          </a:p>
          <a:p>
            <a:pPr marL="0" indent="0">
              <a:buNone/>
            </a:pPr>
            <a:r>
              <a:rPr lang="it-IT" dirty="0"/>
              <a:t>	N2 </a:t>
            </a:r>
            <a:r>
              <a:rPr lang="it-IT" dirty="0" err="1"/>
              <a:t>is</a:t>
            </a:r>
            <a:r>
              <a:rPr lang="it-IT" dirty="0"/>
              <a:t> N - </a:t>
            </a:r>
            <a:r>
              <a:rPr lang="it-IT" dirty="0" smtClean="0"/>
              <a:t>2, </a:t>
            </a:r>
            <a:r>
              <a:rPr lang="it-IT" dirty="0" err="1"/>
              <a:t>fib</a:t>
            </a:r>
            <a:r>
              <a:rPr lang="it-IT" dirty="0"/>
              <a:t>(N2,F2),</a:t>
            </a:r>
          </a:p>
          <a:p>
            <a:pPr marL="0" indent="0">
              <a:buNone/>
            </a:pPr>
            <a:r>
              <a:rPr lang="it-IT" dirty="0"/>
              <a:t>	F </a:t>
            </a:r>
            <a:r>
              <a:rPr lang="it-IT" dirty="0" err="1"/>
              <a:t>is</a:t>
            </a:r>
            <a:r>
              <a:rPr lang="it-IT" dirty="0"/>
              <a:t> F1 + </a:t>
            </a:r>
            <a:r>
              <a:rPr lang="it-IT" dirty="0" smtClean="0"/>
              <a:t>F2,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>
                <a:solidFill>
                  <a:srgbClr val="FF0000"/>
                </a:solidFill>
              </a:rPr>
              <a:t>asserta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fib</a:t>
            </a:r>
            <a:r>
              <a:rPr lang="it-IT" dirty="0" smtClean="0">
                <a:solidFill>
                  <a:srgbClr val="FF0000"/>
                </a:solidFill>
              </a:rPr>
              <a:t>(N,F)).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90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Programmazione Dinamica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r>
              <a:rPr lang="it-IT" b="1" i="1" dirty="0" smtClean="0"/>
              <a:t>Similitudine tra alberi </a:t>
            </a:r>
            <a:r>
              <a:rPr lang="it-IT" dirty="0" smtClean="0"/>
              <a:t>in funzione del numero di sottoalberi in comune</a:t>
            </a:r>
          </a:p>
          <a:p>
            <a:pPr marL="0" indent="0" algn="ctr">
              <a:buNone/>
            </a:pPr>
            <a:r>
              <a:rPr lang="it-IT" dirty="0" smtClean="0"/>
              <a:t>k(T1,T2,N) </a:t>
            </a:r>
          </a:p>
          <a:p>
            <a:r>
              <a:rPr lang="it-IT" dirty="0" smtClean="0"/>
              <a:t>è vera se T1 e T2 sono alberi ed essi hanno in comune N sottoalberi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230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Prog</a:t>
            </a:r>
            <a:r>
              <a:rPr lang="en-US" dirty="0" smtClean="0"/>
              <a:t> Din: </a:t>
            </a:r>
            <a:r>
              <a:rPr lang="en-US" dirty="0" err="1" smtClean="0"/>
              <a:t>Similitudine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alberi</a:t>
            </a:r>
            <a:endParaRPr lang="en-US" dirty="0"/>
          </a:p>
        </p:txBody>
      </p:sp>
      <p:sp>
        <p:nvSpPr>
          <p:cNvPr id="9" name="Segnaposto contenut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I sottoalberi</a:t>
            </a:r>
            <a:endParaRPr lang="it-IT" dirty="0"/>
          </a:p>
        </p:txBody>
      </p:sp>
      <p:sp>
        <p:nvSpPr>
          <p:cNvPr id="1145859" name="Text Box 3"/>
          <p:cNvSpPr txBox="1">
            <a:spLocks noChangeArrowheads="1"/>
          </p:cNvSpPr>
          <p:nvPr/>
        </p:nvSpPr>
        <p:spPr bwMode="auto">
          <a:xfrm>
            <a:off x="4063349" y="3305175"/>
            <a:ext cx="57901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NP</a:t>
            </a:r>
            <a:endParaRPr lang="en-US" sz="1600" baseline="0"/>
          </a:p>
        </p:txBody>
      </p:sp>
      <p:sp>
        <p:nvSpPr>
          <p:cNvPr id="1145860" name="Text Box 4"/>
          <p:cNvSpPr txBox="1">
            <a:spLocks noChangeArrowheads="1"/>
          </p:cNvSpPr>
          <p:nvPr/>
        </p:nvSpPr>
        <p:spPr bwMode="auto">
          <a:xfrm>
            <a:off x="3834676" y="3844926"/>
            <a:ext cx="401644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D</a:t>
            </a:r>
            <a:endParaRPr lang="en-US" sz="1600" baseline="0"/>
          </a:p>
        </p:txBody>
      </p:sp>
      <p:sp>
        <p:nvSpPr>
          <p:cNvPr id="1145861" name="Text Box 5"/>
          <p:cNvSpPr txBox="1">
            <a:spLocks noChangeArrowheads="1"/>
          </p:cNvSpPr>
          <p:nvPr/>
        </p:nvSpPr>
        <p:spPr bwMode="auto">
          <a:xfrm>
            <a:off x="4368247" y="3857626"/>
            <a:ext cx="554093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N</a:t>
            </a:r>
            <a:endParaRPr lang="en-US" sz="1600" baseline="0"/>
          </a:p>
        </p:txBody>
      </p:sp>
      <p:sp>
        <p:nvSpPr>
          <p:cNvPr id="1145862" name="Line 6"/>
          <p:cNvSpPr>
            <a:spLocks noChangeShapeType="1"/>
          </p:cNvSpPr>
          <p:nvPr/>
        </p:nvSpPr>
        <p:spPr bwMode="auto">
          <a:xfrm flipV="1">
            <a:off x="4067747" y="3627439"/>
            <a:ext cx="101143" cy="2444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63" name="Line 7"/>
          <p:cNvSpPr>
            <a:spLocks noChangeShapeType="1"/>
          </p:cNvSpPr>
          <p:nvPr/>
        </p:nvSpPr>
        <p:spPr bwMode="auto">
          <a:xfrm>
            <a:off x="4393167" y="3640139"/>
            <a:ext cx="101143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64" name="Text Box 8"/>
          <p:cNvSpPr txBox="1">
            <a:spLocks noChangeArrowheads="1"/>
          </p:cNvSpPr>
          <p:nvPr/>
        </p:nvSpPr>
        <p:spPr bwMode="auto">
          <a:xfrm>
            <a:off x="4016442" y="2595563"/>
            <a:ext cx="55409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VP</a:t>
            </a:r>
            <a:endParaRPr lang="en-US" sz="1600" baseline="0"/>
          </a:p>
        </p:txBody>
      </p:sp>
      <p:sp>
        <p:nvSpPr>
          <p:cNvPr id="1145865" name="Line 9"/>
          <p:cNvSpPr>
            <a:spLocks noChangeShapeType="1"/>
          </p:cNvSpPr>
          <p:nvPr/>
        </p:nvSpPr>
        <p:spPr bwMode="auto">
          <a:xfrm flipH="1">
            <a:off x="3450621" y="2892425"/>
            <a:ext cx="628852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66" name="Text Box 10"/>
          <p:cNvSpPr txBox="1">
            <a:spLocks noChangeArrowheads="1"/>
          </p:cNvSpPr>
          <p:nvPr/>
        </p:nvSpPr>
        <p:spPr bwMode="auto">
          <a:xfrm>
            <a:off x="3185302" y="3267075"/>
            <a:ext cx="416303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V</a:t>
            </a:r>
            <a:endParaRPr lang="en-US" sz="1600" baseline="0"/>
          </a:p>
        </p:txBody>
      </p:sp>
      <p:sp>
        <p:nvSpPr>
          <p:cNvPr id="1145867" name="Line 11"/>
          <p:cNvSpPr>
            <a:spLocks noChangeShapeType="1"/>
          </p:cNvSpPr>
          <p:nvPr/>
        </p:nvSpPr>
        <p:spPr bwMode="auto">
          <a:xfrm>
            <a:off x="3315763" y="3587751"/>
            <a:ext cx="1466" cy="309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68" name="Text Box 12"/>
          <p:cNvSpPr txBox="1">
            <a:spLocks noChangeArrowheads="1"/>
          </p:cNvSpPr>
          <p:nvPr/>
        </p:nvSpPr>
        <p:spPr bwMode="auto">
          <a:xfrm>
            <a:off x="2915585" y="3884613"/>
            <a:ext cx="1081801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delivers</a:t>
            </a:r>
            <a:endParaRPr lang="en-US" sz="1600" baseline="0"/>
          </a:p>
        </p:txBody>
      </p:sp>
      <p:sp>
        <p:nvSpPr>
          <p:cNvPr id="1145869" name="Line 13"/>
          <p:cNvSpPr>
            <a:spLocks noChangeShapeType="1"/>
          </p:cNvSpPr>
          <p:nvPr/>
        </p:nvSpPr>
        <p:spPr bwMode="auto">
          <a:xfrm>
            <a:off x="4242183" y="2982913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70" name="Line 14"/>
          <p:cNvSpPr>
            <a:spLocks noChangeShapeType="1"/>
          </p:cNvSpPr>
          <p:nvPr/>
        </p:nvSpPr>
        <p:spPr bwMode="auto">
          <a:xfrm>
            <a:off x="3940217" y="4179888"/>
            <a:ext cx="0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71" name="Text Box 15"/>
          <p:cNvSpPr txBox="1">
            <a:spLocks noChangeArrowheads="1"/>
          </p:cNvSpPr>
          <p:nvPr/>
        </p:nvSpPr>
        <p:spPr bwMode="auto">
          <a:xfrm>
            <a:off x="3811222" y="4462463"/>
            <a:ext cx="414837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a</a:t>
            </a:r>
            <a:endParaRPr lang="en-US" sz="1600" baseline="0"/>
          </a:p>
        </p:txBody>
      </p:sp>
      <p:sp>
        <p:nvSpPr>
          <p:cNvPr id="1145872" name="Line 16"/>
          <p:cNvSpPr>
            <a:spLocks noChangeShapeType="1"/>
          </p:cNvSpPr>
          <p:nvPr/>
        </p:nvSpPr>
        <p:spPr bwMode="auto">
          <a:xfrm>
            <a:off x="4511900" y="4179888"/>
            <a:ext cx="1466" cy="309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it-IT" sz="2000"/>
          </a:p>
        </p:txBody>
      </p:sp>
      <p:sp>
        <p:nvSpPr>
          <p:cNvPr id="1145873" name="Text Box 17"/>
          <p:cNvSpPr txBox="1">
            <a:spLocks noChangeArrowheads="1"/>
          </p:cNvSpPr>
          <p:nvPr/>
        </p:nvSpPr>
        <p:spPr bwMode="auto">
          <a:xfrm>
            <a:off x="4165958" y="4476751"/>
            <a:ext cx="892706" cy="37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it-IT" sz="2000" baseline="0">
                <a:solidFill>
                  <a:srgbClr val="000000"/>
                </a:solidFill>
              </a:rPr>
              <a:t>   talk</a:t>
            </a:r>
            <a:endParaRPr lang="en-US" sz="1600" baseline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5586" y="2595563"/>
            <a:ext cx="2006754" cy="2214562"/>
            <a:chOff x="1989" y="1635"/>
            <a:chExt cx="1369" cy="1395"/>
          </a:xfrm>
        </p:grpSpPr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1989" y="1635"/>
              <a:ext cx="1369" cy="1395"/>
              <a:chOff x="2085" y="1731"/>
              <a:chExt cx="1369" cy="1395"/>
            </a:xfrm>
          </p:grpSpPr>
          <p:sp>
            <p:nvSpPr>
              <p:cNvPr id="1145876" name="Text Box 20"/>
              <p:cNvSpPr txBox="1">
                <a:spLocks noChangeArrowheads="1"/>
              </p:cNvSpPr>
              <p:nvPr/>
            </p:nvSpPr>
            <p:spPr bwMode="auto">
              <a:xfrm>
                <a:off x="2868" y="2178"/>
                <a:ext cx="395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NP</a:t>
                </a:r>
                <a:endParaRPr lang="en-US" sz="1600" baseline="0"/>
              </a:p>
            </p:txBody>
          </p:sp>
          <p:sp>
            <p:nvSpPr>
              <p:cNvPr id="1145877" name="Text Box 21"/>
              <p:cNvSpPr txBox="1">
                <a:spLocks noChangeArrowheads="1"/>
              </p:cNvSpPr>
              <p:nvPr/>
            </p:nvSpPr>
            <p:spPr bwMode="auto">
              <a:xfrm>
                <a:off x="2712" y="2518"/>
                <a:ext cx="274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D</a:t>
                </a:r>
                <a:endParaRPr lang="en-US" sz="1600" baseline="0"/>
              </a:p>
            </p:txBody>
          </p:sp>
          <p:sp>
            <p:nvSpPr>
              <p:cNvPr id="1145878" name="Text Box 22"/>
              <p:cNvSpPr txBox="1">
                <a:spLocks noChangeArrowheads="1"/>
              </p:cNvSpPr>
              <p:nvPr/>
            </p:nvSpPr>
            <p:spPr bwMode="auto">
              <a:xfrm>
                <a:off x="3076" y="2526"/>
                <a:ext cx="378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N</a:t>
                </a:r>
                <a:endParaRPr lang="en-US" sz="1600" baseline="0"/>
              </a:p>
            </p:txBody>
          </p:sp>
          <p:sp>
            <p:nvSpPr>
              <p:cNvPr id="1145879" name="Line 23"/>
              <p:cNvSpPr>
                <a:spLocks noChangeShapeType="1"/>
              </p:cNvSpPr>
              <p:nvPr/>
            </p:nvSpPr>
            <p:spPr bwMode="auto">
              <a:xfrm flipV="1">
                <a:off x="2871" y="2381"/>
                <a:ext cx="69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80" name="Line 24"/>
              <p:cNvSpPr>
                <a:spLocks noChangeShapeType="1"/>
              </p:cNvSpPr>
              <p:nvPr/>
            </p:nvSpPr>
            <p:spPr bwMode="auto">
              <a:xfrm>
                <a:off x="3093" y="2389"/>
                <a:ext cx="69" cy="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81" name="Text Box 25"/>
              <p:cNvSpPr txBox="1">
                <a:spLocks noChangeArrowheads="1"/>
              </p:cNvSpPr>
              <p:nvPr/>
            </p:nvSpPr>
            <p:spPr bwMode="auto">
              <a:xfrm>
                <a:off x="2836" y="1731"/>
                <a:ext cx="378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VP</a:t>
                </a:r>
                <a:endParaRPr lang="en-US" sz="1600" baseline="0"/>
              </a:p>
            </p:txBody>
          </p:sp>
          <p:sp>
            <p:nvSpPr>
              <p:cNvPr id="1145882" name="Line 26"/>
              <p:cNvSpPr>
                <a:spLocks noChangeShapeType="1"/>
              </p:cNvSpPr>
              <p:nvPr/>
            </p:nvSpPr>
            <p:spPr bwMode="auto">
              <a:xfrm flipH="1">
                <a:off x="2450" y="1918"/>
                <a:ext cx="429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83" name="Text Box 27"/>
              <p:cNvSpPr txBox="1">
                <a:spLocks noChangeArrowheads="1"/>
              </p:cNvSpPr>
              <p:nvPr/>
            </p:nvSpPr>
            <p:spPr bwMode="auto">
              <a:xfrm>
                <a:off x="2269" y="2154"/>
                <a:ext cx="284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V</a:t>
                </a:r>
                <a:endParaRPr lang="en-US" sz="1600" baseline="0"/>
              </a:p>
            </p:txBody>
          </p:sp>
          <p:sp>
            <p:nvSpPr>
              <p:cNvPr id="1145884" name="Text Box 28"/>
              <p:cNvSpPr txBox="1">
                <a:spLocks noChangeArrowheads="1"/>
              </p:cNvSpPr>
              <p:nvPr/>
            </p:nvSpPr>
            <p:spPr bwMode="auto">
              <a:xfrm>
                <a:off x="2085" y="2543"/>
                <a:ext cx="738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delivers</a:t>
                </a:r>
                <a:endParaRPr lang="en-US" sz="1600" baseline="0"/>
              </a:p>
            </p:txBody>
          </p:sp>
          <p:sp>
            <p:nvSpPr>
              <p:cNvPr id="1145885" name="Line 29"/>
              <p:cNvSpPr>
                <a:spLocks noChangeShapeType="1"/>
              </p:cNvSpPr>
              <p:nvPr/>
            </p:nvSpPr>
            <p:spPr bwMode="auto">
              <a:xfrm>
                <a:off x="2990" y="1975"/>
                <a:ext cx="0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86" name="Line 30"/>
              <p:cNvSpPr>
                <a:spLocks noChangeShapeType="1"/>
              </p:cNvSpPr>
              <p:nvPr/>
            </p:nvSpPr>
            <p:spPr bwMode="auto">
              <a:xfrm>
                <a:off x="2784" y="2729"/>
                <a:ext cx="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87" name="Text Box 31"/>
              <p:cNvSpPr txBox="1">
                <a:spLocks noChangeArrowheads="1"/>
              </p:cNvSpPr>
              <p:nvPr/>
            </p:nvSpPr>
            <p:spPr bwMode="auto">
              <a:xfrm>
                <a:off x="2696" y="2907"/>
                <a:ext cx="28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a</a:t>
                </a:r>
                <a:endParaRPr lang="en-US" sz="1600" baseline="0"/>
              </a:p>
            </p:txBody>
          </p:sp>
        </p:grpSp>
        <p:sp>
          <p:nvSpPr>
            <p:cNvPr id="1145888" name="Line 32"/>
            <p:cNvSpPr>
              <a:spLocks noChangeShapeType="1"/>
            </p:cNvSpPr>
            <p:nvPr/>
          </p:nvSpPr>
          <p:spPr bwMode="auto">
            <a:xfrm>
              <a:off x="2262" y="2252"/>
              <a:ext cx="1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2915586" y="2595563"/>
            <a:ext cx="2006754" cy="1662112"/>
            <a:chOff x="2085" y="1731"/>
            <a:chExt cx="1369" cy="1047"/>
          </a:xfrm>
        </p:grpSpPr>
        <p:grpSp>
          <p:nvGrpSpPr>
            <p:cNvPr id="5" name="Group 34"/>
            <p:cNvGrpSpPr>
              <a:grpSpLocks/>
            </p:cNvGrpSpPr>
            <p:nvPr/>
          </p:nvGrpSpPr>
          <p:grpSpPr bwMode="auto">
            <a:xfrm>
              <a:off x="2085" y="1731"/>
              <a:ext cx="1369" cy="1047"/>
              <a:chOff x="2085" y="1731"/>
              <a:chExt cx="1369" cy="1047"/>
            </a:xfrm>
          </p:grpSpPr>
          <p:sp>
            <p:nvSpPr>
              <p:cNvPr id="1145891" name="Text Box 35"/>
              <p:cNvSpPr txBox="1">
                <a:spLocks noChangeArrowheads="1"/>
              </p:cNvSpPr>
              <p:nvPr/>
            </p:nvSpPr>
            <p:spPr bwMode="auto">
              <a:xfrm>
                <a:off x="2868" y="2178"/>
                <a:ext cx="395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NP</a:t>
                </a:r>
                <a:endParaRPr lang="en-US" sz="1600" baseline="0"/>
              </a:p>
            </p:txBody>
          </p:sp>
          <p:sp>
            <p:nvSpPr>
              <p:cNvPr id="1145892" name="Text Box 36"/>
              <p:cNvSpPr txBox="1">
                <a:spLocks noChangeArrowheads="1"/>
              </p:cNvSpPr>
              <p:nvPr/>
            </p:nvSpPr>
            <p:spPr bwMode="auto">
              <a:xfrm>
                <a:off x="2712" y="2518"/>
                <a:ext cx="274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D</a:t>
                </a:r>
                <a:endParaRPr lang="en-US" sz="1600" baseline="0"/>
              </a:p>
            </p:txBody>
          </p:sp>
          <p:sp>
            <p:nvSpPr>
              <p:cNvPr id="1145893" name="Text Box 37"/>
              <p:cNvSpPr txBox="1">
                <a:spLocks noChangeArrowheads="1"/>
              </p:cNvSpPr>
              <p:nvPr/>
            </p:nvSpPr>
            <p:spPr bwMode="auto">
              <a:xfrm>
                <a:off x="3076" y="2526"/>
                <a:ext cx="378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N</a:t>
                </a:r>
                <a:endParaRPr lang="en-US" sz="1600" baseline="0"/>
              </a:p>
            </p:txBody>
          </p:sp>
          <p:sp>
            <p:nvSpPr>
              <p:cNvPr id="1145894" name="Line 38"/>
              <p:cNvSpPr>
                <a:spLocks noChangeShapeType="1"/>
              </p:cNvSpPr>
              <p:nvPr/>
            </p:nvSpPr>
            <p:spPr bwMode="auto">
              <a:xfrm flipV="1">
                <a:off x="2871" y="2381"/>
                <a:ext cx="69" cy="1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95" name="Line 39"/>
              <p:cNvSpPr>
                <a:spLocks noChangeShapeType="1"/>
              </p:cNvSpPr>
              <p:nvPr/>
            </p:nvSpPr>
            <p:spPr bwMode="auto">
              <a:xfrm>
                <a:off x="3093" y="2389"/>
                <a:ext cx="69" cy="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96" name="Text Box 40"/>
              <p:cNvSpPr txBox="1">
                <a:spLocks noChangeArrowheads="1"/>
              </p:cNvSpPr>
              <p:nvPr/>
            </p:nvSpPr>
            <p:spPr bwMode="auto">
              <a:xfrm>
                <a:off x="2836" y="1731"/>
                <a:ext cx="378" cy="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VP</a:t>
                </a:r>
                <a:endParaRPr lang="en-US" sz="1600" baseline="0"/>
              </a:p>
            </p:txBody>
          </p:sp>
          <p:sp>
            <p:nvSpPr>
              <p:cNvPr id="1145897" name="Line 41"/>
              <p:cNvSpPr>
                <a:spLocks noChangeShapeType="1"/>
              </p:cNvSpPr>
              <p:nvPr/>
            </p:nvSpPr>
            <p:spPr bwMode="auto">
              <a:xfrm flipH="1">
                <a:off x="2450" y="1918"/>
                <a:ext cx="429" cy="2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  <p:sp>
            <p:nvSpPr>
              <p:cNvPr id="1145898" name="Text Box 42"/>
              <p:cNvSpPr txBox="1">
                <a:spLocks noChangeArrowheads="1"/>
              </p:cNvSpPr>
              <p:nvPr/>
            </p:nvSpPr>
            <p:spPr bwMode="auto">
              <a:xfrm>
                <a:off x="2269" y="2154"/>
                <a:ext cx="284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V</a:t>
                </a:r>
                <a:endParaRPr lang="en-US" sz="1600" baseline="0"/>
              </a:p>
            </p:txBody>
          </p:sp>
          <p:sp>
            <p:nvSpPr>
              <p:cNvPr id="1145899" name="Text Box 43"/>
              <p:cNvSpPr txBox="1">
                <a:spLocks noChangeArrowheads="1"/>
              </p:cNvSpPr>
              <p:nvPr/>
            </p:nvSpPr>
            <p:spPr bwMode="auto">
              <a:xfrm>
                <a:off x="2085" y="2543"/>
                <a:ext cx="738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>
                  <a:spcBef>
                    <a:spcPct val="0"/>
                  </a:spcBef>
                  <a:buFontTx/>
                  <a:buNone/>
                </a:pPr>
                <a:r>
                  <a:rPr lang="it-IT" sz="2000" baseline="0">
                    <a:solidFill>
                      <a:srgbClr val="000000"/>
                    </a:solidFill>
                  </a:rPr>
                  <a:t>delivers</a:t>
                </a:r>
                <a:endParaRPr lang="en-US" sz="1600" baseline="0"/>
              </a:p>
            </p:txBody>
          </p:sp>
          <p:sp>
            <p:nvSpPr>
              <p:cNvPr id="1145900" name="Line 44"/>
              <p:cNvSpPr>
                <a:spLocks noChangeShapeType="1"/>
              </p:cNvSpPr>
              <p:nvPr/>
            </p:nvSpPr>
            <p:spPr bwMode="auto">
              <a:xfrm>
                <a:off x="2990" y="1975"/>
                <a:ext cx="0" cy="20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t-IT" sz="2000"/>
              </a:p>
            </p:txBody>
          </p:sp>
        </p:grpSp>
        <p:sp>
          <p:nvSpPr>
            <p:cNvPr id="1145901" name="Line 45"/>
            <p:cNvSpPr>
              <a:spLocks noChangeShapeType="1"/>
            </p:cNvSpPr>
            <p:nvPr/>
          </p:nvSpPr>
          <p:spPr bwMode="auto">
            <a:xfrm>
              <a:off x="2358" y="2348"/>
              <a:ext cx="1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185303" y="2595564"/>
            <a:ext cx="1737037" cy="1609725"/>
            <a:chOff x="3709" y="1043"/>
            <a:chExt cx="1185" cy="1014"/>
          </a:xfrm>
        </p:grpSpPr>
        <p:sp>
          <p:nvSpPr>
            <p:cNvPr id="1145903" name="Text Box 47"/>
            <p:cNvSpPr txBox="1">
              <a:spLocks noChangeArrowheads="1"/>
            </p:cNvSpPr>
            <p:nvPr/>
          </p:nvSpPr>
          <p:spPr bwMode="auto">
            <a:xfrm>
              <a:off x="4308" y="1490"/>
              <a:ext cx="3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NP</a:t>
              </a:r>
              <a:endParaRPr lang="en-US" sz="1600" baseline="0"/>
            </a:p>
          </p:txBody>
        </p:sp>
        <p:sp>
          <p:nvSpPr>
            <p:cNvPr id="1145904" name="Text Box 48"/>
            <p:cNvSpPr txBox="1">
              <a:spLocks noChangeArrowheads="1"/>
            </p:cNvSpPr>
            <p:nvPr/>
          </p:nvSpPr>
          <p:spPr bwMode="auto">
            <a:xfrm>
              <a:off x="4152" y="1830"/>
              <a:ext cx="274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D</a:t>
              </a:r>
              <a:endParaRPr lang="en-US" sz="1600" baseline="0"/>
            </a:p>
          </p:txBody>
        </p:sp>
        <p:sp>
          <p:nvSpPr>
            <p:cNvPr id="1145905" name="Text Box 49"/>
            <p:cNvSpPr txBox="1">
              <a:spLocks noChangeArrowheads="1"/>
            </p:cNvSpPr>
            <p:nvPr/>
          </p:nvSpPr>
          <p:spPr bwMode="auto">
            <a:xfrm>
              <a:off x="4516" y="1838"/>
              <a:ext cx="37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N</a:t>
              </a:r>
              <a:endParaRPr lang="en-US" sz="1600" baseline="0"/>
            </a:p>
          </p:txBody>
        </p:sp>
        <p:sp>
          <p:nvSpPr>
            <p:cNvPr id="1145906" name="Line 50"/>
            <p:cNvSpPr>
              <a:spLocks noChangeShapeType="1"/>
            </p:cNvSpPr>
            <p:nvPr/>
          </p:nvSpPr>
          <p:spPr bwMode="auto">
            <a:xfrm flipV="1">
              <a:off x="4311" y="1693"/>
              <a:ext cx="69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  <p:sp>
          <p:nvSpPr>
            <p:cNvPr id="1145907" name="Line 51"/>
            <p:cNvSpPr>
              <a:spLocks noChangeShapeType="1"/>
            </p:cNvSpPr>
            <p:nvPr/>
          </p:nvSpPr>
          <p:spPr bwMode="auto">
            <a:xfrm>
              <a:off x="4533" y="1701"/>
              <a:ext cx="69" cy="1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  <p:sp>
          <p:nvSpPr>
            <p:cNvPr id="1145908" name="Text Box 52"/>
            <p:cNvSpPr txBox="1">
              <a:spLocks noChangeArrowheads="1"/>
            </p:cNvSpPr>
            <p:nvPr/>
          </p:nvSpPr>
          <p:spPr bwMode="auto">
            <a:xfrm>
              <a:off x="4276" y="1043"/>
              <a:ext cx="37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VP</a:t>
              </a:r>
              <a:endParaRPr lang="en-US" sz="1600" baseline="0"/>
            </a:p>
          </p:txBody>
        </p:sp>
        <p:sp>
          <p:nvSpPr>
            <p:cNvPr id="1145909" name="Line 53"/>
            <p:cNvSpPr>
              <a:spLocks noChangeShapeType="1"/>
            </p:cNvSpPr>
            <p:nvPr/>
          </p:nvSpPr>
          <p:spPr bwMode="auto">
            <a:xfrm flipH="1">
              <a:off x="3890" y="1230"/>
              <a:ext cx="42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  <p:sp>
          <p:nvSpPr>
            <p:cNvPr id="1145910" name="Text Box 54"/>
            <p:cNvSpPr txBox="1">
              <a:spLocks noChangeArrowheads="1"/>
            </p:cNvSpPr>
            <p:nvPr/>
          </p:nvSpPr>
          <p:spPr bwMode="auto">
            <a:xfrm>
              <a:off x="3709" y="1466"/>
              <a:ext cx="28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V</a:t>
              </a:r>
              <a:endParaRPr lang="en-US" sz="1600" baseline="0"/>
            </a:p>
          </p:txBody>
        </p:sp>
        <p:sp>
          <p:nvSpPr>
            <p:cNvPr id="1145911" name="Line 55"/>
            <p:cNvSpPr>
              <a:spLocks noChangeShapeType="1"/>
            </p:cNvSpPr>
            <p:nvPr/>
          </p:nvSpPr>
          <p:spPr bwMode="auto">
            <a:xfrm>
              <a:off x="4430" y="1287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3185303" y="2595564"/>
            <a:ext cx="1457059" cy="1057275"/>
            <a:chOff x="3781" y="891"/>
            <a:chExt cx="994" cy="666"/>
          </a:xfrm>
        </p:grpSpPr>
        <p:sp>
          <p:nvSpPr>
            <p:cNvPr id="1145913" name="Text Box 57"/>
            <p:cNvSpPr txBox="1">
              <a:spLocks noChangeArrowheads="1"/>
            </p:cNvSpPr>
            <p:nvPr/>
          </p:nvSpPr>
          <p:spPr bwMode="auto">
            <a:xfrm>
              <a:off x="4380" y="1338"/>
              <a:ext cx="395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NP</a:t>
              </a:r>
              <a:endParaRPr lang="en-US" sz="1600" baseline="0"/>
            </a:p>
          </p:txBody>
        </p:sp>
        <p:sp>
          <p:nvSpPr>
            <p:cNvPr id="1145914" name="Text Box 58"/>
            <p:cNvSpPr txBox="1">
              <a:spLocks noChangeArrowheads="1"/>
            </p:cNvSpPr>
            <p:nvPr/>
          </p:nvSpPr>
          <p:spPr bwMode="auto">
            <a:xfrm>
              <a:off x="4348" y="891"/>
              <a:ext cx="37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VP</a:t>
              </a:r>
              <a:endParaRPr lang="en-US" sz="1600" baseline="0"/>
            </a:p>
          </p:txBody>
        </p:sp>
        <p:sp>
          <p:nvSpPr>
            <p:cNvPr id="1145915" name="Line 59"/>
            <p:cNvSpPr>
              <a:spLocks noChangeShapeType="1"/>
            </p:cNvSpPr>
            <p:nvPr/>
          </p:nvSpPr>
          <p:spPr bwMode="auto">
            <a:xfrm flipH="1">
              <a:off x="3962" y="1078"/>
              <a:ext cx="429" cy="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  <p:sp>
          <p:nvSpPr>
            <p:cNvPr id="1145916" name="Text Box 60"/>
            <p:cNvSpPr txBox="1">
              <a:spLocks noChangeArrowheads="1"/>
            </p:cNvSpPr>
            <p:nvPr/>
          </p:nvSpPr>
          <p:spPr bwMode="auto">
            <a:xfrm>
              <a:off x="3781" y="1314"/>
              <a:ext cx="284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>
                <a:spcBef>
                  <a:spcPct val="0"/>
                </a:spcBef>
                <a:buFontTx/>
                <a:buNone/>
              </a:pPr>
              <a:r>
                <a:rPr lang="it-IT" sz="2000" baseline="0">
                  <a:solidFill>
                    <a:srgbClr val="000000"/>
                  </a:solidFill>
                </a:rPr>
                <a:t>V</a:t>
              </a:r>
              <a:endParaRPr lang="en-US" sz="1600" baseline="0"/>
            </a:p>
          </p:txBody>
        </p:sp>
        <p:sp>
          <p:nvSpPr>
            <p:cNvPr id="1145917" name="Line 61"/>
            <p:cNvSpPr>
              <a:spLocks noChangeShapeType="1"/>
            </p:cNvSpPr>
            <p:nvPr/>
          </p:nvSpPr>
          <p:spPr bwMode="auto">
            <a:xfrm>
              <a:off x="4502" y="1135"/>
              <a:ext cx="0" cy="2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t-IT" sz="2000"/>
            </a:p>
          </p:txBody>
        </p:sp>
      </p:grpSp>
    </p:spTree>
    <p:extLst>
      <p:ext uri="{BB962C8B-B14F-4D97-AF65-F5344CB8AC3E}">
        <p14:creationId xmlns:p14="http://schemas.microsoft.com/office/powerpoint/2010/main" val="294505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0.25 0.0  E" pathEditMode="relative" ptsTypes="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864E-6 2.96296E-6 L 1.09864E-6 0.317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 L -0.25 0.0  E" pathEditMode="relative" ptsTypes="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1538E-6 4.44444E-6 L -4.61538E-6 -0.1870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en-US" dirty="0" err="1"/>
              <a:t>Prog</a:t>
            </a:r>
            <a:r>
              <a:rPr lang="en-US" dirty="0"/>
              <a:t> Din: </a:t>
            </a:r>
            <a:r>
              <a:rPr lang="en-US" dirty="0" err="1"/>
              <a:t>Similitudine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alberi</a:t>
            </a:r>
            <a:endParaRPr lang="en-US" sz="2800" dirty="0"/>
          </a:p>
        </p:txBody>
      </p:sp>
      <p:graphicFrame>
        <p:nvGraphicFramePr>
          <p:cNvPr id="114790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3454" y="1490664"/>
          <a:ext cx="8138424" cy="462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o" r:id="rId4" imgW="6973584" imgH="3659580" progId="Word.Document.8">
                  <p:embed/>
                </p:oleObj>
              </mc:Choice>
              <mc:Fallback>
                <p:oleObj name="Documento" r:id="rId4" imgW="6973584" imgH="3659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54" y="1490664"/>
                        <a:ext cx="8138424" cy="4624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98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dirty="0" smtClean="0"/>
              <a:t>Data il predicato </a:t>
            </a:r>
            <a:r>
              <a:rPr lang="it-IT" dirty="0" smtClean="0">
                <a:latin typeface="Smudger LET" pitchFamily="2" charset="0"/>
              </a:rPr>
              <a:t>T</a:t>
            </a:r>
            <a:r>
              <a:rPr lang="it-IT" dirty="0" smtClean="0"/>
              <a:t>(t) che fornisce tutti i sottoalberi</a:t>
            </a:r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endParaRPr lang="it-IT" dirty="0" smtClean="0"/>
          </a:p>
          <a:p>
            <a:pPr>
              <a:buNone/>
            </a:pPr>
            <a:r>
              <a:rPr lang="it-IT" dirty="0" smtClean="0"/>
              <a:t>The </a:t>
            </a:r>
            <a:r>
              <a:rPr lang="it-IT" dirty="0" err="1" smtClean="0"/>
              <a:t>kernel</a:t>
            </a:r>
            <a:r>
              <a:rPr lang="it-IT" dirty="0" smtClean="0"/>
              <a:t> </a:t>
            </a:r>
            <a:r>
              <a:rPr lang="it-IT" dirty="0" err="1" smtClean="0"/>
              <a:t>may</a:t>
            </a:r>
            <a:r>
              <a:rPr lang="it-IT" dirty="0" smtClean="0"/>
              <a:t> </a:t>
            </a:r>
            <a:r>
              <a:rPr lang="it-IT" dirty="0" err="1" smtClean="0"/>
              <a:t>be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: </a:t>
            </a:r>
          </a:p>
          <a:p>
            <a:pPr algn="ctr">
              <a:buNone/>
            </a:pPr>
            <a:endParaRPr lang="it-IT" dirty="0" smtClean="0"/>
          </a:p>
          <a:p>
            <a:pPr algn="ctr">
              <a:buNone/>
            </a:pPr>
            <a:r>
              <a:rPr lang="it-IT" dirty="0" smtClean="0"/>
              <a:t>k(T1,T2,N) è vero se N = |</a:t>
            </a:r>
            <a:r>
              <a:rPr lang="it-IT" dirty="0" smtClean="0">
                <a:latin typeface="Smudger LET" pitchFamily="2" charset="0"/>
              </a:rPr>
              <a:t> T</a:t>
            </a:r>
            <a:r>
              <a:rPr lang="it-IT" dirty="0" smtClean="0"/>
              <a:t>(T1)</a:t>
            </a:r>
            <a:r>
              <a:rPr lang="it-IT" dirty="0" smtClean="0">
                <a:sym typeface="Symbol"/>
              </a:rPr>
              <a:t></a:t>
            </a:r>
            <a:r>
              <a:rPr lang="it-IT" dirty="0" smtClean="0">
                <a:latin typeface="Smudger LET" pitchFamily="2" charset="0"/>
              </a:rPr>
              <a:t>T</a:t>
            </a:r>
            <a:r>
              <a:rPr lang="it-IT" dirty="0" smtClean="0"/>
              <a:t>(T2) |</a:t>
            </a:r>
          </a:p>
          <a:p>
            <a:pPr>
              <a:buNone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</a:t>
            </a:r>
            <a:r>
              <a:rPr lang="en-US" dirty="0"/>
              <a:t> Din: </a:t>
            </a:r>
            <a:r>
              <a:rPr lang="en-US" dirty="0" err="1"/>
              <a:t>Similitudine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alberi</a:t>
            </a:r>
            <a:endParaRPr lang="it-IT" dirty="0"/>
          </a:p>
        </p:txBody>
      </p:sp>
      <p:pic>
        <p:nvPicPr>
          <p:cNvPr id="2437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52673"/>
            <a:ext cx="81438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235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La strada verso la soluzione dinamica:</a:t>
            </a:r>
          </a:p>
          <a:p>
            <a:pPr lvl="1"/>
            <a:r>
              <a:rPr lang="it-IT" dirty="0" smtClean="0"/>
              <a:t>Ricerca esaustiva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Versione ricorsiva</a:t>
            </a:r>
          </a:p>
          <a:p>
            <a:pPr lvl="1"/>
            <a:endParaRPr lang="it-IT" dirty="0"/>
          </a:p>
          <a:p>
            <a:pPr lvl="1"/>
            <a:r>
              <a:rPr lang="it-IT" dirty="0" smtClean="0"/>
              <a:t>Versione ricorsiva con programmazione dinamica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133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Percorso su grafi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Ritorniamo all’indietro: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Data la rappresentazione di un grafo come archi tra nodi </a:t>
            </a:r>
          </a:p>
          <a:p>
            <a:pPr marL="0" indent="0" algn="ctr">
              <a:buNone/>
            </a:pPr>
            <a:r>
              <a:rPr lang="it-IT" dirty="0" smtClean="0"/>
              <a:t>/* e(X,Y) */</a:t>
            </a:r>
          </a:p>
          <a:p>
            <a:pPr marL="0" indent="0">
              <a:buNone/>
            </a:pPr>
            <a:r>
              <a:rPr lang="it-IT" dirty="0" smtClean="0"/>
              <a:t>Scrivere il predicato:</a:t>
            </a:r>
          </a:p>
          <a:p>
            <a:pPr marL="0" indent="0" algn="ctr">
              <a:buNone/>
            </a:pPr>
            <a:r>
              <a:rPr lang="it-IT" dirty="0" smtClean="0"/>
              <a:t>/* </a:t>
            </a:r>
            <a:r>
              <a:rPr lang="it-IT" dirty="0" err="1" smtClean="0"/>
              <a:t>path</a:t>
            </a:r>
            <a:r>
              <a:rPr lang="it-IT" dirty="0" smtClean="0"/>
              <a:t>(X,Y) */</a:t>
            </a:r>
          </a:p>
          <a:p>
            <a:pPr marL="0" indent="0">
              <a:buNone/>
            </a:pPr>
            <a:r>
              <a:rPr lang="it-IT" dirty="0" smtClean="0"/>
              <a:t>che sia vero se esiste un percorso tra X e Y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4939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esaustiva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Scrivere il predicato:</a:t>
            </a:r>
          </a:p>
          <a:p>
            <a:pPr marL="0" indent="0" algn="ctr">
              <a:buNone/>
            </a:pPr>
            <a:r>
              <a:rPr lang="it-IT" dirty="0"/>
              <a:t>k(T1,T2,N) </a:t>
            </a:r>
          </a:p>
          <a:p>
            <a:pPr marL="0" indent="0">
              <a:buNone/>
            </a:pPr>
            <a:r>
              <a:rPr lang="it-IT" dirty="0" smtClean="0"/>
              <a:t>vero </a:t>
            </a:r>
            <a:r>
              <a:rPr lang="it-IT" dirty="0"/>
              <a:t>se T1 e T2 sono alberi ed essi hanno in comune N </a:t>
            </a:r>
            <a:r>
              <a:rPr lang="it-IT" dirty="0" smtClean="0"/>
              <a:t>sottoalberi, usando le proprietà descritte.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Rappresentiamo albero come: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tree</a:t>
            </a:r>
            <a:r>
              <a:rPr lang="it-IT" dirty="0" smtClean="0"/>
              <a:t>(F,LIST_OF_SUBTREES).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0540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esaustiva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k(T1,T2,N):-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t(T1,ST1),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smtClean="0"/>
              <a:t>t(T2,ST2),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intersect</a:t>
            </a:r>
            <a:r>
              <a:rPr lang="it-IT" dirty="0" smtClean="0"/>
              <a:t>(ST1,ST2,LST),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length</a:t>
            </a:r>
            <a:r>
              <a:rPr lang="it-IT" dirty="0" smtClean="0"/>
              <a:t>(LST,N).</a:t>
            </a:r>
          </a:p>
        </p:txBody>
      </p:sp>
    </p:spTree>
    <p:extLst>
      <p:ext uri="{BB962C8B-B14F-4D97-AF65-F5344CB8AC3E}">
        <p14:creationId xmlns:p14="http://schemas.microsoft.com/office/powerpoint/2010/main" val="279804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Ricerca esaustiva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t(T,STL):-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bagof</a:t>
            </a:r>
            <a:r>
              <a:rPr lang="it-IT" dirty="0" smtClean="0"/>
              <a:t>(</a:t>
            </a:r>
            <a:r>
              <a:rPr lang="it-IT" dirty="0" err="1" smtClean="0"/>
              <a:t>ST,st</a:t>
            </a:r>
            <a:r>
              <a:rPr lang="it-IT" dirty="0" smtClean="0"/>
              <a:t>(T,ST),STL).</a:t>
            </a:r>
          </a:p>
          <a:p>
            <a:pPr marL="0" indent="0">
              <a:buNone/>
            </a:pPr>
            <a:r>
              <a:rPr lang="it-IT" sz="2400" dirty="0" err="1" smtClean="0"/>
              <a:t>st_r</a:t>
            </a:r>
            <a:r>
              <a:rPr lang="it-IT" sz="2400" dirty="0" smtClean="0"/>
              <a:t>(</a:t>
            </a:r>
            <a:r>
              <a:rPr lang="it-IT" sz="2400" dirty="0" err="1" smtClean="0"/>
              <a:t>tree</a:t>
            </a:r>
            <a:r>
              <a:rPr lang="it-IT" sz="2400" dirty="0" smtClean="0"/>
              <a:t>(A,_), </a:t>
            </a:r>
            <a:r>
              <a:rPr lang="it-IT" sz="2400" dirty="0" err="1"/>
              <a:t>tree</a:t>
            </a:r>
            <a:r>
              <a:rPr lang="it-IT" sz="2400" dirty="0"/>
              <a:t>(A</a:t>
            </a:r>
            <a:r>
              <a:rPr lang="it-IT" sz="2400" dirty="0" smtClean="0"/>
              <a:t>,[])).</a:t>
            </a:r>
          </a:p>
          <a:p>
            <a:pPr marL="0" indent="0">
              <a:buNone/>
            </a:pPr>
            <a:r>
              <a:rPr lang="it-IT" sz="2400" dirty="0" err="1" smtClean="0"/>
              <a:t>st_r</a:t>
            </a:r>
            <a:r>
              <a:rPr lang="it-IT" sz="2400" dirty="0" smtClean="0"/>
              <a:t>(</a:t>
            </a:r>
            <a:r>
              <a:rPr lang="it-IT" sz="2400" dirty="0" err="1" smtClean="0"/>
              <a:t>tree</a:t>
            </a:r>
            <a:r>
              <a:rPr lang="it-IT" sz="2400" dirty="0" smtClean="0"/>
              <a:t>(A,R),</a:t>
            </a:r>
            <a:r>
              <a:rPr lang="it-IT" sz="2400" dirty="0" err="1" smtClean="0"/>
              <a:t>tree</a:t>
            </a:r>
            <a:r>
              <a:rPr lang="it-IT" sz="2400" dirty="0" smtClean="0"/>
              <a:t>(A,R1)):-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st_l</a:t>
            </a:r>
            <a:r>
              <a:rPr lang="it-IT" sz="2400" dirty="0" smtClean="0"/>
              <a:t>(R,R1).</a:t>
            </a:r>
          </a:p>
          <a:p>
            <a:pPr marL="0" indent="0">
              <a:buNone/>
            </a:pPr>
            <a:r>
              <a:rPr lang="it-IT" sz="2400" dirty="0" err="1" smtClean="0"/>
              <a:t>st_l</a:t>
            </a:r>
            <a:r>
              <a:rPr lang="it-IT" sz="2400" dirty="0" smtClean="0"/>
              <a:t>([],[]).</a:t>
            </a:r>
          </a:p>
          <a:p>
            <a:pPr marL="0" indent="0">
              <a:buNone/>
            </a:pPr>
            <a:r>
              <a:rPr lang="it-IT" sz="2400" dirty="0" err="1" smtClean="0"/>
              <a:t>st_l</a:t>
            </a:r>
            <a:r>
              <a:rPr lang="it-IT" sz="2400" dirty="0" smtClean="0"/>
              <a:t>([X|R],[X1|R1]):- st(X,X1), </a:t>
            </a:r>
            <a:r>
              <a:rPr lang="it-IT" sz="2400" dirty="0" err="1" smtClean="0"/>
              <a:t>st_l</a:t>
            </a:r>
            <a:r>
              <a:rPr lang="it-IT" sz="2400" dirty="0" smtClean="0"/>
              <a:t>(R,R1).</a:t>
            </a:r>
          </a:p>
          <a:p>
            <a:pPr marL="0" indent="0">
              <a:buNone/>
            </a:pPr>
            <a:r>
              <a:rPr lang="it-IT" sz="2400" dirty="0" smtClean="0"/>
              <a:t>st(T, T1):- </a:t>
            </a:r>
            <a:r>
              <a:rPr lang="it-IT" sz="2400" dirty="0" err="1" smtClean="0"/>
              <a:t>st_r</a:t>
            </a:r>
            <a:r>
              <a:rPr lang="it-IT" sz="2400" dirty="0" smtClean="0"/>
              <a:t>(T,T1).</a:t>
            </a:r>
            <a:endParaRPr lang="it-IT" sz="2400" dirty="0"/>
          </a:p>
          <a:p>
            <a:pPr marL="0" indent="0">
              <a:buNone/>
            </a:pPr>
            <a:r>
              <a:rPr lang="it-IT" sz="2400" dirty="0"/>
              <a:t>st(</a:t>
            </a:r>
            <a:r>
              <a:rPr lang="it-IT" sz="2400" dirty="0" err="1"/>
              <a:t>tree</a:t>
            </a:r>
            <a:r>
              <a:rPr lang="it-IT" sz="2400" dirty="0"/>
              <a:t>(A,R),T1):-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member</a:t>
            </a:r>
            <a:r>
              <a:rPr lang="it-IT" sz="2400" dirty="0" smtClean="0"/>
              <a:t>(T,R</a:t>
            </a:r>
            <a:r>
              <a:rPr lang="it-IT" sz="2400"/>
              <a:t>), </a:t>
            </a:r>
            <a:r>
              <a:rPr lang="it-IT" sz="2400" smtClean="0"/>
              <a:t>st(T,T1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endParaRPr lang="it-IT" sz="2400" dirty="0" smtClean="0"/>
          </a:p>
        </p:txBody>
      </p:sp>
    </p:spTree>
    <p:extLst>
      <p:ext uri="{BB962C8B-B14F-4D97-AF65-F5344CB8AC3E}">
        <p14:creationId xmlns:p14="http://schemas.microsoft.com/office/powerpoint/2010/main" val="349780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Ricerca esaustiva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b="1" i="1" dirty="0" smtClean="0"/>
              <a:t>Esercizio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Realizzare </a:t>
            </a:r>
          </a:p>
          <a:p>
            <a:pPr marL="0" indent="0" algn="ctr">
              <a:buNone/>
            </a:pPr>
            <a:r>
              <a:rPr lang="it-IT" dirty="0" err="1" smtClean="0"/>
              <a:t>intersect</a:t>
            </a:r>
            <a:r>
              <a:rPr lang="it-IT" dirty="0" smtClean="0"/>
              <a:t>(A,B,A_I_B)</a:t>
            </a:r>
          </a:p>
          <a:p>
            <a:pPr marL="0" indent="0">
              <a:buNone/>
            </a:pPr>
            <a:r>
              <a:rPr lang="it-IT" dirty="0" smtClean="0"/>
              <a:t>vero se A e B sono liste con ripetizioni e A_I_B è una lista che contiene gli elementi di A e B eventualmente ripetuti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1498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it-IT" dirty="0" smtClean="0"/>
              <a:t>Un passo all’indietro</a:t>
            </a:r>
          </a:p>
          <a:p>
            <a:pPr algn="ctr">
              <a:buNone/>
            </a:pPr>
            <a:r>
              <a:rPr lang="it-IT" dirty="0" smtClean="0"/>
              <a:t>Dato un albero </a:t>
            </a:r>
            <a:r>
              <a:rPr lang="it-IT" b="1" i="1" dirty="0" smtClean="0"/>
              <a:t>t</a:t>
            </a:r>
            <a:r>
              <a:rPr lang="it-IT" dirty="0" smtClean="0"/>
              <a:t>, quanti sottoalberi ha?</a:t>
            </a:r>
          </a:p>
          <a:p>
            <a:pPr algn="ctr">
              <a:buNone/>
            </a:pPr>
            <a:r>
              <a:rPr lang="it-IT" sz="2000" i="1" dirty="0" smtClean="0"/>
              <a:t>Focalizziamoci sui sottoalberi che partono dalla radice</a:t>
            </a:r>
            <a:endParaRPr lang="it-IT" i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ricorsiva</a:t>
            </a:r>
          </a:p>
        </p:txBody>
      </p:sp>
      <p:sp>
        <p:nvSpPr>
          <p:cNvPr id="4" name="Rettangolo 3"/>
          <p:cNvSpPr/>
          <p:nvPr/>
        </p:nvSpPr>
        <p:spPr>
          <a:xfrm>
            <a:off x="3786182" y="3261465"/>
            <a:ext cx="485772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</a:t>
            </a:r>
            <a:endParaRPr lang="it-IT" dirty="0"/>
          </a:p>
        </p:txBody>
      </p:sp>
      <p:sp>
        <p:nvSpPr>
          <p:cNvPr id="7" name="Rettangolo 6"/>
          <p:cNvSpPr/>
          <p:nvPr/>
        </p:nvSpPr>
        <p:spPr>
          <a:xfrm>
            <a:off x="1785918" y="4047283"/>
            <a:ext cx="105727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Symbol" pitchFamily="18" charset="2"/>
              </a:rPr>
              <a:t>D</a:t>
            </a:r>
            <a:r>
              <a:rPr lang="it-IT" dirty="0" smtClean="0"/>
              <a:t>(ch</a:t>
            </a:r>
            <a:r>
              <a:rPr lang="it-IT" baseline="-25000" dirty="0" smtClean="0"/>
              <a:t>1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8" name="Rettangolo 7"/>
          <p:cNvSpPr/>
          <p:nvPr/>
        </p:nvSpPr>
        <p:spPr>
          <a:xfrm>
            <a:off x="3157534" y="4047283"/>
            <a:ext cx="105727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Symbol" pitchFamily="18" charset="2"/>
              </a:rPr>
              <a:t>D</a:t>
            </a:r>
            <a:r>
              <a:rPr lang="it-IT" dirty="0" smtClean="0"/>
              <a:t>(ch</a:t>
            </a:r>
            <a:r>
              <a:rPr lang="it-IT" baseline="-25000" dirty="0" smtClean="0"/>
              <a:t>2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9" name="Rettangolo 8"/>
          <p:cNvSpPr/>
          <p:nvPr/>
        </p:nvSpPr>
        <p:spPr>
          <a:xfrm>
            <a:off x="5572132" y="4047283"/>
            <a:ext cx="105727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Symbol" pitchFamily="18" charset="2"/>
              </a:rPr>
              <a:t>D</a:t>
            </a:r>
            <a:r>
              <a:rPr lang="it-IT" dirty="0" smtClean="0"/>
              <a:t>(</a:t>
            </a:r>
            <a:r>
              <a:rPr lang="it-IT" dirty="0" err="1" smtClean="0"/>
              <a:t>ch</a:t>
            </a:r>
            <a:r>
              <a:rPr lang="it-IT" baseline="-25000" dirty="0" err="1" smtClean="0"/>
              <a:t>n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10" name="Rettangolo 9"/>
          <p:cNvSpPr/>
          <p:nvPr/>
        </p:nvSpPr>
        <p:spPr>
          <a:xfrm>
            <a:off x="4429124" y="4047283"/>
            <a:ext cx="1057276" cy="4286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>
                <a:latin typeface="+mj-lt"/>
              </a:rPr>
              <a:t>…</a:t>
            </a:r>
            <a:endParaRPr lang="it-IT" dirty="0">
              <a:latin typeface="+mj-lt"/>
            </a:endParaRPr>
          </a:p>
        </p:txBody>
      </p:sp>
      <p:cxnSp>
        <p:nvCxnSpPr>
          <p:cNvPr id="12" name="Connettore 1 11"/>
          <p:cNvCxnSpPr>
            <a:stCxn id="4" idx="2"/>
            <a:endCxn id="7" idx="0"/>
          </p:cNvCxnSpPr>
          <p:nvPr/>
        </p:nvCxnSpPr>
        <p:spPr>
          <a:xfrm rot="5400000">
            <a:off x="2993217" y="3011432"/>
            <a:ext cx="357190" cy="1714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/>
          <p:cNvCxnSpPr>
            <a:stCxn id="4" idx="2"/>
            <a:endCxn id="8" idx="0"/>
          </p:cNvCxnSpPr>
          <p:nvPr/>
        </p:nvCxnSpPr>
        <p:spPr>
          <a:xfrm rot="5400000">
            <a:off x="3679025" y="3697240"/>
            <a:ext cx="357190" cy="34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/>
          <p:cNvCxnSpPr>
            <a:stCxn id="4" idx="2"/>
            <a:endCxn id="9" idx="0"/>
          </p:cNvCxnSpPr>
          <p:nvPr/>
        </p:nvCxnSpPr>
        <p:spPr>
          <a:xfrm rot="16200000" flipH="1">
            <a:off x="4886324" y="2832837"/>
            <a:ext cx="357190" cy="207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1071538" y="5190291"/>
            <a:ext cx="64043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latin typeface="Symbol" pitchFamily="18" charset="2"/>
              </a:rPr>
              <a:t>D</a:t>
            </a:r>
            <a:r>
              <a:rPr lang="it-IT" dirty="0" smtClean="0"/>
              <a:t>(R)=</a:t>
            </a:r>
            <a:r>
              <a:rPr lang="it-IT" dirty="0" smtClean="0">
                <a:sym typeface="Symbol"/>
              </a:rPr>
              <a:t></a:t>
            </a:r>
            <a:r>
              <a:rPr lang="it-IT" baseline="-25000" dirty="0" smtClean="0"/>
              <a:t>i </a:t>
            </a:r>
            <a:r>
              <a:rPr lang="it-IT" dirty="0" smtClean="0">
                <a:sym typeface="Symbol"/>
              </a:rPr>
              <a:t>(</a:t>
            </a:r>
            <a:r>
              <a:rPr lang="it-IT" dirty="0" smtClean="0"/>
              <a:t>1+</a:t>
            </a:r>
            <a:r>
              <a:rPr lang="it-IT" dirty="0" smtClean="0">
                <a:latin typeface="Symbol" pitchFamily="18" charset="2"/>
              </a:rPr>
              <a:t> D</a:t>
            </a:r>
            <a:r>
              <a:rPr lang="it-IT" dirty="0" smtClean="0"/>
              <a:t>(ch</a:t>
            </a:r>
            <a:r>
              <a:rPr lang="it-IT" baseline="-25000" dirty="0" smtClean="0"/>
              <a:t>i</a:t>
            </a:r>
            <a:r>
              <a:rPr lang="it-IT" dirty="0" smtClean="0"/>
              <a:t>)) 		se R non è terminale</a:t>
            </a:r>
          </a:p>
          <a:p>
            <a:r>
              <a:rPr lang="it-IT" smtClean="0">
                <a:latin typeface="Symbol" pitchFamily="18" charset="2"/>
              </a:rPr>
              <a:t>D</a:t>
            </a:r>
            <a:r>
              <a:rPr lang="it-IT" smtClean="0"/>
              <a:t>(R)=0</a:t>
            </a:r>
            <a:r>
              <a:rPr lang="it-IT" dirty="0" smtClean="0"/>
              <a:t>			se R è terminale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43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/>
          <a:lstStyle/>
          <a:p>
            <a:r>
              <a:rPr lang="it-IT" dirty="0"/>
              <a:t>Versione ricorsiva</a:t>
            </a:r>
            <a:endParaRPr lang="it-IT" sz="2000" dirty="0"/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571" y="3133725"/>
            <a:ext cx="7851116" cy="6477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sz="2400" dirty="0"/>
              <a:t>[Collins and Duffy, ACL 2002] evaluate </a:t>
            </a:r>
            <a:r>
              <a:rPr lang="en-US" dirty="0">
                <a:sym typeface="Symbol" pitchFamily="18" charset="2"/>
              </a:rPr>
              <a:t></a:t>
            </a:r>
            <a:r>
              <a:rPr lang="en-US" sz="2400" dirty="0"/>
              <a:t> in O(n</a:t>
            </a:r>
            <a:r>
              <a:rPr lang="en-US" sz="2400" baseline="30000" dirty="0"/>
              <a:t>2</a:t>
            </a:r>
            <a:r>
              <a:rPr lang="en-US" sz="2400" dirty="0"/>
              <a:t>):</a:t>
            </a:r>
          </a:p>
          <a:p>
            <a:pPr>
              <a:lnSpc>
                <a:spcPct val="110000"/>
              </a:lnSpc>
              <a:buFontTx/>
              <a:buNone/>
            </a:pPr>
            <a:endParaRPr lang="en-US" sz="2400" dirty="0"/>
          </a:p>
        </p:txBody>
      </p:sp>
      <p:graphicFrame>
        <p:nvGraphicFramePr>
          <p:cNvPr id="1154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658578"/>
              </p:ext>
            </p:extLst>
          </p:nvPr>
        </p:nvGraphicFramePr>
        <p:xfrm>
          <a:off x="571472" y="3898901"/>
          <a:ext cx="7957856" cy="241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zione" r:id="rId4" imgW="3022560" imgH="927000" progId="Equation.3">
                  <p:embed/>
                </p:oleObj>
              </mc:Choice>
              <mc:Fallback>
                <p:oleObj name="Equazione" r:id="rId4" imgW="3022560" imgH="927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3898901"/>
                        <a:ext cx="7957856" cy="2417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12229"/>
              </p:ext>
            </p:extLst>
          </p:nvPr>
        </p:nvGraphicFramePr>
        <p:xfrm>
          <a:off x="2051050" y="1762125"/>
          <a:ext cx="44116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zione" r:id="rId6" imgW="1841400" imgH="368280" progId="Equation.3">
                  <p:embed/>
                </p:oleObj>
              </mc:Choice>
              <mc:Fallback>
                <p:oleObj name="Equazione" r:id="rId6" imgW="1841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762125"/>
                        <a:ext cx="4411663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69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ricorsiva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il predicato:</a:t>
            </a:r>
          </a:p>
          <a:p>
            <a:pPr marL="0" indent="0" algn="ctr">
              <a:buNone/>
            </a:pPr>
            <a:r>
              <a:rPr lang="it-IT" dirty="0"/>
              <a:t>k(T1,T2,N) </a:t>
            </a:r>
          </a:p>
          <a:p>
            <a:pPr marL="0" indent="0">
              <a:buNone/>
            </a:pPr>
            <a:r>
              <a:rPr lang="it-IT" dirty="0"/>
              <a:t>vero se T1 e T2 sono alberi ed essi hanno in comune N sottoalberi, usando </a:t>
            </a:r>
            <a:r>
              <a:rPr lang="it-IT" dirty="0" smtClean="0"/>
              <a:t>la definizione ricorsiva.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35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ricorsiva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smtClean="0"/>
              <a:t>delta(</a:t>
            </a:r>
            <a:r>
              <a:rPr lang="it-IT" sz="2400" dirty="0" err="1" smtClean="0"/>
              <a:t>tree</a:t>
            </a:r>
            <a:r>
              <a:rPr lang="it-IT" sz="2400" dirty="0" smtClean="0"/>
              <a:t>(X,[]),</a:t>
            </a:r>
            <a:r>
              <a:rPr lang="it-IT" sz="2400" dirty="0" err="1" smtClean="0"/>
              <a:t>tree</a:t>
            </a:r>
            <a:r>
              <a:rPr lang="it-IT" sz="2400" dirty="0" smtClean="0"/>
              <a:t>(X,[]),1):- !.</a:t>
            </a:r>
          </a:p>
          <a:p>
            <a:pPr marL="0" indent="0">
              <a:buNone/>
            </a:pPr>
            <a:r>
              <a:rPr lang="it-IT" sz="2400" dirty="0" smtClean="0"/>
              <a:t>delta(</a:t>
            </a:r>
            <a:r>
              <a:rPr lang="it-IT" sz="2400" dirty="0" err="1" smtClean="0"/>
              <a:t>tree</a:t>
            </a:r>
            <a:r>
              <a:rPr lang="it-IT" sz="2400" dirty="0" smtClean="0"/>
              <a:t>(X,RX),</a:t>
            </a:r>
            <a:r>
              <a:rPr lang="it-IT" sz="2400" dirty="0" err="1" smtClean="0"/>
              <a:t>tree</a:t>
            </a:r>
            <a:r>
              <a:rPr lang="it-IT" sz="2400" dirty="0" smtClean="0"/>
              <a:t>(X,RX1),N):-</a:t>
            </a:r>
          </a:p>
          <a:p>
            <a:pPr marL="0" indent="0"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sons</a:t>
            </a:r>
            <a:r>
              <a:rPr lang="it-IT" sz="2400" dirty="0" smtClean="0"/>
              <a:t>(RX,SX), </a:t>
            </a:r>
            <a:r>
              <a:rPr lang="it-IT" sz="2400" dirty="0" err="1" smtClean="0"/>
              <a:t>sons</a:t>
            </a:r>
            <a:r>
              <a:rPr lang="it-IT" sz="2400" dirty="0" smtClean="0"/>
              <a:t>(RX1,SX)</a:t>
            </a:r>
          </a:p>
          <a:p>
            <a:pPr marL="0" indent="0"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subdelta</a:t>
            </a:r>
            <a:r>
              <a:rPr lang="it-IT" sz="2400" dirty="0" smtClean="0"/>
              <a:t>(RX,RX1,N), !.</a:t>
            </a:r>
          </a:p>
          <a:p>
            <a:pPr marL="0" indent="0">
              <a:buNone/>
            </a:pPr>
            <a:r>
              <a:rPr lang="it-IT" sz="2400" dirty="0" smtClean="0"/>
              <a:t>delta(_,_,0):- !.</a:t>
            </a:r>
            <a:endParaRPr lang="it-IT" sz="2400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r>
              <a:rPr lang="it-IT" sz="2400" dirty="0" err="1" smtClean="0"/>
              <a:t>subdelta</a:t>
            </a:r>
            <a:r>
              <a:rPr lang="it-IT" sz="2400" dirty="0" smtClean="0"/>
              <a:t>([],[],1).</a:t>
            </a:r>
          </a:p>
          <a:p>
            <a:pPr marL="0" indent="0">
              <a:buNone/>
            </a:pPr>
            <a:r>
              <a:rPr lang="it-IT" sz="2400" dirty="0" err="1" smtClean="0"/>
              <a:t>subdelta</a:t>
            </a:r>
            <a:r>
              <a:rPr lang="it-IT" sz="2400" dirty="0" smtClean="0"/>
              <a:t>([T1|R1],[T2|R2], N):-</a:t>
            </a:r>
          </a:p>
          <a:p>
            <a:pPr marL="0" indent="0">
              <a:buNone/>
            </a:pPr>
            <a:r>
              <a:rPr lang="it-IT" sz="2400" dirty="0" smtClean="0"/>
              <a:t>	delta(T1,T2,N1),</a:t>
            </a:r>
          </a:p>
          <a:p>
            <a:pPr marL="0" indent="0"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subdelta</a:t>
            </a:r>
            <a:r>
              <a:rPr lang="it-IT" sz="2400" dirty="0" smtClean="0"/>
              <a:t>(R1,R2, NR),</a:t>
            </a:r>
          </a:p>
          <a:p>
            <a:pPr marL="0" indent="0">
              <a:buNone/>
            </a:pPr>
            <a:r>
              <a:rPr lang="it-IT" sz="2400" dirty="0" smtClean="0"/>
              <a:t>	N </a:t>
            </a:r>
            <a:r>
              <a:rPr lang="it-IT" sz="2400" dirty="0" err="1" smtClean="0"/>
              <a:t>is</a:t>
            </a:r>
            <a:r>
              <a:rPr lang="it-IT" sz="2400" dirty="0" smtClean="0"/>
              <a:t> (1 + N1)*NR.</a:t>
            </a:r>
          </a:p>
          <a:p>
            <a:pPr marL="0" indent="0">
              <a:buNone/>
            </a:pPr>
            <a:r>
              <a:rPr lang="it-IT" dirty="0" smtClean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15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ricorsiva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k(T1,T2,N):-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bagof</a:t>
            </a:r>
            <a:r>
              <a:rPr lang="it-IT" dirty="0"/>
              <a:t>(ST1,complete_st(T1,ST1),STL1),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bagof</a:t>
            </a:r>
            <a:r>
              <a:rPr lang="it-IT" dirty="0" smtClean="0"/>
              <a:t>(ST2,complete_st(T2,ST2),STL2),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sum_deltas</a:t>
            </a:r>
            <a:r>
              <a:rPr lang="it-IT" dirty="0" smtClean="0"/>
              <a:t>(STL1,</a:t>
            </a:r>
            <a:r>
              <a:rPr lang="it-IT" dirty="0"/>
              <a:t> </a:t>
            </a:r>
            <a:r>
              <a:rPr lang="it-IT" dirty="0" smtClean="0"/>
              <a:t>STL2,N).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complete_st</a:t>
            </a:r>
            <a:r>
              <a:rPr lang="it-IT" dirty="0" smtClean="0"/>
              <a:t>(T,T).</a:t>
            </a:r>
          </a:p>
          <a:p>
            <a:pPr marL="0" indent="0">
              <a:buNone/>
            </a:pPr>
            <a:r>
              <a:rPr lang="it-IT" dirty="0" err="1" smtClean="0"/>
              <a:t>complete_st</a:t>
            </a:r>
            <a:r>
              <a:rPr lang="it-IT" dirty="0" smtClean="0"/>
              <a:t>(</a:t>
            </a:r>
            <a:r>
              <a:rPr lang="it-IT" dirty="0" err="1" smtClean="0"/>
              <a:t>tree</a:t>
            </a:r>
            <a:r>
              <a:rPr lang="it-IT" dirty="0" smtClean="0"/>
              <a:t>(_,S),T):- </a:t>
            </a:r>
          </a:p>
          <a:p>
            <a:pPr marL="0" indent="0">
              <a:buNone/>
            </a:pPr>
            <a:r>
              <a:rPr lang="it-IT"/>
              <a:t>	</a:t>
            </a:r>
            <a:r>
              <a:rPr lang="it-IT" smtClean="0"/>
              <a:t>member</a:t>
            </a:r>
            <a:r>
              <a:rPr lang="it-IT" dirty="0" smtClean="0"/>
              <a:t>(T1,S), </a:t>
            </a:r>
            <a:r>
              <a:rPr lang="it-IT" dirty="0" err="1" smtClean="0"/>
              <a:t>complete_st</a:t>
            </a:r>
            <a:r>
              <a:rPr lang="it-IT" dirty="0" smtClean="0"/>
              <a:t>(T1,T).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81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ricorsiva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 err="1"/>
              <a:t>sum_deltas</a:t>
            </a:r>
            <a:r>
              <a:rPr lang="it-IT" sz="2400" dirty="0" smtClean="0"/>
              <a:t>([], _,0).</a:t>
            </a:r>
          </a:p>
          <a:p>
            <a:pPr marL="0" indent="0">
              <a:buNone/>
            </a:pPr>
            <a:r>
              <a:rPr lang="it-IT" sz="2400" dirty="0" err="1"/>
              <a:t>sum_deltas</a:t>
            </a:r>
            <a:r>
              <a:rPr lang="it-IT" sz="2400" dirty="0" smtClean="0"/>
              <a:t>([ST|STL1], </a:t>
            </a:r>
            <a:r>
              <a:rPr lang="it-IT" sz="2400" dirty="0"/>
              <a:t>STL2,N</a:t>
            </a:r>
            <a:r>
              <a:rPr lang="it-IT" sz="2400" dirty="0" smtClean="0"/>
              <a:t>):-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sum_deltas1(ST,STL2,N1),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err="1" smtClean="0"/>
              <a:t>sum_deltas</a:t>
            </a:r>
            <a:r>
              <a:rPr lang="it-IT" sz="2400" dirty="0" smtClean="0"/>
              <a:t>(STL1, STL2,N2),</a:t>
            </a:r>
          </a:p>
          <a:p>
            <a:pPr marL="0" indent="0">
              <a:buNone/>
            </a:pPr>
            <a:r>
              <a:rPr lang="it-IT" sz="2400" dirty="0" smtClean="0"/>
              <a:t>	N </a:t>
            </a:r>
            <a:r>
              <a:rPr lang="it-IT" sz="2400" dirty="0" err="1" smtClean="0"/>
              <a:t>is</a:t>
            </a:r>
            <a:r>
              <a:rPr lang="it-IT" sz="2400" dirty="0" smtClean="0"/>
              <a:t> N1 + N2.</a:t>
            </a:r>
          </a:p>
          <a:p>
            <a:pPr marL="0" indent="0">
              <a:buNone/>
            </a:pPr>
            <a:r>
              <a:rPr lang="it-IT" sz="2400" dirty="0" smtClean="0"/>
              <a:t>sum_deltas1(_,[],0).</a:t>
            </a:r>
          </a:p>
          <a:p>
            <a:pPr marL="0" indent="0">
              <a:buNone/>
            </a:pPr>
            <a:r>
              <a:rPr lang="it-IT" sz="2400" dirty="0" smtClean="0"/>
              <a:t>sum_deltas1(ST,[ST2|STL2],N):-</a:t>
            </a:r>
          </a:p>
          <a:p>
            <a:pPr marL="0" indent="0">
              <a:buNone/>
            </a:pPr>
            <a:r>
              <a:rPr lang="it-IT" sz="2400" dirty="0"/>
              <a:t>	!, </a:t>
            </a:r>
            <a:r>
              <a:rPr lang="it-IT" sz="2400" dirty="0" smtClean="0"/>
              <a:t>delta(ST,ST2,N1),</a:t>
            </a:r>
          </a:p>
          <a:p>
            <a:pPr marL="0" indent="0">
              <a:buNone/>
            </a:pPr>
            <a:r>
              <a:rPr lang="it-IT" sz="2400" dirty="0" smtClean="0"/>
              <a:t>	sum_deltas1(ST, STL2,N2),</a:t>
            </a:r>
          </a:p>
          <a:p>
            <a:pPr marL="0" indent="0">
              <a:buNone/>
            </a:pPr>
            <a:r>
              <a:rPr lang="it-IT" sz="2400" dirty="0"/>
              <a:t>	</a:t>
            </a:r>
            <a:r>
              <a:rPr lang="it-IT" sz="2400" dirty="0" smtClean="0"/>
              <a:t>N </a:t>
            </a:r>
            <a:r>
              <a:rPr lang="it-IT" sz="2400" dirty="0" err="1" smtClean="0"/>
              <a:t>is</a:t>
            </a:r>
            <a:r>
              <a:rPr lang="it-IT" sz="2400" dirty="0" smtClean="0"/>
              <a:t> N1 + N2.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622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Percorso su grafi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Esempio: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2400" dirty="0" smtClean="0"/>
          </a:p>
          <a:p>
            <a:pPr marL="0" indent="0">
              <a:buNone/>
            </a:pP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a,b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b,c</a:t>
            </a:r>
            <a:r>
              <a:rPr lang="it-IT" sz="2400" dirty="0" smtClean="0"/>
              <a:t>).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c,d</a:t>
            </a:r>
            <a:r>
              <a:rPr lang="it-IT" sz="2400" dirty="0" smtClean="0"/>
              <a:t>).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d,e</a:t>
            </a:r>
            <a:r>
              <a:rPr lang="it-IT" sz="2400" dirty="0" smtClean="0"/>
              <a:t>).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f,e</a:t>
            </a:r>
            <a:r>
              <a:rPr lang="it-IT" sz="2400" dirty="0" smtClean="0"/>
              <a:t>).</a:t>
            </a:r>
            <a:endParaRPr lang="it-IT" sz="2400" dirty="0"/>
          </a:p>
          <a:p>
            <a:pPr marL="0" indent="0">
              <a:buNone/>
            </a:pPr>
            <a:r>
              <a:rPr lang="it-IT" sz="2400" dirty="0" smtClean="0"/>
              <a:t>e(</a:t>
            </a:r>
            <a:r>
              <a:rPr lang="it-IT" sz="2400" dirty="0" err="1" smtClean="0"/>
              <a:t>a,e</a:t>
            </a:r>
            <a:r>
              <a:rPr lang="it-IT" sz="2400" dirty="0" smtClean="0"/>
              <a:t>).</a:t>
            </a:r>
            <a:endParaRPr lang="it-IT" sz="2400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493658" y="197124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a</a:t>
            </a:r>
            <a:endParaRPr lang="it-IT" sz="2200" dirty="0"/>
          </a:p>
        </p:txBody>
      </p:sp>
      <p:cxnSp>
        <p:nvCxnSpPr>
          <p:cNvPr id="5" name="Connettore 2 4"/>
          <p:cNvCxnSpPr>
            <a:stCxn id="4" idx="3"/>
            <a:endCxn id="11" idx="1"/>
          </p:cNvCxnSpPr>
          <p:nvPr/>
        </p:nvCxnSpPr>
        <p:spPr>
          <a:xfrm flipV="1">
            <a:off x="1853698" y="1826647"/>
            <a:ext cx="180020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ttore 2 5"/>
          <p:cNvCxnSpPr>
            <a:stCxn id="11" idx="3"/>
            <a:endCxn id="12" idx="1"/>
          </p:cNvCxnSpPr>
          <p:nvPr/>
        </p:nvCxnSpPr>
        <p:spPr>
          <a:xfrm>
            <a:off x="4013938" y="1826647"/>
            <a:ext cx="367240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ttore 2 6"/>
          <p:cNvCxnSpPr>
            <a:stCxn id="4" idx="2"/>
            <a:endCxn id="14" idx="1"/>
          </p:cNvCxnSpPr>
          <p:nvPr/>
        </p:nvCxnSpPr>
        <p:spPr>
          <a:xfrm rot="5400000" flipH="1" flipV="1">
            <a:off x="2556066" y="1448315"/>
            <a:ext cx="71427" cy="18362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ttore 2 7"/>
          <p:cNvCxnSpPr>
            <a:stCxn id="12" idx="2"/>
            <a:endCxn id="13" idx="3"/>
          </p:cNvCxnSpPr>
          <p:nvPr/>
        </p:nvCxnSpPr>
        <p:spPr>
          <a:xfrm rot="5400000">
            <a:off x="7091990" y="1484318"/>
            <a:ext cx="216605" cy="1332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2 8"/>
          <p:cNvCxnSpPr>
            <a:stCxn id="13" idx="1"/>
            <a:endCxn id="14" idx="3"/>
          </p:cNvCxnSpPr>
          <p:nvPr/>
        </p:nvCxnSpPr>
        <p:spPr>
          <a:xfrm rot="10800000" flipV="1">
            <a:off x="3869922" y="2258695"/>
            <a:ext cx="230425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/>
          <p:cNvCxnSpPr>
            <a:stCxn id="15" idx="1"/>
            <a:endCxn id="14" idx="2"/>
          </p:cNvCxnSpPr>
          <p:nvPr/>
        </p:nvCxnSpPr>
        <p:spPr>
          <a:xfrm rot="10800000">
            <a:off x="3689902" y="2546147"/>
            <a:ext cx="1836204" cy="216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sellaDiTesto 10"/>
          <p:cNvSpPr txBox="1"/>
          <p:nvPr/>
        </p:nvSpPr>
        <p:spPr>
          <a:xfrm>
            <a:off x="3653898" y="161120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b</a:t>
            </a:r>
            <a:endParaRPr lang="it-IT" sz="2200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7686346" y="1611203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c</a:t>
            </a:r>
            <a:endParaRPr lang="it-IT" sz="2200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6174178" y="2043251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d</a:t>
            </a:r>
            <a:endParaRPr lang="it-IT" sz="2200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509882" y="2115259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e</a:t>
            </a:r>
            <a:endParaRPr lang="it-IT" sz="2200" dirty="0"/>
          </a:p>
        </p:txBody>
      </p:sp>
      <p:sp>
        <p:nvSpPr>
          <p:cNvPr id="15" name="CasellaDiTesto 14"/>
          <p:cNvSpPr txBox="1"/>
          <p:nvPr/>
        </p:nvSpPr>
        <p:spPr>
          <a:xfrm>
            <a:off x="5526106" y="2547307"/>
            <a:ext cx="3600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/>
              <a:t>f</a:t>
            </a:r>
            <a:endParaRPr lang="it-IT" sz="22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4360701" y="3487574"/>
            <a:ext cx="398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Soluzione 1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(X,Y):- e(X,Y).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(X,Y):- e(X,Z), </a:t>
            </a:r>
            <a:r>
              <a:rPr lang="it-IT" dirty="0" err="1" smtClean="0"/>
              <a:t>path</a:t>
            </a:r>
            <a:r>
              <a:rPr lang="it-IT" dirty="0" smtClean="0"/>
              <a:t>(Z,Y).</a:t>
            </a:r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4360702" y="4869160"/>
            <a:ext cx="3986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smtClean="0"/>
              <a:t>Soluzione 2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(X,Y):- e(X,Y).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(X,Y):- </a:t>
            </a:r>
            <a:r>
              <a:rPr lang="it-IT" dirty="0" err="1" smtClean="0"/>
              <a:t>path</a:t>
            </a:r>
            <a:r>
              <a:rPr lang="it-IT" dirty="0" smtClean="0"/>
              <a:t>(X,Z), e(Z,Y).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706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Versione ricorsiva </a:t>
            </a:r>
            <a:br>
              <a:rPr lang="it-IT" dirty="0" smtClean="0"/>
            </a:br>
            <a:r>
              <a:rPr lang="it-IT" dirty="0" smtClean="0"/>
              <a:t>con programmazione dinamica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Scrivere il predicato:</a:t>
            </a:r>
          </a:p>
          <a:p>
            <a:pPr marL="0" indent="0" algn="ctr">
              <a:buNone/>
            </a:pPr>
            <a:r>
              <a:rPr lang="it-IT" dirty="0"/>
              <a:t>k(T1,T2,N) </a:t>
            </a:r>
          </a:p>
          <a:p>
            <a:pPr marL="0" indent="0">
              <a:buNone/>
            </a:pPr>
            <a:r>
              <a:rPr lang="it-IT" dirty="0"/>
              <a:t>vero se T1 e T2 sono alberi ed essi hanno in comune N sottoalberi, usando la definizione </a:t>
            </a:r>
            <a:r>
              <a:rPr lang="it-IT" dirty="0" smtClean="0"/>
              <a:t>ricorsiva</a:t>
            </a:r>
            <a:r>
              <a:rPr lang="it-IT" dirty="0"/>
              <a:t> </a:t>
            </a:r>
            <a:r>
              <a:rPr lang="it-IT" dirty="0" smtClean="0"/>
              <a:t>e memorizzando i risultati parziali di delta in </a:t>
            </a:r>
            <a:r>
              <a:rPr lang="it-IT" dirty="0" err="1" smtClean="0"/>
              <a:t>delta_m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5703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ricorsiva </a:t>
            </a:r>
            <a:br>
              <a:rPr lang="it-IT" dirty="0"/>
            </a:br>
            <a:r>
              <a:rPr lang="it-IT" dirty="0"/>
              <a:t>con programmazione dinamica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:- </a:t>
            </a:r>
            <a:r>
              <a:rPr lang="it-IT" dirty="0" err="1" smtClean="0">
                <a:solidFill>
                  <a:srgbClr val="FF0000"/>
                </a:solidFill>
              </a:rPr>
              <a:t>dynamic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delta_m</a:t>
            </a:r>
            <a:r>
              <a:rPr lang="it-IT" dirty="0" smtClean="0">
                <a:solidFill>
                  <a:srgbClr val="FF0000"/>
                </a:solidFill>
              </a:rPr>
              <a:t>/3.</a:t>
            </a:r>
          </a:p>
          <a:p>
            <a:pPr marL="0" indent="0">
              <a:buNone/>
            </a:pP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delta_m</a:t>
            </a:r>
            <a:r>
              <a:rPr lang="it-IT" dirty="0" smtClean="0">
                <a:solidFill>
                  <a:srgbClr val="FF0000"/>
                </a:solidFill>
              </a:rPr>
              <a:t>(x,x,0).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927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ricorsiva </a:t>
            </a:r>
            <a:br>
              <a:rPr lang="it-IT" dirty="0"/>
            </a:br>
            <a:r>
              <a:rPr lang="it-IT" dirty="0"/>
              <a:t>con programmazione dinamica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delta(T1,T2,N):- </a:t>
            </a:r>
            <a:r>
              <a:rPr lang="it-IT" sz="2400" dirty="0" err="1" smtClean="0">
                <a:solidFill>
                  <a:srgbClr val="FF0000"/>
                </a:solidFill>
              </a:rPr>
              <a:t>delta_m</a:t>
            </a:r>
            <a:r>
              <a:rPr lang="it-IT" sz="2400" dirty="0" smtClean="0">
                <a:solidFill>
                  <a:srgbClr val="FF0000"/>
                </a:solidFill>
              </a:rPr>
              <a:t>(T1,T2,N).</a:t>
            </a:r>
          </a:p>
          <a:p>
            <a:pPr marL="0" indent="0">
              <a:buNone/>
            </a:pPr>
            <a:r>
              <a:rPr lang="it-IT" sz="2400" dirty="0" smtClean="0"/>
              <a:t>delta(</a:t>
            </a:r>
            <a:r>
              <a:rPr lang="it-IT" sz="2400" dirty="0" err="1" smtClean="0"/>
              <a:t>tree</a:t>
            </a:r>
            <a:r>
              <a:rPr lang="it-IT" sz="2400" dirty="0" smtClean="0"/>
              <a:t>(X,[]),</a:t>
            </a:r>
            <a:r>
              <a:rPr lang="it-IT" sz="2400" dirty="0" err="1" smtClean="0"/>
              <a:t>tree</a:t>
            </a:r>
            <a:r>
              <a:rPr lang="it-IT" sz="2400" dirty="0" smtClean="0"/>
              <a:t>(X,[]),1):- !.</a:t>
            </a:r>
          </a:p>
          <a:p>
            <a:pPr marL="0" indent="0">
              <a:buNone/>
            </a:pPr>
            <a:r>
              <a:rPr lang="it-IT" sz="2400" dirty="0" smtClean="0"/>
              <a:t>delta(</a:t>
            </a:r>
            <a:r>
              <a:rPr lang="it-IT" sz="2400" dirty="0" err="1" smtClean="0"/>
              <a:t>tree</a:t>
            </a:r>
            <a:r>
              <a:rPr lang="it-IT" sz="2400" dirty="0" smtClean="0"/>
              <a:t>(X,RX),</a:t>
            </a:r>
            <a:r>
              <a:rPr lang="it-IT" sz="2400" dirty="0" err="1" smtClean="0"/>
              <a:t>tree</a:t>
            </a:r>
            <a:r>
              <a:rPr lang="it-IT" sz="2400" dirty="0" smtClean="0"/>
              <a:t>(X,RX1),N):-</a:t>
            </a:r>
          </a:p>
          <a:p>
            <a:pPr marL="0" indent="0"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sons</a:t>
            </a:r>
            <a:r>
              <a:rPr lang="it-IT" sz="2400" dirty="0" smtClean="0"/>
              <a:t>(RX,SX), </a:t>
            </a:r>
            <a:r>
              <a:rPr lang="it-IT" sz="2400" dirty="0" err="1" smtClean="0"/>
              <a:t>sons</a:t>
            </a:r>
            <a:r>
              <a:rPr lang="it-IT" sz="2400" dirty="0" smtClean="0"/>
              <a:t>(RX1,SX)</a:t>
            </a:r>
          </a:p>
          <a:p>
            <a:pPr marL="0" indent="0">
              <a:buNone/>
            </a:pPr>
            <a:r>
              <a:rPr lang="it-IT" sz="2400" dirty="0" smtClean="0"/>
              <a:t>	</a:t>
            </a:r>
            <a:r>
              <a:rPr lang="it-IT" sz="2400" dirty="0" err="1" smtClean="0"/>
              <a:t>subdelta</a:t>
            </a:r>
            <a:r>
              <a:rPr lang="it-IT" sz="2400" dirty="0" smtClean="0"/>
              <a:t>(RX,RX1,N), !, 	</a:t>
            </a:r>
            <a:r>
              <a:rPr lang="it-IT" sz="2400" dirty="0" err="1" smtClean="0">
                <a:solidFill>
                  <a:srgbClr val="FF0000"/>
                </a:solidFill>
              </a:rPr>
              <a:t>assert</a:t>
            </a:r>
            <a:r>
              <a:rPr lang="it-IT" sz="2400" dirty="0" smtClean="0">
                <a:solidFill>
                  <a:srgbClr val="FF0000"/>
                </a:solidFill>
              </a:rPr>
              <a:t>(</a:t>
            </a:r>
            <a:r>
              <a:rPr lang="it-IT" sz="2400" dirty="0" err="1" smtClean="0">
                <a:solidFill>
                  <a:srgbClr val="FF0000"/>
                </a:solidFill>
              </a:rPr>
              <a:t>delta_m</a:t>
            </a:r>
            <a:r>
              <a:rPr lang="it-IT" sz="2400" dirty="0" smtClean="0">
                <a:solidFill>
                  <a:srgbClr val="FF0000"/>
                </a:solidFill>
              </a:rPr>
              <a:t>(</a:t>
            </a:r>
            <a:r>
              <a:rPr lang="it-IT" sz="2400" dirty="0" err="1" smtClean="0">
                <a:solidFill>
                  <a:srgbClr val="FF0000"/>
                </a:solidFill>
              </a:rPr>
              <a:t>tree</a:t>
            </a:r>
            <a:r>
              <a:rPr lang="it-IT" sz="2400" dirty="0" smtClean="0">
                <a:solidFill>
                  <a:srgbClr val="FF0000"/>
                </a:solidFill>
              </a:rPr>
              <a:t>(X,RX</a:t>
            </a:r>
            <a:r>
              <a:rPr lang="it-IT" sz="2400" dirty="0">
                <a:solidFill>
                  <a:srgbClr val="FF0000"/>
                </a:solidFill>
              </a:rPr>
              <a:t>),</a:t>
            </a:r>
            <a:r>
              <a:rPr lang="it-IT" sz="2400" dirty="0" err="1">
                <a:solidFill>
                  <a:srgbClr val="FF0000"/>
                </a:solidFill>
              </a:rPr>
              <a:t>tree</a:t>
            </a:r>
            <a:r>
              <a:rPr lang="it-IT" sz="2400" dirty="0">
                <a:solidFill>
                  <a:srgbClr val="FF0000"/>
                </a:solidFill>
              </a:rPr>
              <a:t>(X,RX1</a:t>
            </a:r>
            <a:r>
              <a:rPr lang="it-IT" sz="2400" dirty="0" smtClean="0">
                <a:solidFill>
                  <a:srgbClr val="FF0000"/>
                </a:solidFill>
              </a:rPr>
              <a:t>),N).</a:t>
            </a:r>
          </a:p>
          <a:p>
            <a:pPr marL="0" indent="0">
              <a:buNone/>
            </a:pPr>
            <a:r>
              <a:rPr lang="it-IT" sz="2400" dirty="0" smtClean="0"/>
              <a:t>delta(_,_,0):- !.</a:t>
            </a:r>
            <a:endParaRPr lang="it-IT" sz="2400" dirty="0"/>
          </a:p>
          <a:p>
            <a:pPr marL="0" indent="0">
              <a:buNone/>
            </a:pPr>
            <a:r>
              <a:rPr lang="it-IT" dirty="0" smtClean="0"/>
              <a:t>	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05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ricorsiva </a:t>
            </a:r>
            <a:br>
              <a:rPr lang="it-IT" dirty="0"/>
            </a:br>
            <a:r>
              <a:rPr lang="it-IT" dirty="0"/>
              <a:t>con programmazione dinamica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k(T1,T2,N):-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/>
              <a:t>bagof</a:t>
            </a:r>
            <a:r>
              <a:rPr lang="it-IT" dirty="0"/>
              <a:t>(ST1,complete_st(T1,ST1),STL1),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bagof</a:t>
            </a:r>
            <a:r>
              <a:rPr lang="it-IT" dirty="0" smtClean="0"/>
              <a:t>(ST2,complete_st(T2,ST2),STL2),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dirty="0" err="1" smtClean="0"/>
              <a:t>sum_deltas</a:t>
            </a:r>
            <a:r>
              <a:rPr lang="it-IT" dirty="0" smtClean="0"/>
              <a:t>(STL1,</a:t>
            </a:r>
            <a:r>
              <a:rPr lang="it-IT" dirty="0"/>
              <a:t> </a:t>
            </a:r>
            <a:r>
              <a:rPr lang="it-IT" dirty="0" smtClean="0"/>
              <a:t>STL2,N),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it-IT" dirty="0" err="1" smtClean="0">
                <a:solidFill>
                  <a:srgbClr val="FF0000"/>
                </a:solidFill>
              </a:rPr>
              <a:t>retractall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delta_m</a:t>
            </a:r>
            <a:r>
              <a:rPr lang="it-IT" dirty="0" smtClean="0">
                <a:solidFill>
                  <a:srgbClr val="FF0000"/>
                </a:solidFill>
              </a:rPr>
              <a:t>(_,_,_)),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	</a:t>
            </a:r>
            <a:r>
              <a:rPr lang="it-IT" dirty="0" err="1" smtClean="0">
                <a:solidFill>
                  <a:srgbClr val="FF0000"/>
                </a:solidFill>
              </a:rPr>
              <a:t>assert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delta_m</a:t>
            </a:r>
            <a:r>
              <a:rPr lang="it-IT" dirty="0" smtClean="0">
                <a:solidFill>
                  <a:srgbClr val="FF0000"/>
                </a:solidFill>
              </a:rPr>
              <a:t>(x,x,0)).</a:t>
            </a:r>
            <a:endParaRPr lang="it-IT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/>
              <a:t>	</a:t>
            </a: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221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Implementare ciò che manca :-)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09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Percorso su Grafi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porre i limiti di ricerca alla </a:t>
            </a:r>
            <a:r>
              <a:rPr lang="it-IT" b="1" i="1" dirty="0" smtClean="0"/>
              <a:t>Soluzione 2</a:t>
            </a:r>
            <a:r>
              <a:rPr lang="it-IT" dirty="0" smtClean="0"/>
              <a:t>?</a:t>
            </a:r>
          </a:p>
          <a:p>
            <a:pPr marL="0" indent="0" algn="ctr">
              <a:buNone/>
            </a:pPr>
            <a:r>
              <a:rPr lang="it-IT" b="1" i="1" dirty="0" smtClean="0"/>
              <a:t>Cominciamo…</a:t>
            </a:r>
            <a:endParaRPr lang="it-IT" b="1" i="1" dirty="0"/>
          </a:p>
          <a:p>
            <a:pPr marL="0" indent="0">
              <a:buNone/>
            </a:pPr>
            <a:r>
              <a:rPr lang="it-IT" dirty="0" smtClean="0"/>
              <a:t>Scrivere il predicato</a:t>
            </a:r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path</a:t>
            </a:r>
            <a:r>
              <a:rPr lang="it-IT" dirty="0" smtClean="0"/>
              <a:t>(X,Y,PATH)*/</a:t>
            </a:r>
          </a:p>
          <a:p>
            <a:pPr marL="0" indent="0">
              <a:buNone/>
            </a:pPr>
            <a:r>
              <a:rPr lang="it-IT" dirty="0" smtClean="0"/>
              <a:t>Vero se esiste un percorso tra X ed Y e PATH è la lista dei nodi visitati.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0318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Percorso su grafi con limite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2286000" y="2828836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i="1" dirty="0"/>
              <a:t>Soluzione </a:t>
            </a:r>
            <a:r>
              <a:rPr lang="it-IT" b="1" i="1" dirty="0" smtClean="0"/>
              <a:t>2 - modificata</a:t>
            </a:r>
            <a:endParaRPr lang="it-IT" b="1" i="1" dirty="0"/>
          </a:p>
          <a:p>
            <a:r>
              <a:rPr lang="it-IT" dirty="0" err="1" smtClean="0"/>
              <a:t>path</a:t>
            </a:r>
            <a:r>
              <a:rPr lang="it-IT" dirty="0" smtClean="0"/>
              <a:t>(X,Y,[X,Y]):- </a:t>
            </a:r>
          </a:p>
          <a:p>
            <a:r>
              <a:rPr lang="it-IT" dirty="0"/>
              <a:t>	</a:t>
            </a:r>
            <a:r>
              <a:rPr lang="it-IT" dirty="0" smtClean="0"/>
              <a:t>e(X,Y</a:t>
            </a:r>
            <a:r>
              <a:rPr lang="it-IT" dirty="0"/>
              <a:t>).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(X,Y,P):- </a:t>
            </a:r>
          </a:p>
          <a:p>
            <a:r>
              <a:rPr lang="it-IT" dirty="0"/>
              <a:t>	</a:t>
            </a:r>
            <a:r>
              <a:rPr lang="it-IT" dirty="0" err="1" smtClean="0"/>
              <a:t>path</a:t>
            </a:r>
            <a:r>
              <a:rPr lang="it-IT" dirty="0" smtClean="0"/>
              <a:t>(X,Z,P1), e(Z,Y),</a:t>
            </a:r>
          </a:p>
          <a:p>
            <a:r>
              <a:rPr lang="it-IT" dirty="0"/>
              <a:t>	</a:t>
            </a:r>
            <a:r>
              <a:rPr lang="it-IT" dirty="0" err="1" smtClean="0"/>
              <a:t>lastelem</a:t>
            </a:r>
            <a:r>
              <a:rPr lang="it-IT" dirty="0" smtClean="0"/>
              <a:t>(P,Y,P1).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26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 su grafi con limite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Come porre i limiti di ricerca alla </a:t>
            </a:r>
            <a:r>
              <a:rPr lang="it-IT" b="1" i="1" dirty="0" smtClean="0"/>
              <a:t>Soluzione 2</a:t>
            </a:r>
            <a:r>
              <a:rPr lang="it-IT" dirty="0" smtClean="0"/>
              <a:t>?</a:t>
            </a:r>
          </a:p>
          <a:p>
            <a:pPr marL="0" indent="0" algn="ctr">
              <a:buNone/>
            </a:pPr>
            <a:r>
              <a:rPr lang="it-IT" b="1" i="1" dirty="0" smtClean="0"/>
              <a:t>Cominciamo…</a:t>
            </a:r>
            <a:endParaRPr lang="it-IT" b="1" i="1" dirty="0"/>
          </a:p>
          <a:p>
            <a:pPr marL="0" indent="0">
              <a:buNone/>
            </a:pPr>
            <a:r>
              <a:rPr lang="it-IT" dirty="0" smtClean="0"/>
              <a:t>Scrivere il predicato</a:t>
            </a:r>
          </a:p>
          <a:p>
            <a:pPr marL="0" indent="0" algn="ctr">
              <a:buNone/>
            </a:pPr>
            <a:r>
              <a:rPr lang="it-IT" dirty="0" smtClean="0"/>
              <a:t>/*</a:t>
            </a:r>
            <a:r>
              <a:rPr lang="it-IT" dirty="0" err="1" smtClean="0"/>
              <a:t>path</a:t>
            </a:r>
            <a:r>
              <a:rPr lang="it-IT" dirty="0" smtClean="0"/>
              <a:t>(X,Y,PATH,MAX)*/</a:t>
            </a:r>
          </a:p>
          <a:p>
            <a:pPr marL="0" indent="0">
              <a:buNone/>
            </a:pPr>
            <a:r>
              <a:rPr lang="it-IT" dirty="0" smtClean="0"/>
              <a:t>Vero se esiste un percorso tra X ed Y, PATH è la lista dei nodi visitati e il cammino ha un numero di nodi minore di MAX.</a:t>
            </a:r>
          </a:p>
          <a:p>
            <a:pPr marL="0" indent="0" algn="ctr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16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 su grafi con limite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0" y="2132856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i="1" dirty="0"/>
              <a:t>Soluzione </a:t>
            </a:r>
            <a:r>
              <a:rPr lang="it-IT" b="1" i="1" dirty="0" smtClean="0"/>
              <a:t>2 - modificata</a:t>
            </a:r>
            <a:endParaRPr lang="it-IT" b="1" i="1" dirty="0"/>
          </a:p>
          <a:p>
            <a:r>
              <a:rPr lang="it-IT" dirty="0" err="1" smtClean="0"/>
              <a:t>path</a:t>
            </a:r>
            <a:r>
              <a:rPr lang="it-IT" dirty="0" smtClean="0"/>
              <a:t>(X,Y,[X,Y],MAX):-</a:t>
            </a:r>
          </a:p>
          <a:p>
            <a:r>
              <a:rPr lang="it-IT" dirty="0"/>
              <a:t>	</a:t>
            </a:r>
            <a:r>
              <a:rPr lang="it-IT" dirty="0" smtClean="0"/>
              <a:t>MAX &gt;= 2, </a:t>
            </a:r>
          </a:p>
          <a:p>
            <a:r>
              <a:rPr lang="it-IT" dirty="0"/>
              <a:t>	</a:t>
            </a:r>
            <a:r>
              <a:rPr lang="it-IT" dirty="0" smtClean="0"/>
              <a:t>e(X,Y</a:t>
            </a:r>
            <a:r>
              <a:rPr lang="it-IT" dirty="0"/>
              <a:t>).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(X,Y,P,MAX):- </a:t>
            </a:r>
          </a:p>
          <a:p>
            <a:r>
              <a:rPr lang="it-IT" dirty="0"/>
              <a:t>	</a:t>
            </a:r>
            <a:r>
              <a:rPr lang="it-IT" dirty="0" err="1" smtClean="0"/>
              <a:t>hasmaxlength</a:t>
            </a:r>
            <a:r>
              <a:rPr lang="it-IT" dirty="0" smtClean="0"/>
              <a:t>(P,MAX),</a:t>
            </a:r>
          </a:p>
          <a:p>
            <a:r>
              <a:rPr lang="it-IT" dirty="0"/>
              <a:t>	</a:t>
            </a:r>
            <a:r>
              <a:rPr lang="it-IT" dirty="0" smtClean="0"/>
              <a:t>MAX1 </a:t>
            </a:r>
            <a:r>
              <a:rPr lang="it-IT" dirty="0" err="1" smtClean="0"/>
              <a:t>is</a:t>
            </a:r>
            <a:r>
              <a:rPr lang="it-IT" dirty="0" smtClean="0"/>
              <a:t> MAX – 1,</a:t>
            </a:r>
          </a:p>
          <a:p>
            <a:r>
              <a:rPr lang="it-IT" dirty="0"/>
              <a:t>	</a:t>
            </a:r>
            <a:r>
              <a:rPr lang="it-IT" dirty="0" err="1" smtClean="0"/>
              <a:t>path</a:t>
            </a:r>
            <a:r>
              <a:rPr lang="it-IT" dirty="0" smtClean="0"/>
              <a:t>(X,Z,P1,MAX1), </a:t>
            </a:r>
          </a:p>
          <a:p>
            <a:r>
              <a:rPr lang="it-IT" dirty="0"/>
              <a:t>	</a:t>
            </a:r>
            <a:r>
              <a:rPr lang="it-IT" dirty="0" smtClean="0"/>
              <a:t>e(Z,Y),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lastelem</a:t>
            </a:r>
            <a:r>
              <a:rPr lang="it-IT" dirty="0" smtClean="0"/>
              <a:t>(P,Y,P1).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4747929" y="2285256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hasmaxlength</a:t>
            </a:r>
            <a:r>
              <a:rPr lang="en-US" dirty="0" smtClean="0"/>
              <a:t>(_,</a:t>
            </a:r>
            <a:r>
              <a:rPr lang="en-US" dirty="0"/>
              <a:t>MAX):-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MAX </a:t>
            </a:r>
            <a:r>
              <a:rPr lang="en-US" dirty="0"/>
              <a:t>&lt; 0, !, fail.</a:t>
            </a:r>
            <a:endParaRPr lang="it-IT" dirty="0" smtClean="0"/>
          </a:p>
          <a:p>
            <a:r>
              <a:rPr lang="it-IT" dirty="0" err="1" smtClean="0"/>
              <a:t>hasmaxlength</a:t>
            </a:r>
            <a:r>
              <a:rPr lang="it-IT" dirty="0" smtClean="0"/>
              <a:t>([],MAX):-</a:t>
            </a:r>
          </a:p>
          <a:p>
            <a:r>
              <a:rPr lang="it-IT" dirty="0"/>
              <a:t>	</a:t>
            </a:r>
            <a:r>
              <a:rPr lang="it-IT" dirty="0" smtClean="0"/>
              <a:t>MAX &gt;= 0.</a:t>
            </a:r>
          </a:p>
          <a:p>
            <a:endParaRPr lang="it-IT" dirty="0"/>
          </a:p>
          <a:p>
            <a:r>
              <a:rPr lang="it-IT" dirty="0" err="1" smtClean="0"/>
              <a:t>hasmaxlength</a:t>
            </a:r>
            <a:r>
              <a:rPr lang="it-IT" dirty="0" smtClean="0"/>
              <a:t>([_|R],MAX):-</a:t>
            </a:r>
          </a:p>
          <a:p>
            <a:r>
              <a:rPr lang="it-IT" dirty="0"/>
              <a:t>	</a:t>
            </a:r>
            <a:r>
              <a:rPr lang="it-IT" dirty="0" smtClean="0"/>
              <a:t>MAX1 </a:t>
            </a:r>
            <a:r>
              <a:rPr lang="it-IT" dirty="0" err="1" smtClean="0"/>
              <a:t>is</a:t>
            </a:r>
            <a:r>
              <a:rPr lang="it-IT" dirty="0" smtClean="0"/>
              <a:t> MAX -1,</a:t>
            </a:r>
          </a:p>
          <a:p>
            <a:r>
              <a:rPr lang="it-IT" dirty="0"/>
              <a:t>	 </a:t>
            </a:r>
            <a:r>
              <a:rPr lang="it-IT" dirty="0" err="1" smtClean="0"/>
              <a:t>hasmaxlength</a:t>
            </a:r>
            <a:r>
              <a:rPr lang="it-IT" dirty="0" smtClean="0"/>
              <a:t>(R,MAX1).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858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Percorso su grafi con limite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Rettangolo 3"/>
          <p:cNvSpPr/>
          <p:nvPr/>
        </p:nvSpPr>
        <p:spPr>
          <a:xfrm>
            <a:off x="1691680" y="2132856"/>
            <a:ext cx="4572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b="1" i="1" dirty="0"/>
              <a:t>Soluzione </a:t>
            </a:r>
            <a:r>
              <a:rPr lang="it-IT" b="1" i="1" dirty="0" smtClean="0"/>
              <a:t>2 - modificata</a:t>
            </a:r>
            <a:endParaRPr lang="it-IT" b="1" i="1" dirty="0"/>
          </a:p>
          <a:p>
            <a:r>
              <a:rPr lang="it-IT" dirty="0" err="1"/>
              <a:t>path</a:t>
            </a:r>
            <a:r>
              <a:rPr lang="it-IT" dirty="0" smtClean="0"/>
              <a:t>(_,_,_,</a:t>
            </a:r>
            <a:r>
              <a:rPr lang="it-IT" dirty="0"/>
              <a:t>MAX</a:t>
            </a:r>
            <a:r>
              <a:rPr lang="it-IT" dirty="0" smtClean="0"/>
              <a:t>):-</a:t>
            </a:r>
          </a:p>
          <a:p>
            <a:r>
              <a:rPr lang="it-IT" dirty="0" smtClean="0"/>
              <a:t>	MAX &lt;  0, !, </a:t>
            </a:r>
            <a:r>
              <a:rPr lang="it-IT" dirty="0" err="1" smtClean="0"/>
              <a:t>fail</a:t>
            </a:r>
            <a:r>
              <a:rPr lang="it-IT" dirty="0"/>
              <a:t>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(X,Y,[X,Y],MAX):-</a:t>
            </a:r>
          </a:p>
          <a:p>
            <a:r>
              <a:rPr lang="it-IT" dirty="0"/>
              <a:t>	</a:t>
            </a:r>
            <a:r>
              <a:rPr lang="it-IT" dirty="0" smtClean="0"/>
              <a:t>MAX &gt;= 2, </a:t>
            </a:r>
          </a:p>
          <a:p>
            <a:r>
              <a:rPr lang="it-IT" dirty="0"/>
              <a:t>	</a:t>
            </a:r>
            <a:r>
              <a:rPr lang="it-IT" dirty="0" smtClean="0"/>
              <a:t>e(X,Y</a:t>
            </a:r>
            <a:r>
              <a:rPr lang="it-IT" dirty="0"/>
              <a:t>).</a:t>
            </a:r>
          </a:p>
          <a:p>
            <a:r>
              <a:rPr lang="it-IT" dirty="0" err="1" smtClean="0"/>
              <a:t>path</a:t>
            </a:r>
            <a:r>
              <a:rPr lang="it-IT" dirty="0" smtClean="0"/>
              <a:t>(X,Y,P,MAX):- </a:t>
            </a:r>
          </a:p>
          <a:p>
            <a:r>
              <a:rPr lang="it-IT" dirty="0"/>
              <a:t>	</a:t>
            </a:r>
            <a:r>
              <a:rPr lang="it-IT" dirty="0" smtClean="0"/>
              <a:t>MAX1 </a:t>
            </a:r>
            <a:r>
              <a:rPr lang="it-IT" dirty="0" err="1" smtClean="0"/>
              <a:t>is</a:t>
            </a:r>
            <a:r>
              <a:rPr lang="it-IT" dirty="0" smtClean="0"/>
              <a:t> MAX – 1,</a:t>
            </a:r>
          </a:p>
          <a:p>
            <a:r>
              <a:rPr lang="it-IT" dirty="0"/>
              <a:t>	</a:t>
            </a:r>
            <a:r>
              <a:rPr lang="it-IT" dirty="0" err="1" smtClean="0"/>
              <a:t>path</a:t>
            </a:r>
            <a:r>
              <a:rPr lang="it-IT" dirty="0" smtClean="0"/>
              <a:t>(X,Z,P1,MAX1), </a:t>
            </a:r>
          </a:p>
          <a:p>
            <a:r>
              <a:rPr lang="it-IT" dirty="0"/>
              <a:t>	</a:t>
            </a:r>
            <a:r>
              <a:rPr lang="it-IT" dirty="0" smtClean="0"/>
              <a:t>e(Z,Y),</a:t>
            </a:r>
          </a:p>
          <a:p>
            <a:r>
              <a:rPr lang="it-IT" dirty="0" smtClean="0"/>
              <a:t>	</a:t>
            </a:r>
            <a:r>
              <a:rPr lang="it-IT" dirty="0" err="1" smtClean="0"/>
              <a:t>lastelem</a:t>
            </a:r>
            <a:r>
              <a:rPr lang="it-IT" dirty="0" smtClean="0"/>
              <a:t>(P,Y,P1).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267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Programmazione dinamica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La programmazione dinamica prevede:</a:t>
            </a:r>
          </a:p>
          <a:p>
            <a:endParaRPr lang="it-IT" dirty="0" smtClean="0"/>
          </a:p>
          <a:p>
            <a:pPr marL="0" indent="0" algn="ctr">
              <a:buNone/>
            </a:pPr>
            <a:r>
              <a:rPr lang="it-IT" dirty="0" smtClean="0"/>
              <a:t>la memorizzazione delle computazioni intermedie </a:t>
            </a:r>
          </a:p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per diminuire la complessità temporale a scapito di quella spaziale.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La programmazione dinamica è utilissima quando ci sono dei predicati ricorsivi che dentro di se usano risultati precedentemente computati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700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9986</TotalTime>
  <Words>739</Words>
  <Application>Microsoft Office PowerPoint</Application>
  <PresentationFormat>Presentazione su schermo (4:3)</PresentationFormat>
  <Paragraphs>310</Paragraphs>
  <Slides>34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34</vt:i4>
      </vt:variant>
    </vt:vector>
  </HeadingPairs>
  <TitlesOfParts>
    <vt:vector size="37" baseType="lpstr">
      <vt:lpstr>Template</vt:lpstr>
      <vt:lpstr>Documento</vt:lpstr>
      <vt:lpstr>Equazione</vt:lpstr>
      <vt:lpstr>Percorsi su grafi, Sottoalberi Comuni e Programmazione Dinamica</vt:lpstr>
      <vt:lpstr>Percorso su grafi</vt:lpstr>
      <vt:lpstr>Percorso su grafi</vt:lpstr>
      <vt:lpstr>Percorso su Grafi</vt:lpstr>
      <vt:lpstr>Percorso su grafi con limite</vt:lpstr>
      <vt:lpstr>Percorso su grafi con limite</vt:lpstr>
      <vt:lpstr>Percorso su grafi con limite</vt:lpstr>
      <vt:lpstr>Percorso su grafi con limite</vt:lpstr>
      <vt:lpstr>Programmazione dinamica</vt:lpstr>
      <vt:lpstr>Programmazione dinamica</vt:lpstr>
      <vt:lpstr>Programmazione dinamica</vt:lpstr>
      <vt:lpstr>Fibonacci: prima!</vt:lpstr>
      <vt:lpstr>Fibonacci: prima!</vt:lpstr>
      <vt:lpstr>Fibonacci dinamico</vt:lpstr>
      <vt:lpstr>Programmazione Dinamica</vt:lpstr>
      <vt:lpstr>Prog Din: Similitudine tra alberi</vt:lpstr>
      <vt:lpstr>Prog Din: Similitudine tra alberi</vt:lpstr>
      <vt:lpstr>Prog Din: Similitudine tra alberi</vt:lpstr>
      <vt:lpstr>Soluzioni</vt:lpstr>
      <vt:lpstr>Ricerca esaustiva</vt:lpstr>
      <vt:lpstr>Ricerca esaustiva</vt:lpstr>
      <vt:lpstr>Ricerca esaustiva</vt:lpstr>
      <vt:lpstr>Ricerca esaustiva</vt:lpstr>
      <vt:lpstr>Versione ricorsiva</vt:lpstr>
      <vt:lpstr>Versione ricorsiva</vt:lpstr>
      <vt:lpstr>Versione ricorsiva</vt:lpstr>
      <vt:lpstr>Versione ricorsiva</vt:lpstr>
      <vt:lpstr>Versione ricorsiva</vt:lpstr>
      <vt:lpstr>Versione ricorsiva</vt:lpstr>
      <vt:lpstr>Versione ricorsiva  con programmazione dinamica</vt:lpstr>
      <vt:lpstr>Versione ricorsiva  con programmazione dinamica</vt:lpstr>
      <vt:lpstr>Versione ricorsiva  con programmazione dinamica</vt:lpstr>
      <vt:lpstr>Versione ricorsiva  con programmazione dinamica</vt:lpstr>
      <vt:lpstr>Esercizi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192</cp:revision>
  <dcterms:created xsi:type="dcterms:W3CDTF">2006-11-03T14:20:30Z</dcterms:created>
  <dcterms:modified xsi:type="dcterms:W3CDTF">2014-04-07T14:05:57Z</dcterms:modified>
</cp:coreProperties>
</file>