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427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71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72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</p:sldIdLst>
  <p:sldSz cx="9144000" cy="6858000" type="screen4x3"/>
  <p:notesSz cx="6681788" cy="98171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0833" autoAdjust="0"/>
  </p:normalViewPr>
  <p:slideViewPr>
    <p:cSldViewPr>
      <p:cViewPr>
        <p:scale>
          <a:sx n="66" d="100"/>
          <a:sy n="66" d="100"/>
        </p:scale>
        <p:origin x="-126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6454" y="0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6326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6454" y="9326326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4899E2-2B3C-4337-AE10-A1D9AC3432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2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84856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7220D4B4-DB4A-4951-846C-1595D423D78F}" type="datetimeFigureOut">
              <a:rPr lang="it-IT" smtClean="0"/>
              <a:pPr/>
              <a:t>18/12/2012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6600"/>
            <a:ext cx="4903788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7540" y="4662356"/>
            <a:ext cx="5346708" cy="441858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84856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F56DCA88-440A-4061-B96D-E8F387BC1D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3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36576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C8DD-59AB-4FBB-B81B-791193D302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4E71-A39B-4480-9796-7D55546858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7E25B-E2DE-4F42-BBFF-4275E3601A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E59-FD02-46A5-87FB-59FC9089A5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2856-BE83-47A8-8EBD-2B09A994671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AA03-1DEF-479B-BA90-0449EFBD82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66CAC-0257-4ABB-A901-4B67BBAA5A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0B8F-3B02-459C-88CC-B52092B8F18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08E5-A24B-42A1-9AB3-95F5F820D4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1E8A-B616-4326-922B-C87CA87E5F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77BCD32-25A8-43C4-A4F8-AE217E922E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3077" name="Line 1029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8" name="Line 1030"/>
          <p:cNvSpPr>
            <a:spLocks noChangeShapeType="1"/>
          </p:cNvSpPr>
          <p:nvPr/>
        </p:nvSpPr>
        <p:spPr bwMode="auto">
          <a:xfrm>
            <a:off x="228600" y="152400"/>
            <a:ext cx="784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152400" y="6248400"/>
            <a:ext cx="9364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 dirty="0" smtClean="0"/>
              <a:t>©</a:t>
            </a:r>
            <a:r>
              <a:rPr lang="it-IT" sz="900" baseline="0" dirty="0" smtClean="0"/>
              <a:t> </a:t>
            </a:r>
            <a:r>
              <a:rPr lang="it-IT" sz="900" dirty="0" err="1" smtClean="0"/>
              <a:t>F.M.Zanzotto</a:t>
            </a:r>
            <a:endParaRPr lang="it-IT" sz="900" dirty="0"/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3157579" y="6248400"/>
            <a:ext cx="30796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900" dirty="0" smtClean="0"/>
              <a:t>Logica</a:t>
            </a:r>
            <a:r>
              <a:rPr lang="it-IT" sz="900" baseline="0" dirty="0" smtClean="0"/>
              <a:t> per la Programmazione e la </a:t>
            </a:r>
            <a:r>
              <a:rPr lang="it-IT" sz="900" baseline="0" smtClean="0"/>
              <a:t>Dimostrazione Automatica</a:t>
            </a:r>
            <a:endParaRPr lang="it-IT" sz="900" dirty="0"/>
          </a:p>
        </p:txBody>
      </p:sp>
      <p:pic>
        <p:nvPicPr>
          <p:cNvPr id="23561" name="Picture 1033" descr="U:\Lavoro\Articoli\Presentazioni\tv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" y="0"/>
            <a:ext cx="20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34"/>
          <p:cNvSpPr txBox="1">
            <a:spLocks noChangeArrowheads="1"/>
          </p:cNvSpPr>
          <p:nvPr/>
        </p:nvSpPr>
        <p:spPr bwMode="auto">
          <a:xfrm>
            <a:off x="142875" y="131763"/>
            <a:ext cx="1566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>
                <a:solidFill>
                  <a:schemeClr val="accent1"/>
                </a:solidFill>
                <a:latin typeface="Monotype Corsiva" pitchFamily="66" charset="0"/>
              </a:rPr>
              <a:t>University of Rome “Tor Vergata”</a:t>
            </a:r>
          </a:p>
        </p:txBody>
      </p:sp>
      <p:pic>
        <p:nvPicPr>
          <p:cNvPr id="23563" name="Picture 1035" descr="C:\HOME\LAVORO\Laboratorio\Logo\logo art2 copy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0"/>
            <a:ext cx="838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Grammatiche in </a:t>
            </a:r>
            <a:r>
              <a:rPr lang="it-IT" dirty="0" err="1"/>
              <a:t>Prolog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Fabio Massimo Zanzotto</a:t>
            </a:r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slides</a:t>
            </a:r>
            <a:r>
              <a:rPr lang="it-IT" dirty="0" smtClean="0"/>
              <a:t> di Andrea Turbati con aggiunte)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08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Ora possiamo riconoscere anche:</a:t>
            </a:r>
          </a:p>
          <a:p>
            <a:pPr lvl="1"/>
            <a:r>
              <a:rPr lang="it-IT" dirty="0" smtClean="0"/>
              <a:t>[the, </a:t>
            </a:r>
            <a:r>
              <a:rPr lang="it-IT" dirty="0" err="1" smtClean="0"/>
              <a:t>mice</a:t>
            </a:r>
            <a:r>
              <a:rPr lang="it-IT" dirty="0" smtClean="0"/>
              <a:t>, </a:t>
            </a:r>
            <a:r>
              <a:rPr lang="it-IT" dirty="0" err="1" smtClean="0"/>
              <a:t>hate</a:t>
            </a:r>
            <a:r>
              <a:rPr lang="it-IT" dirty="0" smtClean="0"/>
              <a:t>, the, </a:t>
            </a:r>
            <a:r>
              <a:rPr lang="it-IT" dirty="0" err="1" smtClean="0"/>
              <a:t>cat</a:t>
            </a:r>
            <a:r>
              <a:rPr lang="it-IT" dirty="0" smtClean="0"/>
              <a:t>].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Ma purtroppo anche la seguente frase viene accettata:</a:t>
            </a:r>
          </a:p>
          <a:p>
            <a:pPr lvl="1"/>
            <a:r>
              <a:rPr lang="it-IT" dirty="0" smtClean="0"/>
              <a:t> [the, </a:t>
            </a:r>
            <a:r>
              <a:rPr lang="it-IT" dirty="0" err="1" smtClean="0"/>
              <a:t>mice</a:t>
            </a:r>
            <a:r>
              <a:rPr lang="it-IT" dirty="0" smtClean="0"/>
              <a:t>, </a:t>
            </a:r>
            <a:r>
              <a:rPr lang="it-IT" dirty="0" err="1" smtClean="0"/>
              <a:t>hates</a:t>
            </a:r>
            <a:r>
              <a:rPr lang="it-IT" dirty="0" smtClean="0"/>
              <a:t>, the, </a:t>
            </a:r>
            <a:r>
              <a:rPr lang="it-IT" dirty="0" err="1" smtClean="0"/>
              <a:t>cat</a:t>
            </a:r>
            <a:r>
              <a:rPr lang="it-IT" dirty="0" smtClean="0"/>
              <a:t>].</a:t>
            </a:r>
          </a:p>
          <a:p>
            <a:endParaRPr lang="it-IT" dirty="0" smtClean="0"/>
          </a:p>
          <a:p>
            <a:r>
              <a:rPr lang="it-IT" dirty="0" smtClean="0"/>
              <a:t>Non abbiamo inserito in alcun modo l’informazione del fatto che se il soggetto è singolare anche il verbo lo deve essere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Grammar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Natural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900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Si potrebbe rimediare dividendo le regole in singolari e plurali, ma questo produrrebbe troppe regole (almeno il doppio)</a:t>
            </a:r>
          </a:p>
          <a:p>
            <a:endParaRPr lang="it-IT" dirty="0" smtClean="0"/>
          </a:p>
          <a:p>
            <a:r>
              <a:rPr lang="it-IT" dirty="0" smtClean="0"/>
              <a:t>La soluzione migliore è quella di inserire un parametro aggiuntivo nelle regole che indica il numero (singolare o plurale) per avere la dipendenza dal contesto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Singolare/plurale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262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it-IT" dirty="0" err="1" smtClean="0"/>
              <a:t>sentence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) </a:t>
            </a:r>
            <a:r>
              <a:rPr lang="it-IT" dirty="0" err="1" smtClean="0"/>
              <a:t>--</a:t>
            </a:r>
            <a:r>
              <a:rPr lang="it-IT" dirty="0" smtClean="0"/>
              <a:t>&gt; </a:t>
            </a:r>
            <a:r>
              <a:rPr lang="it-IT" dirty="0" err="1" smtClean="0"/>
              <a:t>noun_phrase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), </a:t>
            </a:r>
            <a:r>
              <a:rPr lang="it-IT" dirty="0" err="1" smtClean="0"/>
              <a:t>verb_phrase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verb_phrase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) </a:t>
            </a:r>
            <a:r>
              <a:rPr lang="it-IT" dirty="0" err="1" smtClean="0"/>
              <a:t>--</a:t>
            </a:r>
            <a:r>
              <a:rPr lang="it-IT" dirty="0" smtClean="0"/>
              <a:t>&gt; </a:t>
            </a:r>
            <a:r>
              <a:rPr lang="it-IT" dirty="0" err="1" smtClean="0"/>
              <a:t>verb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), </a:t>
            </a:r>
            <a:r>
              <a:rPr lang="it-IT" dirty="0" err="1" smtClean="0"/>
              <a:t>noun_phrase</a:t>
            </a:r>
            <a:r>
              <a:rPr lang="it-IT" dirty="0" smtClean="0"/>
              <a:t>(_).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noun_phrase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) </a:t>
            </a:r>
            <a:r>
              <a:rPr lang="it-IT" dirty="0" err="1" smtClean="0"/>
              <a:t>--</a:t>
            </a:r>
            <a:r>
              <a:rPr lang="it-IT" dirty="0" smtClean="0"/>
              <a:t>&gt; </a:t>
            </a:r>
            <a:r>
              <a:rPr lang="it-IT" dirty="0" err="1" smtClean="0"/>
              <a:t>determiner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), </a:t>
            </a:r>
            <a:r>
              <a:rPr lang="it-IT" dirty="0" err="1" smtClean="0"/>
              <a:t>noun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determiner</a:t>
            </a:r>
            <a:r>
              <a:rPr lang="it-IT" dirty="0" smtClean="0"/>
              <a:t>(</a:t>
            </a:r>
            <a:r>
              <a:rPr lang="it-IT" dirty="0" err="1" smtClean="0"/>
              <a:t>singular</a:t>
            </a:r>
            <a:r>
              <a:rPr lang="it-IT" dirty="0" smtClean="0"/>
              <a:t>) </a:t>
            </a:r>
            <a:r>
              <a:rPr lang="it-IT" dirty="0" err="1" smtClean="0"/>
              <a:t>--</a:t>
            </a:r>
            <a:r>
              <a:rPr lang="it-IT" dirty="0" smtClean="0"/>
              <a:t>&gt; [a].</a:t>
            </a:r>
          </a:p>
          <a:p>
            <a:pPr>
              <a:buNone/>
            </a:pPr>
            <a:r>
              <a:rPr lang="it-IT" dirty="0" err="1" smtClean="0"/>
              <a:t>determiner</a:t>
            </a:r>
            <a:r>
              <a:rPr lang="it-IT" dirty="0" smtClean="0"/>
              <a:t>(_) </a:t>
            </a:r>
            <a:r>
              <a:rPr lang="it-IT" dirty="0" err="1" smtClean="0"/>
              <a:t>--</a:t>
            </a:r>
            <a:r>
              <a:rPr lang="it-IT" dirty="0" smtClean="0"/>
              <a:t>&gt; [the].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noun</a:t>
            </a:r>
            <a:r>
              <a:rPr lang="it-IT" dirty="0" smtClean="0"/>
              <a:t>(</a:t>
            </a:r>
            <a:r>
              <a:rPr lang="it-IT" dirty="0" err="1" smtClean="0"/>
              <a:t>singular</a:t>
            </a:r>
            <a:r>
              <a:rPr lang="it-IT" dirty="0" smtClean="0"/>
              <a:t>) </a:t>
            </a:r>
            <a:r>
              <a:rPr lang="it-IT" dirty="0" err="1" smtClean="0"/>
              <a:t>--</a:t>
            </a:r>
            <a:r>
              <a:rPr lang="it-IT" dirty="0" smtClean="0"/>
              <a:t>&gt; [</a:t>
            </a:r>
            <a:r>
              <a:rPr lang="it-IT" dirty="0" err="1" smtClean="0"/>
              <a:t>cat</a:t>
            </a:r>
            <a:r>
              <a:rPr lang="it-IT" dirty="0" smtClean="0"/>
              <a:t>].</a:t>
            </a:r>
          </a:p>
          <a:p>
            <a:pPr>
              <a:buNone/>
            </a:pPr>
            <a:r>
              <a:rPr lang="it-IT" dirty="0" err="1" smtClean="0"/>
              <a:t>noun</a:t>
            </a:r>
            <a:r>
              <a:rPr lang="it-IT" dirty="0" smtClean="0"/>
              <a:t>(</a:t>
            </a:r>
            <a:r>
              <a:rPr lang="it-IT" dirty="0" err="1" smtClean="0"/>
              <a:t>singular</a:t>
            </a:r>
            <a:r>
              <a:rPr lang="it-IT" dirty="0" smtClean="0"/>
              <a:t>) </a:t>
            </a:r>
            <a:r>
              <a:rPr lang="it-IT" dirty="0" err="1" smtClean="0"/>
              <a:t>--</a:t>
            </a:r>
            <a:r>
              <a:rPr lang="it-IT" dirty="0" smtClean="0"/>
              <a:t>&gt; [mouse].</a:t>
            </a:r>
          </a:p>
          <a:p>
            <a:pPr>
              <a:buNone/>
            </a:pPr>
            <a:r>
              <a:rPr lang="it-IT" dirty="0" err="1" smtClean="0"/>
              <a:t>noun</a:t>
            </a:r>
            <a:r>
              <a:rPr lang="it-IT" dirty="0" smtClean="0"/>
              <a:t>(</a:t>
            </a:r>
            <a:r>
              <a:rPr lang="it-IT" dirty="0" err="1" smtClean="0"/>
              <a:t>plural</a:t>
            </a:r>
            <a:r>
              <a:rPr lang="it-IT" dirty="0" smtClean="0"/>
              <a:t>)  </a:t>
            </a:r>
            <a:r>
              <a:rPr lang="it-IT" dirty="0" err="1" smtClean="0"/>
              <a:t>--</a:t>
            </a:r>
            <a:r>
              <a:rPr lang="it-IT" dirty="0" smtClean="0"/>
              <a:t>&gt; [</a:t>
            </a:r>
            <a:r>
              <a:rPr lang="it-IT" dirty="0" err="1" smtClean="0"/>
              <a:t>cats</a:t>
            </a:r>
            <a:r>
              <a:rPr lang="it-IT" dirty="0" smtClean="0"/>
              <a:t>].</a:t>
            </a:r>
          </a:p>
          <a:p>
            <a:pPr>
              <a:buNone/>
            </a:pPr>
            <a:r>
              <a:rPr lang="it-IT" dirty="0" err="1" smtClean="0"/>
              <a:t>noun</a:t>
            </a:r>
            <a:r>
              <a:rPr lang="it-IT" dirty="0" smtClean="0"/>
              <a:t>(</a:t>
            </a:r>
            <a:r>
              <a:rPr lang="it-IT" dirty="0" err="1" smtClean="0"/>
              <a:t>plural</a:t>
            </a:r>
            <a:r>
              <a:rPr lang="it-IT" dirty="0" smtClean="0"/>
              <a:t>)  </a:t>
            </a:r>
            <a:r>
              <a:rPr lang="it-IT" dirty="0" err="1" smtClean="0"/>
              <a:t>--</a:t>
            </a:r>
            <a:r>
              <a:rPr lang="it-IT" dirty="0" smtClean="0"/>
              <a:t>&gt; [</a:t>
            </a:r>
            <a:r>
              <a:rPr lang="it-IT" dirty="0" err="1" smtClean="0"/>
              <a:t>mice</a:t>
            </a:r>
            <a:r>
              <a:rPr lang="it-IT" dirty="0" smtClean="0"/>
              <a:t>].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verb</a:t>
            </a:r>
            <a:r>
              <a:rPr lang="it-IT" dirty="0" smtClean="0"/>
              <a:t>(</a:t>
            </a:r>
            <a:r>
              <a:rPr lang="it-IT" dirty="0" err="1" smtClean="0"/>
              <a:t>singular</a:t>
            </a:r>
            <a:r>
              <a:rPr lang="it-IT" dirty="0" smtClean="0"/>
              <a:t>) </a:t>
            </a:r>
            <a:r>
              <a:rPr lang="it-IT" dirty="0" err="1" smtClean="0"/>
              <a:t>--</a:t>
            </a:r>
            <a:r>
              <a:rPr lang="it-IT" dirty="0" smtClean="0"/>
              <a:t>&gt; [</a:t>
            </a:r>
            <a:r>
              <a:rPr lang="it-IT" dirty="0" err="1" smtClean="0"/>
              <a:t>scares</a:t>
            </a:r>
            <a:r>
              <a:rPr lang="it-IT" dirty="0" smtClean="0"/>
              <a:t>].</a:t>
            </a:r>
          </a:p>
          <a:p>
            <a:pPr>
              <a:buNone/>
            </a:pPr>
            <a:r>
              <a:rPr lang="it-IT" dirty="0" err="1" smtClean="0"/>
              <a:t>verb</a:t>
            </a:r>
            <a:r>
              <a:rPr lang="it-IT" dirty="0" smtClean="0"/>
              <a:t>(</a:t>
            </a:r>
            <a:r>
              <a:rPr lang="it-IT" dirty="0" err="1" smtClean="0"/>
              <a:t>singular</a:t>
            </a:r>
            <a:r>
              <a:rPr lang="it-IT" dirty="0" smtClean="0"/>
              <a:t>) </a:t>
            </a:r>
            <a:r>
              <a:rPr lang="it-IT" dirty="0" err="1" smtClean="0"/>
              <a:t>--</a:t>
            </a:r>
            <a:r>
              <a:rPr lang="it-IT" dirty="0" smtClean="0"/>
              <a:t>&gt; [</a:t>
            </a:r>
            <a:r>
              <a:rPr lang="it-IT" dirty="0" err="1" smtClean="0"/>
              <a:t>hates</a:t>
            </a:r>
            <a:r>
              <a:rPr lang="it-IT" dirty="0" smtClean="0"/>
              <a:t>].</a:t>
            </a:r>
          </a:p>
          <a:p>
            <a:pPr>
              <a:buNone/>
            </a:pPr>
            <a:r>
              <a:rPr lang="it-IT" dirty="0" err="1" smtClean="0"/>
              <a:t>verb</a:t>
            </a:r>
            <a:r>
              <a:rPr lang="it-IT" dirty="0" smtClean="0"/>
              <a:t>(</a:t>
            </a:r>
            <a:r>
              <a:rPr lang="it-IT" dirty="0" err="1" smtClean="0"/>
              <a:t>plural</a:t>
            </a:r>
            <a:r>
              <a:rPr lang="it-IT" dirty="0" smtClean="0"/>
              <a:t>)  </a:t>
            </a:r>
            <a:r>
              <a:rPr lang="it-IT" dirty="0" err="1" smtClean="0"/>
              <a:t>--</a:t>
            </a:r>
            <a:r>
              <a:rPr lang="it-IT" dirty="0" smtClean="0"/>
              <a:t>&gt; [</a:t>
            </a:r>
            <a:r>
              <a:rPr lang="it-IT" dirty="0" err="1" smtClean="0"/>
              <a:t>scare</a:t>
            </a:r>
            <a:r>
              <a:rPr lang="it-IT" dirty="0" smtClean="0"/>
              <a:t>].</a:t>
            </a:r>
          </a:p>
          <a:p>
            <a:pPr>
              <a:buNone/>
            </a:pPr>
            <a:r>
              <a:rPr lang="it-IT" dirty="0" err="1" smtClean="0"/>
              <a:t>verb</a:t>
            </a:r>
            <a:r>
              <a:rPr lang="it-IT" dirty="0" smtClean="0"/>
              <a:t>(</a:t>
            </a:r>
            <a:r>
              <a:rPr lang="it-IT" dirty="0" err="1" smtClean="0"/>
              <a:t>plural</a:t>
            </a:r>
            <a:r>
              <a:rPr lang="it-IT" dirty="0" smtClean="0"/>
              <a:t>)  </a:t>
            </a:r>
            <a:r>
              <a:rPr lang="it-IT" dirty="0" err="1" smtClean="0"/>
              <a:t>--</a:t>
            </a:r>
            <a:r>
              <a:rPr lang="it-IT" dirty="0" smtClean="0"/>
              <a:t>&gt; [</a:t>
            </a:r>
            <a:r>
              <a:rPr lang="it-IT" dirty="0" err="1" smtClean="0"/>
              <a:t>hate</a:t>
            </a:r>
            <a:r>
              <a:rPr lang="it-IT" dirty="0" smtClean="0"/>
              <a:t>].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Grammar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Natural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26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dirty="0" err="1" smtClean="0"/>
              <a:t>sentence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) </a:t>
            </a:r>
            <a:r>
              <a:rPr lang="it-IT" dirty="0" err="1" smtClean="0"/>
              <a:t>--</a:t>
            </a:r>
            <a:r>
              <a:rPr lang="it-IT" dirty="0" smtClean="0"/>
              <a:t>&gt; </a:t>
            </a:r>
            <a:r>
              <a:rPr lang="it-IT" dirty="0" err="1" smtClean="0"/>
              <a:t>noun_phrase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), </a:t>
            </a:r>
            <a:r>
              <a:rPr lang="it-IT" dirty="0" err="1" smtClean="0"/>
              <a:t>verb_phrase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Diventa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sentence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, List1, </a:t>
            </a:r>
            <a:r>
              <a:rPr lang="it-IT" dirty="0" err="1" smtClean="0"/>
              <a:t>Rest</a:t>
            </a:r>
            <a:r>
              <a:rPr lang="it-IT" dirty="0" smtClean="0"/>
              <a:t>):-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noun_phrase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, List1, List2),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verb_phare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, List2, </a:t>
            </a:r>
            <a:r>
              <a:rPr lang="it-IT" dirty="0" err="1" smtClean="0"/>
              <a:t>Rest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Come </a:t>
            </a:r>
            <a:r>
              <a:rPr lang="it-IT" dirty="0" err="1" smtClean="0"/>
              <a:t>Prolog</a:t>
            </a:r>
            <a:r>
              <a:rPr lang="it-IT" dirty="0" smtClean="0"/>
              <a:t> interpreta la grammatica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672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400" dirty="0" smtClean="0"/>
              <a:t>?- </a:t>
            </a:r>
            <a:r>
              <a:rPr lang="it-IT" sz="2400" dirty="0" err="1" smtClean="0"/>
              <a:t>sentence</a:t>
            </a:r>
            <a:r>
              <a:rPr lang="it-IT" sz="2400" dirty="0" smtClean="0"/>
              <a:t>(</a:t>
            </a:r>
            <a:r>
              <a:rPr lang="it-IT" sz="2400" dirty="0" err="1" smtClean="0"/>
              <a:t>plural</a:t>
            </a:r>
            <a:r>
              <a:rPr lang="it-IT" sz="2400" dirty="0" smtClean="0"/>
              <a:t>, [the, </a:t>
            </a:r>
            <a:r>
              <a:rPr lang="it-IT" sz="2400" dirty="0" err="1" smtClean="0"/>
              <a:t>mice</a:t>
            </a:r>
            <a:r>
              <a:rPr lang="it-IT" sz="2400" dirty="0" smtClean="0"/>
              <a:t>, </a:t>
            </a:r>
            <a:r>
              <a:rPr lang="it-IT" sz="2400" dirty="0" err="1" smtClean="0"/>
              <a:t>hate</a:t>
            </a:r>
            <a:r>
              <a:rPr lang="it-IT" sz="2400" dirty="0" smtClean="0"/>
              <a:t>, the, </a:t>
            </a:r>
            <a:r>
              <a:rPr lang="it-IT" sz="2400" dirty="0" err="1" smtClean="0"/>
              <a:t>cat</a:t>
            </a:r>
            <a:r>
              <a:rPr lang="it-IT" sz="2400" dirty="0" smtClean="0"/>
              <a:t>],[]).</a:t>
            </a:r>
          </a:p>
          <a:p>
            <a:pPr lvl="1"/>
            <a:r>
              <a:rPr lang="it-IT" dirty="0" err="1" smtClean="0"/>
              <a:t>true</a:t>
            </a:r>
            <a:endParaRPr lang="it-IT" dirty="0" smtClean="0"/>
          </a:p>
          <a:p>
            <a:pPr lvl="1"/>
            <a:endParaRPr lang="it-IT" dirty="0" smtClean="0"/>
          </a:p>
          <a:p>
            <a:r>
              <a:rPr lang="it-IT" sz="2400" dirty="0" err="1" smtClean="0"/>
              <a:t>sentence</a:t>
            </a:r>
            <a:r>
              <a:rPr lang="it-IT" sz="2400" dirty="0" smtClean="0"/>
              <a:t>(</a:t>
            </a:r>
            <a:r>
              <a:rPr lang="it-IT" sz="2400" dirty="0" err="1" smtClean="0"/>
              <a:t>plular</a:t>
            </a:r>
            <a:r>
              <a:rPr lang="it-IT" sz="2400" dirty="0" smtClean="0"/>
              <a:t>, [the, </a:t>
            </a:r>
            <a:r>
              <a:rPr lang="it-IT" sz="2400" dirty="0" err="1" smtClean="0"/>
              <a:t>mice</a:t>
            </a:r>
            <a:r>
              <a:rPr lang="it-IT" sz="2400" dirty="0" smtClean="0"/>
              <a:t>, </a:t>
            </a:r>
            <a:r>
              <a:rPr lang="it-IT" sz="2400" dirty="0" err="1" smtClean="0"/>
              <a:t>hates</a:t>
            </a:r>
            <a:r>
              <a:rPr lang="it-IT" sz="2400" dirty="0" smtClean="0"/>
              <a:t>, the, </a:t>
            </a:r>
            <a:r>
              <a:rPr lang="it-IT" sz="2400" dirty="0" err="1" smtClean="0"/>
              <a:t>cat</a:t>
            </a:r>
            <a:r>
              <a:rPr lang="it-IT" sz="2400" dirty="0" smtClean="0"/>
              <a:t>],[]).</a:t>
            </a:r>
          </a:p>
          <a:p>
            <a:pPr lvl="1"/>
            <a:r>
              <a:rPr lang="it-IT" dirty="0" smtClean="0"/>
              <a:t>false</a:t>
            </a:r>
          </a:p>
          <a:p>
            <a:endParaRPr lang="it-IT" dirty="0" smtClean="0"/>
          </a:p>
          <a:p>
            <a:r>
              <a:rPr lang="it-IT" sz="2400" dirty="0" err="1" smtClean="0"/>
              <a:t>sentence</a:t>
            </a:r>
            <a:r>
              <a:rPr lang="it-IT" sz="2400" dirty="0" smtClean="0"/>
              <a:t>(X, [the, mouse, </a:t>
            </a:r>
            <a:r>
              <a:rPr lang="it-IT" sz="2400" dirty="0" err="1" smtClean="0"/>
              <a:t>hates</a:t>
            </a:r>
            <a:r>
              <a:rPr lang="it-IT" sz="2400" dirty="0" smtClean="0"/>
              <a:t>, the, </a:t>
            </a:r>
            <a:r>
              <a:rPr lang="it-IT" sz="2400" dirty="0" err="1" smtClean="0"/>
              <a:t>cat</a:t>
            </a:r>
            <a:r>
              <a:rPr lang="it-IT" sz="2400" dirty="0" smtClean="0"/>
              <a:t>],[]).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X = </a:t>
            </a:r>
            <a:r>
              <a:rPr lang="it-IT" dirty="0" err="1" smtClean="0"/>
              <a:t>singular</a:t>
            </a:r>
            <a:endParaRPr lang="it-IT" dirty="0" smtClean="0"/>
          </a:p>
          <a:p>
            <a:pPr lvl="1"/>
            <a:endParaRPr lang="it-IT" dirty="0" smtClean="0"/>
          </a:p>
          <a:p>
            <a:r>
              <a:rPr lang="it-IT" sz="2400" dirty="0" err="1" smtClean="0"/>
              <a:t>sentence</a:t>
            </a:r>
            <a:r>
              <a:rPr lang="it-IT" sz="2400" dirty="0" smtClean="0"/>
              <a:t>(</a:t>
            </a:r>
            <a:r>
              <a:rPr lang="it-IT" sz="2400" dirty="0" err="1" smtClean="0"/>
              <a:t>singular</a:t>
            </a:r>
            <a:r>
              <a:rPr lang="it-IT" sz="2400" dirty="0" smtClean="0"/>
              <a:t>, [the, </a:t>
            </a:r>
            <a:r>
              <a:rPr lang="it-IT" sz="2400" dirty="0" err="1" smtClean="0"/>
              <a:t>What</a:t>
            </a:r>
            <a:r>
              <a:rPr lang="it-IT" sz="2400" dirty="0" smtClean="0"/>
              <a:t>, </a:t>
            </a:r>
            <a:r>
              <a:rPr lang="it-IT" sz="2400" dirty="0" err="1" smtClean="0"/>
              <a:t>hates</a:t>
            </a:r>
            <a:r>
              <a:rPr lang="it-IT" sz="2400" dirty="0" smtClean="0"/>
              <a:t>, the, </a:t>
            </a:r>
            <a:r>
              <a:rPr lang="it-IT" sz="2400" dirty="0" err="1" smtClean="0"/>
              <a:t>cat</a:t>
            </a:r>
            <a:r>
              <a:rPr lang="it-IT" sz="2400" dirty="0" smtClean="0"/>
              <a:t>],[]).</a:t>
            </a:r>
          </a:p>
          <a:p>
            <a:pPr lvl="1"/>
            <a:r>
              <a:rPr lang="it-IT" sz="2000" dirty="0" err="1" smtClean="0"/>
              <a:t>What</a:t>
            </a:r>
            <a:r>
              <a:rPr lang="it-IT" sz="2000" dirty="0" smtClean="0"/>
              <a:t> = </a:t>
            </a:r>
            <a:r>
              <a:rPr lang="it-IT" sz="2000" dirty="0" err="1" smtClean="0"/>
              <a:t>cat</a:t>
            </a:r>
            <a:r>
              <a:rPr lang="it-IT" sz="2000" dirty="0" smtClean="0"/>
              <a:t>;</a:t>
            </a:r>
          </a:p>
          <a:p>
            <a:pPr lvl="1"/>
            <a:r>
              <a:rPr lang="it-IT" sz="2000" dirty="0" err="1" smtClean="0"/>
              <a:t>What</a:t>
            </a:r>
            <a:r>
              <a:rPr lang="it-IT" sz="2000" dirty="0" smtClean="0"/>
              <a:t> = mouse;</a:t>
            </a:r>
          </a:p>
          <a:p>
            <a:pPr lvl="1"/>
            <a:r>
              <a:rPr lang="it-IT" sz="2000" dirty="0" smtClean="0"/>
              <a:t>false</a:t>
            </a:r>
            <a:endParaRPr lang="it-IT" sz="20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Grammar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Natural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486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Scrivere un programma che, sfruttando la grammatica 3, prende in ingresso una frase (NON una lista) e </a:t>
            </a:r>
            <a:r>
              <a:rPr lang="it-IT" dirty="0" err="1" smtClean="0"/>
              <a:t>restiuisca</a:t>
            </a:r>
            <a:r>
              <a:rPr lang="it-IT" dirty="0" smtClean="0"/>
              <a:t> </a:t>
            </a:r>
            <a:r>
              <a:rPr lang="it-IT" dirty="0" err="1" smtClean="0"/>
              <a:t>true</a:t>
            </a:r>
            <a:r>
              <a:rPr lang="it-IT" dirty="0" smtClean="0"/>
              <a:t> o false se tale frase rispetta la grammatica o meno</a:t>
            </a:r>
          </a:p>
          <a:p>
            <a:endParaRPr lang="it-IT" dirty="0" smtClean="0"/>
          </a:p>
          <a:p>
            <a:r>
              <a:rPr lang="it-IT" dirty="0" smtClean="0"/>
              <a:t>Il programma appena realizzato deve funzionare anche se nella frase ci sono variabili </a:t>
            </a:r>
            <a:r>
              <a:rPr lang="it-IT" dirty="0" err="1" smtClean="0"/>
              <a:t>Prolog</a:t>
            </a:r>
            <a:r>
              <a:rPr lang="it-IT" dirty="0" smtClean="0"/>
              <a:t> ( parole che hanno l’iniziale maiuscola ). In questo caso deve restituire il valore che tali variabili assumono affinché la grammatica sia rispettata, se possibile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69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Semantica/Significato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Nella lezione scorsa abbiamo visto come usare le DCG (definite </a:t>
            </a:r>
            <a:r>
              <a:rPr lang="it-IT" dirty="0" err="1" smtClean="0"/>
              <a:t>clause</a:t>
            </a:r>
            <a:r>
              <a:rPr lang="it-IT" dirty="0" smtClean="0"/>
              <a:t> </a:t>
            </a:r>
            <a:r>
              <a:rPr lang="it-IT" dirty="0" err="1" smtClean="0"/>
              <a:t>grammar</a:t>
            </a:r>
            <a:r>
              <a:rPr lang="it-IT" dirty="0" smtClean="0"/>
              <a:t>)  in </a:t>
            </a:r>
            <a:r>
              <a:rPr lang="it-IT" dirty="0" err="1" smtClean="0"/>
              <a:t>Prolog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Abbiamo anche aggiunto un parametro alle regole della grammatica per avere l’agreement singolare/plurale </a:t>
            </a:r>
          </a:p>
          <a:p>
            <a:endParaRPr lang="it-IT" dirty="0" smtClean="0"/>
          </a:p>
          <a:p>
            <a:r>
              <a:rPr lang="it-IT" dirty="0" smtClean="0"/>
              <a:t>Ora vedremo come generare gli alberi sintattici e come associare il significato a ciò che analizziamo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Grammatica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05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426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err="1" smtClean="0"/>
              <a:t>noun_phrase</a:t>
            </a:r>
            <a:r>
              <a:rPr lang="it-IT" dirty="0" smtClean="0"/>
              <a:t>(</a:t>
            </a:r>
            <a:r>
              <a:rPr lang="it-IT" dirty="0" err="1" smtClean="0"/>
              <a:t>determiner</a:t>
            </a:r>
            <a:r>
              <a:rPr lang="it-IT" dirty="0" smtClean="0"/>
              <a:t>(the), </a:t>
            </a:r>
            <a:r>
              <a:rPr lang="it-IT" dirty="0" err="1" smtClean="0"/>
              <a:t>noun</a:t>
            </a:r>
            <a:r>
              <a:rPr lang="it-IT" dirty="0" smtClean="0"/>
              <a:t>(</a:t>
            </a:r>
            <a:r>
              <a:rPr lang="it-IT" dirty="0" err="1" smtClean="0"/>
              <a:t>cat</a:t>
            </a:r>
            <a:r>
              <a:rPr lang="it-IT" dirty="0" smtClean="0"/>
              <a:t>))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root</a:t>
            </a:r>
            <a:r>
              <a:rPr lang="it-IT" dirty="0" smtClean="0"/>
              <a:t>(figli_separati_da_virgola)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rappresentare un albero</a:t>
            </a:r>
            <a:endParaRPr lang="it-IT" dirty="0"/>
          </a:p>
        </p:txBody>
      </p:sp>
      <p:cxnSp>
        <p:nvCxnSpPr>
          <p:cNvPr id="5" name="Connettore 1 4"/>
          <p:cNvCxnSpPr>
            <a:stCxn id="6" idx="2"/>
            <a:endCxn id="12" idx="0"/>
          </p:cNvCxnSpPr>
          <p:nvPr/>
        </p:nvCxnSpPr>
        <p:spPr>
          <a:xfrm flipH="1">
            <a:off x="2411760" y="2378497"/>
            <a:ext cx="1944216" cy="474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3419872" y="191683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noun_phrase</a:t>
            </a:r>
            <a:endParaRPr lang="it-IT" dirty="0" smtClean="0"/>
          </a:p>
        </p:txBody>
      </p:sp>
      <p:sp>
        <p:nvSpPr>
          <p:cNvPr id="10" name="CasellaDiTesto 9"/>
          <p:cNvSpPr txBox="1"/>
          <p:nvPr/>
        </p:nvSpPr>
        <p:spPr>
          <a:xfrm>
            <a:off x="5796136" y="407707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cat</a:t>
            </a:r>
            <a:endParaRPr lang="it-IT" dirty="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2123728" y="393305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the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1655676" y="285293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determiner</a:t>
            </a:r>
            <a:endParaRPr lang="it-IT" dirty="0" smtClean="0"/>
          </a:p>
        </p:txBody>
      </p:sp>
      <p:sp>
        <p:nvSpPr>
          <p:cNvPr id="13" name="CasellaDiTesto 12"/>
          <p:cNvSpPr txBox="1"/>
          <p:nvPr/>
        </p:nvSpPr>
        <p:spPr>
          <a:xfrm>
            <a:off x="5508104" y="29249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noun</a:t>
            </a:r>
            <a:endParaRPr lang="it-IT" dirty="0" smtClean="0"/>
          </a:p>
        </p:txBody>
      </p:sp>
      <p:cxnSp>
        <p:nvCxnSpPr>
          <p:cNvPr id="15" name="Connettore 1 14"/>
          <p:cNvCxnSpPr>
            <a:stCxn id="6" idx="2"/>
            <a:endCxn id="13" idx="0"/>
          </p:cNvCxnSpPr>
          <p:nvPr/>
        </p:nvCxnSpPr>
        <p:spPr>
          <a:xfrm>
            <a:off x="4355976" y="2378497"/>
            <a:ext cx="1728192" cy="546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 flipV="1">
            <a:off x="6084168" y="3386609"/>
            <a:ext cx="0" cy="6904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2411760" y="3314601"/>
            <a:ext cx="0" cy="618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Dobbiamo modificare la grammatica per poter avere gli alberi sintattici o parse </a:t>
            </a:r>
            <a:r>
              <a:rPr lang="it-IT" dirty="0" err="1" smtClean="0"/>
              <a:t>tree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Es</a:t>
            </a:r>
            <a:r>
              <a:rPr lang="it-IT" dirty="0" smtClean="0"/>
              <a:t>:</a:t>
            </a:r>
          </a:p>
          <a:p>
            <a:pPr lvl="1">
              <a:buNone/>
            </a:pPr>
            <a:r>
              <a:rPr lang="it-IT" dirty="0" err="1" smtClean="0"/>
              <a:t>sentence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) </a:t>
            </a:r>
            <a:r>
              <a:rPr lang="it-IT" dirty="0" err="1" smtClean="0"/>
              <a:t>--</a:t>
            </a:r>
            <a:r>
              <a:rPr lang="it-IT" dirty="0" smtClean="0"/>
              <a:t>&gt;</a:t>
            </a:r>
          </a:p>
          <a:p>
            <a:pPr lvl="1">
              <a:buNone/>
            </a:pPr>
            <a:r>
              <a:rPr lang="it-IT" dirty="0" smtClean="0"/>
              <a:t>	</a:t>
            </a:r>
            <a:r>
              <a:rPr lang="it-IT" dirty="0" err="1" smtClean="0"/>
              <a:t>noun_phrase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),</a:t>
            </a:r>
          </a:p>
          <a:p>
            <a:pPr lvl="1">
              <a:buNone/>
            </a:pPr>
            <a:r>
              <a:rPr lang="it-IT" dirty="0" smtClean="0"/>
              <a:t>	</a:t>
            </a:r>
            <a:r>
              <a:rPr lang="it-IT" dirty="0" err="1" smtClean="0"/>
              <a:t>verb_phrase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).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r>
              <a:rPr lang="it-IT" dirty="0" smtClean="0"/>
              <a:t>diventa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r>
              <a:rPr lang="it-IT" dirty="0" err="1" smtClean="0"/>
              <a:t>sentence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, </a:t>
            </a:r>
            <a:r>
              <a:rPr lang="it-IT" dirty="0" err="1" smtClean="0"/>
              <a:t>sentence</a:t>
            </a:r>
            <a:r>
              <a:rPr lang="it-IT" dirty="0" smtClean="0"/>
              <a:t>(NP, VP)) </a:t>
            </a:r>
            <a:r>
              <a:rPr lang="it-IT" dirty="0" err="1" smtClean="0"/>
              <a:t>--</a:t>
            </a:r>
            <a:r>
              <a:rPr lang="it-IT" dirty="0" smtClean="0"/>
              <a:t>&gt;</a:t>
            </a:r>
          </a:p>
          <a:p>
            <a:pPr lvl="1">
              <a:buNone/>
            </a:pPr>
            <a:r>
              <a:rPr lang="it-IT" dirty="0" smtClean="0"/>
              <a:t>	</a:t>
            </a:r>
            <a:r>
              <a:rPr lang="it-IT" dirty="0" err="1" smtClean="0"/>
              <a:t>noun_phrase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, NP),</a:t>
            </a:r>
          </a:p>
          <a:p>
            <a:pPr lvl="1">
              <a:buNone/>
            </a:pPr>
            <a:r>
              <a:rPr lang="it-IT" dirty="0" smtClean="0"/>
              <a:t>	</a:t>
            </a:r>
            <a:r>
              <a:rPr lang="it-IT" dirty="0" err="1" smtClean="0"/>
              <a:t>verb_phrase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, VP).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Grammatica con alberi sintattici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92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Prolog</a:t>
            </a:r>
            <a:r>
              <a:rPr lang="it-IT" dirty="0" smtClean="0"/>
              <a:t> è in grado di interpretare direttamente una grammatica scritta in DCG (definite </a:t>
            </a:r>
            <a:r>
              <a:rPr lang="it-IT" dirty="0" err="1" smtClean="0"/>
              <a:t>cluase</a:t>
            </a:r>
            <a:r>
              <a:rPr lang="it-IT" dirty="0" smtClean="0"/>
              <a:t> </a:t>
            </a:r>
            <a:r>
              <a:rPr lang="it-IT" dirty="0" err="1" smtClean="0"/>
              <a:t>grammar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r>
              <a:rPr lang="it-IT" dirty="0" smtClean="0"/>
              <a:t>La traduzione da una grammatica scritta in BNF (</a:t>
            </a:r>
            <a:r>
              <a:rPr lang="it-IT" dirty="0" err="1" smtClean="0"/>
              <a:t>Backus-Naur</a:t>
            </a:r>
            <a:r>
              <a:rPr lang="it-IT" dirty="0" smtClean="0"/>
              <a:t> </a:t>
            </a:r>
            <a:r>
              <a:rPr lang="it-IT" dirty="0" err="1" smtClean="0"/>
              <a:t>Form</a:t>
            </a:r>
            <a:r>
              <a:rPr lang="it-IT" dirty="0" smtClean="0"/>
              <a:t>) in DCG è praticamente immediata (è un semplice esercizio di riscrittura)</a:t>
            </a: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Grammatica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69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35496" y="1371600"/>
            <a:ext cx="7772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1600" dirty="0" err="1" smtClean="0"/>
              <a:t>sentence</a:t>
            </a:r>
            <a:r>
              <a:rPr lang="it-IT" sz="1600" dirty="0" smtClean="0"/>
              <a:t>(</a:t>
            </a:r>
            <a:r>
              <a:rPr lang="it-IT" sz="1600" dirty="0" err="1" smtClean="0"/>
              <a:t>Number</a:t>
            </a:r>
            <a:r>
              <a:rPr lang="it-IT" sz="1600" dirty="0" smtClean="0"/>
              <a:t>, </a:t>
            </a:r>
            <a:r>
              <a:rPr lang="it-IT" sz="1600" dirty="0" err="1" smtClean="0"/>
              <a:t>sentence</a:t>
            </a:r>
            <a:r>
              <a:rPr lang="it-IT" sz="1600" dirty="0" smtClean="0"/>
              <a:t>(NP, VP)) </a:t>
            </a:r>
            <a:r>
              <a:rPr lang="it-IT" sz="1600" dirty="0" err="1" smtClean="0"/>
              <a:t>--</a:t>
            </a:r>
            <a:r>
              <a:rPr lang="it-IT" sz="1600" dirty="0" smtClean="0"/>
              <a:t>&gt;</a:t>
            </a:r>
          </a:p>
          <a:p>
            <a:pPr>
              <a:buNone/>
            </a:pPr>
            <a:r>
              <a:rPr lang="it-IT" sz="1600" dirty="0" smtClean="0"/>
              <a:t>	</a:t>
            </a:r>
            <a:r>
              <a:rPr lang="it-IT" sz="1600" dirty="0" err="1" smtClean="0"/>
              <a:t>noun_phrase</a:t>
            </a:r>
            <a:r>
              <a:rPr lang="it-IT" sz="1600" dirty="0" smtClean="0"/>
              <a:t>(</a:t>
            </a:r>
            <a:r>
              <a:rPr lang="it-IT" sz="1600" dirty="0" err="1" smtClean="0"/>
              <a:t>Number</a:t>
            </a:r>
            <a:r>
              <a:rPr lang="it-IT" sz="1600" dirty="0" smtClean="0"/>
              <a:t>, NP),</a:t>
            </a:r>
          </a:p>
          <a:p>
            <a:pPr>
              <a:buNone/>
            </a:pPr>
            <a:r>
              <a:rPr lang="it-IT" sz="1600" dirty="0" smtClean="0"/>
              <a:t>	</a:t>
            </a:r>
            <a:r>
              <a:rPr lang="it-IT" sz="1600" dirty="0" err="1" smtClean="0"/>
              <a:t>verb_phrase</a:t>
            </a:r>
            <a:r>
              <a:rPr lang="it-IT" sz="1600" dirty="0" smtClean="0"/>
              <a:t>(</a:t>
            </a:r>
            <a:r>
              <a:rPr lang="it-IT" sz="1600" dirty="0" err="1" smtClean="0"/>
              <a:t>Number</a:t>
            </a:r>
            <a:r>
              <a:rPr lang="it-IT" sz="1600" dirty="0" smtClean="0"/>
              <a:t>, VP).</a:t>
            </a:r>
          </a:p>
          <a:p>
            <a:pPr>
              <a:buNone/>
            </a:pPr>
            <a:endParaRPr lang="it-IT" sz="1600" dirty="0" smtClean="0"/>
          </a:p>
          <a:p>
            <a:pPr>
              <a:buNone/>
            </a:pPr>
            <a:r>
              <a:rPr lang="it-IT" sz="1600" dirty="0" err="1" smtClean="0"/>
              <a:t>verb_phrase</a:t>
            </a:r>
            <a:r>
              <a:rPr lang="it-IT" sz="1600" dirty="0" smtClean="0"/>
              <a:t>(</a:t>
            </a:r>
            <a:r>
              <a:rPr lang="it-IT" sz="1600" dirty="0" err="1" smtClean="0"/>
              <a:t>Number</a:t>
            </a:r>
            <a:r>
              <a:rPr lang="it-IT" sz="1600" dirty="0" smtClean="0"/>
              <a:t>, </a:t>
            </a:r>
            <a:r>
              <a:rPr lang="it-IT" sz="1600" dirty="0" err="1" smtClean="0"/>
              <a:t>verb_phrase</a:t>
            </a:r>
            <a:r>
              <a:rPr lang="it-IT" sz="1600" dirty="0" smtClean="0"/>
              <a:t>(</a:t>
            </a:r>
            <a:r>
              <a:rPr lang="it-IT" sz="1600" dirty="0" err="1" smtClean="0"/>
              <a:t>Verb</a:t>
            </a:r>
            <a:r>
              <a:rPr lang="it-IT" sz="1600" dirty="0" smtClean="0"/>
              <a:t>, NP)) </a:t>
            </a:r>
            <a:r>
              <a:rPr lang="it-IT" sz="1600" dirty="0" err="1" smtClean="0"/>
              <a:t>--</a:t>
            </a:r>
            <a:r>
              <a:rPr lang="it-IT" sz="1600" dirty="0" smtClean="0"/>
              <a:t>&gt;</a:t>
            </a:r>
          </a:p>
          <a:p>
            <a:pPr>
              <a:buNone/>
            </a:pPr>
            <a:r>
              <a:rPr lang="it-IT" sz="1600" dirty="0" smtClean="0"/>
              <a:t>	</a:t>
            </a:r>
            <a:r>
              <a:rPr lang="it-IT" sz="1600" dirty="0" err="1" smtClean="0"/>
              <a:t>verb</a:t>
            </a:r>
            <a:r>
              <a:rPr lang="it-IT" sz="1600" dirty="0" smtClean="0"/>
              <a:t>(</a:t>
            </a:r>
            <a:r>
              <a:rPr lang="it-IT" sz="1600" dirty="0" err="1" smtClean="0"/>
              <a:t>Number</a:t>
            </a:r>
            <a:r>
              <a:rPr lang="it-IT" sz="1600" dirty="0" smtClean="0"/>
              <a:t>, </a:t>
            </a:r>
            <a:r>
              <a:rPr lang="it-IT" sz="1600" dirty="0" err="1" smtClean="0"/>
              <a:t>Verb</a:t>
            </a:r>
            <a:r>
              <a:rPr lang="it-IT" sz="1600" dirty="0" smtClean="0"/>
              <a:t>),</a:t>
            </a:r>
          </a:p>
          <a:p>
            <a:pPr>
              <a:buNone/>
            </a:pPr>
            <a:r>
              <a:rPr lang="it-IT" sz="1600" dirty="0" smtClean="0"/>
              <a:t>	</a:t>
            </a:r>
            <a:r>
              <a:rPr lang="it-IT" sz="1600" dirty="0" err="1" smtClean="0"/>
              <a:t>noun_phrase</a:t>
            </a:r>
            <a:r>
              <a:rPr lang="it-IT" sz="1600" dirty="0" smtClean="0"/>
              <a:t>(_, NP).</a:t>
            </a:r>
          </a:p>
          <a:p>
            <a:pPr>
              <a:buNone/>
            </a:pPr>
            <a:endParaRPr lang="it-IT" sz="1600" dirty="0" smtClean="0"/>
          </a:p>
          <a:p>
            <a:pPr>
              <a:buNone/>
            </a:pPr>
            <a:r>
              <a:rPr lang="it-IT" sz="1600" dirty="0" err="1" smtClean="0"/>
              <a:t>noun_phrase</a:t>
            </a:r>
            <a:r>
              <a:rPr lang="it-IT" sz="1600" dirty="0" smtClean="0"/>
              <a:t>(</a:t>
            </a:r>
            <a:r>
              <a:rPr lang="it-IT" sz="1600" dirty="0" err="1" smtClean="0"/>
              <a:t>Number</a:t>
            </a:r>
            <a:r>
              <a:rPr lang="it-IT" sz="1600" dirty="0" smtClean="0"/>
              <a:t>, </a:t>
            </a:r>
            <a:r>
              <a:rPr lang="it-IT" sz="1600" dirty="0" err="1" smtClean="0"/>
              <a:t>noun_phrase</a:t>
            </a:r>
            <a:r>
              <a:rPr lang="it-IT" sz="1600" dirty="0" smtClean="0"/>
              <a:t>(</a:t>
            </a:r>
            <a:r>
              <a:rPr lang="it-IT" sz="1600" dirty="0" err="1" smtClean="0"/>
              <a:t>Det</a:t>
            </a:r>
            <a:r>
              <a:rPr lang="it-IT" sz="1600" dirty="0" smtClean="0"/>
              <a:t>, </a:t>
            </a:r>
            <a:r>
              <a:rPr lang="it-IT" sz="1600" dirty="0" err="1" smtClean="0"/>
              <a:t>Noun</a:t>
            </a:r>
            <a:r>
              <a:rPr lang="it-IT" sz="1600" dirty="0" smtClean="0"/>
              <a:t>)) </a:t>
            </a:r>
            <a:r>
              <a:rPr lang="it-IT" sz="1600" dirty="0" err="1" smtClean="0"/>
              <a:t>--</a:t>
            </a:r>
            <a:r>
              <a:rPr lang="it-IT" sz="1600" dirty="0" smtClean="0"/>
              <a:t>&gt;</a:t>
            </a:r>
          </a:p>
          <a:p>
            <a:pPr>
              <a:buNone/>
            </a:pPr>
            <a:r>
              <a:rPr lang="it-IT" sz="1600" dirty="0" smtClean="0"/>
              <a:t>	</a:t>
            </a:r>
            <a:r>
              <a:rPr lang="it-IT" sz="1600" dirty="0" err="1" smtClean="0"/>
              <a:t>determiner</a:t>
            </a:r>
            <a:r>
              <a:rPr lang="it-IT" sz="1600" dirty="0" smtClean="0"/>
              <a:t>(</a:t>
            </a:r>
            <a:r>
              <a:rPr lang="it-IT" sz="1600" dirty="0" err="1" smtClean="0"/>
              <a:t>Number</a:t>
            </a:r>
            <a:r>
              <a:rPr lang="it-IT" sz="1600" dirty="0" smtClean="0"/>
              <a:t>, </a:t>
            </a:r>
            <a:r>
              <a:rPr lang="it-IT" sz="1600" dirty="0" err="1" smtClean="0"/>
              <a:t>Det</a:t>
            </a:r>
            <a:r>
              <a:rPr lang="it-IT" sz="1600" dirty="0" smtClean="0"/>
              <a:t>),</a:t>
            </a:r>
          </a:p>
          <a:p>
            <a:pPr>
              <a:buNone/>
            </a:pPr>
            <a:r>
              <a:rPr lang="it-IT" sz="1600" dirty="0" smtClean="0"/>
              <a:t>	</a:t>
            </a:r>
            <a:r>
              <a:rPr lang="it-IT" sz="1600" dirty="0" err="1" smtClean="0"/>
              <a:t>noun</a:t>
            </a:r>
            <a:r>
              <a:rPr lang="it-IT" sz="1600" dirty="0" smtClean="0"/>
              <a:t>(</a:t>
            </a:r>
            <a:r>
              <a:rPr lang="it-IT" sz="1600" dirty="0" err="1" smtClean="0"/>
              <a:t>Number</a:t>
            </a:r>
            <a:r>
              <a:rPr lang="it-IT" sz="1600" dirty="0" smtClean="0"/>
              <a:t>, </a:t>
            </a:r>
            <a:r>
              <a:rPr lang="it-IT" sz="1600" dirty="0" err="1" smtClean="0"/>
              <a:t>Noun</a:t>
            </a:r>
            <a:r>
              <a:rPr lang="it-IT" sz="1600" dirty="0" smtClean="0"/>
              <a:t>).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Grammatica con alberi sintattici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932040" y="1290240"/>
            <a:ext cx="43924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sz="1800" dirty="0" err="1"/>
              <a:t>determiner</a:t>
            </a:r>
            <a:r>
              <a:rPr lang="it-IT" sz="1800" dirty="0"/>
              <a:t>(</a:t>
            </a:r>
            <a:r>
              <a:rPr lang="it-IT" sz="1800" dirty="0" err="1"/>
              <a:t>singular</a:t>
            </a:r>
            <a:r>
              <a:rPr lang="it-IT" sz="1800" dirty="0"/>
              <a:t>, </a:t>
            </a:r>
            <a:r>
              <a:rPr lang="it-IT" sz="1800" dirty="0" err="1"/>
              <a:t>determiner</a:t>
            </a:r>
            <a:r>
              <a:rPr lang="it-IT" sz="1800" dirty="0"/>
              <a:t>(a)) --&gt; [a].</a:t>
            </a:r>
          </a:p>
          <a:p>
            <a:pPr>
              <a:buNone/>
            </a:pPr>
            <a:r>
              <a:rPr lang="it-IT" sz="1800" dirty="0" err="1"/>
              <a:t>determiner</a:t>
            </a:r>
            <a:r>
              <a:rPr lang="it-IT" sz="1800" dirty="0"/>
              <a:t>(_,</a:t>
            </a:r>
            <a:r>
              <a:rPr lang="it-IT" sz="1800" dirty="0" err="1"/>
              <a:t>determiner</a:t>
            </a:r>
            <a:r>
              <a:rPr lang="it-IT" sz="1800" dirty="0"/>
              <a:t>(the)) --&gt; [the].</a:t>
            </a:r>
          </a:p>
          <a:p>
            <a:pPr>
              <a:buNone/>
            </a:pPr>
            <a:endParaRPr lang="it-IT" sz="1800" dirty="0"/>
          </a:p>
          <a:p>
            <a:pPr>
              <a:buNone/>
            </a:pPr>
            <a:r>
              <a:rPr lang="it-IT" sz="1800" dirty="0" err="1"/>
              <a:t>noun</a:t>
            </a:r>
            <a:r>
              <a:rPr lang="it-IT" sz="1800" dirty="0"/>
              <a:t>(</a:t>
            </a:r>
            <a:r>
              <a:rPr lang="it-IT" sz="1800" dirty="0" err="1"/>
              <a:t>singular</a:t>
            </a:r>
            <a:r>
              <a:rPr lang="it-IT" sz="1800" dirty="0"/>
              <a:t>, </a:t>
            </a:r>
            <a:r>
              <a:rPr lang="it-IT" sz="1800" dirty="0" err="1"/>
              <a:t>noun</a:t>
            </a:r>
            <a:r>
              <a:rPr lang="it-IT" sz="1800" dirty="0"/>
              <a:t>(</a:t>
            </a:r>
            <a:r>
              <a:rPr lang="it-IT" sz="1800" dirty="0" err="1"/>
              <a:t>cat</a:t>
            </a:r>
            <a:r>
              <a:rPr lang="it-IT" sz="1800" dirty="0"/>
              <a:t>)) --&gt; [</a:t>
            </a:r>
            <a:r>
              <a:rPr lang="it-IT" sz="1800" dirty="0" err="1"/>
              <a:t>cat</a:t>
            </a:r>
            <a:r>
              <a:rPr lang="it-IT" sz="1800" dirty="0"/>
              <a:t>].</a:t>
            </a:r>
          </a:p>
          <a:p>
            <a:pPr>
              <a:buNone/>
            </a:pPr>
            <a:r>
              <a:rPr lang="it-IT" sz="1800" dirty="0" err="1"/>
              <a:t>noun</a:t>
            </a:r>
            <a:r>
              <a:rPr lang="it-IT" sz="1800" dirty="0"/>
              <a:t>(</a:t>
            </a:r>
            <a:r>
              <a:rPr lang="it-IT" sz="1800" dirty="0" err="1"/>
              <a:t>singular</a:t>
            </a:r>
            <a:r>
              <a:rPr lang="it-IT" sz="1800" dirty="0"/>
              <a:t>, </a:t>
            </a:r>
            <a:r>
              <a:rPr lang="it-IT" sz="1800" dirty="0" err="1"/>
              <a:t>noun</a:t>
            </a:r>
            <a:r>
              <a:rPr lang="it-IT" sz="1800" dirty="0"/>
              <a:t>(mouse)) --&gt; [mouse].</a:t>
            </a:r>
          </a:p>
          <a:p>
            <a:pPr>
              <a:buNone/>
            </a:pPr>
            <a:r>
              <a:rPr lang="it-IT" sz="1800" dirty="0" err="1"/>
              <a:t>noun</a:t>
            </a:r>
            <a:r>
              <a:rPr lang="it-IT" sz="1800" dirty="0"/>
              <a:t>(</a:t>
            </a:r>
            <a:r>
              <a:rPr lang="it-IT" sz="1800" dirty="0" err="1"/>
              <a:t>plural</a:t>
            </a:r>
            <a:r>
              <a:rPr lang="it-IT" sz="1800" dirty="0"/>
              <a:t>, </a:t>
            </a:r>
            <a:r>
              <a:rPr lang="it-IT" sz="1800" dirty="0" err="1"/>
              <a:t>noun</a:t>
            </a:r>
            <a:r>
              <a:rPr lang="it-IT" sz="1800" dirty="0"/>
              <a:t>(</a:t>
            </a:r>
            <a:r>
              <a:rPr lang="it-IT" sz="1800" dirty="0" err="1"/>
              <a:t>cats</a:t>
            </a:r>
            <a:r>
              <a:rPr lang="it-IT" sz="1800" dirty="0"/>
              <a:t>))  --&gt; [</a:t>
            </a:r>
            <a:r>
              <a:rPr lang="it-IT" sz="1800" dirty="0" err="1"/>
              <a:t>cats</a:t>
            </a:r>
            <a:r>
              <a:rPr lang="it-IT" sz="1800" dirty="0"/>
              <a:t>].</a:t>
            </a:r>
          </a:p>
          <a:p>
            <a:pPr>
              <a:buNone/>
            </a:pPr>
            <a:r>
              <a:rPr lang="it-IT" sz="1800" dirty="0" err="1"/>
              <a:t>noun</a:t>
            </a:r>
            <a:r>
              <a:rPr lang="it-IT" sz="1800" dirty="0"/>
              <a:t>(</a:t>
            </a:r>
            <a:r>
              <a:rPr lang="it-IT" sz="1800" dirty="0" err="1"/>
              <a:t>plural</a:t>
            </a:r>
            <a:r>
              <a:rPr lang="it-IT" sz="1800" dirty="0"/>
              <a:t>, </a:t>
            </a:r>
            <a:r>
              <a:rPr lang="it-IT" sz="1800" dirty="0" err="1"/>
              <a:t>noun</a:t>
            </a:r>
            <a:r>
              <a:rPr lang="it-IT" sz="1800" dirty="0"/>
              <a:t>(mice))  --&gt; [mice].</a:t>
            </a:r>
          </a:p>
          <a:p>
            <a:pPr>
              <a:buNone/>
            </a:pPr>
            <a:endParaRPr lang="it-IT" sz="1800" dirty="0"/>
          </a:p>
          <a:p>
            <a:pPr>
              <a:buNone/>
            </a:pPr>
            <a:r>
              <a:rPr lang="it-IT" sz="1800" dirty="0" err="1"/>
              <a:t>verb</a:t>
            </a:r>
            <a:r>
              <a:rPr lang="it-IT" sz="1800" dirty="0"/>
              <a:t>(</a:t>
            </a:r>
            <a:r>
              <a:rPr lang="it-IT" sz="1800" dirty="0" err="1"/>
              <a:t>singular</a:t>
            </a:r>
            <a:r>
              <a:rPr lang="it-IT" sz="1800" dirty="0"/>
              <a:t>, </a:t>
            </a:r>
            <a:r>
              <a:rPr lang="it-IT" sz="1800" dirty="0" err="1"/>
              <a:t>verb</a:t>
            </a:r>
            <a:r>
              <a:rPr lang="it-IT" sz="1800" dirty="0"/>
              <a:t>(</a:t>
            </a:r>
            <a:r>
              <a:rPr lang="it-IT" sz="1800" dirty="0" err="1"/>
              <a:t>scares</a:t>
            </a:r>
            <a:r>
              <a:rPr lang="it-IT" sz="1800" dirty="0"/>
              <a:t>)) --&gt; [</a:t>
            </a:r>
            <a:r>
              <a:rPr lang="it-IT" sz="1800" dirty="0" err="1"/>
              <a:t>scares</a:t>
            </a:r>
            <a:r>
              <a:rPr lang="it-IT" sz="1800" dirty="0"/>
              <a:t>].</a:t>
            </a:r>
          </a:p>
          <a:p>
            <a:pPr>
              <a:buNone/>
            </a:pPr>
            <a:r>
              <a:rPr lang="it-IT" sz="1800" dirty="0" err="1"/>
              <a:t>verb</a:t>
            </a:r>
            <a:r>
              <a:rPr lang="it-IT" sz="1800" dirty="0"/>
              <a:t>(</a:t>
            </a:r>
            <a:r>
              <a:rPr lang="it-IT" sz="1800" dirty="0" err="1"/>
              <a:t>singular</a:t>
            </a:r>
            <a:r>
              <a:rPr lang="it-IT" sz="1800" dirty="0"/>
              <a:t>, </a:t>
            </a:r>
            <a:r>
              <a:rPr lang="it-IT" sz="1800" dirty="0" err="1"/>
              <a:t>verb</a:t>
            </a:r>
            <a:r>
              <a:rPr lang="it-IT" sz="1800" dirty="0"/>
              <a:t>(</a:t>
            </a:r>
            <a:r>
              <a:rPr lang="it-IT" sz="1800" dirty="0" err="1"/>
              <a:t>hates</a:t>
            </a:r>
            <a:r>
              <a:rPr lang="it-IT" sz="1800" dirty="0"/>
              <a:t>)) --&gt; [</a:t>
            </a:r>
            <a:r>
              <a:rPr lang="it-IT" sz="1800" dirty="0" err="1"/>
              <a:t>hates</a:t>
            </a:r>
            <a:r>
              <a:rPr lang="it-IT" sz="1800" dirty="0"/>
              <a:t>].</a:t>
            </a:r>
          </a:p>
          <a:p>
            <a:pPr>
              <a:buNone/>
            </a:pPr>
            <a:r>
              <a:rPr lang="it-IT" sz="1800" dirty="0" err="1"/>
              <a:t>verb</a:t>
            </a:r>
            <a:r>
              <a:rPr lang="it-IT" sz="1800" dirty="0"/>
              <a:t>(</a:t>
            </a:r>
            <a:r>
              <a:rPr lang="it-IT" sz="1800" dirty="0" err="1"/>
              <a:t>plural</a:t>
            </a:r>
            <a:r>
              <a:rPr lang="it-IT" sz="1800" dirty="0"/>
              <a:t>, </a:t>
            </a:r>
            <a:r>
              <a:rPr lang="it-IT" sz="1800" dirty="0" err="1"/>
              <a:t>verb</a:t>
            </a:r>
            <a:r>
              <a:rPr lang="it-IT" sz="1800" dirty="0"/>
              <a:t>(</a:t>
            </a:r>
            <a:r>
              <a:rPr lang="it-IT" sz="1800" dirty="0" err="1"/>
              <a:t>scare</a:t>
            </a:r>
            <a:r>
              <a:rPr lang="it-IT" sz="1800" dirty="0"/>
              <a:t>))  --&gt; [</a:t>
            </a:r>
            <a:r>
              <a:rPr lang="it-IT" sz="1800" dirty="0" err="1"/>
              <a:t>scare</a:t>
            </a:r>
            <a:r>
              <a:rPr lang="it-IT" sz="1800" dirty="0"/>
              <a:t>].</a:t>
            </a:r>
          </a:p>
          <a:p>
            <a:pPr>
              <a:buNone/>
            </a:pPr>
            <a:r>
              <a:rPr lang="it-IT" sz="1800" dirty="0" err="1"/>
              <a:t>verb</a:t>
            </a:r>
            <a:r>
              <a:rPr lang="it-IT" sz="1800" dirty="0"/>
              <a:t>(</a:t>
            </a:r>
            <a:r>
              <a:rPr lang="it-IT" sz="1800" dirty="0" err="1"/>
              <a:t>plural</a:t>
            </a:r>
            <a:r>
              <a:rPr lang="it-IT" sz="1800" dirty="0"/>
              <a:t>, </a:t>
            </a:r>
            <a:r>
              <a:rPr lang="it-IT" sz="1800" dirty="0" err="1"/>
              <a:t>verb</a:t>
            </a:r>
            <a:r>
              <a:rPr lang="it-IT" sz="1800" dirty="0"/>
              <a:t>(</a:t>
            </a:r>
            <a:r>
              <a:rPr lang="it-IT" sz="1800" dirty="0" err="1"/>
              <a:t>hate</a:t>
            </a:r>
            <a:r>
              <a:rPr lang="it-IT" sz="1800" dirty="0"/>
              <a:t>))  --&gt; [</a:t>
            </a:r>
            <a:r>
              <a:rPr lang="it-IT" sz="1800" dirty="0" err="1"/>
              <a:t>hate</a:t>
            </a:r>
            <a:r>
              <a:rPr lang="it-IT" sz="1800" dirty="0"/>
              <a:t>].</a:t>
            </a:r>
          </a:p>
          <a:p>
            <a:pPr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69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?- </a:t>
            </a:r>
            <a:r>
              <a:rPr lang="en-US" dirty="0" smtClean="0"/>
              <a:t>sentence(singular, Tree, [a, cat, scares, the, mice ], []).</a:t>
            </a:r>
          </a:p>
          <a:p>
            <a:pPr lvl="1"/>
            <a:r>
              <a:rPr lang="it-IT" dirty="0" err="1" smtClean="0"/>
              <a:t>Tree</a:t>
            </a:r>
            <a:r>
              <a:rPr lang="it-IT" dirty="0" smtClean="0"/>
              <a:t> = </a:t>
            </a:r>
            <a:r>
              <a:rPr lang="it-IT" dirty="0" err="1" smtClean="0"/>
              <a:t>sentence</a:t>
            </a:r>
            <a:r>
              <a:rPr lang="it-IT" dirty="0" smtClean="0"/>
              <a:t>(</a:t>
            </a:r>
            <a:r>
              <a:rPr lang="it-IT" dirty="0" err="1" smtClean="0"/>
              <a:t>noun_phrase</a:t>
            </a:r>
            <a:r>
              <a:rPr lang="it-IT" dirty="0" smtClean="0"/>
              <a:t>(</a:t>
            </a:r>
            <a:r>
              <a:rPr lang="it-IT" dirty="0" err="1" smtClean="0"/>
              <a:t>determiner</a:t>
            </a:r>
            <a:r>
              <a:rPr lang="it-IT" dirty="0" smtClean="0"/>
              <a:t>(a), </a:t>
            </a:r>
            <a:r>
              <a:rPr lang="it-IT" dirty="0" err="1" smtClean="0"/>
              <a:t>noun</a:t>
            </a:r>
            <a:r>
              <a:rPr lang="it-IT" dirty="0" smtClean="0"/>
              <a:t>(</a:t>
            </a:r>
            <a:r>
              <a:rPr lang="it-IT" dirty="0" err="1" smtClean="0"/>
              <a:t>cat</a:t>
            </a:r>
            <a:r>
              <a:rPr lang="it-IT" dirty="0" smtClean="0"/>
              <a:t>)), </a:t>
            </a:r>
            <a:r>
              <a:rPr lang="it-IT" dirty="0" err="1" smtClean="0"/>
              <a:t>verb_phrase</a:t>
            </a:r>
            <a:r>
              <a:rPr lang="it-IT" dirty="0" smtClean="0"/>
              <a:t>(</a:t>
            </a:r>
            <a:r>
              <a:rPr lang="it-IT" dirty="0" err="1" smtClean="0"/>
              <a:t>verb</a:t>
            </a:r>
            <a:r>
              <a:rPr lang="it-IT" dirty="0" smtClean="0"/>
              <a:t>(</a:t>
            </a:r>
            <a:r>
              <a:rPr lang="it-IT" dirty="0" err="1" smtClean="0"/>
              <a:t>scares</a:t>
            </a:r>
            <a:r>
              <a:rPr lang="it-IT" dirty="0" smtClean="0"/>
              <a:t>), </a:t>
            </a:r>
            <a:r>
              <a:rPr lang="it-IT" dirty="0" err="1" smtClean="0"/>
              <a:t>noun_phrase</a:t>
            </a:r>
            <a:r>
              <a:rPr lang="it-IT" dirty="0" smtClean="0"/>
              <a:t>(</a:t>
            </a:r>
            <a:r>
              <a:rPr lang="it-IT" dirty="0" err="1" smtClean="0"/>
              <a:t>determiner</a:t>
            </a:r>
            <a:r>
              <a:rPr lang="it-IT" dirty="0" smtClean="0"/>
              <a:t>(the), </a:t>
            </a:r>
            <a:r>
              <a:rPr lang="it-IT" dirty="0" err="1" smtClean="0"/>
              <a:t>noun</a:t>
            </a:r>
            <a:r>
              <a:rPr lang="it-IT" dirty="0" smtClean="0"/>
              <a:t>(</a:t>
            </a:r>
            <a:r>
              <a:rPr lang="it-IT" dirty="0" err="1" smtClean="0"/>
              <a:t>mice</a:t>
            </a:r>
            <a:r>
              <a:rPr lang="it-IT" dirty="0" smtClean="0"/>
              <a:t>))))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?- </a:t>
            </a:r>
            <a:r>
              <a:rPr lang="en-US" dirty="0" smtClean="0"/>
              <a:t>sentence(singular, Tree, [a, X, scares, the, mice ], []).</a:t>
            </a:r>
          </a:p>
          <a:p>
            <a:pPr lvl="1"/>
            <a:r>
              <a:rPr lang="it-IT" dirty="0" err="1" smtClean="0"/>
              <a:t>Tree</a:t>
            </a:r>
            <a:r>
              <a:rPr lang="it-IT" dirty="0" smtClean="0"/>
              <a:t> = </a:t>
            </a:r>
            <a:r>
              <a:rPr lang="it-IT" dirty="0" err="1" smtClean="0"/>
              <a:t>sentence</a:t>
            </a:r>
            <a:r>
              <a:rPr lang="it-IT" dirty="0" smtClean="0"/>
              <a:t>(</a:t>
            </a:r>
            <a:r>
              <a:rPr lang="it-IT" dirty="0" err="1" smtClean="0"/>
              <a:t>noun_phrase</a:t>
            </a:r>
            <a:r>
              <a:rPr lang="it-IT" dirty="0" smtClean="0"/>
              <a:t>(</a:t>
            </a:r>
            <a:r>
              <a:rPr lang="it-IT" dirty="0" err="1" smtClean="0"/>
              <a:t>determiner</a:t>
            </a:r>
            <a:r>
              <a:rPr lang="it-IT" dirty="0" smtClean="0"/>
              <a:t>(a), </a:t>
            </a:r>
            <a:r>
              <a:rPr lang="it-IT" dirty="0" err="1" smtClean="0"/>
              <a:t>noun</a:t>
            </a:r>
            <a:r>
              <a:rPr lang="it-IT" dirty="0" smtClean="0"/>
              <a:t>(</a:t>
            </a:r>
            <a:r>
              <a:rPr lang="it-IT" dirty="0" err="1" smtClean="0"/>
              <a:t>cat</a:t>
            </a:r>
            <a:r>
              <a:rPr lang="it-IT" dirty="0" smtClean="0"/>
              <a:t>)), </a:t>
            </a:r>
            <a:r>
              <a:rPr lang="it-IT" dirty="0" err="1" smtClean="0"/>
              <a:t>verb_phrase</a:t>
            </a:r>
            <a:r>
              <a:rPr lang="it-IT" dirty="0" smtClean="0"/>
              <a:t>(</a:t>
            </a:r>
            <a:r>
              <a:rPr lang="it-IT" dirty="0" err="1" smtClean="0"/>
              <a:t>verb</a:t>
            </a:r>
            <a:r>
              <a:rPr lang="it-IT" dirty="0" smtClean="0"/>
              <a:t>(</a:t>
            </a:r>
            <a:r>
              <a:rPr lang="it-IT" dirty="0" err="1" smtClean="0"/>
              <a:t>scares</a:t>
            </a:r>
            <a:r>
              <a:rPr lang="it-IT" dirty="0" smtClean="0"/>
              <a:t>), </a:t>
            </a:r>
            <a:r>
              <a:rPr lang="it-IT" dirty="0" err="1" smtClean="0"/>
              <a:t>noun_phrase</a:t>
            </a:r>
            <a:r>
              <a:rPr lang="it-IT" dirty="0" smtClean="0"/>
              <a:t>(</a:t>
            </a:r>
            <a:r>
              <a:rPr lang="it-IT" dirty="0" err="1" smtClean="0"/>
              <a:t>determiner</a:t>
            </a:r>
            <a:r>
              <a:rPr lang="it-IT" dirty="0" smtClean="0"/>
              <a:t>(the), </a:t>
            </a:r>
            <a:r>
              <a:rPr lang="it-IT" dirty="0" err="1" smtClean="0"/>
              <a:t>noun</a:t>
            </a:r>
            <a:r>
              <a:rPr lang="it-IT" dirty="0" smtClean="0"/>
              <a:t>(</a:t>
            </a:r>
            <a:r>
              <a:rPr lang="it-IT" dirty="0" err="1" smtClean="0"/>
              <a:t>mice</a:t>
            </a:r>
            <a:r>
              <a:rPr lang="it-IT" dirty="0" smtClean="0"/>
              <a:t>))))</a:t>
            </a:r>
          </a:p>
          <a:p>
            <a:pPr lvl="1"/>
            <a:r>
              <a:rPr lang="it-IT" dirty="0" err="1" smtClean="0"/>
              <a:t>X=cat</a:t>
            </a:r>
            <a:endParaRPr lang="it-IT" dirty="0" smtClean="0"/>
          </a:p>
          <a:p>
            <a:pPr lvl="1"/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Grammatica con alberi sintattici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69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?- </a:t>
            </a:r>
            <a:r>
              <a:rPr lang="it-IT" dirty="0" err="1" smtClean="0"/>
              <a:t>sentence</a:t>
            </a:r>
            <a:r>
              <a:rPr lang="it-IT" dirty="0" smtClean="0"/>
              <a:t>(</a:t>
            </a:r>
            <a:r>
              <a:rPr lang="it-IT" dirty="0" err="1" smtClean="0"/>
              <a:t>Number</a:t>
            </a:r>
            <a:r>
              <a:rPr lang="it-IT" dirty="0" smtClean="0"/>
              <a:t>, </a:t>
            </a:r>
            <a:r>
              <a:rPr lang="it-IT" b="1" dirty="0" err="1" smtClean="0"/>
              <a:t>sentence</a:t>
            </a:r>
            <a:r>
              <a:rPr lang="it-IT" b="1" dirty="0" smtClean="0"/>
              <a:t>(</a:t>
            </a:r>
            <a:r>
              <a:rPr lang="it-IT" b="1" dirty="0" err="1" smtClean="0"/>
              <a:t>noun_phrase</a:t>
            </a:r>
            <a:r>
              <a:rPr lang="it-IT" b="1" dirty="0" smtClean="0"/>
              <a:t>(</a:t>
            </a:r>
            <a:r>
              <a:rPr lang="it-IT" b="1" dirty="0" err="1" smtClean="0"/>
              <a:t>determiner</a:t>
            </a:r>
            <a:r>
              <a:rPr lang="it-IT" b="1" dirty="0" smtClean="0"/>
              <a:t>(a), </a:t>
            </a:r>
            <a:r>
              <a:rPr lang="it-IT" b="1" dirty="0" err="1" smtClean="0"/>
              <a:t>noun</a:t>
            </a:r>
            <a:r>
              <a:rPr lang="it-IT" b="1" dirty="0" smtClean="0"/>
              <a:t>(</a:t>
            </a:r>
            <a:r>
              <a:rPr lang="it-IT" b="1" dirty="0" err="1" smtClean="0"/>
              <a:t>cat</a:t>
            </a:r>
            <a:r>
              <a:rPr lang="it-IT" b="1" dirty="0" smtClean="0"/>
              <a:t>)), </a:t>
            </a:r>
            <a:r>
              <a:rPr lang="it-IT" b="1" dirty="0" err="1" smtClean="0"/>
              <a:t>verb_phrase</a:t>
            </a:r>
            <a:r>
              <a:rPr lang="it-IT" b="1" dirty="0" smtClean="0"/>
              <a:t>(</a:t>
            </a:r>
            <a:r>
              <a:rPr lang="it-IT" b="1" dirty="0" err="1" smtClean="0"/>
              <a:t>verb</a:t>
            </a:r>
            <a:r>
              <a:rPr lang="it-IT" b="1" dirty="0" smtClean="0"/>
              <a:t>(</a:t>
            </a:r>
            <a:r>
              <a:rPr lang="it-IT" b="1" dirty="0" err="1" smtClean="0"/>
              <a:t>scares</a:t>
            </a:r>
            <a:r>
              <a:rPr lang="it-IT" b="1" dirty="0" smtClean="0"/>
              <a:t>), </a:t>
            </a:r>
            <a:r>
              <a:rPr lang="it-IT" b="1" dirty="0" err="1" smtClean="0"/>
              <a:t>noun_phrase</a:t>
            </a:r>
            <a:r>
              <a:rPr lang="it-IT" b="1" dirty="0" smtClean="0"/>
              <a:t>(</a:t>
            </a:r>
            <a:r>
              <a:rPr lang="it-IT" b="1" dirty="0" err="1" smtClean="0"/>
              <a:t>determiner</a:t>
            </a:r>
            <a:r>
              <a:rPr lang="it-IT" b="1" dirty="0" smtClean="0"/>
              <a:t>(the), </a:t>
            </a:r>
            <a:r>
              <a:rPr lang="it-IT" b="1" dirty="0" err="1" smtClean="0"/>
              <a:t>noun</a:t>
            </a:r>
            <a:r>
              <a:rPr lang="it-IT" b="1" dirty="0" smtClean="0"/>
              <a:t>(</a:t>
            </a:r>
            <a:r>
              <a:rPr lang="it-IT" b="1" dirty="0" err="1" smtClean="0"/>
              <a:t>mice</a:t>
            </a:r>
            <a:r>
              <a:rPr lang="it-IT" b="1" dirty="0" smtClean="0"/>
              <a:t>))))</a:t>
            </a:r>
            <a:r>
              <a:rPr lang="it-IT" dirty="0" smtClean="0"/>
              <a:t>, X, []).</a:t>
            </a:r>
          </a:p>
          <a:p>
            <a:pPr lvl="1"/>
            <a:r>
              <a:rPr lang="en-US" dirty="0" smtClean="0"/>
              <a:t>Number = singular,</a:t>
            </a:r>
          </a:p>
          <a:p>
            <a:pPr lvl="1"/>
            <a:r>
              <a:rPr lang="en-US" dirty="0" smtClean="0"/>
              <a:t>X = [a, cat, scares, the, mice]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Grammatica con alberi sintattici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41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Per avere il significato di una frase o lista di comandi esistono due metodi: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Ottenere l’albero sintattico o parse </a:t>
            </a:r>
            <a:r>
              <a:rPr lang="it-IT" dirty="0" err="1" smtClean="0"/>
              <a:t>tree</a:t>
            </a:r>
            <a:r>
              <a:rPr lang="it-IT" dirty="0" smtClean="0"/>
              <a:t> della frase e poi </a:t>
            </a:r>
            <a:r>
              <a:rPr lang="it-IT" dirty="0" err="1" smtClean="0"/>
              <a:t>parsare</a:t>
            </a:r>
            <a:r>
              <a:rPr lang="it-IT" dirty="0" smtClean="0"/>
              <a:t> tale albero per ottenere il significato</a:t>
            </a:r>
          </a:p>
          <a:p>
            <a:pPr lvl="1"/>
            <a:endParaRPr lang="it-IT" dirty="0" smtClean="0"/>
          </a:p>
          <a:p>
            <a:pPr lvl="1"/>
            <a:r>
              <a:rPr lang="it-IT" dirty="0" err="1" smtClean="0"/>
              <a:t>Parsare</a:t>
            </a:r>
            <a:r>
              <a:rPr lang="it-IT" dirty="0" smtClean="0"/>
              <a:t> direttamente la frase di partenza per avere il significato, senza passare per l’albero sintattico o parse </a:t>
            </a:r>
            <a:r>
              <a:rPr lang="it-IT" dirty="0" err="1" smtClean="0"/>
              <a:t>tree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Significato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612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move(move(Step)) --&gt; step(Step).</a:t>
            </a:r>
          </a:p>
          <a:p>
            <a:pPr>
              <a:buNone/>
            </a:pPr>
            <a:r>
              <a:rPr lang="en-US" dirty="0" smtClean="0"/>
              <a:t>move(move(Step, Move)) --&gt; step(Step), move(Move).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step(step(up)) --&gt; [up].</a:t>
            </a:r>
          </a:p>
          <a:p>
            <a:pPr>
              <a:buNone/>
            </a:pPr>
            <a:r>
              <a:rPr lang="en-US" dirty="0" smtClean="0"/>
              <a:t>step(step(down)) --&gt; [down].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meaning(move(Step, Move), Dist):-</a:t>
            </a:r>
          </a:p>
          <a:p>
            <a:pPr>
              <a:buNone/>
            </a:pPr>
            <a:r>
              <a:rPr lang="en-US" dirty="0" smtClean="0"/>
              <a:t>	meaning(Step, D1),</a:t>
            </a:r>
          </a:p>
          <a:p>
            <a:pPr>
              <a:buNone/>
            </a:pPr>
            <a:r>
              <a:rPr lang="en-US" dirty="0" smtClean="0"/>
              <a:t>	meaning(Move, D2),</a:t>
            </a:r>
          </a:p>
          <a:p>
            <a:pPr>
              <a:buNone/>
            </a:pPr>
            <a:r>
              <a:rPr lang="en-US" dirty="0" smtClean="0"/>
              <a:t>	Dist is D1 + D2.</a:t>
            </a:r>
          </a:p>
          <a:p>
            <a:pPr>
              <a:buNone/>
            </a:pPr>
            <a:r>
              <a:rPr lang="en-US" dirty="0" smtClean="0"/>
              <a:t>meaning(step(Step), Dist):-</a:t>
            </a:r>
          </a:p>
          <a:p>
            <a:pPr>
              <a:buNone/>
            </a:pPr>
            <a:r>
              <a:rPr lang="en-US" dirty="0" smtClean="0"/>
              <a:t>	meaning(Step, Dist).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meaning(step(up), 1).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meaning(step(down), -1).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Usando il parse </a:t>
            </a:r>
            <a:r>
              <a:rPr lang="it-IT" dirty="0" err="1" smtClean="0"/>
              <a:t>tree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97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?- move(Tree, [</a:t>
            </a:r>
            <a:r>
              <a:rPr lang="en-US" dirty="0" err="1" smtClean="0"/>
              <a:t>up,up,down</a:t>
            </a:r>
            <a:r>
              <a:rPr lang="en-US" dirty="0" smtClean="0"/>
              <a:t>, up, up], []), meaning(Tree, Dist).</a:t>
            </a:r>
          </a:p>
          <a:p>
            <a:pPr lvl="1"/>
            <a:r>
              <a:rPr lang="en-US" dirty="0" smtClean="0"/>
              <a:t>Tree = move(step(up), move(step(up), move(step(down), move(step(up), move(step(up)))))),</a:t>
            </a:r>
          </a:p>
          <a:p>
            <a:pPr lvl="1"/>
            <a:r>
              <a:rPr lang="en-US" dirty="0" smtClean="0"/>
              <a:t>Dist = 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?- move(Tree, [</a:t>
            </a:r>
            <a:r>
              <a:rPr lang="en-US" dirty="0" err="1" smtClean="0"/>
              <a:t>up,up,down</a:t>
            </a:r>
            <a:r>
              <a:rPr lang="en-US" dirty="0" smtClean="0"/>
              <a:t>, up, </a:t>
            </a:r>
            <a:r>
              <a:rPr lang="en-US" b="1" dirty="0" smtClean="0"/>
              <a:t>X</a:t>
            </a:r>
            <a:r>
              <a:rPr lang="en-US" dirty="0" smtClean="0"/>
              <a:t>], []), meaning(Tree, </a:t>
            </a:r>
            <a:r>
              <a:rPr lang="en-US" b="1" dirty="0" smtClean="0"/>
              <a:t>1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Tree = move(step(up), move(step(up), move(step(down), move(step(up), move(step(down)))))),</a:t>
            </a:r>
          </a:p>
          <a:p>
            <a:pPr lvl="1"/>
            <a:r>
              <a:rPr lang="en-US" dirty="0" smtClean="0"/>
              <a:t>X = down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Usando il parse </a:t>
            </a:r>
            <a:r>
              <a:rPr lang="it-IT" dirty="0" err="1" smtClean="0"/>
              <a:t>tree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8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?- move(Tree, [up, up,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b="1" dirty="0" smtClean="0"/>
              <a:t>Y</a:t>
            </a:r>
            <a:r>
              <a:rPr lang="en-US" dirty="0" smtClean="0"/>
              <a:t>, up], []), meaning(Tree, </a:t>
            </a:r>
            <a:r>
              <a:rPr lang="en-US" b="1" dirty="0" smtClean="0"/>
              <a:t>3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Tree = move(step(up), move(step(up), move(</a:t>
            </a:r>
            <a:r>
              <a:rPr lang="en-US" b="1" dirty="0" smtClean="0"/>
              <a:t>step(up)</a:t>
            </a:r>
            <a:r>
              <a:rPr lang="en-US" dirty="0" smtClean="0"/>
              <a:t>, </a:t>
            </a:r>
            <a:r>
              <a:rPr lang="en-US" b="1" dirty="0" smtClean="0"/>
              <a:t>move(step(down),</a:t>
            </a:r>
            <a:r>
              <a:rPr lang="en-US" dirty="0" smtClean="0"/>
              <a:t> move(step(up)))))),</a:t>
            </a:r>
          </a:p>
          <a:p>
            <a:pPr lvl="1"/>
            <a:r>
              <a:rPr lang="en-US" dirty="0" smtClean="0"/>
              <a:t>X = up,</a:t>
            </a:r>
          </a:p>
          <a:p>
            <a:pPr lvl="1"/>
            <a:r>
              <a:rPr lang="en-US" dirty="0" smtClean="0"/>
              <a:t>Y = down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Tree = move(step(up), move(step(up), move(</a:t>
            </a:r>
            <a:r>
              <a:rPr lang="en-US" b="1" dirty="0" smtClean="0"/>
              <a:t>step(down)</a:t>
            </a:r>
            <a:r>
              <a:rPr lang="en-US" dirty="0" smtClean="0"/>
              <a:t>, </a:t>
            </a:r>
            <a:r>
              <a:rPr lang="en-US" b="1" dirty="0" smtClean="0"/>
              <a:t>move(step(up)</a:t>
            </a:r>
            <a:r>
              <a:rPr lang="en-US" dirty="0" smtClean="0"/>
              <a:t>, move(step(up)))))),</a:t>
            </a:r>
          </a:p>
          <a:p>
            <a:pPr lvl="1"/>
            <a:r>
              <a:rPr lang="en-US" dirty="0" smtClean="0"/>
              <a:t>X = down,</a:t>
            </a:r>
          </a:p>
          <a:p>
            <a:pPr lvl="1"/>
            <a:r>
              <a:rPr lang="en-US" dirty="0" smtClean="0"/>
              <a:t>Y = up</a:t>
            </a:r>
          </a:p>
          <a:p>
            <a:pPr lvl="1"/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Usando il parse </a:t>
            </a:r>
            <a:r>
              <a:rPr lang="it-IT" dirty="0" err="1" smtClean="0"/>
              <a:t>tree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28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move2(D) --&gt; step2(D).</a:t>
            </a:r>
          </a:p>
          <a:p>
            <a:pPr>
              <a:buNone/>
            </a:pPr>
            <a:r>
              <a:rPr lang="en-US" dirty="0" smtClean="0"/>
              <a:t>move2(D) --&gt; </a:t>
            </a:r>
          </a:p>
          <a:p>
            <a:pPr>
              <a:buNone/>
            </a:pPr>
            <a:r>
              <a:rPr lang="en-US" dirty="0" smtClean="0"/>
              <a:t>		step2(D1), move2(D2), {D is D1 + D2}.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step2(1) --&gt; [up].</a:t>
            </a:r>
          </a:p>
          <a:p>
            <a:pPr>
              <a:buNone/>
            </a:pPr>
            <a:r>
              <a:rPr lang="en-US" dirty="0" smtClean="0"/>
              <a:t>step2(-1) --&gt; [down].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Non usando il parse </a:t>
            </a:r>
            <a:r>
              <a:rPr lang="it-IT" dirty="0" err="1" smtClean="0"/>
              <a:t>tree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02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move2(</a:t>
            </a:r>
            <a:r>
              <a:rPr lang="it-IT" dirty="0" err="1" smtClean="0"/>
              <a:t>Dist</a:t>
            </a:r>
            <a:r>
              <a:rPr lang="it-IT" dirty="0" smtClean="0"/>
              <a:t>, [up, </a:t>
            </a:r>
            <a:r>
              <a:rPr lang="it-IT" dirty="0" err="1" smtClean="0"/>
              <a:t>up</a:t>
            </a:r>
            <a:r>
              <a:rPr lang="it-IT" dirty="0" smtClean="0"/>
              <a:t>,down, up, </a:t>
            </a:r>
            <a:r>
              <a:rPr lang="it-IT" dirty="0" err="1" smtClean="0"/>
              <a:t>up</a:t>
            </a:r>
            <a:r>
              <a:rPr lang="it-IT" dirty="0" smtClean="0"/>
              <a:t>],[]).</a:t>
            </a:r>
          </a:p>
          <a:p>
            <a:pPr lvl="1"/>
            <a:r>
              <a:rPr lang="it-IT" dirty="0" err="1" smtClean="0"/>
              <a:t>Dist</a:t>
            </a:r>
            <a:r>
              <a:rPr lang="it-IT" dirty="0" smtClean="0"/>
              <a:t> = 3</a:t>
            </a:r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r>
              <a:rPr lang="it-IT" dirty="0" smtClean="0"/>
              <a:t>move2(3, [up, </a:t>
            </a:r>
            <a:r>
              <a:rPr lang="it-IT" dirty="0" err="1" smtClean="0"/>
              <a:t>up</a:t>
            </a:r>
            <a:r>
              <a:rPr lang="it-IT" dirty="0" smtClean="0"/>
              <a:t>,X, Y, up],[]).</a:t>
            </a:r>
          </a:p>
          <a:p>
            <a:pPr lvl="1"/>
            <a:r>
              <a:rPr lang="it-IT" dirty="0" smtClean="0"/>
              <a:t>X = up, Y = down;</a:t>
            </a:r>
          </a:p>
          <a:p>
            <a:pPr lvl="1"/>
            <a:r>
              <a:rPr lang="it-IT" dirty="0" smtClean="0"/>
              <a:t>X = down, Y = up;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Non usando il parse </a:t>
            </a:r>
            <a:r>
              <a:rPr lang="it-IT" dirty="0" err="1" smtClean="0"/>
              <a:t>tree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44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Data una frase cosa si intende con il suo “significato”?</a:t>
            </a:r>
          </a:p>
          <a:p>
            <a:endParaRPr lang="it-IT" dirty="0" smtClean="0"/>
          </a:p>
          <a:p>
            <a:r>
              <a:rPr lang="it-IT" dirty="0" smtClean="0"/>
              <a:t>Una volta estratto tale significato, cosa possiamo farci?</a:t>
            </a:r>
          </a:p>
          <a:p>
            <a:endParaRPr lang="it-IT" dirty="0" smtClean="0"/>
          </a:p>
          <a:p>
            <a:r>
              <a:rPr lang="it-IT" dirty="0" smtClean="0"/>
              <a:t>Come possiamo rappresentarlo?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Significato del linguaggio naturale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96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BNF:</a:t>
            </a:r>
          </a:p>
          <a:p>
            <a:pPr>
              <a:buNone/>
            </a:pPr>
            <a:r>
              <a:rPr lang="it-IT" dirty="0" smtClean="0"/>
              <a:t>		&lt;s&gt; ::= a b</a:t>
            </a:r>
          </a:p>
          <a:p>
            <a:pPr>
              <a:buNone/>
            </a:pPr>
            <a:r>
              <a:rPr lang="it-IT" dirty="0" smtClean="0"/>
              <a:t>		&lt;s&gt; ::= a &lt;s&gt; b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DCG</a:t>
            </a:r>
          </a:p>
          <a:p>
            <a:pPr lvl="1">
              <a:buNone/>
            </a:pPr>
            <a:r>
              <a:rPr lang="it-IT" dirty="0" smtClean="0"/>
              <a:t>		s </a:t>
            </a:r>
            <a:r>
              <a:rPr lang="it-IT" dirty="0" err="1" smtClean="0"/>
              <a:t>--</a:t>
            </a:r>
            <a:r>
              <a:rPr lang="it-IT" dirty="0" smtClean="0"/>
              <a:t>&gt; [a], [b] .</a:t>
            </a:r>
          </a:p>
          <a:p>
            <a:pPr lvl="1">
              <a:buNone/>
            </a:pPr>
            <a:r>
              <a:rPr lang="it-IT" dirty="0" smtClean="0"/>
              <a:t>		s </a:t>
            </a:r>
            <a:r>
              <a:rPr lang="it-IT" dirty="0" err="1" smtClean="0"/>
              <a:t>--</a:t>
            </a:r>
            <a:r>
              <a:rPr lang="it-IT" dirty="0" smtClean="0"/>
              <a:t>&gt; [a], s, [b] .</a:t>
            </a:r>
          </a:p>
          <a:p>
            <a:pPr lvl="1">
              <a:buNone/>
            </a:pPr>
            <a:r>
              <a:rPr lang="it-IT" dirty="0" smtClean="0"/>
              <a:t>		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BNF -&gt; DCG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2444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</a:t>
            </a:r>
            <a:r>
              <a:rPr lang="it-IT" dirty="0" err="1" smtClean="0"/>
              <a:t>Prolog</a:t>
            </a:r>
            <a:r>
              <a:rPr lang="it-IT" dirty="0" smtClean="0"/>
              <a:t> il significato possiamo esprimerlo con i termini.</a:t>
            </a:r>
          </a:p>
          <a:p>
            <a:endParaRPr lang="it-IT" dirty="0" smtClean="0"/>
          </a:p>
          <a:p>
            <a:r>
              <a:rPr lang="it-IT" dirty="0" err="1" smtClean="0"/>
              <a:t>paints</a:t>
            </a:r>
            <a:r>
              <a:rPr lang="it-IT" dirty="0" smtClean="0"/>
              <a:t>(</a:t>
            </a:r>
            <a:r>
              <a:rPr lang="it-IT" dirty="0" err="1" smtClean="0"/>
              <a:t>john</a:t>
            </a:r>
            <a:r>
              <a:rPr lang="it-IT" dirty="0" smtClean="0"/>
              <a:t>).  Può voler dire che John  dipinge</a:t>
            </a:r>
          </a:p>
          <a:p>
            <a:endParaRPr lang="it-IT" dirty="0" smtClean="0"/>
          </a:p>
          <a:p>
            <a:r>
              <a:rPr lang="it-IT" dirty="0" err="1" smtClean="0"/>
              <a:t>likes</a:t>
            </a:r>
            <a:r>
              <a:rPr lang="it-IT" dirty="0" smtClean="0"/>
              <a:t>(</a:t>
            </a:r>
            <a:r>
              <a:rPr lang="it-IT" dirty="0" err="1" smtClean="0"/>
              <a:t>john</a:t>
            </a:r>
            <a:r>
              <a:rPr lang="it-IT" dirty="0" smtClean="0"/>
              <a:t>, </a:t>
            </a:r>
            <a:r>
              <a:rPr lang="it-IT" dirty="0" err="1" smtClean="0"/>
              <a:t>mary</a:t>
            </a:r>
            <a:r>
              <a:rPr lang="it-IT" dirty="0" smtClean="0"/>
              <a:t>). Può voler indicare che a John piace Mary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Significato del linguaggio naturale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789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Adottiamo lo stesso approccio del non usare il parse </a:t>
            </a:r>
            <a:r>
              <a:rPr lang="it-IT" dirty="0" err="1" smtClean="0"/>
              <a:t>tree</a:t>
            </a:r>
            <a:r>
              <a:rPr lang="it-IT" dirty="0" smtClean="0"/>
              <a:t> (che in questo caso sarebbe l’albero sintattico)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Quindi associamo il significato direttamente nella grammatica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Significato del linguaggio naturale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11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t-IT" dirty="0" smtClean="0"/>
              <a:t>sentence2(VP)  </a:t>
            </a:r>
            <a:r>
              <a:rPr lang="it-IT" dirty="0" err="1" smtClean="0"/>
              <a:t>--</a:t>
            </a:r>
            <a:r>
              <a:rPr lang="it-IT" dirty="0" smtClean="0"/>
              <a:t>&gt;</a:t>
            </a:r>
          </a:p>
          <a:p>
            <a:pPr>
              <a:buNone/>
            </a:pPr>
            <a:r>
              <a:rPr lang="it-IT" dirty="0" smtClean="0"/>
              <a:t>	noun_phrase2(</a:t>
            </a:r>
            <a:r>
              <a:rPr lang="it-IT" dirty="0" err="1" smtClean="0"/>
              <a:t>Actor</a:t>
            </a:r>
            <a:r>
              <a:rPr lang="it-IT" dirty="0" smtClean="0"/>
              <a:t>),</a:t>
            </a:r>
          </a:p>
          <a:p>
            <a:pPr>
              <a:buNone/>
            </a:pPr>
            <a:r>
              <a:rPr lang="it-IT" dirty="0" smtClean="0"/>
              <a:t>	verb_phrase2(</a:t>
            </a:r>
            <a:r>
              <a:rPr lang="it-IT" dirty="0" err="1" smtClean="0"/>
              <a:t>Actor</a:t>
            </a:r>
            <a:r>
              <a:rPr lang="it-IT" dirty="0" smtClean="0"/>
              <a:t>, VP).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noun_phrase2(</a:t>
            </a:r>
            <a:r>
              <a:rPr lang="it-IT" dirty="0" err="1" smtClean="0"/>
              <a:t>Name</a:t>
            </a:r>
            <a:r>
              <a:rPr lang="it-IT" dirty="0" smtClean="0"/>
              <a:t>) </a:t>
            </a:r>
            <a:r>
              <a:rPr lang="it-IT" dirty="0" err="1" smtClean="0"/>
              <a:t>--</a:t>
            </a:r>
            <a:r>
              <a:rPr lang="it-IT" dirty="0" smtClean="0"/>
              <a:t>&gt;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err="1" smtClean="0"/>
              <a:t>properName</a:t>
            </a:r>
            <a:r>
              <a:rPr lang="it-IT" dirty="0" smtClean="0"/>
              <a:t>(</a:t>
            </a:r>
            <a:r>
              <a:rPr lang="it-IT" dirty="0" err="1" smtClean="0"/>
              <a:t>Name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verb_phrase2(</a:t>
            </a:r>
            <a:r>
              <a:rPr lang="it-IT" dirty="0" err="1" smtClean="0"/>
              <a:t>Actor</a:t>
            </a:r>
            <a:r>
              <a:rPr lang="it-IT" dirty="0" smtClean="0"/>
              <a:t>, VP) </a:t>
            </a:r>
            <a:r>
              <a:rPr lang="it-IT" dirty="0" err="1" smtClean="0"/>
              <a:t>--</a:t>
            </a:r>
            <a:r>
              <a:rPr lang="it-IT" dirty="0" smtClean="0"/>
              <a:t>&gt;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err="1" smtClean="0"/>
              <a:t>intrans_verb</a:t>
            </a:r>
            <a:r>
              <a:rPr lang="it-IT" dirty="0" smtClean="0"/>
              <a:t>(</a:t>
            </a:r>
            <a:r>
              <a:rPr lang="it-IT" dirty="0" err="1" smtClean="0"/>
              <a:t>Actor</a:t>
            </a:r>
            <a:r>
              <a:rPr lang="it-IT" dirty="0" smtClean="0"/>
              <a:t>, VP).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verb_phrase2(</a:t>
            </a:r>
            <a:r>
              <a:rPr lang="it-IT" dirty="0" err="1" smtClean="0"/>
              <a:t>Somebody</a:t>
            </a:r>
            <a:r>
              <a:rPr lang="it-IT" dirty="0" smtClean="0"/>
              <a:t>, VP) </a:t>
            </a:r>
            <a:r>
              <a:rPr lang="it-IT" dirty="0" err="1" smtClean="0"/>
              <a:t>--</a:t>
            </a:r>
            <a:r>
              <a:rPr lang="it-IT" dirty="0" smtClean="0"/>
              <a:t>&gt;</a:t>
            </a:r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err="1" smtClean="0"/>
              <a:t>trans_verb</a:t>
            </a:r>
            <a:r>
              <a:rPr lang="it-IT" dirty="0" smtClean="0"/>
              <a:t>(</a:t>
            </a:r>
            <a:r>
              <a:rPr lang="it-IT" dirty="0" err="1" smtClean="0"/>
              <a:t>Somebody</a:t>
            </a:r>
            <a:r>
              <a:rPr lang="it-IT" dirty="0" smtClean="0"/>
              <a:t>, </a:t>
            </a:r>
            <a:r>
              <a:rPr lang="it-IT" dirty="0" err="1" smtClean="0"/>
              <a:t>Something</a:t>
            </a:r>
            <a:r>
              <a:rPr lang="it-IT" dirty="0" smtClean="0"/>
              <a:t>, VP),</a:t>
            </a:r>
          </a:p>
          <a:p>
            <a:pPr>
              <a:buNone/>
            </a:pPr>
            <a:r>
              <a:rPr lang="it-IT" dirty="0" smtClean="0"/>
              <a:t>	noun_phrase2(</a:t>
            </a:r>
            <a:r>
              <a:rPr lang="it-IT" dirty="0" err="1" smtClean="0"/>
              <a:t>Something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Significato del linguaggio naturale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49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err="1"/>
              <a:t>properName</a:t>
            </a:r>
            <a:r>
              <a:rPr lang="it-IT" dirty="0"/>
              <a:t>(</a:t>
            </a:r>
            <a:r>
              <a:rPr lang="it-IT" dirty="0" err="1"/>
              <a:t>john</a:t>
            </a:r>
            <a:r>
              <a:rPr lang="it-IT" dirty="0"/>
              <a:t>) --&gt; [</a:t>
            </a:r>
            <a:r>
              <a:rPr lang="it-IT" dirty="0" err="1"/>
              <a:t>john</a:t>
            </a:r>
            <a:r>
              <a:rPr lang="it-IT" dirty="0"/>
              <a:t>].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err="1"/>
              <a:t>properName</a:t>
            </a:r>
            <a:r>
              <a:rPr lang="it-IT" dirty="0"/>
              <a:t>(</a:t>
            </a:r>
            <a:r>
              <a:rPr lang="it-IT" dirty="0" err="1"/>
              <a:t>mary</a:t>
            </a:r>
            <a:r>
              <a:rPr lang="it-IT" dirty="0"/>
              <a:t>) --&gt; [</a:t>
            </a:r>
            <a:r>
              <a:rPr lang="it-IT" dirty="0" err="1"/>
              <a:t>mary</a:t>
            </a:r>
            <a:r>
              <a:rPr lang="it-IT" dirty="0"/>
              <a:t>].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err="1"/>
              <a:t>intrans_verb</a:t>
            </a:r>
            <a:r>
              <a:rPr lang="it-IT" dirty="0"/>
              <a:t>(</a:t>
            </a:r>
            <a:r>
              <a:rPr lang="it-IT" dirty="0" err="1"/>
              <a:t>Actor</a:t>
            </a:r>
            <a:r>
              <a:rPr lang="it-IT" dirty="0"/>
              <a:t>, </a:t>
            </a:r>
            <a:r>
              <a:rPr lang="it-IT" dirty="0" err="1"/>
              <a:t>paints</a:t>
            </a:r>
            <a:r>
              <a:rPr lang="it-IT" dirty="0"/>
              <a:t>(</a:t>
            </a:r>
            <a:r>
              <a:rPr lang="it-IT" dirty="0" err="1"/>
              <a:t>Actor</a:t>
            </a:r>
            <a:r>
              <a:rPr lang="it-IT" dirty="0"/>
              <a:t>)) --&gt; [</a:t>
            </a:r>
            <a:r>
              <a:rPr lang="it-IT" dirty="0" err="1"/>
              <a:t>paints</a:t>
            </a:r>
            <a:r>
              <a:rPr lang="it-IT" dirty="0"/>
              <a:t>].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err="1"/>
              <a:t>trans_verb</a:t>
            </a:r>
            <a:r>
              <a:rPr lang="it-IT" dirty="0"/>
              <a:t>(</a:t>
            </a:r>
            <a:r>
              <a:rPr lang="it-IT" dirty="0" err="1"/>
              <a:t>Somebody</a:t>
            </a:r>
            <a:r>
              <a:rPr lang="it-IT" dirty="0"/>
              <a:t>, </a:t>
            </a:r>
            <a:r>
              <a:rPr lang="it-IT" dirty="0" err="1"/>
              <a:t>Something</a:t>
            </a:r>
            <a:r>
              <a:rPr lang="it-IT" dirty="0"/>
              <a:t>, </a:t>
            </a:r>
            <a:r>
              <a:rPr lang="it-IT" dirty="0" err="1"/>
              <a:t>likes</a:t>
            </a:r>
            <a:r>
              <a:rPr lang="it-IT" dirty="0"/>
              <a:t>(</a:t>
            </a:r>
            <a:r>
              <a:rPr lang="it-IT" dirty="0" err="1"/>
              <a:t>Somebody</a:t>
            </a:r>
            <a:r>
              <a:rPr lang="it-IT" dirty="0"/>
              <a:t>, </a:t>
            </a:r>
            <a:r>
              <a:rPr lang="it-IT" dirty="0" err="1"/>
              <a:t>Something</a:t>
            </a:r>
            <a:r>
              <a:rPr lang="it-IT" dirty="0"/>
              <a:t>)) --&gt; [</a:t>
            </a:r>
            <a:r>
              <a:rPr lang="it-IT" dirty="0" err="1"/>
              <a:t>likes</a:t>
            </a:r>
            <a:r>
              <a:rPr lang="it-IT" dirty="0"/>
              <a:t>].</a:t>
            </a:r>
          </a:p>
          <a:p>
            <a:pPr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9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?- sentence2(</a:t>
            </a:r>
            <a:r>
              <a:rPr lang="it-IT" dirty="0" err="1" smtClean="0"/>
              <a:t>Meaning</a:t>
            </a:r>
            <a:r>
              <a:rPr lang="it-IT" dirty="0" smtClean="0"/>
              <a:t>, [</a:t>
            </a:r>
            <a:r>
              <a:rPr lang="it-IT" dirty="0" err="1" smtClean="0"/>
              <a:t>john</a:t>
            </a:r>
            <a:r>
              <a:rPr lang="it-IT" dirty="0" smtClean="0"/>
              <a:t>, </a:t>
            </a:r>
            <a:r>
              <a:rPr lang="it-IT" dirty="0" err="1" smtClean="0"/>
              <a:t>paints</a:t>
            </a:r>
            <a:r>
              <a:rPr lang="it-IT" dirty="0" smtClean="0"/>
              <a:t>], []).</a:t>
            </a:r>
          </a:p>
          <a:p>
            <a:pPr lvl="1"/>
            <a:r>
              <a:rPr lang="it-IT" dirty="0" err="1" smtClean="0"/>
              <a:t>Meaning</a:t>
            </a:r>
            <a:r>
              <a:rPr lang="it-IT" dirty="0" smtClean="0"/>
              <a:t> = </a:t>
            </a:r>
            <a:r>
              <a:rPr lang="it-IT" dirty="0" err="1" smtClean="0"/>
              <a:t>paints</a:t>
            </a:r>
            <a:r>
              <a:rPr lang="it-IT" dirty="0" smtClean="0"/>
              <a:t>(</a:t>
            </a:r>
            <a:r>
              <a:rPr lang="it-IT" dirty="0" err="1" smtClean="0"/>
              <a:t>john</a:t>
            </a:r>
            <a:r>
              <a:rPr lang="it-IT" dirty="0" smtClean="0"/>
              <a:t>)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?- sentence2(</a:t>
            </a:r>
            <a:r>
              <a:rPr lang="it-IT" dirty="0" err="1" smtClean="0"/>
              <a:t>Meaning</a:t>
            </a:r>
            <a:r>
              <a:rPr lang="it-IT" dirty="0" smtClean="0"/>
              <a:t>, [</a:t>
            </a:r>
            <a:r>
              <a:rPr lang="it-IT" dirty="0" err="1" smtClean="0"/>
              <a:t>john</a:t>
            </a:r>
            <a:r>
              <a:rPr lang="it-IT" dirty="0" smtClean="0"/>
              <a:t>, </a:t>
            </a:r>
            <a:r>
              <a:rPr lang="it-IT" dirty="0" err="1" smtClean="0"/>
              <a:t>likes</a:t>
            </a:r>
            <a:r>
              <a:rPr lang="it-IT" dirty="0" smtClean="0"/>
              <a:t>, </a:t>
            </a:r>
            <a:r>
              <a:rPr lang="it-IT" dirty="0" err="1" smtClean="0"/>
              <a:t>mary</a:t>
            </a:r>
            <a:r>
              <a:rPr lang="it-IT" dirty="0" smtClean="0"/>
              <a:t>], []).</a:t>
            </a:r>
          </a:p>
          <a:p>
            <a:pPr lvl="1"/>
            <a:r>
              <a:rPr lang="it-IT" dirty="0" err="1" smtClean="0"/>
              <a:t>Meaning</a:t>
            </a:r>
            <a:r>
              <a:rPr lang="it-IT" dirty="0" smtClean="0"/>
              <a:t> = </a:t>
            </a:r>
            <a:r>
              <a:rPr lang="it-IT" dirty="0" err="1" smtClean="0"/>
              <a:t>likes</a:t>
            </a:r>
            <a:r>
              <a:rPr lang="it-IT" dirty="0" smtClean="0"/>
              <a:t>(</a:t>
            </a:r>
            <a:r>
              <a:rPr lang="it-IT" dirty="0" err="1" smtClean="0"/>
              <a:t>john</a:t>
            </a:r>
            <a:r>
              <a:rPr lang="it-IT" dirty="0" smtClean="0"/>
              <a:t>, </a:t>
            </a:r>
            <a:r>
              <a:rPr lang="it-IT" dirty="0" err="1" smtClean="0"/>
              <a:t>mary</a:t>
            </a:r>
            <a:r>
              <a:rPr lang="it-IT" dirty="0" smtClean="0"/>
              <a:t>)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sentence2(</a:t>
            </a:r>
            <a:r>
              <a:rPr lang="it-IT" dirty="0" err="1" smtClean="0"/>
              <a:t>paints</a:t>
            </a:r>
            <a:r>
              <a:rPr lang="it-IT" dirty="0" smtClean="0"/>
              <a:t>(</a:t>
            </a:r>
            <a:r>
              <a:rPr lang="it-IT" dirty="0" err="1" smtClean="0"/>
              <a:t>john</a:t>
            </a:r>
            <a:r>
              <a:rPr lang="it-IT" dirty="0" smtClean="0"/>
              <a:t>), [</a:t>
            </a:r>
            <a:r>
              <a:rPr lang="it-IT" dirty="0" err="1" smtClean="0"/>
              <a:t>Who</a:t>
            </a:r>
            <a:r>
              <a:rPr lang="it-IT" dirty="0" smtClean="0"/>
              <a:t>, </a:t>
            </a:r>
            <a:r>
              <a:rPr lang="it-IT" dirty="0" err="1" smtClean="0"/>
              <a:t>paints</a:t>
            </a:r>
            <a:r>
              <a:rPr lang="it-IT" dirty="0" smtClean="0"/>
              <a:t>], []).</a:t>
            </a:r>
          </a:p>
          <a:p>
            <a:pPr lvl="1"/>
            <a:r>
              <a:rPr lang="it-IT" dirty="0" err="1" smtClean="0"/>
              <a:t>Who</a:t>
            </a:r>
            <a:r>
              <a:rPr lang="it-IT" dirty="0" smtClean="0"/>
              <a:t> = </a:t>
            </a:r>
            <a:r>
              <a:rPr lang="it-IT" dirty="0" err="1" smtClean="0"/>
              <a:t>john</a:t>
            </a:r>
            <a:endParaRPr lang="it-IT" dirty="0" smtClean="0"/>
          </a:p>
          <a:p>
            <a:pPr lvl="1"/>
            <a:endParaRPr lang="it-IT" dirty="0" smtClean="0"/>
          </a:p>
          <a:p>
            <a:r>
              <a:rPr lang="en-US" dirty="0" smtClean="0"/>
              <a:t>sentence2(likes(</a:t>
            </a:r>
            <a:r>
              <a:rPr lang="en-US" dirty="0" err="1" smtClean="0"/>
              <a:t>mary</a:t>
            </a:r>
            <a:r>
              <a:rPr lang="en-US" dirty="0" smtClean="0"/>
              <a:t>, john), [X, likes, Y], []).</a:t>
            </a:r>
          </a:p>
          <a:p>
            <a:pPr lvl="1"/>
            <a:r>
              <a:rPr lang="it-IT" dirty="0" smtClean="0"/>
              <a:t>X = </a:t>
            </a:r>
            <a:r>
              <a:rPr lang="it-IT" dirty="0" err="1" smtClean="0"/>
              <a:t>mary</a:t>
            </a:r>
            <a:r>
              <a:rPr lang="it-IT" dirty="0" smtClean="0"/>
              <a:t>,</a:t>
            </a:r>
          </a:p>
          <a:p>
            <a:pPr lvl="1"/>
            <a:r>
              <a:rPr lang="it-IT" dirty="0" smtClean="0"/>
              <a:t>Y = </a:t>
            </a:r>
            <a:r>
              <a:rPr lang="it-IT" dirty="0" err="1" smtClean="0"/>
              <a:t>john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Significato del linguaggio naturale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35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r>
              <a:rPr lang="it-IT" dirty="0" smtClean="0"/>
              <a:t>Modificare la grammatica precedente per avere il significato a partire dall’albero sintattico della frase. Quindi una </a:t>
            </a:r>
            <a:r>
              <a:rPr lang="it-IT" dirty="0" err="1" smtClean="0"/>
              <a:t>query</a:t>
            </a:r>
            <a:r>
              <a:rPr lang="it-IT" dirty="0" smtClean="0"/>
              <a:t> dovrà restituire oltre al significato anche l’albero sintattico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64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“a man </a:t>
            </a:r>
            <a:r>
              <a:rPr lang="it-IT" dirty="0" err="1" smtClean="0"/>
              <a:t>paints</a:t>
            </a:r>
            <a:r>
              <a:rPr lang="it-IT" dirty="0" smtClean="0"/>
              <a:t>” significa “esiste almeno un uomo che dipinge”</a:t>
            </a:r>
          </a:p>
          <a:p>
            <a:endParaRPr lang="it-IT" dirty="0" smtClean="0"/>
          </a:p>
          <a:p>
            <a:r>
              <a:rPr lang="it-IT" b="1" dirty="0" smtClean="0"/>
              <a:t>a</a:t>
            </a:r>
            <a:r>
              <a:rPr lang="it-IT" dirty="0" smtClean="0"/>
              <a:t> ha il significato di </a:t>
            </a:r>
            <a:r>
              <a:rPr lang="it-IT" b="1" dirty="0" smtClean="0"/>
              <a:t>esiste</a:t>
            </a:r>
            <a:r>
              <a:rPr lang="it-IT" dirty="0" smtClean="0"/>
              <a:t> in First </a:t>
            </a:r>
            <a:r>
              <a:rPr lang="it-IT" dirty="0" err="1" smtClean="0"/>
              <a:t>Order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exists</a:t>
            </a:r>
            <a:r>
              <a:rPr lang="it-IT" dirty="0" smtClean="0"/>
              <a:t> </a:t>
            </a:r>
            <a:r>
              <a:rPr lang="it-IT" dirty="0" err="1" smtClean="0"/>
              <a:t>an</a:t>
            </a:r>
            <a:r>
              <a:rPr lang="it-IT" dirty="0" smtClean="0"/>
              <a:t> X </a:t>
            </a:r>
            <a:r>
              <a:rPr lang="it-IT" dirty="0" err="1" smtClean="0"/>
              <a:t>such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endParaRPr lang="it-IT" dirty="0" smtClean="0"/>
          </a:p>
          <a:p>
            <a:pPr lvl="1">
              <a:buNone/>
            </a:pPr>
            <a:r>
              <a:rPr lang="it-IT" dirty="0" smtClean="0"/>
              <a:t>	</a:t>
            </a:r>
            <a:r>
              <a:rPr lang="it-IT" sz="2700" dirty="0" smtClean="0"/>
              <a:t>X </a:t>
            </a:r>
            <a:r>
              <a:rPr lang="it-IT" sz="2700" dirty="0" err="1" smtClean="0"/>
              <a:t>is</a:t>
            </a:r>
            <a:r>
              <a:rPr lang="it-IT" sz="2700" dirty="0" smtClean="0"/>
              <a:t> a man and X </a:t>
            </a:r>
            <a:r>
              <a:rPr lang="it-IT" sz="2700" dirty="0" err="1" smtClean="0"/>
              <a:t>paints</a:t>
            </a:r>
            <a:endParaRPr lang="it-IT" sz="2700" dirty="0" smtClean="0"/>
          </a:p>
          <a:p>
            <a:pPr lvl="1">
              <a:buNone/>
            </a:pPr>
            <a:endParaRPr lang="it-IT" b="1" dirty="0" smtClean="0"/>
          </a:p>
          <a:p>
            <a:r>
              <a:rPr lang="it-IT" dirty="0" err="1" smtClean="0"/>
              <a:t>exists</a:t>
            </a:r>
            <a:r>
              <a:rPr lang="it-IT" dirty="0" smtClean="0"/>
              <a:t>( X, man(X) and </a:t>
            </a:r>
            <a:r>
              <a:rPr lang="it-IT" dirty="0" err="1" smtClean="0"/>
              <a:t>paints</a:t>
            </a:r>
            <a:r>
              <a:rPr lang="it-IT" dirty="0" smtClean="0"/>
              <a:t>(X))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Significato di “a”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60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exists</a:t>
            </a:r>
            <a:r>
              <a:rPr lang="it-IT" dirty="0" smtClean="0"/>
              <a:t>(X, </a:t>
            </a:r>
            <a:r>
              <a:rPr lang="it-IT" dirty="0" err="1" smtClean="0"/>
              <a:t>Property</a:t>
            </a:r>
            <a:r>
              <a:rPr lang="it-IT" dirty="0" smtClean="0"/>
              <a:t> and </a:t>
            </a:r>
            <a:r>
              <a:rPr lang="it-IT" dirty="0" err="1" smtClean="0"/>
              <a:t>Assertion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determiner</a:t>
            </a:r>
            <a:r>
              <a:rPr lang="it-IT" dirty="0" smtClean="0"/>
              <a:t>(X, </a:t>
            </a:r>
            <a:r>
              <a:rPr lang="it-IT" dirty="0" err="1" smtClean="0"/>
              <a:t>Prop</a:t>
            </a:r>
            <a:r>
              <a:rPr lang="it-IT" dirty="0" smtClean="0"/>
              <a:t>, </a:t>
            </a:r>
            <a:r>
              <a:rPr lang="it-IT" dirty="0" err="1" smtClean="0"/>
              <a:t>Assn</a:t>
            </a:r>
            <a:r>
              <a:rPr lang="it-IT" dirty="0" smtClean="0"/>
              <a:t>, </a:t>
            </a:r>
            <a:r>
              <a:rPr lang="it-IT" dirty="0" err="1" smtClean="0"/>
              <a:t>exists</a:t>
            </a:r>
            <a:r>
              <a:rPr lang="it-IT" dirty="0" smtClean="0"/>
              <a:t>(X, </a:t>
            </a:r>
            <a:r>
              <a:rPr lang="it-IT" dirty="0" err="1" smtClean="0"/>
              <a:t>Prop</a:t>
            </a:r>
            <a:r>
              <a:rPr lang="it-IT" dirty="0" smtClean="0"/>
              <a:t> and 	</a:t>
            </a:r>
            <a:r>
              <a:rPr lang="it-IT" dirty="0" err="1" smtClean="0"/>
              <a:t>Assn</a:t>
            </a:r>
            <a:r>
              <a:rPr lang="it-IT" dirty="0" smtClean="0"/>
              <a:t>)) </a:t>
            </a:r>
            <a:r>
              <a:rPr lang="it-IT" dirty="0" err="1" smtClean="0">
                <a:sym typeface="Wingdings" pitchFamily="2" charset="2"/>
              </a:rPr>
              <a:t>--</a:t>
            </a:r>
            <a:r>
              <a:rPr lang="it-IT" dirty="0" smtClean="0">
                <a:sym typeface="Wingdings" pitchFamily="2" charset="2"/>
              </a:rPr>
              <a:t>&gt; [a].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Significato di “a”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8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“</a:t>
            </a:r>
            <a:r>
              <a:rPr lang="it-IT" dirty="0" err="1" smtClean="0"/>
              <a:t>every</a:t>
            </a:r>
            <a:r>
              <a:rPr lang="it-IT" dirty="0" smtClean="0"/>
              <a:t> woman </a:t>
            </a:r>
            <a:r>
              <a:rPr lang="it-IT" dirty="0" err="1" smtClean="0"/>
              <a:t>dances</a:t>
            </a:r>
            <a:r>
              <a:rPr lang="it-IT" dirty="0" smtClean="0"/>
              <a:t>” significa che tutte le donne danzano</a:t>
            </a:r>
          </a:p>
          <a:p>
            <a:endParaRPr lang="it-IT" dirty="0" smtClean="0"/>
          </a:p>
          <a:p>
            <a:r>
              <a:rPr lang="it-IT" b="1" dirty="0" err="1" smtClean="0"/>
              <a:t>Every</a:t>
            </a:r>
            <a:r>
              <a:rPr lang="it-IT" dirty="0" smtClean="0"/>
              <a:t> ha il significato di </a:t>
            </a:r>
            <a:r>
              <a:rPr lang="it-IT" b="1" dirty="0" smtClean="0"/>
              <a:t>per ogni</a:t>
            </a:r>
            <a:r>
              <a:rPr lang="it-IT" dirty="0" smtClean="0"/>
              <a:t> in First </a:t>
            </a:r>
            <a:r>
              <a:rPr lang="it-IT" dirty="0" err="1" smtClean="0"/>
              <a:t>Order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X</a:t>
            </a:r>
          </a:p>
          <a:p>
            <a:pPr lvl="1">
              <a:buNone/>
            </a:pPr>
            <a:r>
              <a:rPr lang="it-IT" dirty="0" smtClean="0"/>
              <a:t>	</a:t>
            </a:r>
            <a:r>
              <a:rPr lang="it-IT" sz="2700" dirty="0" err="1" smtClean="0"/>
              <a:t>if</a:t>
            </a:r>
            <a:r>
              <a:rPr lang="it-IT" sz="2700" dirty="0" smtClean="0"/>
              <a:t> X </a:t>
            </a:r>
            <a:r>
              <a:rPr lang="it-IT" sz="2700" dirty="0" err="1" smtClean="0"/>
              <a:t>is</a:t>
            </a:r>
            <a:r>
              <a:rPr lang="it-IT" sz="2700" dirty="0" smtClean="0"/>
              <a:t> a woman </a:t>
            </a:r>
            <a:r>
              <a:rPr lang="it-IT" sz="2700" dirty="0" err="1" smtClean="0"/>
              <a:t>then</a:t>
            </a:r>
            <a:r>
              <a:rPr lang="it-IT" sz="2700" dirty="0" smtClean="0"/>
              <a:t> X </a:t>
            </a:r>
            <a:r>
              <a:rPr lang="it-IT" sz="2700" dirty="0" err="1" smtClean="0"/>
              <a:t>dances</a:t>
            </a:r>
            <a:endParaRPr lang="it-IT" sz="2700" dirty="0" smtClean="0"/>
          </a:p>
          <a:p>
            <a:pPr lvl="1">
              <a:buNone/>
            </a:pPr>
            <a:endParaRPr lang="it-IT" sz="2700" dirty="0" smtClean="0"/>
          </a:p>
          <a:p>
            <a:r>
              <a:rPr lang="it-IT" sz="3100" dirty="0" err="1" smtClean="0"/>
              <a:t>all</a:t>
            </a:r>
            <a:r>
              <a:rPr lang="it-IT" sz="3100" dirty="0" smtClean="0"/>
              <a:t>(X, woman(X) =&gt; </a:t>
            </a:r>
            <a:r>
              <a:rPr lang="it-IT" sz="3100" dirty="0" err="1" smtClean="0"/>
              <a:t>dances</a:t>
            </a:r>
            <a:r>
              <a:rPr lang="it-IT" sz="3100" dirty="0" smtClean="0"/>
              <a:t>(X) 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Significato di “</a:t>
            </a:r>
            <a:r>
              <a:rPr lang="it-IT" dirty="0" err="1" smtClean="0"/>
              <a:t>every</a:t>
            </a:r>
            <a:r>
              <a:rPr lang="it-IT" dirty="0" smtClean="0"/>
              <a:t>”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341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3100" dirty="0" smtClean="0"/>
          </a:p>
          <a:p>
            <a:r>
              <a:rPr lang="it-IT" sz="3100" dirty="0" err="1" smtClean="0"/>
              <a:t>all</a:t>
            </a:r>
            <a:r>
              <a:rPr lang="it-IT" sz="3100" dirty="0" smtClean="0"/>
              <a:t>(X, </a:t>
            </a:r>
            <a:r>
              <a:rPr lang="it-IT" sz="3100" dirty="0" err="1" smtClean="0"/>
              <a:t>Property</a:t>
            </a:r>
            <a:r>
              <a:rPr lang="it-IT" sz="3100" dirty="0" smtClean="0"/>
              <a:t> =&gt; </a:t>
            </a:r>
            <a:r>
              <a:rPr lang="it-IT" sz="3100" dirty="0" err="1" smtClean="0"/>
              <a:t>Assertion</a:t>
            </a:r>
            <a:r>
              <a:rPr lang="it-IT" sz="3100" dirty="0" smtClean="0"/>
              <a:t>)</a:t>
            </a:r>
          </a:p>
          <a:p>
            <a:endParaRPr lang="it-IT" sz="3100" dirty="0" smtClean="0"/>
          </a:p>
          <a:p>
            <a:endParaRPr lang="it-IT" sz="3100" dirty="0" smtClean="0"/>
          </a:p>
          <a:p>
            <a:r>
              <a:rPr lang="it-IT" sz="3100" dirty="0" err="1" smtClean="0"/>
              <a:t>determiner</a:t>
            </a:r>
            <a:r>
              <a:rPr lang="it-IT" sz="3100" dirty="0" smtClean="0"/>
              <a:t>(X, </a:t>
            </a:r>
            <a:r>
              <a:rPr lang="it-IT" sz="3100" dirty="0" err="1" smtClean="0"/>
              <a:t>Prop</a:t>
            </a:r>
            <a:r>
              <a:rPr lang="it-IT" sz="3100" dirty="0" smtClean="0"/>
              <a:t>, </a:t>
            </a:r>
            <a:r>
              <a:rPr lang="it-IT" sz="3100" dirty="0" err="1" smtClean="0"/>
              <a:t>Assn</a:t>
            </a:r>
            <a:r>
              <a:rPr lang="it-IT" sz="3100" dirty="0" smtClean="0"/>
              <a:t>, </a:t>
            </a:r>
            <a:r>
              <a:rPr lang="it-IT" sz="3100" dirty="0" err="1" smtClean="0"/>
              <a:t>all</a:t>
            </a:r>
            <a:r>
              <a:rPr lang="it-IT" sz="3100" dirty="0" smtClean="0"/>
              <a:t>(X, 	</a:t>
            </a:r>
            <a:r>
              <a:rPr lang="it-IT" sz="3100" dirty="0" err="1" smtClean="0"/>
              <a:t>Prop=</a:t>
            </a:r>
            <a:r>
              <a:rPr lang="it-IT" sz="3100" dirty="0" smtClean="0"/>
              <a:t>&gt;</a:t>
            </a:r>
            <a:r>
              <a:rPr lang="it-IT" sz="3100" dirty="0" err="1" smtClean="0"/>
              <a:t>Assn</a:t>
            </a:r>
            <a:r>
              <a:rPr lang="it-IT" sz="3100" dirty="0" smtClean="0"/>
              <a:t>)) </a:t>
            </a:r>
            <a:r>
              <a:rPr lang="it-IT" sz="3100" dirty="0" err="1" smtClean="0"/>
              <a:t>--</a:t>
            </a:r>
            <a:r>
              <a:rPr lang="it-IT" sz="3100" dirty="0" smtClean="0"/>
              <a:t>&gt; [</a:t>
            </a:r>
            <a:r>
              <a:rPr lang="it-IT" sz="3100" dirty="0" err="1" smtClean="0"/>
              <a:t>every</a:t>
            </a:r>
            <a:r>
              <a:rPr lang="it-IT" sz="3100" dirty="0" smtClean="0"/>
              <a:t>].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Significato di “</a:t>
            </a:r>
            <a:r>
              <a:rPr lang="it-IT" dirty="0" err="1" smtClean="0"/>
              <a:t>every</a:t>
            </a:r>
            <a:r>
              <a:rPr lang="it-IT" dirty="0" smtClean="0"/>
              <a:t>”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30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Prolog</a:t>
            </a:r>
            <a:r>
              <a:rPr lang="it-IT" dirty="0" smtClean="0"/>
              <a:t> converte internamente una grammatica scritta in DCG in regole </a:t>
            </a:r>
            <a:r>
              <a:rPr lang="it-IT" dirty="0" err="1" smtClean="0"/>
              <a:t>prolog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Esempio:</a:t>
            </a:r>
          </a:p>
          <a:p>
            <a:pPr lvl="1">
              <a:buNone/>
            </a:pPr>
            <a:r>
              <a:rPr lang="it-IT" dirty="0" smtClean="0"/>
              <a:t>	</a:t>
            </a:r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>
                <a:sym typeface="Wingdings" pitchFamily="2" charset="2"/>
              </a:rPr>
              <a:t>--</a:t>
            </a:r>
            <a:r>
              <a:rPr lang="it-IT" dirty="0" smtClean="0">
                <a:sym typeface="Wingdings" pitchFamily="2" charset="2"/>
              </a:rPr>
              <a:t>&gt; </a:t>
            </a:r>
            <a:r>
              <a:rPr lang="it-IT" dirty="0" err="1" smtClean="0">
                <a:sym typeface="Wingdings" pitchFamily="2" charset="2"/>
              </a:rPr>
              <a:t>step</a:t>
            </a:r>
            <a:r>
              <a:rPr lang="it-IT" dirty="0" smtClean="0">
                <a:sym typeface="Wingdings" pitchFamily="2" charset="2"/>
              </a:rPr>
              <a:t>.</a:t>
            </a:r>
          </a:p>
          <a:p>
            <a:pPr lvl="1">
              <a:buNone/>
            </a:pPr>
            <a:r>
              <a:rPr lang="it-IT" dirty="0" smtClean="0">
                <a:sym typeface="Wingdings" pitchFamily="2" charset="2"/>
              </a:rPr>
              <a:t>	</a:t>
            </a:r>
            <a:r>
              <a:rPr lang="it-IT" dirty="0" err="1" smtClean="0">
                <a:sym typeface="Wingdings" pitchFamily="2" charset="2"/>
              </a:rPr>
              <a:t>move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--</a:t>
            </a:r>
            <a:r>
              <a:rPr lang="it-IT" dirty="0" smtClean="0">
                <a:sym typeface="Wingdings" pitchFamily="2" charset="2"/>
              </a:rPr>
              <a:t>&gt; </a:t>
            </a:r>
            <a:r>
              <a:rPr lang="it-IT" dirty="0" err="1" smtClean="0">
                <a:sym typeface="Wingdings" pitchFamily="2" charset="2"/>
              </a:rPr>
              <a:t>step</a:t>
            </a:r>
            <a:r>
              <a:rPr lang="it-IT" dirty="0" smtClean="0">
                <a:sym typeface="Wingdings" pitchFamily="2" charset="2"/>
              </a:rPr>
              <a:t>, </a:t>
            </a:r>
            <a:r>
              <a:rPr lang="it-IT" dirty="0" err="1" smtClean="0">
                <a:sym typeface="Wingdings" pitchFamily="2" charset="2"/>
              </a:rPr>
              <a:t>move</a:t>
            </a:r>
            <a:r>
              <a:rPr lang="it-IT" dirty="0" smtClean="0">
                <a:sym typeface="Wingdings" pitchFamily="2" charset="2"/>
              </a:rPr>
              <a:t>.</a:t>
            </a:r>
          </a:p>
          <a:p>
            <a:pPr lvl="1">
              <a:buNone/>
            </a:pPr>
            <a:r>
              <a:rPr lang="it-IT" dirty="0" smtClean="0">
                <a:sym typeface="Wingdings" pitchFamily="2" charset="2"/>
              </a:rPr>
              <a:t>	</a:t>
            </a:r>
          </a:p>
          <a:p>
            <a:pPr lvl="1">
              <a:buNone/>
            </a:pPr>
            <a:r>
              <a:rPr lang="it-IT" dirty="0" smtClean="0">
                <a:sym typeface="Wingdings" pitchFamily="2" charset="2"/>
              </a:rPr>
              <a:t>	</a:t>
            </a:r>
            <a:r>
              <a:rPr lang="it-IT" dirty="0" err="1" smtClean="0">
                <a:sym typeface="Wingdings" pitchFamily="2" charset="2"/>
              </a:rPr>
              <a:t>step</a:t>
            </a:r>
            <a:r>
              <a:rPr lang="it-IT" dirty="0" smtClean="0">
                <a:sym typeface="Wingdings" pitchFamily="2" charset="2"/>
              </a:rPr>
              <a:t>  </a:t>
            </a:r>
            <a:r>
              <a:rPr lang="it-IT" dirty="0" err="1" smtClean="0">
                <a:sym typeface="Wingdings" pitchFamily="2" charset="2"/>
              </a:rPr>
              <a:t>--</a:t>
            </a:r>
            <a:r>
              <a:rPr lang="it-IT" dirty="0" smtClean="0">
                <a:sym typeface="Wingdings" pitchFamily="2" charset="2"/>
              </a:rPr>
              <a:t>&gt; [up] .</a:t>
            </a:r>
          </a:p>
          <a:p>
            <a:pPr lvl="1">
              <a:buNone/>
            </a:pPr>
            <a:r>
              <a:rPr lang="it-IT" dirty="0" smtClean="0">
                <a:sym typeface="Wingdings" pitchFamily="2" charset="2"/>
              </a:rPr>
              <a:t>	</a:t>
            </a:r>
            <a:r>
              <a:rPr lang="it-IT" dirty="0" err="1" smtClean="0">
                <a:sym typeface="Wingdings" pitchFamily="2" charset="2"/>
              </a:rPr>
              <a:t>step</a:t>
            </a:r>
            <a:r>
              <a:rPr lang="it-IT" dirty="0" smtClean="0">
                <a:sym typeface="Wingdings" pitchFamily="2" charset="2"/>
              </a:rPr>
              <a:t>  </a:t>
            </a:r>
            <a:r>
              <a:rPr lang="it-IT" dirty="0" err="1" smtClean="0">
                <a:sym typeface="Wingdings" pitchFamily="2" charset="2"/>
              </a:rPr>
              <a:t>--</a:t>
            </a:r>
            <a:r>
              <a:rPr lang="it-IT" dirty="0" smtClean="0">
                <a:sym typeface="Wingdings" pitchFamily="2" charset="2"/>
              </a:rPr>
              <a:t>&gt; [down] .</a:t>
            </a:r>
          </a:p>
          <a:p>
            <a:pPr lvl="1">
              <a:buNone/>
            </a:pPr>
            <a:r>
              <a:rPr lang="it-IT" dirty="0" smtClean="0">
                <a:sym typeface="Wingdings" pitchFamily="2" charset="2"/>
              </a:rPr>
              <a:t>	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Come </a:t>
            </a:r>
            <a:r>
              <a:rPr lang="it-IT" dirty="0" err="1" smtClean="0"/>
              <a:t>Prolog</a:t>
            </a:r>
            <a:r>
              <a:rPr lang="it-IT" dirty="0" smtClean="0"/>
              <a:t> interpreta la grammatica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4889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nl-NL" sz="3100" dirty="0" smtClean="0"/>
              <a:t>:-  op( 100, xfy, and).</a:t>
            </a:r>
          </a:p>
          <a:p>
            <a:pPr>
              <a:buNone/>
            </a:pPr>
            <a:r>
              <a:rPr lang="nl-NL" sz="3100" dirty="0" smtClean="0"/>
              <a:t>:-  op( 150, xfy, =&gt;).</a:t>
            </a:r>
          </a:p>
          <a:p>
            <a:pPr>
              <a:buNone/>
            </a:pPr>
            <a:endParaRPr lang="it-IT" sz="3100" dirty="0" smtClean="0"/>
          </a:p>
          <a:p>
            <a:pPr>
              <a:buNone/>
            </a:pPr>
            <a:r>
              <a:rPr lang="it-IT" sz="3100" dirty="0" err="1" smtClean="0"/>
              <a:t>sentence</a:t>
            </a:r>
            <a:r>
              <a:rPr lang="it-IT" sz="3100" dirty="0" smtClean="0"/>
              <a:t>( S)  </a:t>
            </a:r>
            <a:r>
              <a:rPr lang="it-IT" sz="3100" dirty="0" smtClean="0">
                <a:sym typeface="Wingdings" pitchFamily="2" charset="2"/>
              </a:rPr>
              <a:t> </a:t>
            </a:r>
            <a:r>
              <a:rPr lang="it-IT" sz="3100" dirty="0" smtClean="0"/>
              <a:t> </a:t>
            </a:r>
            <a:r>
              <a:rPr lang="it-IT" sz="3100" dirty="0" err="1" smtClean="0"/>
              <a:t>noun_phrase</a:t>
            </a:r>
            <a:r>
              <a:rPr lang="it-IT" sz="3100" dirty="0" smtClean="0"/>
              <a:t>( X, </a:t>
            </a:r>
            <a:r>
              <a:rPr lang="it-IT" sz="3100" dirty="0" err="1" smtClean="0"/>
              <a:t>Assn</a:t>
            </a:r>
            <a:r>
              <a:rPr lang="it-IT" sz="3100" dirty="0" smtClean="0"/>
              <a:t>, S), </a:t>
            </a:r>
            <a:r>
              <a:rPr lang="it-IT" sz="3100" dirty="0" err="1" smtClean="0"/>
              <a:t>verb_phrase</a:t>
            </a:r>
            <a:r>
              <a:rPr lang="it-IT" sz="3100" dirty="0" smtClean="0"/>
              <a:t>( X, </a:t>
            </a:r>
            <a:r>
              <a:rPr lang="it-IT" sz="3100" dirty="0" err="1" smtClean="0"/>
              <a:t>Assn</a:t>
            </a:r>
            <a:r>
              <a:rPr lang="it-IT" sz="3100" dirty="0" smtClean="0"/>
              <a:t>).</a:t>
            </a:r>
          </a:p>
          <a:p>
            <a:pPr>
              <a:buNone/>
            </a:pPr>
            <a:endParaRPr lang="it-IT" sz="3100" dirty="0" smtClean="0"/>
          </a:p>
          <a:p>
            <a:pPr>
              <a:buNone/>
            </a:pPr>
            <a:r>
              <a:rPr lang="it-IT" sz="3100" dirty="0" err="1" smtClean="0"/>
              <a:t>noun_phrase</a:t>
            </a:r>
            <a:r>
              <a:rPr lang="it-IT" sz="3100" dirty="0" smtClean="0"/>
              <a:t>( X, </a:t>
            </a:r>
            <a:r>
              <a:rPr lang="it-IT" sz="3100" dirty="0" err="1" smtClean="0"/>
              <a:t>Assn</a:t>
            </a:r>
            <a:r>
              <a:rPr lang="it-IT" sz="3100" dirty="0" smtClean="0"/>
              <a:t>, S)  </a:t>
            </a:r>
            <a:r>
              <a:rPr lang="it-IT" sz="3100" dirty="0" err="1" smtClean="0">
                <a:sym typeface="Wingdings" pitchFamily="2" charset="2"/>
              </a:rPr>
              <a:t>--</a:t>
            </a:r>
            <a:r>
              <a:rPr lang="it-IT" sz="3100" dirty="0" smtClean="0">
                <a:sym typeface="Wingdings" pitchFamily="2" charset="2"/>
              </a:rPr>
              <a:t>&gt; </a:t>
            </a:r>
            <a:r>
              <a:rPr lang="it-IT" sz="3100" dirty="0" err="1" smtClean="0"/>
              <a:t>determiner</a:t>
            </a:r>
            <a:r>
              <a:rPr lang="it-IT" sz="3100" dirty="0" smtClean="0"/>
              <a:t>( X, </a:t>
            </a:r>
            <a:r>
              <a:rPr lang="it-IT" sz="3100" dirty="0" err="1" smtClean="0"/>
              <a:t>Prop</a:t>
            </a:r>
            <a:r>
              <a:rPr lang="it-IT" sz="3100" dirty="0" smtClean="0"/>
              <a:t>, </a:t>
            </a:r>
            <a:r>
              <a:rPr lang="it-IT" sz="3100" dirty="0" err="1" smtClean="0"/>
              <a:t>Assn</a:t>
            </a:r>
            <a:r>
              <a:rPr lang="it-IT" sz="3100" dirty="0" smtClean="0"/>
              <a:t>, S), </a:t>
            </a:r>
            <a:r>
              <a:rPr lang="it-IT" sz="3100" dirty="0" err="1" smtClean="0"/>
              <a:t>noun</a:t>
            </a:r>
            <a:r>
              <a:rPr lang="it-IT" sz="3100" dirty="0" smtClean="0"/>
              <a:t>( X, </a:t>
            </a:r>
            <a:r>
              <a:rPr lang="it-IT" sz="3100" dirty="0" err="1" smtClean="0"/>
              <a:t>Prop</a:t>
            </a:r>
            <a:r>
              <a:rPr lang="it-IT" sz="3100" dirty="0" smtClean="0"/>
              <a:t>).</a:t>
            </a:r>
          </a:p>
          <a:p>
            <a:pPr>
              <a:buNone/>
            </a:pPr>
            <a:endParaRPr lang="it-IT" sz="3100" dirty="0" smtClean="0"/>
          </a:p>
          <a:p>
            <a:pPr>
              <a:buNone/>
            </a:pPr>
            <a:r>
              <a:rPr lang="it-IT" sz="3100" dirty="0" err="1" smtClean="0"/>
              <a:t>verb_phrase</a:t>
            </a:r>
            <a:r>
              <a:rPr lang="it-IT" sz="3100" dirty="0" smtClean="0"/>
              <a:t>( X, </a:t>
            </a:r>
            <a:r>
              <a:rPr lang="it-IT" sz="3100" dirty="0" err="1" smtClean="0"/>
              <a:t>Assn</a:t>
            </a:r>
            <a:r>
              <a:rPr lang="it-IT" sz="3100" dirty="0" smtClean="0"/>
              <a:t>)  </a:t>
            </a:r>
            <a:r>
              <a:rPr lang="it-IT" sz="3100" dirty="0" err="1" smtClean="0"/>
              <a:t>--</a:t>
            </a:r>
            <a:r>
              <a:rPr lang="it-IT" sz="3100" dirty="0" smtClean="0"/>
              <a:t>&gt;  </a:t>
            </a:r>
            <a:r>
              <a:rPr lang="it-IT" sz="3100" dirty="0" err="1" smtClean="0"/>
              <a:t>intrans_verb</a:t>
            </a:r>
            <a:r>
              <a:rPr lang="it-IT" sz="3100" dirty="0" smtClean="0"/>
              <a:t>( X, </a:t>
            </a:r>
            <a:r>
              <a:rPr lang="it-IT" sz="3100" dirty="0" err="1" smtClean="0"/>
              <a:t>Assn</a:t>
            </a:r>
            <a:r>
              <a:rPr lang="it-IT" sz="3100" dirty="0" smtClean="0"/>
              <a:t>).</a:t>
            </a:r>
          </a:p>
          <a:p>
            <a:pPr>
              <a:buNone/>
            </a:pPr>
            <a:endParaRPr lang="it-IT" sz="3100" dirty="0" smtClean="0"/>
          </a:p>
          <a:p>
            <a:pPr>
              <a:buNone/>
            </a:pPr>
            <a:r>
              <a:rPr lang="it-IT" sz="3100" dirty="0" err="1" smtClean="0"/>
              <a:t>determiner</a:t>
            </a:r>
            <a:r>
              <a:rPr lang="it-IT" sz="3100" dirty="0" smtClean="0"/>
              <a:t>( X, </a:t>
            </a:r>
            <a:r>
              <a:rPr lang="it-IT" sz="3100" dirty="0" err="1" smtClean="0"/>
              <a:t>Prop</a:t>
            </a:r>
            <a:r>
              <a:rPr lang="it-IT" sz="3100" dirty="0" smtClean="0"/>
              <a:t>, </a:t>
            </a:r>
            <a:r>
              <a:rPr lang="it-IT" sz="3100" dirty="0" err="1" smtClean="0"/>
              <a:t>Assn</a:t>
            </a:r>
            <a:r>
              <a:rPr lang="it-IT" sz="3100" dirty="0" smtClean="0"/>
              <a:t>, </a:t>
            </a:r>
            <a:r>
              <a:rPr lang="it-IT" sz="3100" dirty="0" err="1" smtClean="0"/>
              <a:t>all</a:t>
            </a:r>
            <a:r>
              <a:rPr lang="it-IT" sz="3100" dirty="0" smtClean="0"/>
              <a:t>( X, </a:t>
            </a:r>
            <a:r>
              <a:rPr lang="it-IT" sz="3100" dirty="0" err="1" smtClean="0"/>
              <a:t>Prop</a:t>
            </a:r>
            <a:r>
              <a:rPr lang="it-IT" sz="3100" dirty="0" smtClean="0"/>
              <a:t> =&gt; </a:t>
            </a:r>
            <a:r>
              <a:rPr lang="it-IT" sz="3100" dirty="0" err="1" smtClean="0"/>
              <a:t>Assn</a:t>
            </a:r>
            <a:r>
              <a:rPr lang="it-IT" sz="3100" dirty="0" smtClean="0"/>
              <a:t>))  </a:t>
            </a:r>
            <a:r>
              <a:rPr lang="it-IT" sz="3100" dirty="0" err="1" smtClean="0"/>
              <a:t>--</a:t>
            </a:r>
            <a:r>
              <a:rPr lang="it-IT" sz="3100" dirty="0" smtClean="0"/>
              <a:t>&gt; [</a:t>
            </a:r>
            <a:r>
              <a:rPr lang="it-IT" sz="3100" dirty="0" err="1" smtClean="0"/>
              <a:t>every</a:t>
            </a:r>
            <a:r>
              <a:rPr lang="it-IT" sz="3100" dirty="0" smtClean="0"/>
              <a:t>].</a:t>
            </a:r>
          </a:p>
          <a:p>
            <a:pPr>
              <a:buNone/>
            </a:pPr>
            <a:endParaRPr lang="it-IT" sz="3100" dirty="0" smtClean="0"/>
          </a:p>
          <a:p>
            <a:pPr>
              <a:buNone/>
            </a:pPr>
            <a:r>
              <a:rPr lang="it-IT" sz="3100" dirty="0" err="1" smtClean="0"/>
              <a:t>determiner</a:t>
            </a:r>
            <a:r>
              <a:rPr lang="it-IT" sz="3100" dirty="0" smtClean="0"/>
              <a:t>( X, </a:t>
            </a:r>
            <a:r>
              <a:rPr lang="it-IT" sz="3100" dirty="0" err="1" smtClean="0"/>
              <a:t>Prop</a:t>
            </a:r>
            <a:r>
              <a:rPr lang="it-IT" sz="3100" dirty="0" smtClean="0"/>
              <a:t>, </a:t>
            </a:r>
            <a:r>
              <a:rPr lang="it-IT" sz="3100" dirty="0" err="1" smtClean="0"/>
              <a:t>Assn</a:t>
            </a:r>
            <a:r>
              <a:rPr lang="it-IT" sz="3100" dirty="0" smtClean="0"/>
              <a:t>, </a:t>
            </a:r>
            <a:r>
              <a:rPr lang="it-IT" sz="3100" dirty="0" err="1" smtClean="0"/>
              <a:t>exists</a:t>
            </a:r>
            <a:r>
              <a:rPr lang="it-IT" sz="3100" dirty="0" smtClean="0"/>
              <a:t>( X, </a:t>
            </a:r>
            <a:r>
              <a:rPr lang="it-IT" sz="3100" dirty="0" err="1" smtClean="0"/>
              <a:t>Prop</a:t>
            </a:r>
            <a:r>
              <a:rPr lang="it-IT" sz="3100" dirty="0" smtClean="0"/>
              <a:t> and </a:t>
            </a:r>
            <a:r>
              <a:rPr lang="it-IT" sz="3100" dirty="0" err="1" smtClean="0"/>
              <a:t>Assn</a:t>
            </a:r>
            <a:r>
              <a:rPr lang="it-IT" sz="3100" dirty="0" smtClean="0"/>
              <a:t>)) </a:t>
            </a:r>
            <a:r>
              <a:rPr lang="it-IT" sz="3100" dirty="0" err="1" smtClean="0"/>
              <a:t>--</a:t>
            </a:r>
            <a:r>
              <a:rPr lang="it-IT" sz="3100" dirty="0" smtClean="0"/>
              <a:t>&gt; [a].</a:t>
            </a:r>
          </a:p>
          <a:p>
            <a:pPr>
              <a:buNone/>
            </a:pPr>
            <a:endParaRPr lang="it-IT" sz="3100" dirty="0" smtClean="0"/>
          </a:p>
          <a:p>
            <a:pPr>
              <a:buNone/>
            </a:pPr>
            <a:r>
              <a:rPr lang="it-IT" sz="3100" dirty="0" err="1" smtClean="0"/>
              <a:t>noun</a:t>
            </a:r>
            <a:r>
              <a:rPr lang="it-IT" sz="3100" dirty="0" smtClean="0"/>
              <a:t>( X, man(X))  </a:t>
            </a:r>
            <a:r>
              <a:rPr lang="it-IT" sz="3100" dirty="0" err="1" smtClean="0"/>
              <a:t>--</a:t>
            </a:r>
            <a:r>
              <a:rPr lang="it-IT" sz="3100" dirty="0" smtClean="0"/>
              <a:t>&gt;  [man].</a:t>
            </a:r>
          </a:p>
          <a:p>
            <a:pPr>
              <a:buNone/>
            </a:pPr>
            <a:endParaRPr lang="it-IT" sz="3100" dirty="0" smtClean="0"/>
          </a:p>
          <a:p>
            <a:pPr>
              <a:buNone/>
            </a:pPr>
            <a:r>
              <a:rPr lang="it-IT" sz="3100" dirty="0" err="1" smtClean="0"/>
              <a:t>noun</a:t>
            </a:r>
            <a:r>
              <a:rPr lang="it-IT" sz="3100" dirty="0" smtClean="0"/>
              <a:t>( X, woman(X))  </a:t>
            </a:r>
            <a:r>
              <a:rPr lang="it-IT" sz="3100" dirty="0" err="1" smtClean="0"/>
              <a:t>--</a:t>
            </a:r>
            <a:r>
              <a:rPr lang="it-IT" sz="3100" dirty="0" smtClean="0"/>
              <a:t>&gt;  [woman].</a:t>
            </a:r>
          </a:p>
          <a:p>
            <a:pPr>
              <a:buNone/>
            </a:pPr>
            <a:endParaRPr lang="it-IT" sz="3100" dirty="0" smtClean="0"/>
          </a:p>
          <a:p>
            <a:pPr>
              <a:buNone/>
            </a:pPr>
            <a:r>
              <a:rPr lang="it-IT" sz="3100" dirty="0" err="1" smtClean="0"/>
              <a:t>intrans_verb</a:t>
            </a:r>
            <a:r>
              <a:rPr lang="it-IT" sz="3100" dirty="0" smtClean="0"/>
              <a:t>( X, </a:t>
            </a:r>
            <a:r>
              <a:rPr lang="it-IT" sz="3100" dirty="0" err="1" smtClean="0"/>
              <a:t>paints</a:t>
            </a:r>
            <a:r>
              <a:rPr lang="it-IT" sz="3100" dirty="0" smtClean="0"/>
              <a:t>(X))  </a:t>
            </a:r>
            <a:r>
              <a:rPr lang="it-IT" sz="3100" dirty="0" err="1" smtClean="0"/>
              <a:t>--</a:t>
            </a:r>
            <a:r>
              <a:rPr lang="it-IT" sz="3100" dirty="0" smtClean="0"/>
              <a:t>&gt;  [</a:t>
            </a:r>
            <a:r>
              <a:rPr lang="it-IT" sz="3100" dirty="0" err="1" smtClean="0"/>
              <a:t>paints</a:t>
            </a:r>
            <a:r>
              <a:rPr lang="it-IT" sz="3100" dirty="0" smtClean="0"/>
              <a:t>].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“a” e “</a:t>
            </a:r>
            <a:r>
              <a:rPr lang="it-IT" dirty="0" err="1" smtClean="0"/>
              <a:t>every</a:t>
            </a:r>
            <a:r>
              <a:rPr lang="it-IT" dirty="0" smtClean="0"/>
              <a:t>”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99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3100" dirty="0" smtClean="0"/>
          </a:p>
          <a:p>
            <a:r>
              <a:rPr lang="it-IT" sz="3100" dirty="0" smtClean="0"/>
              <a:t>?- </a:t>
            </a:r>
            <a:r>
              <a:rPr lang="en-US" sz="3100" dirty="0" smtClean="0"/>
              <a:t>sentence(S, [a, man, paints], []).</a:t>
            </a:r>
          </a:p>
          <a:p>
            <a:pPr lvl="1"/>
            <a:r>
              <a:rPr lang="en-US" dirty="0" smtClean="0"/>
              <a:t>S = exists(_G530, man(_G530)and paints(_G530)) 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?- sentence(S, [every, woman, paints], []).</a:t>
            </a:r>
          </a:p>
          <a:p>
            <a:pPr lvl="1"/>
            <a:r>
              <a:rPr lang="en-US" dirty="0" smtClean="0"/>
              <a:t>S = all(_G1188, woman(_G1188)=&gt;paints(_G1188)</a:t>
            </a:r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“a” e “</a:t>
            </a:r>
            <a:r>
              <a:rPr lang="it-IT" dirty="0" err="1" smtClean="0"/>
              <a:t>every</a:t>
            </a:r>
            <a:r>
              <a:rPr lang="it-IT" dirty="0" smtClean="0"/>
              <a:t>”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29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“</a:t>
            </a:r>
            <a:r>
              <a:rPr lang="it-IT" dirty="0" err="1" smtClean="0"/>
              <a:t>Every</a:t>
            </a:r>
            <a:r>
              <a:rPr lang="it-IT" dirty="0" smtClean="0"/>
              <a:t> man </a:t>
            </a:r>
            <a:r>
              <a:rPr lang="it-IT" b="1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paints</a:t>
            </a:r>
            <a:r>
              <a:rPr lang="it-IT" dirty="0" smtClean="0"/>
              <a:t> </a:t>
            </a:r>
            <a:r>
              <a:rPr lang="it-IT" dirty="0" err="1" smtClean="0"/>
              <a:t>admires</a:t>
            </a:r>
            <a:r>
              <a:rPr lang="it-IT" dirty="0" smtClean="0"/>
              <a:t> Monet” significa che tutti gli uomini </a:t>
            </a:r>
            <a:r>
              <a:rPr lang="it-IT" b="1" dirty="0" smtClean="0"/>
              <a:t>che</a:t>
            </a:r>
            <a:r>
              <a:rPr lang="it-IT" dirty="0" smtClean="0"/>
              <a:t> dipingono ammirano Monet, cioè che se uno è un uomo e dipinge allora ammira Monet</a:t>
            </a:r>
          </a:p>
          <a:p>
            <a:endParaRPr lang="it-IT" dirty="0" smtClean="0"/>
          </a:p>
          <a:p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X,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if</a:t>
            </a:r>
            <a:r>
              <a:rPr lang="it-IT" dirty="0" smtClean="0"/>
              <a:t> X </a:t>
            </a:r>
            <a:r>
              <a:rPr lang="it-IT" dirty="0" err="1" smtClean="0"/>
              <a:t>is</a:t>
            </a:r>
            <a:r>
              <a:rPr lang="it-IT" dirty="0" smtClean="0"/>
              <a:t> a man and </a:t>
            </a:r>
            <a:r>
              <a:rPr lang="it-IT" dirty="0" err="1" smtClean="0"/>
              <a:t>paints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then</a:t>
            </a:r>
            <a:r>
              <a:rPr lang="it-IT" dirty="0" smtClean="0"/>
              <a:t> X </a:t>
            </a:r>
            <a:r>
              <a:rPr lang="it-IT" dirty="0" err="1" smtClean="0"/>
              <a:t>admires</a:t>
            </a:r>
            <a:r>
              <a:rPr lang="it-IT" dirty="0" smtClean="0"/>
              <a:t> Monet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Relative </a:t>
            </a:r>
            <a:r>
              <a:rPr lang="it-IT" dirty="0" err="1" smtClean="0"/>
              <a:t>clauses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253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err="1" smtClean="0"/>
              <a:t>all</a:t>
            </a:r>
            <a:r>
              <a:rPr lang="it-IT" dirty="0" smtClean="0"/>
              <a:t>(X, man(X) and </a:t>
            </a:r>
            <a:r>
              <a:rPr lang="it-IT" dirty="0" err="1" smtClean="0"/>
              <a:t>paints</a:t>
            </a:r>
            <a:r>
              <a:rPr lang="it-IT" dirty="0" smtClean="0"/>
              <a:t>(X) =&gt; 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admires</a:t>
            </a:r>
            <a:r>
              <a:rPr lang="it-IT" dirty="0" smtClean="0"/>
              <a:t>(X, Monet) ).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err="1" smtClean="0"/>
              <a:t>all</a:t>
            </a:r>
            <a:r>
              <a:rPr lang="it-IT" dirty="0" smtClean="0"/>
              <a:t>(X, Prop1 and Prop2 =&gt; </a:t>
            </a:r>
            <a:r>
              <a:rPr lang="it-IT" dirty="0" err="1" smtClean="0"/>
              <a:t>Assn</a:t>
            </a:r>
            <a:r>
              <a:rPr lang="it-IT" dirty="0" smtClean="0"/>
              <a:t>).</a:t>
            </a:r>
          </a:p>
          <a:p>
            <a:endParaRPr lang="it-IT" dirty="0" smtClean="0"/>
          </a:p>
          <a:p>
            <a:r>
              <a:rPr lang="en-US" dirty="0" err="1" smtClean="0"/>
              <a:t>rel_clause</a:t>
            </a:r>
            <a:r>
              <a:rPr lang="en-US" dirty="0" smtClean="0"/>
              <a:t>( X, Prop1, Prop1 and Prop2)  --&gt;</a:t>
            </a:r>
          </a:p>
          <a:p>
            <a:pPr>
              <a:buNone/>
            </a:pPr>
            <a:r>
              <a:rPr lang="en-US" dirty="0" smtClean="0"/>
              <a:t>  		[that], </a:t>
            </a:r>
            <a:r>
              <a:rPr lang="en-US" dirty="0" err="1" smtClean="0"/>
              <a:t>verb_phrase</a:t>
            </a:r>
            <a:r>
              <a:rPr lang="en-US" dirty="0" smtClean="0"/>
              <a:t>( X, Prop2).</a:t>
            </a:r>
          </a:p>
          <a:p>
            <a:pPr>
              <a:buNone/>
            </a:pPr>
            <a:endParaRPr lang="en-US" dirty="0" smtClean="0"/>
          </a:p>
          <a:p>
            <a:r>
              <a:rPr lang="it-IT" dirty="0" err="1" smtClean="0"/>
              <a:t>noun_phrase</a:t>
            </a:r>
            <a:r>
              <a:rPr lang="it-IT" dirty="0" smtClean="0"/>
              <a:t>( X, </a:t>
            </a:r>
            <a:r>
              <a:rPr lang="it-IT" dirty="0" err="1" smtClean="0"/>
              <a:t>Assn</a:t>
            </a:r>
            <a:r>
              <a:rPr lang="it-IT" dirty="0" smtClean="0"/>
              <a:t>, S)  </a:t>
            </a:r>
            <a:r>
              <a:rPr lang="it-IT" dirty="0" err="1" smtClean="0"/>
              <a:t>--</a:t>
            </a:r>
            <a:r>
              <a:rPr lang="it-IT" dirty="0" smtClean="0"/>
              <a:t>&gt;</a:t>
            </a:r>
          </a:p>
          <a:p>
            <a:pPr>
              <a:buNone/>
            </a:pPr>
            <a:r>
              <a:rPr lang="it-IT" dirty="0" smtClean="0"/>
              <a:t>  		</a:t>
            </a:r>
            <a:r>
              <a:rPr lang="it-IT" dirty="0" err="1" smtClean="0"/>
              <a:t>determiner</a:t>
            </a:r>
            <a:r>
              <a:rPr lang="it-IT" dirty="0" smtClean="0"/>
              <a:t>( X, Prop12, </a:t>
            </a:r>
            <a:r>
              <a:rPr lang="it-IT" dirty="0" err="1" smtClean="0"/>
              <a:t>Assn</a:t>
            </a:r>
            <a:r>
              <a:rPr lang="it-IT" dirty="0" smtClean="0"/>
              <a:t>, S), 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noun</a:t>
            </a:r>
            <a:r>
              <a:rPr lang="it-IT" dirty="0" smtClean="0"/>
              <a:t>( X, Prop1),</a:t>
            </a:r>
          </a:p>
          <a:p>
            <a:pPr>
              <a:buNone/>
            </a:pPr>
            <a:r>
              <a:rPr lang="it-IT" dirty="0" smtClean="0"/>
              <a:t>	 	</a:t>
            </a:r>
            <a:r>
              <a:rPr lang="it-IT" dirty="0" err="1" smtClean="0"/>
              <a:t>rel_clause</a:t>
            </a:r>
            <a:r>
              <a:rPr lang="it-IT" dirty="0" smtClean="0"/>
              <a:t>( X, Prop1, Prop12).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Relative </a:t>
            </a:r>
            <a:r>
              <a:rPr lang="it-IT" dirty="0" err="1" smtClean="0"/>
              <a:t>clauses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34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/>
              <a:t>?- </a:t>
            </a:r>
            <a:r>
              <a:rPr lang="it-IT" dirty="0" err="1" smtClean="0"/>
              <a:t>sentence</a:t>
            </a:r>
            <a:r>
              <a:rPr lang="it-IT" dirty="0" smtClean="0"/>
              <a:t>( M, [</a:t>
            </a:r>
            <a:r>
              <a:rPr lang="it-IT" dirty="0" err="1" smtClean="0"/>
              <a:t>john</a:t>
            </a:r>
            <a:r>
              <a:rPr lang="it-IT" dirty="0" smtClean="0"/>
              <a:t>,</a:t>
            </a:r>
            <a:r>
              <a:rPr lang="it-IT" dirty="0" err="1" smtClean="0"/>
              <a:t>paints</a:t>
            </a:r>
            <a:r>
              <a:rPr lang="it-IT" dirty="0" smtClean="0"/>
              <a:t>],[]).</a:t>
            </a:r>
          </a:p>
          <a:p>
            <a:pPr lvl="1"/>
            <a:r>
              <a:rPr lang="it-IT" dirty="0" smtClean="0"/>
              <a:t>M = </a:t>
            </a:r>
            <a:r>
              <a:rPr lang="it-IT" dirty="0" err="1" smtClean="0"/>
              <a:t>paints</a:t>
            </a:r>
            <a:r>
              <a:rPr lang="it-IT" dirty="0" smtClean="0"/>
              <a:t>(</a:t>
            </a:r>
            <a:r>
              <a:rPr lang="it-IT" dirty="0" err="1" smtClean="0"/>
              <a:t>john</a:t>
            </a:r>
            <a:r>
              <a:rPr lang="it-IT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?- sentence( M, [a, man, paints], []).</a:t>
            </a:r>
          </a:p>
          <a:p>
            <a:pPr lvl="1"/>
            <a:r>
              <a:rPr lang="en-US" dirty="0" smtClean="0"/>
              <a:t>M = exists(_G526, man(_G526)and paints(_G526))</a:t>
            </a:r>
          </a:p>
          <a:p>
            <a:endParaRPr lang="en-US" dirty="0" smtClean="0"/>
          </a:p>
          <a:p>
            <a:r>
              <a:rPr lang="en-US" dirty="0" smtClean="0"/>
              <a:t>?- sentence( M, [</a:t>
            </a:r>
            <a:r>
              <a:rPr lang="en-US" dirty="0" err="1" smtClean="0"/>
              <a:t>every,man,that,paints,admires,monet</a:t>
            </a:r>
            <a:r>
              <a:rPr lang="en-US" dirty="0" smtClean="0"/>
              <a:t>],[]).</a:t>
            </a:r>
          </a:p>
          <a:p>
            <a:pPr lvl="1"/>
            <a:r>
              <a:rPr lang="en-US" dirty="0" smtClean="0"/>
              <a:t>M = all(_G895, man(_G895)and paints(_G895)=&gt;admires(_G895, </a:t>
            </a:r>
            <a:r>
              <a:rPr lang="en-US" dirty="0" err="1" smtClean="0"/>
              <a:t>monet</a:t>
            </a:r>
            <a:r>
              <a:rPr lang="en-US" dirty="0" smtClean="0"/>
              <a:t>))</a:t>
            </a:r>
          </a:p>
          <a:p>
            <a:endParaRPr lang="en-US" dirty="0" smtClean="0"/>
          </a:p>
          <a:p>
            <a:r>
              <a:rPr lang="en-US" dirty="0" smtClean="0"/>
              <a:t>?- sentence( M, [</a:t>
            </a:r>
            <a:r>
              <a:rPr lang="en-US" dirty="0" err="1" smtClean="0"/>
              <a:t>annie,admires,every,man,that,paints</a:t>
            </a:r>
            <a:r>
              <a:rPr lang="en-US" dirty="0" smtClean="0"/>
              <a:t>],[]).</a:t>
            </a:r>
          </a:p>
          <a:p>
            <a:pPr lvl="1"/>
            <a:r>
              <a:rPr lang="en-US" dirty="0" smtClean="0"/>
              <a:t>M = all(_G306, man(_G306)and paints(_G306)=&gt;admires(</a:t>
            </a:r>
            <a:r>
              <a:rPr lang="en-US" dirty="0" err="1" smtClean="0"/>
              <a:t>annie</a:t>
            </a:r>
            <a:r>
              <a:rPr lang="en-US" dirty="0" smtClean="0"/>
              <a:t>, _G306))</a:t>
            </a:r>
          </a:p>
          <a:p>
            <a:endParaRPr lang="en-US" dirty="0" smtClean="0"/>
          </a:p>
          <a:p>
            <a:r>
              <a:rPr lang="en-US" dirty="0" smtClean="0"/>
              <a:t>?- sentence( M, [</a:t>
            </a:r>
            <a:r>
              <a:rPr lang="en-US" dirty="0" err="1" smtClean="0"/>
              <a:t>every,woman,that,admires,a,man,that,paints,likes,monet</a:t>
            </a:r>
            <a:r>
              <a:rPr lang="en-US" dirty="0" smtClean="0"/>
              <a:t>],[]).</a:t>
            </a:r>
          </a:p>
          <a:p>
            <a:pPr lvl="1"/>
            <a:r>
              <a:rPr lang="en-US" dirty="0" smtClean="0"/>
              <a:t>all(_G1215, woman(_G1215)and exists(_G1227, (man(_G1227)and paints(_G1227))and admires(_G1215, _G1227))=&gt;likes(_G1215, </a:t>
            </a:r>
            <a:r>
              <a:rPr lang="en-US" dirty="0" err="1" smtClean="0"/>
              <a:t>monet</a:t>
            </a:r>
            <a:r>
              <a:rPr lang="en-US" dirty="0" smtClean="0"/>
              <a:t>))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 conclusivi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6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Modificare la grammatica precedente </a:t>
            </a:r>
            <a:r>
              <a:rPr lang="it-IT" dirty="0" err="1" smtClean="0"/>
              <a:t>affinchè</a:t>
            </a:r>
            <a:r>
              <a:rPr lang="it-IT" dirty="0" smtClean="0"/>
              <a:t> venga memorizzato in </a:t>
            </a:r>
            <a:r>
              <a:rPr lang="it-IT" dirty="0" err="1" smtClean="0"/>
              <a:t>prolog</a:t>
            </a:r>
            <a:r>
              <a:rPr lang="it-IT" dirty="0" smtClean="0"/>
              <a:t> il significato della frase appena </a:t>
            </a:r>
            <a:r>
              <a:rPr lang="it-IT" dirty="0" err="1" smtClean="0"/>
              <a:t>parsata</a:t>
            </a:r>
            <a:r>
              <a:rPr lang="it-IT" dirty="0" smtClean="0"/>
              <a:t> in modo che sia possibile poi effettuare delle </a:t>
            </a:r>
            <a:r>
              <a:rPr lang="it-IT" dirty="0" err="1" smtClean="0"/>
              <a:t>query</a:t>
            </a:r>
            <a:r>
              <a:rPr lang="it-IT" dirty="0" smtClean="0"/>
              <a:t> fruttando la conoscenza appena aggiunta. Eventualmente gestire l’input non tramite liste, ma tramite frasi (non [a, man, </a:t>
            </a:r>
            <a:r>
              <a:rPr lang="it-IT" dirty="0" err="1" smtClean="0"/>
              <a:t>paints</a:t>
            </a:r>
            <a:r>
              <a:rPr lang="it-IT" dirty="0" smtClean="0"/>
              <a:t>], ma “a man </a:t>
            </a:r>
            <a:r>
              <a:rPr lang="it-IT" dirty="0" err="1" smtClean="0"/>
              <a:t>paints</a:t>
            </a:r>
            <a:r>
              <a:rPr lang="it-IT" dirty="0" smtClean="0"/>
              <a:t>”)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63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dirty="0" err="1" smtClean="0">
                <a:sym typeface="Wingdings" pitchFamily="2" charset="2"/>
              </a:rPr>
              <a:t>move</a:t>
            </a:r>
            <a:r>
              <a:rPr lang="it-IT" dirty="0" smtClean="0">
                <a:sym typeface="Wingdings" pitchFamily="2" charset="2"/>
              </a:rPr>
              <a:t>(</a:t>
            </a:r>
            <a:r>
              <a:rPr lang="it-IT" dirty="0" err="1" smtClean="0">
                <a:sym typeface="Wingdings" pitchFamily="2" charset="2"/>
              </a:rPr>
              <a:t>List</a:t>
            </a:r>
            <a:r>
              <a:rPr lang="it-IT" dirty="0" smtClean="0">
                <a:sym typeface="Wingdings" pitchFamily="2" charset="2"/>
              </a:rPr>
              <a:t>, </a:t>
            </a:r>
            <a:r>
              <a:rPr lang="it-IT" dirty="0" err="1" smtClean="0">
                <a:sym typeface="Wingdings" pitchFamily="2" charset="2"/>
              </a:rPr>
              <a:t>Rest</a:t>
            </a:r>
            <a:r>
              <a:rPr lang="it-IT" dirty="0" smtClean="0">
                <a:sym typeface="Wingdings" pitchFamily="2" charset="2"/>
              </a:rPr>
              <a:t>) :-</a:t>
            </a:r>
          </a:p>
          <a:p>
            <a:pPr>
              <a:buNone/>
            </a:pPr>
            <a:r>
              <a:rPr lang="it-IT" dirty="0" smtClean="0">
                <a:sym typeface="Wingdings" pitchFamily="2" charset="2"/>
              </a:rPr>
              <a:t>		</a:t>
            </a:r>
            <a:r>
              <a:rPr lang="it-IT" dirty="0" err="1" smtClean="0">
                <a:sym typeface="Wingdings" pitchFamily="2" charset="2"/>
              </a:rPr>
              <a:t>step</a:t>
            </a:r>
            <a:r>
              <a:rPr lang="it-IT" dirty="0" smtClean="0">
                <a:sym typeface="Wingdings" pitchFamily="2" charset="2"/>
              </a:rPr>
              <a:t>(</a:t>
            </a:r>
            <a:r>
              <a:rPr lang="it-IT" dirty="0" err="1" smtClean="0">
                <a:sym typeface="Wingdings" pitchFamily="2" charset="2"/>
              </a:rPr>
              <a:t>List</a:t>
            </a:r>
            <a:r>
              <a:rPr lang="it-IT" dirty="0" smtClean="0">
                <a:sym typeface="Wingdings" pitchFamily="2" charset="2"/>
              </a:rPr>
              <a:t>, </a:t>
            </a:r>
            <a:r>
              <a:rPr lang="it-IT" dirty="0" err="1" smtClean="0">
                <a:sym typeface="Wingdings" pitchFamily="2" charset="2"/>
              </a:rPr>
              <a:t>Rest</a:t>
            </a:r>
            <a:r>
              <a:rPr lang="it-IT" dirty="0" smtClean="0">
                <a:sym typeface="Wingdings" pitchFamily="2" charset="2"/>
              </a:rPr>
              <a:t>).</a:t>
            </a:r>
          </a:p>
          <a:p>
            <a:pPr>
              <a:buNone/>
            </a:pPr>
            <a:endParaRPr lang="it-IT" dirty="0" smtClean="0">
              <a:sym typeface="Wingdings" pitchFamily="2" charset="2"/>
            </a:endParaRPr>
          </a:p>
          <a:p>
            <a:pPr>
              <a:buNone/>
            </a:pPr>
            <a:r>
              <a:rPr lang="it-IT" dirty="0" err="1" smtClean="0">
                <a:sym typeface="Wingdings" pitchFamily="2" charset="2"/>
              </a:rPr>
              <a:t>move</a:t>
            </a:r>
            <a:r>
              <a:rPr lang="it-IT" dirty="0" smtClean="0">
                <a:sym typeface="Wingdings" pitchFamily="2" charset="2"/>
              </a:rPr>
              <a:t>(List1, </a:t>
            </a:r>
            <a:r>
              <a:rPr lang="it-IT" dirty="0" err="1" smtClean="0">
                <a:sym typeface="Wingdings" pitchFamily="2" charset="2"/>
              </a:rPr>
              <a:t>Rest</a:t>
            </a:r>
            <a:r>
              <a:rPr lang="it-IT" dirty="0" smtClean="0">
                <a:sym typeface="Wingdings" pitchFamily="2" charset="2"/>
              </a:rPr>
              <a:t>),</a:t>
            </a:r>
          </a:p>
          <a:p>
            <a:pPr>
              <a:buNone/>
            </a:pPr>
            <a:r>
              <a:rPr lang="it-IT" dirty="0" smtClean="0">
                <a:sym typeface="Wingdings" pitchFamily="2" charset="2"/>
              </a:rPr>
              <a:t>		</a:t>
            </a:r>
            <a:r>
              <a:rPr lang="it-IT" dirty="0" err="1" smtClean="0">
                <a:sym typeface="Wingdings" pitchFamily="2" charset="2"/>
              </a:rPr>
              <a:t>step</a:t>
            </a:r>
            <a:r>
              <a:rPr lang="it-IT" dirty="0" smtClean="0">
                <a:sym typeface="Wingdings" pitchFamily="2" charset="2"/>
              </a:rPr>
              <a:t>(List1, List2),</a:t>
            </a:r>
          </a:p>
          <a:p>
            <a:pPr>
              <a:buNone/>
            </a:pPr>
            <a:r>
              <a:rPr lang="it-IT" dirty="0" smtClean="0">
                <a:sym typeface="Wingdings" pitchFamily="2" charset="2"/>
              </a:rPr>
              <a:t>		</a:t>
            </a:r>
            <a:r>
              <a:rPr lang="it-IT" dirty="0" err="1" smtClean="0">
                <a:sym typeface="Wingdings" pitchFamily="2" charset="2"/>
              </a:rPr>
              <a:t>move</a:t>
            </a:r>
            <a:r>
              <a:rPr lang="it-IT" dirty="0" smtClean="0">
                <a:sym typeface="Wingdings" pitchFamily="2" charset="2"/>
              </a:rPr>
              <a:t>(List2, </a:t>
            </a:r>
            <a:r>
              <a:rPr lang="it-IT" dirty="0" err="1" smtClean="0">
                <a:sym typeface="Wingdings" pitchFamily="2" charset="2"/>
              </a:rPr>
              <a:t>Rest</a:t>
            </a:r>
            <a:r>
              <a:rPr lang="it-IT" dirty="0" smtClean="0">
                <a:sym typeface="Wingdings" pitchFamily="2" charset="2"/>
              </a:rPr>
              <a:t>).</a:t>
            </a:r>
          </a:p>
          <a:p>
            <a:pPr>
              <a:buNone/>
            </a:pPr>
            <a:endParaRPr lang="it-IT" dirty="0" smtClean="0">
              <a:sym typeface="Wingdings" pitchFamily="2" charset="2"/>
            </a:endParaRPr>
          </a:p>
          <a:p>
            <a:pPr>
              <a:buNone/>
            </a:pPr>
            <a:r>
              <a:rPr lang="it-IT" dirty="0" err="1" smtClean="0">
                <a:sym typeface="Wingdings" pitchFamily="2" charset="2"/>
              </a:rPr>
              <a:t>step</a:t>
            </a:r>
            <a:r>
              <a:rPr lang="it-IT" dirty="0" smtClean="0">
                <a:sym typeface="Wingdings" pitchFamily="2" charset="2"/>
              </a:rPr>
              <a:t>([</a:t>
            </a:r>
            <a:r>
              <a:rPr lang="it-IT" dirty="0" err="1" smtClean="0">
                <a:sym typeface="Wingdings" pitchFamily="2" charset="2"/>
              </a:rPr>
              <a:t>up|Rest</a:t>
            </a:r>
            <a:r>
              <a:rPr lang="it-IT" dirty="0" smtClean="0">
                <a:sym typeface="Wingdings" pitchFamily="2" charset="2"/>
              </a:rPr>
              <a:t>], </a:t>
            </a:r>
            <a:r>
              <a:rPr lang="it-IT" dirty="0" err="1" smtClean="0">
                <a:sym typeface="Wingdings" pitchFamily="2" charset="2"/>
              </a:rPr>
              <a:t>Rest</a:t>
            </a:r>
            <a:r>
              <a:rPr lang="it-IT" dirty="0" smtClean="0">
                <a:sym typeface="Wingdings" pitchFamily="2" charset="2"/>
              </a:rPr>
              <a:t>).</a:t>
            </a:r>
          </a:p>
          <a:p>
            <a:pPr>
              <a:buNone/>
            </a:pPr>
            <a:endParaRPr lang="it-IT" dirty="0" smtClean="0">
              <a:sym typeface="Wingdings" pitchFamily="2" charset="2"/>
            </a:endParaRPr>
          </a:p>
          <a:p>
            <a:pPr>
              <a:buNone/>
            </a:pPr>
            <a:r>
              <a:rPr lang="it-IT" dirty="0" err="1" smtClean="0">
                <a:sym typeface="Wingdings" pitchFamily="2" charset="2"/>
              </a:rPr>
              <a:t>step</a:t>
            </a:r>
            <a:r>
              <a:rPr lang="it-IT" dirty="0" smtClean="0">
                <a:sym typeface="Wingdings" pitchFamily="2" charset="2"/>
              </a:rPr>
              <a:t>([</a:t>
            </a:r>
            <a:r>
              <a:rPr lang="it-IT" dirty="0" err="1" smtClean="0">
                <a:sym typeface="Wingdings" pitchFamily="2" charset="2"/>
              </a:rPr>
              <a:t>down|Rest</a:t>
            </a:r>
            <a:r>
              <a:rPr lang="it-IT" dirty="0" smtClean="0">
                <a:sym typeface="Wingdings" pitchFamily="2" charset="2"/>
              </a:rPr>
              <a:t>], </a:t>
            </a:r>
            <a:r>
              <a:rPr lang="it-IT" dirty="0" err="1" smtClean="0">
                <a:sym typeface="Wingdings" pitchFamily="2" charset="2"/>
              </a:rPr>
              <a:t>Rest</a:t>
            </a:r>
            <a:r>
              <a:rPr lang="it-IT" dirty="0" smtClean="0">
                <a:sym typeface="Wingdings" pitchFamily="2" charset="2"/>
              </a:rPr>
              <a:t>).</a:t>
            </a:r>
          </a:p>
          <a:p>
            <a:pPr lvl="1">
              <a:buNone/>
            </a:pPr>
            <a:r>
              <a:rPr lang="it-IT" dirty="0" smtClean="0">
                <a:sym typeface="Wingdings" pitchFamily="2" charset="2"/>
              </a:rPr>
              <a:t>	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Come </a:t>
            </a:r>
            <a:r>
              <a:rPr lang="it-IT" dirty="0" err="1" smtClean="0"/>
              <a:t>Prolog</a:t>
            </a:r>
            <a:r>
              <a:rPr lang="it-IT" dirty="0" smtClean="0"/>
              <a:t> interpreta la grammatica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870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?- s([a,</a:t>
            </a:r>
            <a:r>
              <a:rPr lang="it-IT" dirty="0" err="1" smtClean="0"/>
              <a:t>a</a:t>
            </a:r>
            <a:r>
              <a:rPr lang="it-IT" dirty="0" smtClean="0"/>
              <a:t>,b,</a:t>
            </a:r>
            <a:r>
              <a:rPr lang="it-IT" dirty="0" err="1" smtClean="0"/>
              <a:t>b</a:t>
            </a:r>
            <a:r>
              <a:rPr lang="it-IT" dirty="0" smtClean="0"/>
              <a:t>], []).</a:t>
            </a:r>
          </a:p>
          <a:p>
            <a:pPr lvl="1"/>
            <a:r>
              <a:rPr lang="it-IT" dirty="0" err="1" smtClean="0"/>
              <a:t>true</a:t>
            </a:r>
            <a:endParaRPr lang="it-IT" dirty="0" smtClean="0"/>
          </a:p>
          <a:p>
            <a:r>
              <a:rPr lang="it-IT" dirty="0" smtClean="0"/>
              <a:t>?-s([a,</a:t>
            </a:r>
            <a:r>
              <a:rPr lang="it-IT" dirty="0" err="1" smtClean="0"/>
              <a:t>a</a:t>
            </a:r>
            <a:r>
              <a:rPr lang="it-IT" dirty="0" smtClean="0"/>
              <a:t>,b],[]).</a:t>
            </a:r>
          </a:p>
          <a:p>
            <a:pPr lvl="1"/>
            <a:r>
              <a:rPr lang="it-IT" dirty="0" smtClean="0"/>
              <a:t>no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?</a:t>
            </a:r>
            <a:r>
              <a:rPr lang="it-IT" dirty="0" err="1" smtClean="0"/>
              <a:t>-move</a:t>
            </a:r>
            <a:r>
              <a:rPr lang="it-IT" dirty="0" smtClean="0"/>
              <a:t>([up,</a:t>
            </a:r>
            <a:r>
              <a:rPr lang="it-IT" dirty="0" err="1" smtClean="0"/>
              <a:t>up</a:t>
            </a:r>
            <a:r>
              <a:rPr lang="it-IT" dirty="0" smtClean="0"/>
              <a:t>,down],[]).</a:t>
            </a:r>
          </a:p>
          <a:p>
            <a:pPr lvl="1"/>
            <a:r>
              <a:rPr lang="it-IT" dirty="0" smtClean="0"/>
              <a:t>yes</a:t>
            </a:r>
          </a:p>
          <a:p>
            <a:r>
              <a:rPr lang="it-IT" dirty="0" smtClean="0"/>
              <a:t>?</a:t>
            </a:r>
            <a:r>
              <a:rPr lang="it-IT" dirty="0" err="1" smtClean="0"/>
              <a:t>-move</a:t>
            </a:r>
            <a:r>
              <a:rPr lang="it-IT" dirty="0" smtClean="0"/>
              <a:t>([up,X,down],[]).</a:t>
            </a:r>
          </a:p>
          <a:p>
            <a:pPr lvl="1"/>
            <a:r>
              <a:rPr lang="it-IT" dirty="0" err="1" smtClean="0"/>
              <a:t>X=up</a:t>
            </a:r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X=down</a:t>
            </a:r>
            <a:r>
              <a:rPr lang="it-IT" dirty="0" smtClean="0"/>
              <a:t>;</a:t>
            </a:r>
          </a:p>
          <a:p>
            <a:pPr lvl="1"/>
            <a:r>
              <a:rPr lang="it-IT" dirty="0" smtClean="0"/>
              <a:t>no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?- s([a,</a:t>
            </a:r>
            <a:r>
              <a:rPr lang="it-IT" dirty="0" err="1" smtClean="0"/>
              <a:t>a</a:t>
            </a:r>
            <a:r>
              <a:rPr lang="it-IT" dirty="0" smtClean="0"/>
              <a:t>,b,</a:t>
            </a:r>
            <a:r>
              <a:rPr lang="it-IT" dirty="0" err="1" smtClean="0"/>
              <a:t>b</a:t>
            </a:r>
            <a:r>
              <a:rPr lang="it-IT" dirty="0" smtClean="0"/>
              <a:t>,c,d,e], [c,d,e]).</a:t>
            </a:r>
          </a:p>
          <a:p>
            <a:pPr lvl="1"/>
            <a:r>
              <a:rPr lang="it-IT" dirty="0" err="1" smtClean="0"/>
              <a:t>true</a:t>
            </a:r>
            <a:r>
              <a:rPr lang="it-IT" dirty="0" smtClean="0"/>
              <a:t>	</a:t>
            </a:r>
          </a:p>
          <a:p>
            <a:endParaRPr lang="it-IT" dirty="0" smtClean="0"/>
          </a:p>
          <a:p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802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t-IT" dirty="0" err="1" smtClean="0"/>
              <a:t>sentence</a:t>
            </a:r>
            <a:r>
              <a:rPr lang="it-IT" dirty="0" smtClean="0"/>
              <a:t> </a:t>
            </a:r>
            <a:r>
              <a:rPr lang="it-IT" dirty="0" err="1" smtClean="0"/>
              <a:t>--</a:t>
            </a:r>
            <a:r>
              <a:rPr lang="it-IT" dirty="0" smtClean="0"/>
              <a:t>&gt; </a:t>
            </a:r>
            <a:r>
              <a:rPr lang="it-IT" dirty="0" err="1" smtClean="0"/>
              <a:t>noun_phrase</a:t>
            </a:r>
            <a:r>
              <a:rPr lang="it-IT" dirty="0" smtClean="0"/>
              <a:t>, </a:t>
            </a:r>
            <a:r>
              <a:rPr lang="it-IT" dirty="0" err="1" smtClean="0"/>
              <a:t>verb_phrase</a:t>
            </a:r>
            <a:r>
              <a:rPr lang="it-IT" dirty="0" smtClean="0"/>
              <a:t>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verb_phrase</a:t>
            </a:r>
            <a:r>
              <a:rPr lang="it-IT" dirty="0" smtClean="0"/>
              <a:t> </a:t>
            </a:r>
            <a:r>
              <a:rPr lang="it-IT" dirty="0" err="1" smtClean="0"/>
              <a:t>--</a:t>
            </a:r>
            <a:r>
              <a:rPr lang="it-IT" dirty="0" smtClean="0"/>
              <a:t>&gt; </a:t>
            </a:r>
            <a:r>
              <a:rPr lang="it-IT" dirty="0" err="1" smtClean="0"/>
              <a:t>verb</a:t>
            </a:r>
            <a:r>
              <a:rPr lang="it-IT" dirty="0" smtClean="0"/>
              <a:t>, </a:t>
            </a:r>
            <a:r>
              <a:rPr lang="it-IT" dirty="0" err="1" smtClean="0"/>
              <a:t>noun_phrase</a:t>
            </a:r>
            <a:r>
              <a:rPr lang="it-IT" dirty="0" smtClean="0"/>
              <a:t>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noun_phrase</a:t>
            </a:r>
            <a:r>
              <a:rPr lang="it-IT" dirty="0" smtClean="0"/>
              <a:t> </a:t>
            </a:r>
            <a:r>
              <a:rPr lang="it-IT" dirty="0" err="1" smtClean="0"/>
              <a:t>--</a:t>
            </a:r>
            <a:r>
              <a:rPr lang="it-IT" dirty="0" smtClean="0"/>
              <a:t>&gt; </a:t>
            </a:r>
            <a:r>
              <a:rPr lang="it-IT" dirty="0" err="1" smtClean="0"/>
              <a:t>determiner</a:t>
            </a:r>
            <a:r>
              <a:rPr lang="it-IT" dirty="0" smtClean="0"/>
              <a:t>, </a:t>
            </a:r>
            <a:r>
              <a:rPr lang="it-IT" dirty="0" err="1" smtClean="0"/>
              <a:t>noun</a:t>
            </a:r>
            <a:r>
              <a:rPr lang="it-IT" dirty="0" smtClean="0"/>
              <a:t>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determiner</a:t>
            </a:r>
            <a:r>
              <a:rPr lang="it-IT" dirty="0" smtClean="0"/>
              <a:t> </a:t>
            </a:r>
            <a:r>
              <a:rPr lang="it-IT" dirty="0" err="1" smtClean="0"/>
              <a:t>--</a:t>
            </a:r>
            <a:r>
              <a:rPr lang="it-IT" dirty="0" smtClean="0"/>
              <a:t>&gt; [a].</a:t>
            </a:r>
          </a:p>
          <a:p>
            <a:pPr>
              <a:buNone/>
            </a:pPr>
            <a:r>
              <a:rPr lang="it-IT" dirty="0" err="1" smtClean="0"/>
              <a:t>determiner</a:t>
            </a:r>
            <a:r>
              <a:rPr lang="it-IT" dirty="0" smtClean="0"/>
              <a:t> </a:t>
            </a:r>
            <a:r>
              <a:rPr lang="it-IT" dirty="0" err="1" smtClean="0"/>
              <a:t>--</a:t>
            </a:r>
            <a:r>
              <a:rPr lang="it-IT" dirty="0" smtClean="0"/>
              <a:t>&gt; [the].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noun</a:t>
            </a:r>
            <a:r>
              <a:rPr lang="it-IT" dirty="0" smtClean="0"/>
              <a:t> </a:t>
            </a:r>
            <a:r>
              <a:rPr lang="it-IT" dirty="0" err="1" smtClean="0"/>
              <a:t>--</a:t>
            </a:r>
            <a:r>
              <a:rPr lang="it-IT" dirty="0" smtClean="0"/>
              <a:t>&gt; [</a:t>
            </a:r>
            <a:r>
              <a:rPr lang="it-IT" dirty="0" err="1" smtClean="0"/>
              <a:t>cat</a:t>
            </a:r>
            <a:r>
              <a:rPr lang="it-IT" dirty="0" smtClean="0"/>
              <a:t>].</a:t>
            </a:r>
          </a:p>
          <a:p>
            <a:pPr>
              <a:buNone/>
            </a:pPr>
            <a:r>
              <a:rPr lang="it-IT" dirty="0" err="1" smtClean="0"/>
              <a:t>noun</a:t>
            </a:r>
            <a:r>
              <a:rPr lang="it-IT" dirty="0" smtClean="0"/>
              <a:t> </a:t>
            </a:r>
            <a:r>
              <a:rPr lang="it-IT" dirty="0" err="1" smtClean="0"/>
              <a:t>--</a:t>
            </a:r>
            <a:r>
              <a:rPr lang="it-IT" dirty="0" smtClean="0"/>
              <a:t>&gt; [mouse].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verb</a:t>
            </a:r>
            <a:r>
              <a:rPr lang="it-IT" dirty="0" smtClean="0"/>
              <a:t> </a:t>
            </a:r>
            <a:r>
              <a:rPr lang="it-IT" dirty="0" err="1" smtClean="0"/>
              <a:t>--</a:t>
            </a:r>
            <a:r>
              <a:rPr lang="it-IT" dirty="0" smtClean="0"/>
              <a:t>&gt; [</a:t>
            </a:r>
            <a:r>
              <a:rPr lang="it-IT" dirty="0" err="1" smtClean="0"/>
              <a:t>scares</a:t>
            </a:r>
            <a:r>
              <a:rPr lang="it-IT" dirty="0" smtClean="0"/>
              <a:t>].</a:t>
            </a:r>
          </a:p>
          <a:p>
            <a:pPr>
              <a:buNone/>
            </a:pPr>
            <a:r>
              <a:rPr lang="it-IT" dirty="0" err="1" smtClean="0"/>
              <a:t>verb</a:t>
            </a:r>
            <a:r>
              <a:rPr lang="it-IT" dirty="0" smtClean="0"/>
              <a:t> </a:t>
            </a:r>
            <a:r>
              <a:rPr lang="it-IT" dirty="0" err="1" smtClean="0"/>
              <a:t>--</a:t>
            </a:r>
            <a:r>
              <a:rPr lang="it-IT" dirty="0" smtClean="0"/>
              <a:t>&gt; [</a:t>
            </a:r>
            <a:r>
              <a:rPr lang="it-IT" dirty="0" err="1" smtClean="0"/>
              <a:t>hates</a:t>
            </a:r>
            <a:r>
              <a:rPr lang="it-IT" dirty="0" smtClean="0"/>
              <a:t>].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Grammar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Natural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079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Questa grammatica riconosce le frasi:</a:t>
            </a:r>
          </a:p>
          <a:p>
            <a:pPr lvl="1"/>
            <a:r>
              <a:rPr lang="it-IT" dirty="0" smtClean="0"/>
              <a:t>[the, </a:t>
            </a:r>
            <a:r>
              <a:rPr lang="it-IT" dirty="0" err="1" smtClean="0"/>
              <a:t>cat</a:t>
            </a:r>
            <a:r>
              <a:rPr lang="it-IT" dirty="0" smtClean="0"/>
              <a:t>, </a:t>
            </a:r>
            <a:r>
              <a:rPr lang="it-IT" dirty="0" err="1" smtClean="0"/>
              <a:t>scares</a:t>
            </a:r>
            <a:r>
              <a:rPr lang="it-IT" dirty="0" smtClean="0"/>
              <a:t>, the, mouse].</a:t>
            </a:r>
          </a:p>
          <a:p>
            <a:pPr lvl="1"/>
            <a:r>
              <a:rPr lang="it-IT" dirty="0" smtClean="0"/>
              <a:t>[the, mouse, </a:t>
            </a:r>
            <a:r>
              <a:rPr lang="it-IT" dirty="0" err="1" smtClean="0"/>
              <a:t>hates</a:t>
            </a:r>
            <a:r>
              <a:rPr lang="it-IT" dirty="0" smtClean="0"/>
              <a:t>, a, </a:t>
            </a:r>
            <a:r>
              <a:rPr lang="it-IT" dirty="0" err="1" smtClean="0"/>
              <a:t>cat</a:t>
            </a:r>
            <a:r>
              <a:rPr lang="it-IT" dirty="0" smtClean="0"/>
              <a:t>]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Inoltre è in grado di generare le frasi o parti di esse:</a:t>
            </a:r>
          </a:p>
          <a:p>
            <a:pPr lvl="1"/>
            <a:r>
              <a:rPr lang="it-IT" dirty="0" smtClean="0"/>
              <a:t>?</a:t>
            </a:r>
            <a:r>
              <a:rPr lang="it-IT" dirty="0" err="1" smtClean="0"/>
              <a:t>-sentence</a:t>
            </a:r>
            <a:r>
              <a:rPr lang="it-IT" dirty="0" smtClean="0"/>
              <a:t>([the, </a:t>
            </a:r>
            <a:r>
              <a:rPr lang="it-IT" dirty="0" err="1" smtClean="0"/>
              <a:t>cat</a:t>
            </a:r>
            <a:r>
              <a:rPr lang="it-IT" dirty="0" smtClean="0"/>
              <a:t>, X, the, mouse],[]).</a:t>
            </a:r>
          </a:p>
          <a:p>
            <a:pPr lvl="2"/>
            <a:r>
              <a:rPr lang="it-IT" dirty="0" smtClean="0"/>
              <a:t>X = </a:t>
            </a:r>
            <a:r>
              <a:rPr lang="it-IT" dirty="0" err="1" smtClean="0"/>
              <a:t>scares</a:t>
            </a:r>
            <a:r>
              <a:rPr lang="it-IT" dirty="0" smtClean="0"/>
              <a:t>;</a:t>
            </a:r>
          </a:p>
          <a:p>
            <a:pPr lvl="2"/>
            <a:r>
              <a:rPr lang="it-IT" dirty="0" smtClean="0"/>
              <a:t>X = </a:t>
            </a:r>
            <a:r>
              <a:rPr lang="it-IT" dirty="0" err="1" smtClean="0"/>
              <a:t>hates</a:t>
            </a:r>
            <a:r>
              <a:rPr lang="it-IT" dirty="0" smtClean="0"/>
              <a:t>;</a:t>
            </a:r>
          </a:p>
          <a:p>
            <a:pPr lvl="2"/>
            <a:r>
              <a:rPr lang="it-IT" dirty="0" smtClean="0"/>
              <a:t>false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Grammar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Natural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697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Aggiungiamo i plurali alla nostra grammatica 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err="1" smtClean="0"/>
              <a:t>noun</a:t>
            </a:r>
            <a:r>
              <a:rPr lang="it-IT" dirty="0" smtClean="0"/>
              <a:t> </a:t>
            </a:r>
            <a:r>
              <a:rPr lang="it-IT" dirty="0" err="1" smtClean="0"/>
              <a:t>--</a:t>
            </a:r>
            <a:r>
              <a:rPr lang="it-IT" dirty="0" smtClean="0"/>
              <a:t>&gt; [</a:t>
            </a:r>
            <a:r>
              <a:rPr lang="it-IT" dirty="0" err="1" smtClean="0"/>
              <a:t>cats</a:t>
            </a:r>
            <a:r>
              <a:rPr lang="it-IT" dirty="0" smtClean="0"/>
              <a:t>].</a:t>
            </a:r>
          </a:p>
          <a:p>
            <a:pPr>
              <a:buNone/>
            </a:pPr>
            <a:r>
              <a:rPr lang="it-IT" dirty="0" err="1" smtClean="0"/>
              <a:t>noun</a:t>
            </a:r>
            <a:r>
              <a:rPr lang="it-IT" dirty="0" smtClean="0"/>
              <a:t> </a:t>
            </a:r>
            <a:r>
              <a:rPr lang="it-IT" dirty="0" err="1" smtClean="0"/>
              <a:t>--</a:t>
            </a:r>
            <a:r>
              <a:rPr lang="it-IT" dirty="0" smtClean="0"/>
              <a:t>&gt; [</a:t>
            </a:r>
            <a:r>
              <a:rPr lang="it-IT" dirty="0" err="1" smtClean="0"/>
              <a:t>mice</a:t>
            </a:r>
            <a:r>
              <a:rPr lang="it-IT" dirty="0" smtClean="0"/>
              <a:t>].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verb</a:t>
            </a:r>
            <a:r>
              <a:rPr lang="it-IT" dirty="0" smtClean="0"/>
              <a:t> </a:t>
            </a:r>
            <a:r>
              <a:rPr lang="it-IT" dirty="0" err="1" smtClean="0"/>
              <a:t>--</a:t>
            </a:r>
            <a:r>
              <a:rPr lang="it-IT" dirty="0" smtClean="0"/>
              <a:t>&gt; [</a:t>
            </a:r>
            <a:r>
              <a:rPr lang="it-IT" dirty="0" err="1" smtClean="0"/>
              <a:t>scare</a:t>
            </a:r>
            <a:r>
              <a:rPr lang="it-IT" dirty="0" smtClean="0"/>
              <a:t>].</a:t>
            </a:r>
          </a:p>
          <a:p>
            <a:pPr>
              <a:buNone/>
            </a:pPr>
            <a:r>
              <a:rPr lang="it-IT" dirty="0" err="1" smtClean="0"/>
              <a:t>verb</a:t>
            </a:r>
            <a:r>
              <a:rPr lang="it-IT" dirty="0" smtClean="0"/>
              <a:t> </a:t>
            </a:r>
            <a:r>
              <a:rPr lang="it-IT" dirty="0" err="1" smtClean="0"/>
              <a:t>--</a:t>
            </a:r>
            <a:r>
              <a:rPr lang="it-IT" dirty="0" smtClean="0"/>
              <a:t>&gt; [</a:t>
            </a:r>
            <a:r>
              <a:rPr lang="it-IT" dirty="0" err="1" smtClean="0"/>
              <a:t>hate</a:t>
            </a:r>
            <a:r>
              <a:rPr lang="it-IT" dirty="0" smtClean="0"/>
              <a:t>].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Grammar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Natural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177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Settings\fabio\Dati applicazioni\Microsoft\Modelli\Template.pot</Template>
  <TotalTime>10274</TotalTime>
  <Words>1969</Words>
  <Application>Microsoft Office PowerPoint</Application>
  <PresentationFormat>Presentazione su schermo (4:3)</PresentationFormat>
  <Paragraphs>414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46" baseType="lpstr">
      <vt:lpstr>Template</vt:lpstr>
      <vt:lpstr>Grammatiche in Prolog</vt:lpstr>
      <vt:lpstr>Grammatica</vt:lpstr>
      <vt:lpstr>Esempio BNF -&gt; DCG</vt:lpstr>
      <vt:lpstr>Come Prolog interpreta la grammatica</vt:lpstr>
      <vt:lpstr>Come Prolog interpreta la grammatica</vt:lpstr>
      <vt:lpstr>esempio</vt:lpstr>
      <vt:lpstr>Grammar for Natural Language 1</vt:lpstr>
      <vt:lpstr>Grammar for Natural Language 1</vt:lpstr>
      <vt:lpstr>Grammar for Natural Language 2</vt:lpstr>
      <vt:lpstr>Grammar for Natural Language 2</vt:lpstr>
      <vt:lpstr>Singolare/plurale</vt:lpstr>
      <vt:lpstr>Grammar for Natural Language 3</vt:lpstr>
      <vt:lpstr>Come Prolog interpreta la grammatica</vt:lpstr>
      <vt:lpstr>Grammar for Natural Language 3</vt:lpstr>
      <vt:lpstr>Esercizi</vt:lpstr>
      <vt:lpstr>Semantica/Significato</vt:lpstr>
      <vt:lpstr>Grammatica</vt:lpstr>
      <vt:lpstr>Come rappresentare un albero</vt:lpstr>
      <vt:lpstr>Grammatica con alberi sintattici</vt:lpstr>
      <vt:lpstr>Grammatica con alberi sintattici</vt:lpstr>
      <vt:lpstr>Grammatica con alberi sintattici</vt:lpstr>
      <vt:lpstr>Grammatica con alberi sintattici</vt:lpstr>
      <vt:lpstr>Significato</vt:lpstr>
      <vt:lpstr>Usando il parse tree</vt:lpstr>
      <vt:lpstr>Usando il parse tree</vt:lpstr>
      <vt:lpstr>Usando il parse tree</vt:lpstr>
      <vt:lpstr>Non usando il parse tree</vt:lpstr>
      <vt:lpstr>Non usando il parse tree</vt:lpstr>
      <vt:lpstr>Significato del linguaggio naturale</vt:lpstr>
      <vt:lpstr>Significato del linguaggio naturale</vt:lpstr>
      <vt:lpstr>Significato del linguaggio naturale</vt:lpstr>
      <vt:lpstr>Significato del linguaggio naturale</vt:lpstr>
      <vt:lpstr>Presentazione standard di PowerPoint</vt:lpstr>
      <vt:lpstr>Significato del linguaggio naturale</vt:lpstr>
      <vt:lpstr>Esercizio</vt:lpstr>
      <vt:lpstr>Significato di “a”</vt:lpstr>
      <vt:lpstr>Significato di “a”</vt:lpstr>
      <vt:lpstr>Significato di “every”</vt:lpstr>
      <vt:lpstr>Significato di “every”</vt:lpstr>
      <vt:lpstr>Esempio di “a” e “every”</vt:lpstr>
      <vt:lpstr>Esempio di “a” e “every”</vt:lpstr>
      <vt:lpstr>Relative clauses</vt:lpstr>
      <vt:lpstr>Relative clauses</vt:lpstr>
      <vt:lpstr>Esempi conclusivi</vt:lpstr>
      <vt:lpstr>Esercizio</vt:lpstr>
    </vt:vector>
  </TitlesOfParts>
  <Company>DISP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fabio</dc:creator>
  <cp:lastModifiedBy>fmz</cp:lastModifiedBy>
  <cp:revision>215</cp:revision>
  <dcterms:created xsi:type="dcterms:W3CDTF">2006-11-03T14:20:30Z</dcterms:created>
  <dcterms:modified xsi:type="dcterms:W3CDTF">2012-12-18T12:59:11Z</dcterms:modified>
</cp:coreProperties>
</file>