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3"/>
  </p:notesMasterIdLst>
  <p:handoutMasterIdLst>
    <p:handoutMasterId r:id="rId74"/>
  </p:handoutMasterIdLst>
  <p:sldIdLst>
    <p:sldId id="427" r:id="rId2"/>
    <p:sldId id="458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455" r:id="rId31"/>
    <p:sldId id="456" r:id="rId32"/>
    <p:sldId id="457" r:id="rId33"/>
    <p:sldId id="459" r:id="rId34"/>
    <p:sldId id="460" r:id="rId35"/>
    <p:sldId id="461" r:id="rId36"/>
    <p:sldId id="462" r:id="rId37"/>
    <p:sldId id="463" r:id="rId38"/>
    <p:sldId id="464" r:id="rId39"/>
    <p:sldId id="465" r:id="rId40"/>
    <p:sldId id="466" r:id="rId41"/>
    <p:sldId id="467" r:id="rId42"/>
    <p:sldId id="468" r:id="rId43"/>
    <p:sldId id="469" r:id="rId44"/>
    <p:sldId id="470" r:id="rId45"/>
    <p:sldId id="471" r:id="rId46"/>
    <p:sldId id="472" r:id="rId47"/>
    <p:sldId id="473" r:id="rId48"/>
    <p:sldId id="474" r:id="rId49"/>
    <p:sldId id="475" r:id="rId50"/>
    <p:sldId id="476" r:id="rId51"/>
    <p:sldId id="477" r:id="rId52"/>
    <p:sldId id="490" r:id="rId53"/>
    <p:sldId id="478" r:id="rId54"/>
    <p:sldId id="479" r:id="rId55"/>
    <p:sldId id="480" r:id="rId56"/>
    <p:sldId id="481" r:id="rId57"/>
    <p:sldId id="482" r:id="rId58"/>
    <p:sldId id="483" r:id="rId59"/>
    <p:sldId id="484" r:id="rId60"/>
    <p:sldId id="485" r:id="rId61"/>
    <p:sldId id="486" r:id="rId62"/>
    <p:sldId id="487" r:id="rId63"/>
    <p:sldId id="488" r:id="rId64"/>
    <p:sldId id="489" r:id="rId65"/>
    <p:sldId id="497" r:id="rId66"/>
    <p:sldId id="491" r:id="rId67"/>
    <p:sldId id="492" r:id="rId68"/>
    <p:sldId id="493" r:id="rId69"/>
    <p:sldId id="494" r:id="rId70"/>
    <p:sldId id="495" r:id="rId71"/>
    <p:sldId id="496" r:id="rId72"/>
  </p:sldIdLst>
  <p:sldSz cx="9144000" cy="6858000" type="screen4x3"/>
  <p:notesSz cx="6681788" cy="98171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7" autoAdjust="0"/>
    <p:restoredTop sz="90833" autoAdjust="0"/>
  </p:normalViewPr>
  <p:slideViewPr>
    <p:cSldViewPr>
      <p:cViewPr>
        <p:scale>
          <a:sx n="66" d="100"/>
          <a:sy n="66" d="100"/>
        </p:scale>
        <p:origin x="-1176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2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5.xml"/><Relationship Id="rId13" Type="http://schemas.openxmlformats.org/officeDocument/2006/relationships/slide" Target="slides/slide60.xml"/><Relationship Id="rId3" Type="http://schemas.openxmlformats.org/officeDocument/2006/relationships/slide" Target="slides/slide35.xml"/><Relationship Id="rId7" Type="http://schemas.openxmlformats.org/officeDocument/2006/relationships/slide" Target="slides/slide42.xml"/><Relationship Id="rId12" Type="http://schemas.openxmlformats.org/officeDocument/2006/relationships/slide" Target="slides/slide55.xml"/><Relationship Id="rId2" Type="http://schemas.openxmlformats.org/officeDocument/2006/relationships/slide" Target="slides/slide34.xml"/><Relationship Id="rId1" Type="http://schemas.openxmlformats.org/officeDocument/2006/relationships/slide" Target="slides/slide33.xml"/><Relationship Id="rId6" Type="http://schemas.openxmlformats.org/officeDocument/2006/relationships/slide" Target="slides/slide41.xml"/><Relationship Id="rId11" Type="http://schemas.openxmlformats.org/officeDocument/2006/relationships/slide" Target="slides/slide54.xml"/><Relationship Id="rId5" Type="http://schemas.openxmlformats.org/officeDocument/2006/relationships/slide" Target="slides/slide37.xml"/><Relationship Id="rId10" Type="http://schemas.openxmlformats.org/officeDocument/2006/relationships/slide" Target="slides/slide53.xml"/><Relationship Id="rId4" Type="http://schemas.openxmlformats.org/officeDocument/2006/relationships/slide" Target="slides/slide36.xml"/><Relationship Id="rId9" Type="http://schemas.openxmlformats.org/officeDocument/2006/relationships/slide" Target="slides/slide5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336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6454" y="0"/>
            <a:ext cx="2895334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6326"/>
            <a:ext cx="2895336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6454" y="9326326"/>
            <a:ext cx="2895334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34899E2-2B3C-4337-AE10-A1D9AC34322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8239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784856" y="0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>
              <a:defRPr sz="1200"/>
            </a:lvl1pPr>
          </a:lstStyle>
          <a:p>
            <a:fld id="{7220D4B4-DB4A-4951-846C-1595D423D78F}" type="datetimeFigureOut">
              <a:rPr lang="it-IT" smtClean="0"/>
              <a:pPr/>
              <a:t>07/01/2014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736600"/>
            <a:ext cx="4903788" cy="3679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67540" y="4662356"/>
            <a:ext cx="5346708" cy="4418583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324711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784856" y="9324711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r">
              <a:defRPr sz="1200"/>
            </a:lvl1pPr>
          </a:lstStyle>
          <a:p>
            <a:fld id="{F56DCA88-440A-4061-B96D-E8F387BC1DE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333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DCA88-440A-4061-B96D-E8F387BC1DEE}" type="slidenum">
              <a:rPr lang="it-IT" smtClean="0"/>
              <a:pPr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89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57200" y="3657600"/>
            <a:ext cx="8610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8C8DD-59AB-4FBB-B81B-791193D3028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24E71-A39B-4480-9796-7D555468585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olo, grafic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grafico 2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FMZ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344F6C9-E3A4-474A-B1E9-47927D291EB4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480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olo, ClipArt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lipArt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FMZ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B335DAF-A55C-45BC-9DA9-C4A291B299E8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18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7E25B-E2DE-4F42-BBFF-4275E3601AA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95E59-FD02-46A5-87FB-59FC9089A55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B2856-BE83-47A8-8EBD-2B09A994671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2AA03-1DEF-479B-BA90-0449EFBD82A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66CAC-0257-4ABB-A901-4B67BBAA5A6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A0B8F-3B02-459C-88CC-B52092B8F18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808E5-A24B-42A1-9AB3-95F5F820D4B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61E8A-B616-4326-922B-C87CA87E5F6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 dello schema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77BCD32-25A8-43C4-A4F8-AE217E922E3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  <p:sp>
        <p:nvSpPr>
          <p:cNvPr id="3077" name="Line 1029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078" name="Line 1030"/>
          <p:cNvSpPr>
            <a:spLocks noChangeShapeType="1"/>
          </p:cNvSpPr>
          <p:nvPr/>
        </p:nvSpPr>
        <p:spPr bwMode="auto">
          <a:xfrm>
            <a:off x="228600" y="152400"/>
            <a:ext cx="784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079" name="Text Box 1031"/>
          <p:cNvSpPr txBox="1">
            <a:spLocks noChangeArrowheads="1"/>
          </p:cNvSpPr>
          <p:nvPr/>
        </p:nvSpPr>
        <p:spPr bwMode="auto">
          <a:xfrm>
            <a:off x="152400" y="6248400"/>
            <a:ext cx="9364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900" dirty="0" smtClean="0"/>
              <a:t>©</a:t>
            </a:r>
            <a:r>
              <a:rPr lang="it-IT" sz="900" baseline="0" dirty="0" smtClean="0"/>
              <a:t> </a:t>
            </a:r>
            <a:r>
              <a:rPr lang="it-IT" sz="900" dirty="0" err="1" smtClean="0"/>
              <a:t>F.M.Zanzotto</a:t>
            </a:r>
            <a:endParaRPr lang="it-IT" sz="900" dirty="0"/>
          </a:p>
        </p:txBody>
      </p:sp>
      <p:sp>
        <p:nvSpPr>
          <p:cNvPr id="3080" name="Text Box 1032"/>
          <p:cNvSpPr txBox="1">
            <a:spLocks noChangeArrowheads="1"/>
          </p:cNvSpPr>
          <p:nvPr/>
        </p:nvSpPr>
        <p:spPr bwMode="auto">
          <a:xfrm>
            <a:off x="3157579" y="6248400"/>
            <a:ext cx="30796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it-IT" sz="900" dirty="0" smtClean="0"/>
              <a:t>Logica</a:t>
            </a:r>
            <a:r>
              <a:rPr lang="it-IT" sz="900" baseline="0" dirty="0" smtClean="0"/>
              <a:t> per la Programmazione e la </a:t>
            </a:r>
            <a:r>
              <a:rPr lang="it-IT" sz="900" baseline="0" smtClean="0"/>
              <a:t>Dimostrazione Automatica</a:t>
            </a:r>
            <a:endParaRPr lang="it-IT" sz="900" dirty="0"/>
          </a:p>
        </p:txBody>
      </p:sp>
      <p:pic>
        <p:nvPicPr>
          <p:cNvPr id="23561" name="Picture 1033" descr="U:\Lavoro\Articoli\Presentazioni\tvlogo.gif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5400" y="0"/>
            <a:ext cx="20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Text Box 1034"/>
          <p:cNvSpPr txBox="1">
            <a:spLocks noChangeArrowheads="1"/>
          </p:cNvSpPr>
          <p:nvPr/>
        </p:nvSpPr>
        <p:spPr bwMode="auto">
          <a:xfrm>
            <a:off x="142875" y="131763"/>
            <a:ext cx="15668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900">
                <a:solidFill>
                  <a:schemeClr val="accent1"/>
                </a:solidFill>
                <a:latin typeface="Monotype Corsiva" pitchFamily="66" charset="0"/>
              </a:rPr>
              <a:t>University of Rome “Tor Vergata”</a:t>
            </a:r>
          </a:p>
        </p:txBody>
      </p:sp>
      <p:pic>
        <p:nvPicPr>
          <p:cNvPr id="23563" name="Picture 1035" descr="C:\HOME\LAVORO\Laboratorio\Logo\logo art2 copy.gi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153400" y="0"/>
            <a:ext cx="8382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Cenni di Logica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Fabio Massimo </a:t>
            </a:r>
            <a:r>
              <a:rPr lang="it-IT" dirty="0" smtClean="0"/>
              <a:t>Zanzotto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082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FMZ</a:t>
            </a:r>
          </a:p>
        </p:txBody>
      </p:sp>
      <p:sp>
        <p:nvSpPr>
          <p:cNvPr id="11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8F36-B8E1-4EEF-BD99-2E2B590CB6D8}" type="slidenum">
              <a:rPr lang="it-IT"/>
              <a:pPr/>
              <a:t>10</a:t>
            </a:fld>
            <a:endParaRPr lang="it-IT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2895600"/>
            <a:ext cx="8534400" cy="3200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it-IT" sz="2400"/>
              <a:t>Una dimostrazione per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it-IT" sz="2400" b="1"/>
              <a:t>F è conseguenza di S</a:t>
            </a:r>
            <a:r>
              <a:rPr lang="it-IT" sz="24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2400"/>
              <a:t>è una sequenza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it-IT" sz="2400"/>
              <a:t>DIM=P</a:t>
            </a:r>
            <a:r>
              <a:rPr lang="it-IT" sz="2400" baseline="-25000"/>
              <a:t>1</a:t>
            </a:r>
            <a:r>
              <a:rPr lang="it-IT" sz="2400"/>
              <a:t>,P</a:t>
            </a:r>
            <a:r>
              <a:rPr lang="it-IT" sz="2400" baseline="-25000"/>
              <a:t>2</a:t>
            </a:r>
            <a:r>
              <a:rPr lang="it-IT" sz="2400"/>
              <a:t>,…,P</a:t>
            </a:r>
            <a:r>
              <a:rPr lang="it-IT" sz="2400" baseline="-25000"/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2400"/>
              <a:t>dove</a:t>
            </a:r>
          </a:p>
          <a:p>
            <a:pPr>
              <a:lnSpc>
                <a:spcPct val="90000"/>
              </a:lnSpc>
            </a:pPr>
            <a:r>
              <a:rPr lang="it-IT" sz="2400"/>
              <a:t>P</a:t>
            </a:r>
            <a:r>
              <a:rPr lang="it-IT" sz="2400" baseline="-25000"/>
              <a:t>n</a:t>
            </a:r>
            <a:r>
              <a:rPr lang="it-IT" sz="2400"/>
              <a:t>=F</a:t>
            </a:r>
          </a:p>
          <a:p>
            <a:pPr>
              <a:lnSpc>
                <a:spcPct val="90000"/>
              </a:lnSpc>
            </a:pPr>
            <a:r>
              <a:rPr lang="it-IT" sz="2400"/>
              <a:t>P</a:t>
            </a:r>
            <a:r>
              <a:rPr lang="it-IT" sz="2400" baseline="-25000"/>
              <a:t>i</a:t>
            </a:r>
            <a:r>
              <a:rPr lang="it-IT" sz="2400">
                <a:sym typeface="Symbol" pitchFamily="18" charset="2"/>
              </a:rPr>
              <a:t>S oppure P</a:t>
            </a:r>
            <a:r>
              <a:rPr lang="it-IT" sz="2400" baseline="-25000">
                <a:sym typeface="Symbol" pitchFamily="18" charset="2"/>
              </a:rPr>
              <a:t>i</a:t>
            </a:r>
            <a:r>
              <a:rPr lang="it-IT" sz="2400">
                <a:sym typeface="Symbol" pitchFamily="18" charset="2"/>
              </a:rPr>
              <a:t> è ottenibile da P</a:t>
            </a:r>
            <a:r>
              <a:rPr lang="it-IT" sz="2400" baseline="-25000">
                <a:sym typeface="Symbol" pitchFamily="18" charset="2"/>
              </a:rPr>
              <a:t>i1</a:t>
            </a:r>
            <a:r>
              <a:rPr lang="it-IT" sz="2400">
                <a:sym typeface="Symbol" pitchFamily="18" charset="2"/>
              </a:rPr>
              <a:t>,…,P</a:t>
            </a:r>
            <a:r>
              <a:rPr lang="it-IT" sz="2400" baseline="-25000">
                <a:sym typeface="Symbol" pitchFamily="18" charset="2"/>
              </a:rPr>
              <a:t>im</a:t>
            </a:r>
            <a:r>
              <a:rPr lang="it-IT" sz="2400">
                <a:sym typeface="Symbol" pitchFamily="18" charset="2"/>
              </a:rPr>
              <a:t> (con i1&lt;i,.., im&lt;i) applicando una </a:t>
            </a:r>
            <a:r>
              <a:rPr lang="it-IT" sz="2400" b="1">
                <a:sym typeface="Symbol" pitchFamily="18" charset="2"/>
              </a:rPr>
              <a:t>regola di inferenza</a:t>
            </a:r>
            <a:endParaRPr lang="it-IT" sz="2400" b="1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Processo di dimostrazione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3124200" y="2133600"/>
            <a:ext cx="2819400" cy="519113"/>
            <a:chOff x="528" y="3792"/>
            <a:chExt cx="1776" cy="327"/>
          </a:xfrm>
        </p:grpSpPr>
        <p:sp>
          <p:nvSpPr>
            <p:cNvPr id="17413" name="Text Box 5"/>
            <p:cNvSpPr txBox="1">
              <a:spLocks noChangeArrowheads="1"/>
            </p:cNvSpPr>
            <p:nvPr/>
          </p:nvSpPr>
          <p:spPr bwMode="auto">
            <a:xfrm>
              <a:off x="528" y="379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it-IT" sz="2800">
                  <a:latin typeface="Courier New" pitchFamily="49" charset="0"/>
                </a:rPr>
                <a:t>S</a:t>
              </a:r>
            </a:p>
          </p:txBody>
        </p:sp>
        <p:grpSp>
          <p:nvGrpSpPr>
            <p:cNvPr id="17414" name="Group 6"/>
            <p:cNvGrpSpPr>
              <a:grpSpLocks/>
            </p:cNvGrpSpPr>
            <p:nvPr/>
          </p:nvGrpSpPr>
          <p:grpSpPr bwMode="auto">
            <a:xfrm>
              <a:off x="1440" y="3840"/>
              <a:ext cx="192" cy="192"/>
              <a:chOff x="2496" y="1632"/>
              <a:chExt cx="192" cy="192"/>
            </a:xfrm>
          </p:grpSpPr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2496" y="163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7416" name="Line 8"/>
              <p:cNvSpPr>
                <a:spLocks noChangeShapeType="1"/>
              </p:cNvSpPr>
              <p:nvPr/>
            </p:nvSpPr>
            <p:spPr bwMode="auto">
              <a:xfrm>
                <a:off x="2496" y="17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1728" y="3792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it-IT" sz="2800">
                  <a:latin typeface="Courier New" pitchFamily="49" charset="0"/>
                  <a:cs typeface="Times New Roman" charset="0"/>
                </a:rPr>
                <a:t>F</a:t>
              </a:r>
              <a:endParaRPr lang="it-IT" sz="2800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70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FMZ</a:t>
            </a: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E8AC-975F-46FA-8B6B-E5FEBDE55CF8}" type="slidenum">
              <a:rPr lang="it-IT"/>
              <a:pPr/>
              <a:t>11</a:t>
            </a:fld>
            <a:endParaRPr lang="it-IT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Regole di inferenza: </a:t>
            </a:r>
            <a:br>
              <a:rPr lang="it-IT"/>
            </a:br>
            <a:r>
              <a:rPr lang="it-IT" sz="3600"/>
              <a:t>Modus Ponens (MP)</a:t>
            </a: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3505200"/>
            <a:ext cx="7848600" cy="2590800"/>
          </a:xfrm>
        </p:spPr>
        <p:txBody>
          <a:bodyPr/>
          <a:lstStyle/>
          <a:p>
            <a:pPr>
              <a:buFontTx/>
              <a:buNone/>
            </a:pPr>
            <a:r>
              <a:rPr lang="it-IT"/>
              <a:t>Se piove, la strada è bagnata.</a:t>
            </a:r>
          </a:p>
          <a:p>
            <a:pPr>
              <a:buFontTx/>
              <a:buNone/>
            </a:pPr>
            <a:r>
              <a:rPr lang="it-IT"/>
              <a:t>Piove.</a:t>
            </a:r>
          </a:p>
          <a:p>
            <a:pPr>
              <a:buFontTx/>
              <a:buNone/>
            </a:pPr>
            <a:r>
              <a:rPr lang="it-IT"/>
              <a:t>Allora la strada è bagnata.</a:t>
            </a:r>
          </a:p>
          <a:p>
            <a:pPr>
              <a:buFontTx/>
              <a:buNone/>
            </a:pPr>
            <a:endParaRPr lang="it-IT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2582863" y="2327275"/>
            <a:ext cx="420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it-IT"/>
              <a:t>P </a:t>
            </a:r>
            <a:r>
              <a:rPr lang="it-IT">
                <a:sym typeface="Symbol" pitchFamily="18" charset="2"/>
              </a:rPr>
              <a:t></a:t>
            </a:r>
            <a:r>
              <a:rPr lang="it-IT"/>
              <a:t> B , P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2582863" y="2819400"/>
            <a:ext cx="420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it-IT"/>
              <a:t>B</a:t>
            </a: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V="1">
            <a:off x="3248025" y="2819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248400" y="2590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b="1"/>
              <a:t>MP</a:t>
            </a:r>
          </a:p>
        </p:txBody>
      </p:sp>
    </p:spTree>
    <p:extLst>
      <p:ext uri="{BB962C8B-B14F-4D97-AF65-F5344CB8AC3E}">
        <p14:creationId xmlns:p14="http://schemas.microsoft.com/office/powerpoint/2010/main" val="100058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FMZ</a:t>
            </a:r>
          </a:p>
        </p:txBody>
      </p:sp>
      <p:sp>
        <p:nvSpPr>
          <p:cNvPr id="14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949F-C138-48AE-858D-AEF21C4A4275}" type="slidenum">
              <a:rPr lang="it-IT"/>
              <a:pPr/>
              <a:t>12</a:t>
            </a:fld>
            <a:endParaRPr lang="it-I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Regole di inferenza: </a:t>
            </a:r>
            <a:br>
              <a:rPr lang="it-IT"/>
            </a:br>
            <a:r>
              <a:rPr lang="it-IT" sz="2800"/>
              <a:t>AND- Introduzione(AI) e AND- Eliminazione(AE)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2667000" y="2860675"/>
            <a:ext cx="420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it-IT"/>
              <a:t>A</a:t>
            </a:r>
            <a:r>
              <a:rPr lang="it-IT" baseline="-25000"/>
              <a:t>1</a:t>
            </a:r>
            <a:r>
              <a:rPr lang="it-IT"/>
              <a:t>,…,A</a:t>
            </a:r>
            <a:r>
              <a:rPr lang="it-IT" baseline="-25000"/>
              <a:t>n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667000" y="3352800"/>
            <a:ext cx="420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it-IT"/>
              <a:t>A</a:t>
            </a:r>
            <a:r>
              <a:rPr lang="it-IT" baseline="-25000"/>
              <a:t>1</a:t>
            </a:r>
            <a:r>
              <a:rPr lang="it-IT">
                <a:sym typeface="Symbol" pitchFamily="18" charset="2"/>
              </a:rPr>
              <a:t></a:t>
            </a:r>
            <a:r>
              <a:rPr lang="it-IT"/>
              <a:t>… </a:t>
            </a:r>
            <a:r>
              <a:rPr lang="it-IT">
                <a:sym typeface="Symbol" pitchFamily="18" charset="2"/>
              </a:rPr>
              <a:t></a:t>
            </a:r>
            <a:r>
              <a:rPr lang="it-IT"/>
              <a:t>A</a:t>
            </a:r>
            <a:r>
              <a:rPr lang="it-IT" baseline="-25000"/>
              <a:t>n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 flipV="1">
            <a:off x="3284538" y="3352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2667000" y="4537075"/>
            <a:ext cx="420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it-IT"/>
              <a:t>A</a:t>
            </a:r>
            <a:r>
              <a:rPr lang="it-IT" baseline="-25000"/>
              <a:t>1</a:t>
            </a:r>
            <a:r>
              <a:rPr lang="it-IT">
                <a:sym typeface="Symbol" pitchFamily="18" charset="2"/>
              </a:rPr>
              <a:t></a:t>
            </a:r>
            <a:r>
              <a:rPr lang="it-IT"/>
              <a:t>… </a:t>
            </a:r>
            <a:r>
              <a:rPr lang="it-IT">
                <a:sym typeface="Symbol" pitchFamily="18" charset="2"/>
              </a:rPr>
              <a:t></a:t>
            </a:r>
            <a:r>
              <a:rPr lang="it-IT"/>
              <a:t>A</a:t>
            </a:r>
            <a:r>
              <a:rPr lang="it-IT" baseline="-25000"/>
              <a:t>n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2667000" y="5029200"/>
            <a:ext cx="420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it-IT"/>
              <a:t>A</a:t>
            </a:r>
            <a:r>
              <a:rPr lang="it-IT" baseline="-25000"/>
              <a:t>i</a:t>
            </a:r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3284538" y="50292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228600" y="2362200"/>
            <a:ext cx="2890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2800">
                <a:solidFill>
                  <a:schemeClr val="tx2"/>
                </a:solidFill>
              </a:rPr>
              <a:t>AND-Introduzione</a:t>
            </a: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304800" y="4267200"/>
            <a:ext cx="2967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2800">
                <a:solidFill>
                  <a:schemeClr val="tx2"/>
                </a:solidFill>
              </a:rPr>
              <a:t>AND-Eliminazione</a:t>
            </a: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6400800" y="4800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b="1"/>
              <a:t>AE</a:t>
            </a: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6400800" y="3124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b="1"/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2050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FMZ</a:t>
            </a:r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0DE4B504-5164-452F-B792-59CD02E099D8}" type="slidenum">
              <a:rPr lang="it-IT"/>
              <a:pPr/>
              <a:t>13</a:t>
            </a:fld>
            <a:endParaRPr lang="it-IT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Calcolo Proposizionale </a:t>
            </a:r>
            <a:br>
              <a:rPr lang="it-IT"/>
            </a:br>
            <a:r>
              <a:rPr lang="it-IT"/>
              <a:t> Sistema (d’assiomi) </a:t>
            </a:r>
            <a:br>
              <a:rPr lang="it-IT"/>
            </a:br>
            <a:r>
              <a:rPr lang="it-IT" sz="3200"/>
              <a:t>SINTASSI</a:t>
            </a:r>
          </a:p>
        </p:txBody>
      </p:sp>
      <p:sp>
        <p:nvSpPr>
          <p:cNvPr id="22542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it-IT"/>
              <a:t>Ingredienti:</a:t>
            </a:r>
          </a:p>
          <a:p>
            <a:r>
              <a:rPr lang="it-IT"/>
              <a:t>Un insieme di simboli </a:t>
            </a:r>
            <a:r>
              <a:rPr lang="it-IT" b="1"/>
              <a:t>L</a:t>
            </a:r>
          </a:p>
          <a:p>
            <a:pPr lvl="1"/>
            <a:r>
              <a:rPr lang="it-IT" b="1"/>
              <a:t>Letterali: </a:t>
            </a:r>
            <a:r>
              <a:rPr lang="it-IT"/>
              <a:t>A</a:t>
            </a:r>
            <a:r>
              <a:rPr lang="it-IT" baseline="-25000"/>
              <a:t>1</a:t>
            </a:r>
            <a:r>
              <a:rPr lang="it-IT"/>
              <a:t>,…A</a:t>
            </a:r>
            <a:r>
              <a:rPr lang="it-IT" baseline="-25000"/>
              <a:t>n</a:t>
            </a:r>
          </a:p>
          <a:p>
            <a:pPr lvl="1"/>
            <a:r>
              <a:rPr lang="it-IT" b="1"/>
              <a:t>Connettivi Logici: </a:t>
            </a:r>
            <a:r>
              <a:rPr lang="it-IT">
                <a:sym typeface="Symbol" pitchFamily="18" charset="2"/>
              </a:rPr>
              <a:t>,,,,(,)</a:t>
            </a:r>
          </a:p>
          <a:p>
            <a:r>
              <a:rPr lang="it-IT"/>
              <a:t>Un sottoinsieme FBF di L* detto delle formule ben formate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935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piè di pagina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FMZ</a:t>
            </a: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EF437909-B3F1-4B22-97CD-46001E2DA3CF}" type="slidenum">
              <a:rPr lang="it-IT"/>
              <a:pPr/>
              <a:t>14</a:t>
            </a:fld>
            <a:endParaRPr lang="it-IT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Calcolo Proposizionale </a:t>
            </a:r>
            <a:br>
              <a:rPr lang="it-IT"/>
            </a:br>
            <a:r>
              <a:rPr lang="it-IT"/>
              <a:t> Sistema (d’assiomi) </a:t>
            </a:r>
            <a:br>
              <a:rPr lang="it-IT"/>
            </a:br>
            <a:r>
              <a:rPr lang="it-IT" sz="3200"/>
              <a:t>SINTASSI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it-IT"/>
              <a:t>Ingredienti:</a:t>
            </a:r>
          </a:p>
          <a:p>
            <a:r>
              <a:rPr lang="it-IT"/>
              <a:t>Un insieme ASSIOMI</a:t>
            </a:r>
            <a:r>
              <a:rPr lang="it-IT">
                <a:sym typeface="Symbol" pitchFamily="18" charset="2"/>
              </a:rPr>
              <a:t>FBF</a:t>
            </a:r>
          </a:p>
          <a:p>
            <a:pPr algn="just"/>
            <a:r>
              <a:rPr lang="it-IT">
                <a:sym typeface="Symbol" pitchFamily="18" charset="2"/>
              </a:rPr>
              <a:t>Un insieme </a:t>
            </a:r>
            <a:r>
              <a:rPr lang="it-IT" b="1">
                <a:sym typeface="Symbol" pitchFamily="18" charset="2"/>
              </a:rPr>
              <a:t>R</a:t>
            </a:r>
            <a:r>
              <a:rPr lang="it-IT">
                <a:sym typeface="Symbol" pitchFamily="18" charset="2"/>
              </a:rPr>
              <a:t> di </a:t>
            </a:r>
            <a:r>
              <a:rPr lang="it-IT" b="1">
                <a:sym typeface="Symbol" pitchFamily="18" charset="2"/>
              </a:rPr>
              <a:t>regole di inferenza</a:t>
            </a:r>
            <a:endParaRPr lang="it-IT" b="1"/>
          </a:p>
          <a:p>
            <a:pPr>
              <a:buFontTx/>
              <a:buNone/>
            </a:pPr>
            <a:endParaRPr lang="it-IT"/>
          </a:p>
          <a:p>
            <a:pPr>
              <a:buFontTx/>
              <a:buNone/>
            </a:pPr>
            <a:r>
              <a:rPr lang="it-IT"/>
              <a:t>Abbiamo a disposizione:</a:t>
            </a:r>
          </a:p>
          <a:p>
            <a:r>
              <a:rPr lang="it-IT"/>
              <a:t>Meccanismo della </a:t>
            </a:r>
            <a:r>
              <a:rPr lang="it-IT" b="1"/>
              <a:t>dimostrazione</a:t>
            </a:r>
          </a:p>
          <a:p>
            <a:endParaRPr lang="it-IT" b="1"/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3352800" y="5715000"/>
            <a:ext cx="2819400" cy="519113"/>
            <a:chOff x="528" y="3792"/>
            <a:chExt cx="1776" cy="327"/>
          </a:xfrm>
        </p:grpSpPr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528" y="379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it-IT" sz="2800">
                  <a:latin typeface="Courier New" pitchFamily="49" charset="0"/>
                </a:rPr>
                <a:t>S</a:t>
              </a:r>
            </a:p>
          </p:txBody>
        </p:sp>
        <p:grpSp>
          <p:nvGrpSpPr>
            <p:cNvPr id="26630" name="Group 6"/>
            <p:cNvGrpSpPr>
              <a:grpSpLocks/>
            </p:cNvGrpSpPr>
            <p:nvPr/>
          </p:nvGrpSpPr>
          <p:grpSpPr bwMode="auto">
            <a:xfrm>
              <a:off x="1440" y="3840"/>
              <a:ext cx="192" cy="192"/>
              <a:chOff x="2496" y="1632"/>
              <a:chExt cx="192" cy="192"/>
            </a:xfrm>
          </p:grpSpPr>
          <p:sp>
            <p:nvSpPr>
              <p:cNvPr id="26631" name="Line 7"/>
              <p:cNvSpPr>
                <a:spLocks noChangeShapeType="1"/>
              </p:cNvSpPr>
              <p:nvPr/>
            </p:nvSpPr>
            <p:spPr bwMode="auto">
              <a:xfrm>
                <a:off x="2496" y="163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632" name="Line 8"/>
              <p:cNvSpPr>
                <a:spLocks noChangeShapeType="1"/>
              </p:cNvSpPr>
              <p:nvPr/>
            </p:nvSpPr>
            <p:spPr bwMode="auto">
              <a:xfrm>
                <a:off x="2496" y="17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1728" y="3792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it-IT" sz="2800">
                  <a:latin typeface="Courier New" pitchFamily="49" charset="0"/>
                  <a:cs typeface="Times New Roman" charset="0"/>
                </a:rPr>
                <a:t>F</a:t>
              </a:r>
              <a:endParaRPr lang="it-IT" sz="2800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9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piè di pagina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FMZ</a:t>
            </a:r>
          </a:p>
        </p:txBody>
      </p:sp>
      <p:sp>
        <p:nvSpPr>
          <p:cNvPr id="34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F7DC9627-BED1-487B-B5DE-83F6E24D16E3}" type="slidenum">
              <a:rPr lang="it-IT"/>
              <a:pPr/>
              <a:t>15</a:t>
            </a:fld>
            <a:endParaRPr lang="it-IT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Connettivi Logici</a:t>
            </a:r>
          </a:p>
        </p:txBody>
      </p:sp>
      <p:graphicFrame>
        <p:nvGraphicFramePr>
          <p:cNvPr id="29786" name="Group 90"/>
          <p:cNvGraphicFramePr>
            <a:graphicFrameLocks noGrp="1"/>
          </p:cNvGraphicFramePr>
          <p:nvPr/>
        </p:nvGraphicFramePr>
        <p:xfrm>
          <a:off x="1524000" y="2133600"/>
          <a:ext cx="6096000" cy="4064002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SIMBOLO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</a:t>
                      </a:r>
                      <a:endParaRPr kumimoji="0" lang="it-I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IMPLIES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74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FMZ</a:t>
            </a:r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B082E997-CAFD-466E-9BBE-8BE5F8ED4613}" type="slidenum">
              <a:rPr lang="it-IT"/>
              <a:pPr/>
              <a:t>16</a:t>
            </a:fld>
            <a:endParaRPr lang="it-IT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FBF formule ben formate</a:t>
            </a:r>
            <a:endParaRPr lang="it-IT" sz="320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I </a:t>
            </a:r>
            <a:r>
              <a:rPr lang="it-IT" b="1"/>
              <a:t>letterali</a:t>
            </a:r>
            <a:r>
              <a:rPr lang="it-IT"/>
              <a:t> sono </a:t>
            </a:r>
            <a:r>
              <a:rPr lang="it-IT" b="1"/>
              <a:t>formule ben formate</a:t>
            </a:r>
          </a:p>
          <a:p>
            <a:r>
              <a:rPr lang="it-IT"/>
              <a:t>Se A</a:t>
            </a:r>
            <a:r>
              <a:rPr lang="it-IT">
                <a:sym typeface="Symbol" pitchFamily="18" charset="2"/>
              </a:rPr>
              <a:t>FBF e </a:t>
            </a:r>
            <a:r>
              <a:rPr lang="it-IT"/>
              <a:t>B</a:t>
            </a:r>
            <a:r>
              <a:rPr lang="it-IT">
                <a:sym typeface="Symbol" pitchFamily="18" charset="2"/>
              </a:rPr>
              <a:t>FBF, allora</a:t>
            </a:r>
          </a:p>
          <a:p>
            <a:pPr lvl="1">
              <a:buFontTx/>
              <a:buNone/>
            </a:pPr>
            <a:r>
              <a:rPr lang="it-IT">
                <a:sym typeface="Symbol" pitchFamily="18" charset="2"/>
              </a:rPr>
              <a:t>AFBF </a:t>
            </a:r>
          </a:p>
          <a:p>
            <a:pPr lvl="1">
              <a:buFontTx/>
              <a:buNone/>
            </a:pPr>
            <a:r>
              <a:rPr lang="it-IT"/>
              <a:t>A</a:t>
            </a:r>
            <a:r>
              <a:rPr lang="it-IT">
                <a:sym typeface="Symbol" pitchFamily="18" charset="2"/>
              </a:rPr>
              <a:t></a:t>
            </a:r>
            <a:r>
              <a:rPr lang="it-IT"/>
              <a:t>B</a:t>
            </a:r>
            <a:r>
              <a:rPr lang="it-IT">
                <a:sym typeface="Symbol" pitchFamily="18" charset="2"/>
              </a:rPr>
              <a:t>FBF </a:t>
            </a:r>
            <a:endParaRPr lang="it-IT"/>
          </a:p>
          <a:p>
            <a:pPr lvl="1">
              <a:buFontTx/>
              <a:buNone/>
            </a:pPr>
            <a:r>
              <a:rPr lang="it-IT"/>
              <a:t>A</a:t>
            </a:r>
            <a:r>
              <a:rPr lang="it-IT">
                <a:sym typeface="Symbol" pitchFamily="18" charset="2"/>
              </a:rPr>
              <a:t></a:t>
            </a:r>
            <a:r>
              <a:rPr lang="it-IT"/>
              <a:t>B</a:t>
            </a:r>
            <a:r>
              <a:rPr lang="it-IT">
                <a:sym typeface="Symbol" pitchFamily="18" charset="2"/>
              </a:rPr>
              <a:t>FBF </a:t>
            </a:r>
            <a:endParaRPr lang="it-IT"/>
          </a:p>
          <a:p>
            <a:pPr lvl="1">
              <a:buFontTx/>
              <a:buNone/>
            </a:pPr>
            <a:r>
              <a:rPr lang="it-IT"/>
              <a:t>A</a:t>
            </a:r>
            <a:r>
              <a:rPr lang="it-IT">
                <a:sym typeface="Symbol" pitchFamily="18" charset="2"/>
              </a:rPr>
              <a:t></a:t>
            </a:r>
            <a:r>
              <a:rPr lang="it-IT"/>
              <a:t>B</a:t>
            </a:r>
            <a:r>
              <a:rPr lang="it-IT">
                <a:sym typeface="Symbol" pitchFamily="18" charset="2"/>
              </a:rPr>
              <a:t>FBF</a:t>
            </a:r>
            <a:endParaRPr lang="it-IT"/>
          </a:p>
          <a:p>
            <a:endParaRPr lang="it-IT"/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95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FMZ</a:t>
            </a:r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1B8A3A2-C936-4A4B-A56D-D2CCF36032C7}" type="slidenum">
              <a:rPr lang="it-IT"/>
              <a:pPr/>
              <a:t>17</a:t>
            </a:fld>
            <a:endParaRPr lang="it-IT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Assiomi (Conoscenze pregresse)</a:t>
            </a:r>
            <a:endParaRPr lang="it-IT" sz="32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  <a:p>
            <a:r>
              <a:rPr lang="it-IT" b="1"/>
              <a:t>A1</a:t>
            </a:r>
            <a:r>
              <a:rPr lang="it-IT"/>
              <a:t>: A</a:t>
            </a:r>
            <a:r>
              <a:rPr lang="it-IT">
                <a:sym typeface="Symbol" pitchFamily="18" charset="2"/>
              </a:rPr>
              <a:t>(BA)</a:t>
            </a:r>
          </a:p>
          <a:p>
            <a:r>
              <a:rPr lang="it-IT" b="1"/>
              <a:t>A2</a:t>
            </a:r>
            <a:r>
              <a:rPr lang="it-IT"/>
              <a:t>: (A</a:t>
            </a:r>
            <a:r>
              <a:rPr lang="it-IT">
                <a:sym typeface="Symbol" pitchFamily="18" charset="2"/>
              </a:rPr>
              <a:t>(BC))</a:t>
            </a:r>
            <a:r>
              <a:rPr lang="it-IT"/>
              <a:t>(</a:t>
            </a:r>
            <a:r>
              <a:rPr lang="it-IT">
                <a:sym typeface="Symbol" pitchFamily="18" charset="2"/>
              </a:rPr>
              <a:t>(AB)(AC))</a:t>
            </a:r>
          </a:p>
          <a:p>
            <a:r>
              <a:rPr lang="it-IT" b="1"/>
              <a:t>A3</a:t>
            </a:r>
            <a:r>
              <a:rPr lang="it-IT"/>
              <a:t>: (</a:t>
            </a:r>
            <a:r>
              <a:rPr lang="it-IT">
                <a:sym typeface="Symbol" pitchFamily="18" charset="2"/>
              </a:rPr>
              <a:t></a:t>
            </a:r>
            <a:r>
              <a:rPr lang="it-IT"/>
              <a:t>B</a:t>
            </a:r>
            <a:r>
              <a:rPr lang="it-IT">
                <a:sym typeface="Symbol" pitchFamily="18" charset="2"/>
              </a:rPr>
              <a:t></a:t>
            </a:r>
            <a:r>
              <a:rPr lang="it-IT"/>
              <a:t>A</a:t>
            </a:r>
            <a:r>
              <a:rPr lang="it-IT">
                <a:sym typeface="Symbol" pitchFamily="18" charset="2"/>
              </a:rPr>
              <a:t>)</a:t>
            </a:r>
            <a:r>
              <a:rPr lang="it-IT"/>
              <a:t>((</a:t>
            </a:r>
            <a:r>
              <a:rPr lang="it-IT">
                <a:sym typeface="Symbol" pitchFamily="18" charset="2"/>
              </a:rPr>
              <a:t></a:t>
            </a:r>
            <a:r>
              <a:rPr lang="it-IT"/>
              <a:t>B</a:t>
            </a:r>
            <a:r>
              <a:rPr lang="it-IT">
                <a:sym typeface="Symbol" pitchFamily="18" charset="2"/>
              </a:rPr>
              <a:t></a:t>
            </a:r>
            <a:r>
              <a:rPr lang="it-IT"/>
              <a:t>A</a:t>
            </a:r>
            <a:r>
              <a:rPr lang="it-IT">
                <a:sym typeface="Symbol" pitchFamily="18" charset="2"/>
              </a:rPr>
              <a:t>)B)</a:t>
            </a:r>
          </a:p>
          <a:p>
            <a:endParaRPr lang="it-IT">
              <a:sym typeface="Symbol" pitchFamily="18" charset="2"/>
            </a:endParaRPr>
          </a:p>
          <a:p>
            <a:r>
              <a:rPr lang="it-IT" b="1">
                <a:sym typeface="Symbol" pitchFamily="18" charset="2"/>
              </a:rPr>
              <a:t>A4: </a:t>
            </a:r>
            <a:r>
              <a:rPr lang="it-IT">
                <a:sym typeface="Symbol" pitchFamily="18" charset="2"/>
              </a:rPr>
              <a:t>(</a:t>
            </a:r>
            <a:r>
              <a:rPr lang="it-IT"/>
              <a:t>A</a:t>
            </a:r>
            <a:r>
              <a:rPr lang="it-IT">
                <a:sym typeface="Symbol" pitchFamily="18" charset="2"/>
              </a:rPr>
              <a:t></a:t>
            </a:r>
            <a:r>
              <a:rPr lang="it-IT"/>
              <a:t>A)</a:t>
            </a:r>
            <a:endParaRPr lang="it-IT" b="1">
              <a:sym typeface="Symbol" pitchFamily="18" charset="2"/>
            </a:endParaRPr>
          </a:p>
          <a:p>
            <a:r>
              <a:rPr lang="it-IT" b="1">
                <a:sym typeface="Symbol" pitchFamily="18" charset="2"/>
              </a:rPr>
              <a:t>A5: </a:t>
            </a:r>
            <a:r>
              <a:rPr lang="it-IT"/>
              <a:t>A</a:t>
            </a:r>
            <a:r>
              <a:rPr lang="it-IT">
                <a:sym typeface="Symbol" pitchFamily="18" charset="2"/>
              </a:rPr>
              <a:t></a:t>
            </a:r>
            <a:r>
              <a:rPr lang="it-IT"/>
              <a:t>A</a:t>
            </a:r>
            <a:endParaRPr lang="it-IT" b="1">
              <a:sym typeface="Symbol" pitchFamily="18" charset="2"/>
            </a:endParaRPr>
          </a:p>
          <a:p>
            <a:endParaRPr lang="it-IT"/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46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FMZ</a:t>
            </a:r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DE8C22E3-06FF-4666-90AE-8447981015FA}" type="slidenum">
              <a:rPr lang="it-IT"/>
              <a:pPr/>
              <a:t>18</a:t>
            </a:fld>
            <a:endParaRPr lang="it-IT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Esempio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838200" y="2133600"/>
            <a:ext cx="7315200" cy="436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t-IT" sz="2800"/>
              <a:t>	</a:t>
            </a:r>
            <a:r>
              <a:rPr lang="it-IT" sz="2800" b="1"/>
              <a:t>Se l’unicorno è mitico, allora è immortale, ma se non è mitico allora è mortale. Se è mortale o immortale, allora è cornuto. L’unicorno è magico se è cornuto.</a:t>
            </a:r>
          </a:p>
          <a:p>
            <a:pPr>
              <a:spcBef>
                <a:spcPct val="50000"/>
              </a:spcBef>
            </a:pPr>
            <a:r>
              <a:rPr lang="it-IT" sz="2800"/>
              <a:t>Domande:</a:t>
            </a:r>
          </a:p>
          <a:p>
            <a:pPr>
              <a:spcBef>
                <a:spcPct val="50000"/>
              </a:spcBef>
              <a:buFontTx/>
              <a:buAutoNum type="alphaLcParenR"/>
            </a:pPr>
            <a:r>
              <a:rPr lang="it-IT" sz="2800"/>
              <a:t>L’unicorno è mitico?</a:t>
            </a:r>
          </a:p>
          <a:p>
            <a:pPr>
              <a:spcBef>
                <a:spcPct val="50000"/>
              </a:spcBef>
              <a:buFontTx/>
              <a:buAutoNum type="alphaLcParenR"/>
            </a:pPr>
            <a:r>
              <a:rPr lang="it-IT" sz="2800"/>
              <a:t>L’unicorno è magico?</a:t>
            </a:r>
          </a:p>
          <a:p>
            <a:pPr>
              <a:spcBef>
                <a:spcPct val="50000"/>
              </a:spcBef>
              <a:buFontTx/>
              <a:buAutoNum type="alphaLcParenR"/>
            </a:pPr>
            <a:r>
              <a:rPr lang="it-IT" sz="2800"/>
              <a:t>L’unicorno è cornuto?</a:t>
            </a:r>
          </a:p>
        </p:txBody>
      </p:sp>
    </p:spTree>
    <p:extLst>
      <p:ext uri="{BB962C8B-B14F-4D97-AF65-F5344CB8AC3E}">
        <p14:creationId xmlns:p14="http://schemas.microsoft.com/office/powerpoint/2010/main" val="171071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FMZ</a:t>
            </a:r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0B02628-40DA-4EB8-B06E-1175EF3E0DFD}" type="slidenum">
              <a:rPr lang="it-IT"/>
              <a:pPr/>
              <a:t>19</a:t>
            </a:fld>
            <a:endParaRPr lang="it-IT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Procedimento</a:t>
            </a:r>
            <a:endParaRPr lang="it-IT" sz="320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endParaRPr lang="it-IT"/>
          </a:p>
          <a:p>
            <a:pPr marL="609600" indent="-609600">
              <a:buFontTx/>
              <a:buAutoNum type="arabicPeriod"/>
            </a:pPr>
            <a:r>
              <a:rPr lang="it-IT"/>
              <a:t>Esprimere  il problema in forma di logica dei predicati</a:t>
            </a:r>
            <a:endParaRPr lang="it-IT">
              <a:sym typeface="Symbol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it-IT"/>
              <a:t>Individuare i teoremi da dimostrare</a:t>
            </a:r>
            <a:endParaRPr lang="it-IT">
              <a:sym typeface="Symbol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it-IT"/>
              <a:t>Dimostrare i teoremi</a:t>
            </a:r>
            <a:endParaRPr lang="it-IT">
              <a:sym typeface="Symbol" pitchFamily="18" charset="2"/>
            </a:endParaRPr>
          </a:p>
          <a:p>
            <a:pPr marL="609600" indent="-60960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05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Calcolo proposizionale</a:t>
            </a:r>
            <a:endParaRPr lang="it-IT" dirty="0"/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2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FMZ</a:t>
            </a:r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4B8CDC9B-077A-4D9E-B2AF-9D44689D6436}" type="slidenum">
              <a:rPr lang="it-IT"/>
              <a:pPr/>
              <a:t>20</a:t>
            </a:fld>
            <a:endParaRPr lang="it-IT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it-IT"/>
              <a:t>Esempio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763000" cy="543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t-IT" sz="2800"/>
              <a:t>	</a:t>
            </a:r>
            <a:r>
              <a:rPr lang="it-IT" sz="2800" b="1"/>
              <a:t>Se l’(unicorno è mitico), allora l’(unicorno è immortale), ma se non (è mitico) allora (è mortale). Se l’(unicorno è mortale) o l’(unicorno è immortale), allora (unicorno è cornuto). L’(unicorno è magico) se l’(unicorno è cornuto).</a:t>
            </a:r>
          </a:p>
          <a:p>
            <a:pPr>
              <a:spcBef>
                <a:spcPct val="50000"/>
              </a:spcBef>
            </a:pPr>
            <a:r>
              <a:rPr lang="it-IT" sz="2800"/>
              <a:t>Letterali:</a:t>
            </a:r>
          </a:p>
          <a:p>
            <a:pPr>
              <a:spcBef>
                <a:spcPct val="50000"/>
              </a:spcBef>
            </a:pPr>
            <a:r>
              <a:rPr lang="it-IT" sz="2800"/>
              <a:t>UM = </a:t>
            </a:r>
            <a:r>
              <a:rPr lang="it-IT" sz="2800" b="1"/>
              <a:t>unicorno è mitico</a:t>
            </a:r>
          </a:p>
          <a:p>
            <a:pPr>
              <a:spcBef>
                <a:spcPct val="50000"/>
              </a:spcBef>
            </a:pPr>
            <a:r>
              <a:rPr lang="it-IT" sz="2800"/>
              <a:t>UI = </a:t>
            </a:r>
            <a:r>
              <a:rPr lang="it-IT" sz="2800" b="1"/>
              <a:t>unicorno è immortale</a:t>
            </a:r>
          </a:p>
          <a:p>
            <a:pPr>
              <a:spcBef>
                <a:spcPct val="50000"/>
              </a:spcBef>
            </a:pPr>
            <a:r>
              <a:rPr lang="it-IT" sz="2800"/>
              <a:t>UMag = </a:t>
            </a:r>
            <a:r>
              <a:rPr lang="it-IT" sz="2800" b="1"/>
              <a:t>unicorno è magico</a:t>
            </a:r>
          </a:p>
          <a:p>
            <a:pPr>
              <a:spcBef>
                <a:spcPct val="50000"/>
              </a:spcBef>
            </a:pPr>
            <a:r>
              <a:rPr lang="it-IT" sz="2800"/>
              <a:t>UC = </a:t>
            </a:r>
            <a:r>
              <a:rPr lang="it-IT" sz="2800" b="1"/>
              <a:t>unicorno è cornuto</a:t>
            </a:r>
          </a:p>
        </p:txBody>
      </p:sp>
    </p:spTree>
    <p:extLst>
      <p:ext uri="{BB962C8B-B14F-4D97-AF65-F5344CB8AC3E}">
        <p14:creationId xmlns:p14="http://schemas.microsoft.com/office/powerpoint/2010/main" val="21468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FMZ</a:t>
            </a:r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754D326-B3A0-448F-B53E-2D1BCB57BE90}" type="slidenum">
              <a:rPr lang="it-IT"/>
              <a:pPr/>
              <a:t>21</a:t>
            </a:fld>
            <a:endParaRPr lang="it-IT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it-IT"/>
              <a:t>Esempio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52400" y="838200"/>
            <a:ext cx="8763000" cy="586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t-IT" sz="2800"/>
              <a:t>	</a:t>
            </a:r>
            <a:r>
              <a:rPr lang="it-IT" sz="2800" b="1"/>
              <a:t>Se l’(unicorno è mitico)</a:t>
            </a:r>
            <a:r>
              <a:rPr lang="it-IT" sz="2800" baseline="30000"/>
              <a:t>UM</a:t>
            </a:r>
            <a:r>
              <a:rPr lang="it-IT" sz="2800" b="1"/>
              <a:t>, allora l’(unicorno è immortale)</a:t>
            </a:r>
            <a:r>
              <a:rPr lang="it-IT" sz="2800" baseline="30000"/>
              <a:t>UI</a:t>
            </a:r>
            <a:r>
              <a:rPr lang="it-IT" sz="2800" b="1"/>
              <a:t>, ma se non (è mitico)</a:t>
            </a:r>
            <a:r>
              <a:rPr lang="it-IT" sz="2800" baseline="30000"/>
              <a:t>UM</a:t>
            </a:r>
            <a:r>
              <a:rPr lang="it-IT" sz="2800" b="1"/>
              <a:t> allora (è mortale)</a:t>
            </a:r>
            <a:r>
              <a:rPr lang="it-IT" sz="3200" baseline="30000">
                <a:sym typeface="Symbol" pitchFamily="18" charset="2"/>
              </a:rPr>
              <a:t></a:t>
            </a:r>
            <a:r>
              <a:rPr lang="it-IT" sz="2800" baseline="30000"/>
              <a:t>UI</a:t>
            </a:r>
            <a:r>
              <a:rPr lang="it-IT" sz="2800" b="1"/>
              <a:t>. Se l’(unicorno è mortale)</a:t>
            </a:r>
            <a:r>
              <a:rPr lang="it-IT" sz="3200" baseline="30000">
                <a:sym typeface="Symbol" pitchFamily="18" charset="2"/>
              </a:rPr>
              <a:t></a:t>
            </a:r>
            <a:r>
              <a:rPr lang="it-IT" sz="2800" baseline="30000"/>
              <a:t>UI</a:t>
            </a:r>
            <a:r>
              <a:rPr lang="it-IT" sz="2800" b="1"/>
              <a:t> o l’(unicorno è immortale)</a:t>
            </a:r>
            <a:r>
              <a:rPr lang="it-IT" sz="2800" baseline="30000"/>
              <a:t>UI</a:t>
            </a:r>
            <a:r>
              <a:rPr lang="it-IT" sz="2800" b="1"/>
              <a:t>, allora (unicorno è cornuto)</a:t>
            </a:r>
            <a:r>
              <a:rPr lang="it-IT" sz="2800" baseline="30000"/>
              <a:t>UC</a:t>
            </a:r>
            <a:r>
              <a:rPr lang="it-IT" sz="2800" b="1"/>
              <a:t>. L’(unicorno è magico)</a:t>
            </a:r>
            <a:r>
              <a:rPr lang="it-IT" sz="2800" baseline="30000"/>
              <a:t>UMag</a:t>
            </a:r>
            <a:r>
              <a:rPr lang="it-IT" sz="2800" b="1"/>
              <a:t> se l’(unicorno è cornuto)</a:t>
            </a:r>
            <a:r>
              <a:rPr lang="it-IT" sz="2800" baseline="30000"/>
              <a:t>UC</a:t>
            </a:r>
            <a:r>
              <a:rPr lang="it-IT" sz="2800" b="1"/>
              <a:t>.</a:t>
            </a:r>
          </a:p>
          <a:p>
            <a:pPr>
              <a:spcBef>
                <a:spcPct val="50000"/>
              </a:spcBef>
            </a:pPr>
            <a:r>
              <a:rPr lang="it-IT" sz="2800"/>
              <a:t>Traduzione:</a:t>
            </a:r>
          </a:p>
          <a:p>
            <a:pPr>
              <a:spcBef>
                <a:spcPct val="50000"/>
              </a:spcBef>
            </a:pPr>
            <a:r>
              <a:rPr lang="it-IT" sz="2800"/>
              <a:t>UM</a:t>
            </a:r>
            <a:r>
              <a:rPr lang="it-IT" sz="2800">
                <a:sym typeface="Symbol" pitchFamily="18" charset="2"/>
              </a:rPr>
              <a:t>UI</a:t>
            </a:r>
          </a:p>
          <a:p>
            <a:pPr>
              <a:spcBef>
                <a:spcPct val="50000"/>
              </a:spcBef>
            </a:pPr>
            <a:r>
              <a:rPr lang="it-IT" sz="2800">
                <a:sym typeface="Symbol" pitchFamily="18" charset="2"/>
              </a:rPr>
              <a:t></a:t>
            </a:r>
            <a:r>
              <a:rPr lang="it-IT" sz="2800"/>
              <a:t>UM</a:t>
            </a:r>
            <a:r>
              <a:rPr lang="it-IT" sz="2800">
                <a:sym typeface="Symbol" pitchFamily="18" charset="2"/>
              </a:rPr>
              <a:t>UI</a:t>
            </a:r>
          </a:p>
          <a:p>
            <a:pPr>
              <a:spcBef>
                <a:spcPct val="50000"/>
              </a:spcBef>
            </a:pPr>
            <a:r>
              <a:rPr lang="it-IT" sz="2800">
                <a:sym typeface="Symbol" pitchFamily="18" charset="2"/>
              </a:rPr>
              <a:t></a:t>
            </a:r>
            <a:r>
              <a:rPr lang="it-IT" sz="2800"/>
              <a:t>UI</a:t>
            </a:r>
            <a:r>
              <a:rPr lang="it-IT" sz="2800">
                <a:sym typeface="Symbol" pitchFamily="18" charset="2"/>
              </a:rPr>
              <a:t>UIUC</a:t>
            </a:r>
          </a:p>
          <a:p>
            <a:pPr>
              <a:spcBef>
                <a:spcPct val="50000"/>
              </a:spcBef>
            </a:pPr>
            <a:r>
              <a:rPr lang="it-IT" sz="2800">
                <a:sym typeface="Symbol" pitchFamily="18" charset="2"/>
              </a:rPr>
              <a:t>UCUMag</a:t>
            </a:r>
          </a:p>
        </p:txBody>
      </p:sp>
    </p:spTree>
    <p:extLst>
      <p:ext uri="{BB962C8B-B14F-4D97-AF65-F5344CB8AC3E}">
        <p14:creationId xmlns:p14="http://schemas.microsoft.com/office/powerpoint/2010/main" val="33053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piè di pagina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FMZ</a:t>
            </a:r>
          </a:p>
        </p:txBody>
      </p:sp>
      <p:sp>
        <p:nvSpPr>
          <p:cNvPr id="23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E49CAF5C-6067-4696-A620-CE9088552B3C}" type="slidenum">
              <a:rPr lang="it-IT"/>
              <a:pPr/>
              <a:t>22</a:t>
            </a:fld>
            <a:endParaRPr lang="it-IT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it-IT"/>
              <a:t>Esempio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52400" y="1106488"/>
            <a:ext cx="8763000" cy="308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lphaLcParenR"/>
            </a:pPr>
            <a:r>
              <a:rPr lang="it-IT" sz="2800"/>
              <a:t>L’unicorno è mitico?</a:t>
            </a:r>
          </a:p>
          <a:p>
            <a:pPr>
              <a:spcBef>
                <a:spcPct val="50000"/>
              </a:spcBef>
              <a:buFontTx/>
              <a:buAutoNum type="alphaLcParenR"/>
            </a:pPr>
            <a:r>
              <a:rPr lang="it-IT" sz="2800"/>
              <a:t>L’unicorno è magico?</a:t>
            </a:r>
          </a:p>
          <a:p>
            <a:pPr>
              <a:spcBef>
                <a:spcPct val="50000"/>
              </a:spcBef>
              <a:buFontTx/>
              <a:buAutoNum type="alphaLcParenR"/>
            </a:pPr>
            <a:r>
              <a:rPr lang="it-IT" sz="2800"/>
              <a:t>L’unicorno è cornuto?</a:t>
            </a:r>
          </a:p>
          <a:p>
            <a:pPr>
              <a:spcBef>
                <a:spcPct val="50000"/>
              </a:spcBef>
            </a:pPr>
            <a:r>
              <a:rPr lang="it-IT" sz="2800"/>
              <a:t>Traduzione:</a:t>
            </a:r>
          </a:p>
          <a:p>
            <a:pPr>
              <a:spcBef>
                <a:spcPct val="50000"/>
              </a:spcBef>
            </a:pPr>
            <a:r>
              <a:rPr lang="it-IT" sz="2800"/>
              <a:t>S = {UM</a:t>
            </a:r>
            <a:r>
              <a:rPr lang="it-IT" sz="2800">
                <a:sym typeface="Symbol" pitchFamily="18" charset="2"/>
              </a:rPr>
              <a:t>UI, </a:t>
            </a:r>
            <a:r>
              <a:rPr lang="it-IT" sz="2800"/>
              <a:t>UM</a:t>
            </a:r>
            <a:r>
              <a:rPr lang="it-IT" sz="2800">
                <a:sym typeface="Symbol" pitchFamily="18" charset="2"/>
              </a:rPr>
              <a:t>UI, </a:t>
            </a:r>
            <a:r>
              <a:rPr lang="it-IT" sz="2800"/>
              <a:t>UI</a:t>
            </a:r>
            <a:r>
              <a:rPr lang="it-IT" sz="2800">
                <a:sym typeface="Symbol" pitchFamily="18" charset="2"/>
              </a:rPr>
              <a:t>UIUC, UCUmag}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914400" y="4572000"/>
            <a:ext cx="2819400" cy="519113"/>
            <a:chOff x="528" y="3792"/>
            <a:chExt cx="1776" cy="327"/>
          </a:xfrm>
        </p:grpSpPr>
        <p:sp>
          <p:nvSpPr>
            <p:cNvPr id="40965" name="Text Box 5"/>
            <p:cNvSpPr txBox="1">
              <a:spLocks noChangeArrowheads="1"/>
            </p:cNvSpPr>
            <p:nvPr/>
          </p:nvSpPr>
          <p:spPr bwMode="auto">
            <a:xfrm>
              <a:off x="528" y="379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it-IT" sz="2800"/>
                <a:t>a)  S</a:t>
              </a:r>
            </a:p>
          </p:txBody>
        </p:sp>
        <p:grpSp>
          <p:nvGrpSpPr>
            <p:cNvPr id="40966" name="Group 6"/>
            <p:cNvGrpSpPr>
              <a:grpSpLocks/>
            </p:cNvGrpSpPr>
            <p:nvPr/>
          </p:nvGrpSpPr>
          <p:grpSpPr bwMode="auto">
            <a:xfrm>
              <a:off x="1440" y="3840"/>
              <a:ext cx="192" cy="192"/>
              <a:chOff x="2496" y="1632"/>
              <a:chExt cx="192" cy="192"/>
            </a:xfrm>
          </p:grpSpPr>
          <p:sp>
            <p:nvSpPr>
              <p:cNvPr id="40967" name="Line 7"/>
              <p:cNvSpPr>
                <a:spLocks noChangeShapeType="1"/>
              </p:cNvSpPr>
              <p:nvPr/>
            </p:nvSpPr>
            <p:spPr bwMode="auto">
              <a:xfrm>
                <a:off x="2496" y="163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0968" name="Line 8"/>
              <p:cNvSpPr>
                <a:spLocks noChangeShapeType="1"/>
              </p:cNvSpPr>
              <p:nvPr/>
            </p:nvSpPr>
            <p:spPr bwMode="auto">
              <a:xfrm>
                <a:off x="2496" y="17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1728" y="3792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it-IT" sz="2800">
                  <a:cs typeface="Times New Roman" charset="0"/>
                </a:rPr>
                <a:t>UM</a:t>
              </a:r>
              <a:endParaRPr lang="it-IT" sz="2800"/>
            </a:p>
          </p:txBody>
        </p:sp>
      </p:grpSp>
      <p:grpSp>
        <p:nvGrpSpPr>
          <p:cNvPr id="40982" name="Group 22"/>
          <p:cNvGrpSpPr>
            <a:grpSpLocks/>
          </p:cNvGrpSpPr>
          <p:nvPr/>
        </p:nvGrpSpPr>
        <p:grpSpPr bwMode="auto">
          <a:xfrm>
            <a:off x="914400" y="5181600"/>
            <a:ext cx="3429000" cy="519113"/>
            <a:chOff x="576" y="3264"/>
            <a:chExt cx="2160" cy="327"/>
          </a:xfrm>
        </p:grpSpPr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576" y="3264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it-IT" sz="2800"/>
                <a:t>b)  S</a:t>
              </a:r>
            </a:p>
          </p:txBody>
        </p:sp>
        <p:grpSp>
          <p:nvGrpSpPr>
            <p:cNvPr id="40972" name="Group 12"/>
            <p:cNvGrpSpPr>
              <a:grpSpLocks/>
            </p:cNvGrpSpPr>
            <p:nvPr/>
          </p:nvGrpSpPr>
          <p:grpSpPr bwMode="auto">
            <a:xfrm>
              <a:off x="1488" y="3312"/>
              <a:ext cx="192" cy="192"/>
              <a:chOff x="2496" y="1632"/>
              <a:chExt cx="192" cy="192"/>
            </a:xfrm>
          </p:grpSpPr>
          <p:sp>
            <p:nvSpPr>
              <p:cNvPr id="40973" name="Line 13"/>
              <p:cNvSpPr>
                <a:spLocks noChangeShapeType="1"/>
              </p:cNvSpPr>
              <p:nvPr/>
            </p:nvSpPr>
            <p:spPr bwMode="auto">
              <a:xfrm>
                <a:off x="2496" y="163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0974" name="Line 14"/>
              <p:cNvSpPr>
                <a:spLocks noChangeShapeType="1"/>
              </p:cNvSpPr>
              <p:nvPr/>
            </p:nvSpPr>
            <p:spPr bwMode="auto">
              <a:xfrm>
                <a:off x="2496" y="17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1776" y="3264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it-IT" sz="2800">
                  <a:cs typeface="Times New Roman" charset="0"/>
                </a:rPr>
                <a:t>UMag</a:t>
              </a:r>
              <a:endParaRPr lang="it-IT" sz="2800"/>
            </a:p>
          </p:txBody>
        </p:sp>
      </p:grpSp>
      <p:grpSp>
        <p:nvGrpSpPr>
          <p:cNvPr id="40976" name="Group 16"/>
          <p:cNvGrpSpPr>
            <a:grpSpLocks/>
          </p:cNvGrpSpPr>
          <p:nvPr/>
        </p:nvGrpSpPr>
        <p:grpSpPr bwMode="auto">
          <a:xfrm>
            <a:off x="914400" y="5729288"/>
            <a:ext cx="2819400" cy="519112"/>
            <a:chOff x="528" y="3792"/>
            <a:chExt cx="1776" cy="327"/>
          </a:xfrm>
        </p:grpSpPr>
        <p:sp>
          <p:nvSpPr>
            <p:cNvPr id="40977" name="Text Box 17"/>
            <p:cNvSpPr txBox="1">
              <a:spLocks noChangeArrowheads="1"/>
            </p:cNvSpPr>
            <p:nvPr/>
          </p:nvSpPr>
          <p:spPr bwMode="auto">
            <a:xfrm>
              <a:off x="528" y="379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it-IT" sz="2800"/>
                <a:t>c)  S</a:t>
              </a:r>
            </a:p>
          </p:txBody>
        </p:sp>
        <p:grpSp>
          <p:nvGrpSpPr>
            <p:cNvPr id="40978" name="Group 18"/>
            <p:cNvGrpSpPr>
              <a:grpSpLocks/>
            </p:cNvGrpSpPr>
            <p:nvPr/>
          </p:nvGrpSpPr>
          <p:grpSpPr bwMode="auto">
            <a:xfrm>
              <a:off x="1440" y="3840"/>
              <a:ext cx="192" cy="192"/>
              <a:chOff x="2496" y="1632"/>
              <a:chExt cx="192" cy="192"/>
            </a:xfrm>
          </p:grpSpPr>
          <p:sp>
            <p:nvSpPr>
              <p:cNvPr id="40979" name="Line 19"/>
              <p:cNvSpPr>
                <a:spLocks noChangeShapeType="1"/>
              </p:cNvSpPr>
              <p:nvPr/>
            </p:nvSpPr>
            <p:spPr bwMode="auto">
              <a:xfrm>
                <a:off x="2496" y="163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0980" name="Line 20"/>
              <p:cNvSpPr>
                <a:spLocks noChangeShapeType="1"/>
              </p:cNvSpPr>
              <p:nvPr/>
            </p:nvSpPr>
            <p:spPr bwMode="auto">
              <a:xfrm>
                <a:off x="2496" y="17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40981" name="Text Box 21"/>
            <p:cNvSpPr txBox="1">
              <a:spLocks noChangeArrowheads="1"/>
            </p:cNvSpPr>
            <p:nvPr/>
          </p:nvSpPr>
          <p:spPr bwMode="auto">
            <a:xfrm>
              <a:off x="1728" y="3792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it-IT" sz="2800">
                  <a:cs typeface="Times New Roman" charset="0"/>
                </a:rPr>
                <a:t>UC</a:t>
              </a:r>
              <a:endParaRPr lang="it-IT" sz="2800"/>
            </a:p>
          </p:txBody>
        </p:sp>
      </p:grpSp>
    </p:spTree>
    <p:extLst>
      <p:ext uri="{BB962C8B-B14F-4D97-AF65-F5344CB8AC3E}">
        <p14:creationId xmlns:p14="http://schemas.microsoft.com/office/powerpoint/2010/main" val="9861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piè di pagina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FMZ</a:t>
            </a: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DFCD63D3-B1BD-4CA7-BE93-E49243C53AD4}" type="slidenum">
              <a:rPr lang="it-IT"/>
              <a:pPr/>
              <a:t>23</a:t>
            </a:fld>
            <a:endParaRPr lang="it-IT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Esempio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7772400" cy="3048000"/>
          </a:xfrm>
        </p:spPr>
        <p:txBody>
          <a:bodyPr/>
          <a:lstStyle/>
          <a:p>
            <a:pPr>
              <a:buFontTx/>
              <a:buNone/>
            </a:pPr>
            <a:r>
              <a:rPr lang="it-IT" sz="2800">
                <a:sym typeface="Symbol" pitchFamily="18" charset="2"/>
              </a:rPr>
              <a:t>P1: </a:t>
            </a:r>
            <a:r>
              <a:rPr lang="it-IT" sz="2800"/>
              <a:t>UI</a:t>
            </a:r>
            <a:r>
              <a:rPr lang="it-IT" sz="2800">
                <a:sym typeface="Symbol" pitchFamily="18" charset="2"/>
              </a:rPr>
              <a:t>UIUC		da S</a:t>
            </a:r>
          </a:p>
          <a:p>
            <a:pPr>
              <a:buFontTx/>
              <a:buNone/>
            </a:pPr>
            <a:r>
              <a:rPr lang="it-IT" sz="2800">
                <a:sym typeface="Symbol" pitchFamily="18" charset="2"/>
              </a:rPr>
              <a:t>P2: </a:t>
            </a:r>
            <a:r>
              <a:rPr lang="it-IT" sz="2800"/>
              <a:t>UI</a:t>
            </a:r>
            <a:r>
              <a:rPr lang="it-IT" sz="2800">
                <a:sym typeface="Symbol" pitchFamily="18" charset="2"/>
              </a:rPr>
              <a:t>UI			da A4</a:t>
            </a:r>
          </a:p>
          <a:p>
            <a:pPr>
              <a:buFontTx/>
              <a:buNone/>
            </a:pPr>
            <a:r>
              <a:rPr lang="it-IT" sz="2800">
                <a:sym typeface="Symbol" pitchFamily="18" charset="2"/>
              </a:rPr>
              <a:t>P3: UC			da P1, P2 e MP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895600" y="2286000"/>
            <a:ext cx="3429000" cy="519113"/>
            <a:chOff x="576" y="3264"/>
            <a:chExt cx="2160" cy="327"/>
          </a:xfrm>
        </p:grpSpPr>
        <p:sp>
          <p:nvSpPr>
            <p:cNvPr id="41990" name="Text Box 6"/>
            <p:cNvSpPr txBox="1">
              <a:spLocks noChangeArrowheads="1"/>
            </p:cNvSpPr>
            <p:nvPr/>
          </p:nvSpPr>
          <p:spPr bwMode="auto">
            <a:xfrm>
              <a:off x="576" y="3264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it-IT" sz="2800"/>
                <a:t>S</a:t>
              </a:r>
            </a:p>
          </p:txBody>
        </p:sp>
        <p:grpSp>
          <p:nvGrpSpPr>
            <p:cNvPr id="41991" name="Group 7"/>
            <p:cNvGrpSpPr>
              <a:grpSpLocks/>
            </p:cNvGrpSpPr>
            <p:nvPr/>
          </p:nvGrpSpPr>
          <p:grpSpPr bwMode="auto">
            <a:xfrm>
              <a:off x="1488" y="3312"/>
              <a:ext cx="192" cy="192"/>
              <a:chOff x="2496" y="1632"/>
              <a:chExt cx="192" cy="192"/>
            </a:xfrm>
          </p:grpSpPr>
          <p:sp>
            <p:nvSpPr>
              <p:cNvPr id="41992" name="Line 8"/>
              <p:cNvSpPr>
                <a:spLocks noChangeShapeType="1"/>
              </p:cNvSpPr>
              <p:nvPr/>
            </p:nvSpPr>
            <p:spPr bwMode="auto">
              <a:xfrm>
                <a:off x="2496" y="163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1993" name="Line 9"/>
              <p:cNvSpPr>
                <a:spLocks noChangeShapeType="1"/>
              </p:cNvSpPr>
              <p:nvPr/>
            </p:nvSpPr>
            <p:spPr bwMode="auto">
              <a:xfrm>
                <a:off x="2496" y="17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41994" name="Text Box 10"/>
            <p:cNvSpPr txBox="1">
              <a:spLocks noChangeArrowheads="1"/>
            </p:cNvSpPr>
            <p:nvPr/>
          </p:nvSpPr>
          <p:spPr bwMode="auto">
            <a:xfrm>
              <a:off x="1776" y="3264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it-IT" sz="2800">
                  <a:cs typeface="Times New Roman" charset="0"/>
                </a:rPr>
                <a:t>UC</a:t>
              </a:r>
              <a:endParaRPr lang="it-IT" sz="2800"/>
            </a:p>
          </p:txBody>
        </p:sp>
      </p:grpSp>
    </p:spTree>
    <p:extLst>
      <p:ext uri="{BB962C8B-B14F-4D97-AF65-F5344CB8AC3E}">
        <p14:creationId xmlns:p14="http://schemas.microsoft.com/office/powerpoint/2010/main" val="398752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piè di pagina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FMZ</a:t>
            </a: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3DD332B9-B024-4E23-8E91-EAB98CB59C7F}" type="slidenum">
              <a:rPr lang="it-IT"/>
              <a:pPr/>
              <a:t>24</a:t>
            </a:fld>
            <a:endParaRPr lang="it-IT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Esempio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7772400" cy="3048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it-IT" sz="2400">
                <a:sym typeface="Symbol" pitchFamily="18" charset="2"/>
              </a:rPr>
              <a:t>P1: </a:t>
            </a:r>
            <a:r>
              <a:rPr lang="it-IT" sz="2400"/>
              <a:t>UI</a:t>
            </a:r>
            <a:r>
              <a:rPr lang="it-IT" sz="2400">
                <a:sym typeface="Symbol" pitchFamily="18" charset="2"/>
              </a:rPr>
              <a:t>UIUC		da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2400">
                <a:sym typeface="Symbol" pitchFamily="18" charset="2"/>
              </a:rPr>
              <a:t>P2: </a:t>
            </a:r>
            <a:r>
              <a:rPr lang="it-IT" sz="2400"/>
              <a:t>UI</a:t>
            </a:r>
            <a:r>
              <a:rPr lang="it-IT" sz="2400">
                <a:sym typeface="Symbol" pitchFamily="18" charset="2"/>
              </a:rPr>
              <a:t>UI			da A4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2400">
                <a:sym typeface="Symbol" pitchFamily="18" charset="2"/>
              </a:rPr>
              <a:t>P3: UC				da P1, P2 e MP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2400">
                <a:sym typeface="Symbol" pitchFamily="18" charset="2"/>
              </a:rPr>
              <a:t>P4: UCUMag 		da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2400">
                <a:sym typeface="Symbol" pitchFamily="18" charset="2"/>
              </a:rPr>
              <a:t>P5: UMag 			da P3, P4 e MP</a:t>
            </a:r>
          </a:p>
          <a:p>
            <a:pPr>
              <a:lnSpc>
                <a:spcPct val="90000"/>
              </a:lnSpc>
              <a:buFontTx/>
              <a:buNone/>
            </a:pPr>
            <a:endParaRPr lang="it-IT" sz="240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it-IT" sz="2400">
                <a:sym typeface="Symbol" pitchFamily="18" charset="2"/>
              </a:rPr>
              <a:t>Esercizio: DIMOSTRARE a)</a:t>
            </a:r>
          </a:p>
          <a:p>
            <a:pPr>
              <a:lnSpc>
                <a:spcPct val="90000"/>
              </a:lnSpc>
              <a:buFontTx/>
              <a:buNone/>
            </a:pPr>
            <a:endParaRPr lang="it-IT" sz="2400">
              <a:sym typeface="Symbol" pitchFamily="18" charset="2"/>
            </a:endParaRP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2895600" y="2286000"/>
            <a:ext cx="3429000" cy="519113"/>
            <a:chOff x="576" y="3264"/>
            <a:chExt cx="2160" cy="327"/>
          </a:xfrm>
        </p:grpSpPr>
        <p:sp>
          <p:nvSpPr>
            <p:cNvPr id="44037" name="Text Box 5"/>
            <p:cNvSpPr txBox="1">
              <a:spLocks noChangeArrowheads="1"/>
            </p:cNvSpPr>
            <p:nvPr/>
          </p:nvSpPr>
          <p:spPr bwMode="auto">
            <a:xfrm>
              <a:off x="576" y="3264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it-IT" sz="2800"/>
                <a:t>S</a:t>
              </a:r>
            </a:p>
          </p:txBody>
        </p:sp>
        <p:grpSp>
          <p:nvGrpSpPr>
            <p:cNvPr id="44038" name="Group 6"/>
            <p:cNvGrpSpPr>
              <a:grpSpLocks/>
            </p:cNvGrpSpPr>
            <p:nvPr/>
          </p:nvGrpSpPr>
          <p:grpSpPr bwMode="auto">
            <a:xfrm>
              <a:off x="1488" y="3312"/>
              <a:ext cx="192" cy="192"/>
              <a:chOff x="2496" y="1632"/>
              <a:chExt cx="192" cy="192"/>
            </a:xfrm>
          </p:grpSpPr>
          <p:sp>
            <p:nvSpPr>
              <p:cNvPr id="44039" name="Line 7"/>
              <p:cNvSpPr>
                <a:spLocks noChangeShapeType="1"/>
              </p:cNvSpPr>
              <p:nvPr/>
            </p:nvSpPr>
            <p:spPr bwMode="auto">
              <a:xfrm>
                <a:off x="2496" y="163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4040" name="Line 8"/>
              <p:cNvSpPr>
                <a:spLocks noChangeShapeType="1"/>
              </p:cNvSpPr>
              <p:nvPr/>
            </p:nvSpPr>
            <p:spPr bwMode="auto">
              <a:xfrm>
                <a:off x="2496" y="17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44041" name="Text Box 9"/>
            <p:cNvSpPr txBox="1">
              <a:spLocks noChangeArrowheads="1"/>
            </p:cNvSpPr>
            <p:nvPr/>
          </p:nvSpPr>
          <p:spPr bwMode="auto">
            <a:xfrm>
              <a:off x="1776" y="3264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it-IT" sz="2800">
                  <a:cs typeface="Times New Roman" charset="0"/>
                </a:rPr>
                <a:t>UMag</a:t>
              </a:r>
              <a:endParaRPr lang="it-IT" sz="2800"/>
            </a:p>
          </p:txBody>
        </p:sp>
      </p:grpSp>
    </p:spTree>
    <p:extLst>
      <p:ext uri="{BB962C8B-B14F-4D97-AF65-F5344CB8AC3E}">
        <p14:creationId xmlns:p14="http://schemas.microsoft.com/office/powerpoint/2010/main" val="29186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FMZ</a:t>
            </a:r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E4E92455-B765-41CC-BA1C-363512DCADD4}" type="slidenum">
              <a:rPr lang="it-IT"/>
              <a:pPr/>
              <a:t>25</a:t>
            </a:fld>
            <a:endParaRPr lang="it-IT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Ricapitolando</a:t>
            </a:r>
            <a:endParaRPr lang="it-IT" sz="320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it-IT"/>
              <a:t>Logica Proposizionale (fin qui vista)</a:t>
            </a:r>
          </a:p>
          <a:p>
            <a:pPr marL="990600" lvl="1" indent="-533400"/>
            <a:r>
              <a:rPr lang="it-IT"/>
              <a:t>Permette di imbrigliare dei ragionamenti in dei simboli</a:t>
            </a:r>
          </a:p>
          <a:p>
            <a:pPr marL="990600" lvl="1" indent="-533400"/>
            <a:r>
              <a:rPr lang="it-IT"/>
              <a:t>Permette di dedurre simboli da altri simboli </a:t>
            </a:r>
          </a:p>
          <a:p>
            <a:pPr marL="990600" lvl="1" indent="-533400"/>
            <a:endParaRPr lang="it-IT"/>
          </a:p>
          <a:p>
            <a:pPr marL="990600" lvl="1" indent="-533400"/>
            <a:r>
              <a:rPr lang="it-IT"/>
              <a:t>Che manca?</a:t>
            </a:r>
          </a:p>
          <a:p>
            <a:pPr marL="990600" lvl="1" indent="-533400" algn="ctr">
              <a:buFontTx/>
              <a:buNone/>
            </a:pPr>
            <a:r>
              <a:rPr lang="it-IT"/>
              <a:t>Il concetto di Vero e di Falso</a:t>
            </a:r>
          </a:p>
        </p:txBody>
      </p:sp>
    </p:spTree>
    <p:extLst>
      <p:ext uri="{BB962C8B-B14F-4D97-AF65-F5344CB8AC3E}">
        <p14:creationId xmlns:p14="http://schemas.microsoft.com/office/powerpoint/2010/main" val="276053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FMZ</a:t>
            </a:r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A7946BFB-4CFF-49D4-83B9-AD9AAA66629F}" type="slidenum">
              <a:rPr lang="it-IT"/>
              <a:pPr/>
              <a:t>26</a:t>
            </a:fld>
            <a:endParaRPr lang="it-IT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Logica Proposizionale</a:t>
            </a:r>
            <a:br>
              <a:rPr lang="it-IT"/>
            </a:br>
            <a:r>
              <a:rPr lang="it-IT" sz="3600"/>
              <a:t>SEMANTICA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it-IT"/>
              <a:t>Funzione di interpretazione I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it-IT"/>
              <a:t>I: FBF</a:t>
            </a:r>
            <a:r>
              <a:rPr lang="it-IT">
                <a:sym typeface="Wingdings" pitchFamily="2" charset="2"/>
              </a:rPr>
              <a:t></a:t>
            </a:r>
            <a:r>
              <a:rPr lang="it-IT"/>
              <a:t>{V,F}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/>
              <a:t>che è </a:t>
            </a:r>
            <a:r>
              <a:rPr lang="it-IT" b="1"/>
              <a:t>composizionale</a:t>
            </a:r>
            <a:r>
              <a:rPr lang="it-IT"/>
              <a:t> ovvero: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/>
              <a:t>date A e B in FBF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2800"/>
              <a:t>I(</a:t>
            </a:r>
            <a:r>
              <a:rPr lang="it-IT" sz="2800">
                <a:sym typeface="Symbol" pitchFamily="18" charset="2"/>
              </a:rPr>
              <a:t>A)		=	I(A)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2800"/>
              <a:t>I(A</a:t>
            </a:r>
            <a:r>
              <a:rPr lang="it-IT" sz="2800">
                <a:sym typeface="Symbol" pitchFamily="18" charset="2"/>
              </a:rPr>
              <a:t></a:t>
            </a:r>
            <a:r>
              <a:rPr lang="it-IT" sz="2800"/>
              <a:t>B)	=	 I(A)</a:t>
            </a:r>
            <a:r>
              <a:rPr lang="it-IT" sz="2800">
                <a:sym typeface="Symbol" pitchFamily="18" charset="2"/>
              </a:rPr>
              <a:t>I(</a:t>
            </a:r>
            <a:r>
              <a:rPr lang="it-IT" sz="2800"/>
              <a:t>B)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2800"/>
              <a:t>I(A</a:t>
            </a:r>
            <a:r>
              <a:rPr lang="it-IT" sz="2800">
                <a:sym typeface="Symbol" pitchFamily="18" charset="2"/>
              </a:rPr>
              <a:t></a:t>
            </a:r>
            <a:r>
              <a:rPr lang="it-IT" sz="2800"/>
              <a:t>B)	=	 I(A)</a:t>
            </a:r>
            <a:r>
              <a:rPr lang="it-IT" sz="2800">
                <a:sym typeface="Symbol" pitchFamily="18" charset="2"/>
              </a:rPr>
              <a:t>I(</a:t>
            </a:r>
            <a:r>
              <a:rPr lang="it-IT" sz="2800"/>
              <a:t>B)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2800"/>
              <a:t>I(A</a:t>
            </a:r>
            <a:r>
              <a:rPr lang="it-IT" sz="2800">
                <a:sym typeface="Symbol" pitchFamily="18" charset="2"/>
              </a:rPr>
              <a:t></a:t>
            </a:r>
            <a:r>
              <a:rPr lang="it-IT" sz="2800"/>
              <a:t>B)	=	 I(A)</a:t>
            </a:r>
            <a:r>
              <a:rPr lang="it-IT" sz="2800">
                <a:sym typeface="Symbol" pitchFamily="18" charset="2"/>
              </a:rPr>
              <a:t>I(</a:t>
            </a:r>
            <a:r>
              <a:rPr lang="it-IT" sz="280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49519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FMZ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8AF983FB-8AB4-4191-A552-67DACA7A59CD}" type="slidenum">
              <a:rPr lang="it-IT"/>
              <a:pPr/>
              <a:t>27</a:t>
            </a:fld>
            <a:endParaRPr lang="it-IT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Logica Proposizionale</a:t>
            </a:r>
            <a:br>
              <a:rPr lang="it-IT"/>
            </a:br>
            <a:r>
              <a:rPr lang="it-IT" sz="3600"/>
              <a:t>SEMANTICA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762000"/>
          </a:xfrm>
        </p:spPr>
        <p:txBody>
          <a:bodyPr/>
          <a:lstStyle/>
          <a:p>
            <a:pPr algn="ctr">
              <a:buFontTx/>
              <a:buNone/>
            </a:pPr>
            <a:r>
              <a:rPr lang="it-IT"/>
              <a:t>Tavole delle verità dei connettivi logici</a:t>
            </a:r>
          </a:p>
          <a:p>
            <a:pPr algn="ctr">
              <a:buFontTx/>
              <a:buNone/>
            </a:pPr>
            <a:endParaRPr lang="it-IT"/>
          </a:p>
          <a:p>
            <a:pPr algn="ctr">
              <a:buFontTx/>
              <a:buNone/>
            </a:pPr>
            <a:endParaRPr lang="it-IT"/>
          </a:p>
        </p:txBody>
      </p:sp>
      <p:pic>
        <p:nvPicPr>
          <p:cNvPr id="55300" name="Picture 4" descr="D:\Documenti\Didattica\AI\AI1\Figure\fig6-9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0400"/>
            <a:ext cx="7620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04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piè di pagina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FMZ</a:t>
            </a: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3862A518-3F29-41C9-A2C8-2ED0D14AF4A0}" type="slidenum">
              <a:rPr lang="it-IT"/>
              <a:pPr/>
              <a:t>28</a:t>
            </a:fld>
            <a:endParaRPr lang="it-IT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it-IT" sz="3600"/>
              <a:t>Scopo del calcolo</a:t>
            </a:r>
          </a:p>
          <a:p>
            <a:endParaRPr lang="it-IT" sz="3600"/>
          </a:p>
          <a:p>
            <a:endParaRPr lang="it-IT" sz="3600"/>
          </a:p>
          <a:p>
            <a:pPr>
              <a:buFontTx/>
              <a:buNone/>
            </a:pPr>
            <a:r>
              <a:rPr lang="it-IT" sz="3600"/>
              <a:t>Assumere Vere le FBF in S e verificare che F sia Vera</a:t>
            </a:r>
          </a:p>
          <a:p>
            <a:pPr>
              <a:buFontTx/>
              <a:buNone/>
            </a:pPr>
            <a:endParaRPr lang="it-IT" sz="360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Logica Proposizionale</a:t>
            </a:r>
            <a:br>
              <a:rPr lang="it-IT"/>
            </a:br>
            <a:r>
              <a:rPr lang="it-IT" sz="3600"/>
              <a:t>SEMANTICA</a:t>
            </a:r>
          </a:p>
        </p:txBody>
      </p:sp>
      <p:grpSp>
        <p:nvGrpSpPr>
          <p:cNvPr id="57355" name="Group 11"/>
          <p:cNvGrpSpPr>
            <a:grpSpLocks/>
          </p:cNvGrpSpPr>
          <p:nvPr/>
        </p:nvGrpSpPr>
        <p:grpSpPr bwMode="auto">
          <a:xfrm>
            <a:off x="2743200" y="2895600"/>
            <a:ext cx="2819400" cy="519113"/>
            <a:chOff x="1728" y="1824"/>
            <a:chExt cx="1776" cy="327"/>
          </a:xfrm>
        </p:grpSpPr>
        <p:sp>
          <p:nvSpPr>
            <p:cNvPr id="57349" name="Text Box 5"/>
            <p:cNvSpPr txBox="1">
              <a:spLocks noChangeArrowheads="1"/>
            </p:cNvSpPr>
            <p:nvPr/>
          </p:nvSpPr>
          <p:spPr bwMode="auto">
            <a:xfrm>
              <a:off x="1728" y="1824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it-IT" sz="2800">
                  <a:latin typeface="Courier New" pitchFamily="49" charset="0"/>
                </a:rPr>
                <a:t>S</a:t>
              </a:r>
            </a:p>
          </p:txBody>
        </p:sp>
        <p:sp>
          <p:nvSpPr>
            <p:cNvPr id="57351" name="Line 7"/>
            <p:cNvSpPr>
              <a:spLocks noChangeShapeType="1"/>
            </p:cNvSpPr>
            <p:nvPr/>
          </p:nvSpPr>
          <p:spPr bwMode="auto">
            <a:xfrm>
              <a:off x="2640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7352" name="Line 8"/>
            <p:cNvSpPr>
              <a:spLocks noChangeShapeType="1"/>
            </p:cNvSpPr>
            <p:nvPr/>
          </p:nvSpPr>
          <p:spPr bwMode="auto">
            <a:xfrm>
              <a:off x="2640" y="199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7353" name="Text Box 9"/>
            <p:cNvSpPr txBox="1">
              <a:spLocks noChangeArrowheads="1"/>
            </p:cNvSpPr>
            <p:nvPr/>
          </p:nvSpPr>
          <p:spPr bwMode="auto">
            <a:xfrm>
              <a:off x="2928" y="1824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it-IT" sz="2800">
                  <a:latin typeface="Courier New" pitchFamily="49" charset="0"/>
                  <a:cs typeface="Times New Roman" charset="0"/>
                </a:rPr>
                <a:t>F</a:t>
              </a:r>
              <a:endParaRPr lang="it-IT" sz="2800">
                <a:latin typeface="Courier New" pitchFamily="49" charset="0"/>
              </a:endParaRPr>
            </a:p>
          </p:txBody>
        </p:sp>
        <p:sp>
          <p:nvSpPr>
            <p:cNvPr id="57354" name="Line 10"/>
            <p:cNvSpPr>
              <a:spLocks noChangeShapeType="1"/>
            </p:cNvSpPr>
            <p:nvPr/>
          </p:nvSpPr>
          <p:spPr bwMode="auto">
            <a:xfrm>
              <a:off x="2640" y="194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40733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egnaposto piè di pagina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FMZ</a:t>
            </a:r>
          </a:p>
        </p:txBody>
      </p:sp>
      <p:sp>
        <p:nvSpPr>
          <p:cNvPr id="27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8E4AE3E1-50E6-4382-953A-D9E51BAB3474}" type="slidenum">
              <a:rPr lang="it-IT"/>
              <a:pPr/>
              <a:t>29</a:t>
            </a:fld>
            <a:endParaRPr lang="it-IT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/>
              <a:t>Esempio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819400" y="22098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2800">
                <a:latin typeface="Courier New" pitchFamily="49" charset="0"/>
                <a:sym typeface="Symbol" pitchFamily="18" charset="2"/>
              </a:rPr>
              <a:t></a:t>
            </a:r>
            <a:endParaRPr lang="it-IT" sz="2800">
              <a:latin typeface="Courier New" pitchFamily="49" charset="0"/>
            </a:endParaRPr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4267200" y="228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4267200" y="24860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4724400" y="2209800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it-IT" sz="3200"/>
              <a:t>A</a:t>
            </a:r>
            <a:r>
              <a:rPr lang="it-IT" sz="3200">
                <a:sym typeface="Symbol" pitchFamily="18" charset="2"/>
              </a:rPr>
              <a:t></a:t>
            </a:r>
            <a:r>
              <a:rPr lang="it-IT" sz="3200"/>
              <a:t>A</a:t>
            </a:r>
            <a:endParaRPr lang="it-IT" sz="2800">
              <a:latin typeface="Courier New" pitchFamily="49" charset="0"/>
            </a:endParaRP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4267200" y="24050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graphicFrame>
        <p:nvGraphicFramePr>
          <p:cNvPr id="58397" name="Group 29"/>
          <p:cNvGraphicFramePr>
            <a:graphicFrameLocks noGrp="1"/>
          </p:cNvGraphicFramePr>
          <p:nvPr/>
        </p:nvGraphicFramePr>
        <p:xfrm>
          <a:off x="1828800" y="3657600"/>
          <a:ext cx="5334000" cy="1803401"/>
        </p:xfrm>
        <a:graphic>
          <a:graphicData uri="http://schemas.openxmlformats.org/drawingml/2006/table">
            <a:tbl>
              <a:tblPr/>
              <a:tblGrid>
                <a:gridCol w="1778000"/>
                <a:gridCol w="1778000"/>
                <a:gridCol w="1778000"/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</a:t>
                      </a:r>
                      <a:r>
                        <a:rPr kumimoji="0" lang="it-IT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r>
                        <a:rPr kumimoji="0" lang="it-IT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</a:t>
                      </a:r>
                      <a:r>
                        <a:rPr kumimoji="0" lang="it-IT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2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piè di pagina 3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FMZ</a:t>
            </a:r>
          </a:p>
        </p:txBody>
      </p:sp>
      <p:sp>
        <p:nvSpPr>
          <p:cNvPr id="12" name="Segnaposto numero diapositiva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BBA3BB64-604E-4682-B0AB-0B62CCE1D86A}" type="slidenum">
              <a:rPr lang="it-IT"/>
              <a:pPr/>
              <a:t>3</a:t>
            </a:fld>
            <a:endParaRPr lang="it-IT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Semplice Teorema di Geometria</a:t>
            </a: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701675" y="2438400"/>
            <a:ext cx="1371600" cy="1905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930275" y="3276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 flipH="1">
            <a:off x="1539875" y="3276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81000" y="43053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1800"/>
              <a:t>A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2073275" y="43053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1800"/>
              <a:t>C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1235075" y="1981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1800"/>
              <a:t>B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4038600" y="2590800"/>
            <a:ext cx="48863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>
                <a:latin typeface="Tahoma" charset="0"/>
              </a:rPr>
              <a:t>Dato un triangolo isoscele ovvero con AB=BC, si vuole dimostrare che gli angoli </a:t>
            </a:r>
            <a:r>
              <a:rPr lang="it-IT">
                <a:latin typeface="Tahoma" charset="0"/>
                <a:cs typeface="Tahoma" charset="0"/>
              </a:rPr>
              <a:t>Â</a:t>
            </a:r>
            <a:r>
              <a:rPr lang="it-IT">
                <a:latin typeface="Tahoma" charset="0"/>
              </a:rPr>
              <a:t> e </a:t>
            </a:r>
            <a:r>
              <a:rPr lang="it-IT">
                <a:latin typeface="Tahoma" charset="0"/>
                <a:cs typeface="Tahoma" charset="0"/>
              </a:rPr>
              <a:t>Ĉ</a:t>
            </a:r>
            <a:r>
              <a:rPr lang="it-IT">
                <a:latin typeface="Tahoma" charset="0"/>
              </a:rPr>
              <a:t> sono uguali.</a:t>
            </a:r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>
            <a:off x="3048000" y="30480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62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egnaposto piè di pagina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FMZ</a:t>
            </a:r>
          </a:p>
        </p:txBody>
      </p:sp>
      <p:sp>
        <p:nvSpPr>
          <p:cNvPr id="42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4125480F-5738-4D21-A055-EE92267A5B57}" type="slidenum">
              <a:rPr lang="it-IT"/>
              <a:pPr/>
              <a:t>30</a:t>
            </a:fld>
            <a:endParaRPr lang="it-IT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Esempio</a:t>
            </a:r>
            <a:endParaRPr lang="it-IT" sz="3600"/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819400" y="178593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2800">
                <a:latin typeface="Courier New" pitchFamily="49" charset="0"/>
                <a:sym typeface="Symbol" pitchFamily="18" charset="2"/>
              </a:rPr>
              <a:t></a:t>
            </a:r>
            <a:endParaRPr lang="it-IT" sz="2800">
              <a:latin typeface="Courier New" pitchFamily="49" charset="0"/>
            </a:endParaRPr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4267200" y="18621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4267200" y="20621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4724400" y="17526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it-IT" sz="2800"/>
              <a:t>A</a:t>
            </a:r>
            <a:r>
              <a:rPr lang="it-IT" sz="2800">
                <a:sym typeface="Symbol" pitchFamily="18" charset="2"/>
              </a:rPr>
              <a:t>(BA)</a:t>
            </a:r>
            <a:endParaRPr lang="it-IT">
              <a:latin typeface="Courier New" pitchFamily="49" charset="0"/>
            </a:endParaRPr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4267200" y="1981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graphicFrame>
        <p:nvGraphicFramePr>
          <p:cNvPr id="60545" name="Group 129"/>
          <p:cNvGraphicFramePr>
            <a:graphicFrameLocks noGrp="1"/>
          </p:cNvGraphicFramePr>
          <p:nvPr/>
        </p:nvGraphicFramePr>
        <p:xfrm>
          <a:off x="457200" y="2852738"/>
          <a:ext cx="8001000" cy="2667000"/>
        </p:xfrm>
        <a:graphic>
          <a:graphicData uri="http://schemas.openxmlformats.org/drawingml/2006/table">
            <a:tbl>
              <a:tblPr/>
              <a:tblGrid>
                <a:gridCol w="2000250"/>
                <a:gridCol w="2000250"/>
                <a:gridCol w="2000250"/>
                <a:gridCol w="20002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BA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r>
                        <a:rPr kumimoji="0" lang="it-IT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(BA)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546" name="Text Box 130"/>
          <p:cNvSpPr txBox="1">
            <a:spLocks noChangeArrowheads="1"/>
          </p:cNvSpPr>
          <p:nvPr/>
        </p:nvSpPr>
        <p:spPr bwMode="auto">
          <a:xfrm>
            <a:off x="228600" y="5943600"/>
            <a:ext cx="8370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/>
              <a:t>Esercizio: Provare a costruire la tabella di verità degli altri assiomi.</a:t>
            </a:r>
          </a:p>
        </p:txBody>
      </p:sp>
    </p:spTree>
    <p:extLst>
      <p:ext uri="{BB962C8B-B14F-4D97-AF65-F5344CB8AC3E}">
        <p14:creationId xmlns:p14="http://schemas.microsoft.com/office/powerpoint/2010/main" val="237341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FMZ</a:t>
            </a:r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DB2C520-D4C5-44EE-9A56-C46FFB1AA759}" type="slidenum">
              <a:rPr lang="it-IT"/>
              <a:pPr/>
              <a:t>31</a:t>
            </a:fld>
            <a:endParaRPr lang="it-IT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/>
              <a:t>Tautologie e modelli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800"/>
              <a:t>Una FBF sempre vera indipendentemente dal valore dei </a:t>
            </a:r>
            <a:r>
              <a:rPr lang="it-IT" sz="2800" b="1"/>
              <a:t>letterali</a:t>
            </a:r>
            <a:r>
              <a:rPr lang="it-IT" sz="2800"/>
              <a:t> viene detta</a:t>
            </a:r>
            <a:r>
              <a:rPr lang="it-IT" sz="2800" b="1"/>
              <a:t> </a:t>
            </a:r>
          </a:p>
          <a:p>
            <a:pPr algn="ctr">
              <a:buFontTx/>
              <a:buNone/>
            </a:pPr>
            <a:r>
              <a:rPr lang="it-IT" sz="2800" b="1"/>
              <a:t>tautologia </a:t>
            </a:r>
          </a:p>
          <a:p>
            <a:endParaRPr lang="it-IT" sz="2800"/>
          </a:p>
          <a:p>
            <a:r>
              <a:rPr lang="it-IT" sz="2800"/>
              <a:t>Un modello di un insieme F di FBF è una particolare </a:t>
            </a:r>
            <a:r>
              <a:rPr lang="it-IT" sz="2800" b="1"/>
              <a:t>interpretazione I</a:t>
            </a:r>
            <a:r>
              <a:rPr lang="it-IT" sz="2800"/>
              <a:t> che rende vere  tutte le formule in F</a:t>
            </a:r>
          </a:p>
          <a:p>
            <a:pPr algn="ctr">
              <a:buFontTx/>
              <a:buNone/>
            </a:pPr>
            <a:endParaRPr lang="it-IT" sz="2800" b="1"/>
          </a:p>
        </p:txBody>
      </p:sp>
    </p:spTree>
    <p:extLst>
      <p:ext uri="{BB962C8B-B14F-4D97-AF65-F5344CB8AC3E}">
        <p14:creationId xmlns:p14="http://schemas.microsoft.com/office/powerpoint/2010/main" val="229558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piè di pagina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FMZ</a:t>
            </a:r>
          </a:p>
        </p:txBody>
      </p:sp>
      <p:sp>
        <p:nvSpPr>
          <p:cNvPr id="23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475A3ED9-2FED-4C9A-B2A4-9C6089FA9DC6}" type="slidenum">
              <a:rPr lang="it-IT"/>
              <a:pPr/>
              <a:t>32</a:t>
            </a:fld>
            <a:endParaRPr lang="it-IT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/>
              <a:t>Osservazione</a:t>
            </a:r>
          </a:p>
        </p:txBody>
      </p:sp>
      <p:grpSp>
        <p:nvGrpSpPr>
          <p:cNvPr id="62469" name="Group 5"/>
          <p:cNvGrpSpPr>
            <a:grpSpLocks/>
          </p:cNvGrpSpPr>
          <p:nvPr/>
        </p:nvGrpSpPr>
        <p:grpSpPr bwMode="auto">
          <a:xfrm>
            <a:off x="2971800" y="2971800"/>
            <a:ext cx="2819400" cy="519113"/>
            <a:chOff x="1728" y="1824"/>
            <a:chExt cx="1776" cy="327"/>
          </a:xfrm>
        </p:grpSpPr>
        <p:sp>
          <p:nvSpPr>
            <p:cNvPr id="62470" name="Text Box 6"/>
            <p:cNvSpPr txBox="1">
              <a:spLocks noChangeArrowheads="1"/>
            </p:cNvSpPr>
            <p:nvPr/>
          </p:nvSpPr>
          <p:spPr bwMode="auto">
            <a:xfrm>
              <a:off x="1728" y="1824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it-IT" sz="2800">
                  <a:latin typeface="Arial" charset="0"/>
                </a:rPr>
                <a:t>S</a:t>
              </a:r>
            </a:p>
          </p:txBody>
        </p:sp>
        <p:sp>
          <p:nvSpPr>
            <p:cNvPr id="62471" name="Line 7"/>
            <p:cNvSpPr>
              <a:spLocks noChangeShapeType="1"/>
            </p:cNvSpPr>
            <p:nvPr/>
          </p:nvSpPr>
          <p:spPr bwMode="auto">
            <a:xfrm>
              <a:off x="2640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2472" name="Line 8"/>
            <p:cNvSpPr>
              <a:spLocks noChangeShapeType="1"/>
            </p:cNvSpPr>
            <p:nvPr/>
          </p:nvSpPr>
          <p:spPr bwMode="auto">
            <a:xfrm>
              <a:off x="2640" y="199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2473" name="Text Box 9"/>
            <p:cNvSpPr txBox="1">
              <a:spLocks noChangeArrowheads="1"/>
            </p:cNvSpPr>
            <p:nvPr/>
          </p:nvSpPr>
          <p:spPr bwMode="auto">
            <a:xfrm>
              <a:off x="2928" y="1824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it-IT" sz="2800">
                  <a:latin typeface="Arial" charset="0"/>
                  <a:cs typeface="Times New Roman" charset="0"/>
                </a:rPr>
                <a:t>F</a:t>
              </a:r>
              <a:endParaRPr lang="it-IT" sz="2800">
                <a:latin typeface="Arial" charset="0"/>
              </a:endParaRPr>
            </a:p>
          </p:txBody>
        </p:sp>
        <p:sp>
          <p:nvSpPr>
            <p:cNvPr id="62474" name="Line 10"/>
            <p:cNvSpPr>
              <a:spLocks noChangeShapeType="1"/>
            </p:cNvSpPr>
            <p:nvPr/>
          </p:nvSpPr>
          <p:spPr bwMode="auto">
            <a:xfrm>
              <a:off x="2640" y="194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62475" name="Group 11"/>
          <p:cNvGrpSpPr>
            <a:grpSpLocks/>
          </p:cNvGrpSpPr>
          <p:nvPr/>
        </p:nvGrpSpPr>
        <p:grpSpPr bwMode="auto">
          <a:xfrm>
            <a:off x="2971800" y="4495800"/>
            <a:ext cx="2819400" cy="519113"/>
            <a:chOff x="528" y="3792"/>
            <a:chExt cx="1776" cy="327"/>
          </a:xfrm>
        </p:grpSpPr>
        <p:sp>
          <p:nvSpPr>
            <p:cNvPr id="62476" name="Text Box 12"/>
            <p:cNvSpPr txBox="1">
              <a:spLocks noChangeArrowheads="1"/>
            </p:cNvSpPr>
            <p:nvPr/>
          </p:nvSpPr>
          <p:spPr bwMode="auto">
            <a:xfrm>
              <a:off x="528" y="379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it-IT" sz="2800">
                  <a:latin typeface="Courier New" pitchFamily="49" charset="0"/>
                </a:rPr>
                <a:t>S</a:t>
              </a:r>
            </a:p>
          </p:txBody>
        </p:sp>
        <p:grpSp>
          <p:nvGrpSpPr>
            <p:cNvPr id="62477" name="Group 13"/>
            <p:cNvGrpSpPr>
              <a:grpSpLocks/>
            </p:cNvGrpSpPr>
            <p:nvPr/>
          </p:nvGrpSpPr>
          <p:grpSpPr bwMode="auto">
            <a:xfrm>
              <a:off x="1440" y="3840"/>
              <a:ext cx="192" cy="192"/>
              <a:chOff x="2496" y="1632"/>
              <a:chExt cx="192" cy="192"/>
            </a:xfrm>
          </p:grpSpPr>
          <p:sp>
            <p:nvSpPr>
              <p:cNvPr id="62478" name="Line 14"/>
              <p:cNvSpPr>
                <a:spLocks noChangeShapeType="1"/>
              </p:cNvSpPr>
              <p:nvPr/>
            </p:nvSpPr>
            <p:spPr bwMode="auto">
              <a:xfrm>
                <a:off x="2496" y="163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2479" name="Line 15"/>
              <p:cNvSpPr>
                <a:spLocks noChangeShapeType="1"/>
              </p:cNvSpPr>
              <p:nvPr/>
            </p:nvSpPr>
            <p:spPr bwMode="auto">
              <a:xfrm>
                <a:off x="2496" y="17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62480" name="Text Box 16"/>
            <p:cNvSpPr txBox="1">
              <a:spLocks noChangeArrowheads="1"/>
            </p:cNvSpPr>
            <p:nvPr/>
          </p:nvSpPr>
          <p:spPr bwMode="auto">
            <a:xfrm>
              <a:off x="1728" y="3792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it-IT" sz="2800">
                  <a:latin typeface="Courier New" pitchFamily="49" charset="0"/>
                  <a:cs typeface="Times New Roman" charset="0"/>
                </a:rPr>
                <a:t>F</a:t>
              </a:r>
              <a:endParaRPr lang="it-IT" sz="2800">
                <a:latin typeface="Courier New" pitchFamily="49" charset="0"/>
              </a:endParaRPr>
            </a:p>
          </p:txBody>
        </p:sp>
      </p:grp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1981200" y="39624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2482" name="Line 18"/>
          <p:cNvSpPr>
            <a:spLocks noChangeShapeType="1"/>
          </p:cNvSpPr>
          <p:nvPr/>
        </p:nvSpPr>
        <p:spPr bwMode="auto">
          <a:xfrm>
            <a:off x="3581400" y="3505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>
            <a:off x="5334000" y="3505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609600" y="31242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it-IT"/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609600" y="3048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/>
              <a:t>Semantica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685800" y="4495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/>
              <a:t>Sintassi</a:t>
            </a:r>
          </a:p>
        </p:txBody>
      </p:sp>
      <p:sp>
        <p:nvSpPr>
          <p:cNvPr id="62487" name="Rectangle 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800"/>
              <a:t>Chi garantisce?</a:t>
            </a:r>
          </a:p>
        </p:txBody>
      </p:sp>
    </p:spTree>
    <p:extLst>
      <p:ext uri="{BB962C8B-B14F-4D97-AF65-F5344CB8AC3E}">
        <p14:creationId xmlns:p14="http://schemas.microsoft.com/office/powerpoint/2010/main" val="16906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Logica proposizionale </a:t>
            </a:r>
            <a:br>
              <a:rPr lang="it-IT"/>
            </a:br>
            <a:r>
              <a:rPr lang="it-IT" i="1"/>
              <a:t>Sintassi vs Semantica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3429000" y="2362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6172200" y="2362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193800" y="2133600"/>
            <a:ext cx="113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i="1"/>
              <a:t>Sintassi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4033838" y="2133600"/>
            <a:ext cx="1452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i="1"/>
              <a:t>Semantica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6899275" y="2133600"/>
            <a:ext cx="104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i="1"/>
              <a:t>Mondo</a:t>
            </a: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5867400" y="525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5486400" y="5562600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000"/>
              <a:t>Concetto di modello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3657600" y="2971800"/>
            <a:ext cx="220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b="1" i="1"/>
              <a:t>Funzione di interpretazione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457200" y="2971800"/>
            <a:ext cx="26209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it-IT" b="1" i="1"/>
              <a:t>Simboli</a:t>
            </a:r>
          </a:p>
          <a:p>
            <a:pPr algn="l"/>
            <a:r>
              <a:rPr lang="it-IT" b="1" i="1"/>
              <a:t>FBF</a:t>
            </a:r>
          </a:p>
          <a:p>
            <a:pPr algn="l"/>
            <a:r>
              <a:rPr lang="it-IT" b="1" i="1"/>
              <a:t>ASSIOMI</a:t>
            </a:r>
          </a:p>
          <a:p>
            <a:pPr algn="l"/>
            <a:r>
              <a:rPr lang="it-IT" b="1" i="1"/>
              <a:t>Regole di inferenza</a:t>
            </a:r>
          </a:p>
        </p:txBody>
      </p:sp>
      <p:sp>
        <p:nvSpPr>
          <p:cNvPr id="22541" name="Cloud"/>
          <p:cNvSpPr>
            <a:spLocks noChangeAspect="1" noEditPoints="1" noChangeArrowheads="1"/>
          </p:cNvSpPr>
          <p:nvPr/>
        </p:nvSpPr>
        <p:spPr bwMode="auto">
          <a:xfrm rot="-5400000">
            <a:off x="6100763" y="3119437"/>
            <a:ext cx="2743200" cy="18383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it-IT"/>
          </a:p>
        </p:txBody>
      </p:sp>
      <p:grpSp>
        <p:nvGrpSpPr>
          <p:cNvPr id="22556" name="Group 28"/>
          <p:cNvGrpSpPr>
            <a:grpSpLocks/>
          </p:cNvGrpSpPr>
          <p:nvPr/>
        </p:nvGrpSpPr>
        <p:grpSpPr bwMode="auto">
          <a:xfrm>
            <a:off x="1066800" y="5089525"/>
            <a:ext cx="1239838" cy="396875"/>
            <a:chOff x="672" y="3158"/>
            <a:chExt cx="781" cy="250"/>
          </a:xfrm>
        </p:grpSpPr>
        <p:grpSp>
          <p:nvGrpSpPr>
            <p:cNvPr id="22542" name="Group 14"/>
            <p:cNvGrpSpPr>
              <a:grpSpLocks noChangeAspect="1"/>
            </p:cNvGrpSpPr>
            <p:nvPr/>
          </p:nvGrpSpPr>
          <p:grpSpPr bwMode="auto">
            <a:xfrm>
              <a:off x="1097" y="3210"/>
              <a:ext cx="105" cy="158"/>
              <a:chOff x="2256" y="3600"/>
              <a:chExt cx="192" cy="288"/>
            </a:xfrm>
          </p:grpSpPr>
          <p:sp>
            <p:nvSpPr>
              <p:cNvPr id="22543" name="Line 15"/>
              <p:cNvSpPr>
                <a:spLocks noChangeAspect="1" noChangeShapeType="1"/>
              </p:cNvSpPr>
              <p:nvPr/>
            </p:nvSpPr>
            <p:spPr bwMode="auto">
              <a:xfrm>
                <a:off x="2256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544" name="Line 16"/>
              <p:cNvSpPr>
                <a:spLocks noChangeAspect="1" noChangeShapeType="1"/>
              </p:cNvSpPr>
              <p:nvPr/>
            </p:nvSpPr>
            <p:spPr bwMode="auto">
              <a:xfrm>
                <a:off x="2256" y="374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22545" name="Text Box 17"/>
            <p:cNvSpPr txBox="1">
              <a:spLocks noChangeArrowheads="1"/>
            </p:cNvSpPr>
            <p:nvPr/>
          </p:nvSpPr>
          <p:spPr bwMode="auto">
            <a:xfrm>
              <a:off x="672" y="315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sz="2000" b="1"/>
                <a:t>S</a:t>
              </a:r>
            </a:p>
          </p:txBody>
        </p:sp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1248" y="315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it-IT" sz="2000"/>
                <a:t>F</a:t>
              </a:r>
              <a:endParaRPr lang="it-IT" sz="2000" baseline="-25000"/>
            </a:p>
          </p:txBody>
        </p:sp>
      </p:grpSp>
      <p:grpSp>
        <p:nvGrpSpPr>
          <p:cNvPr id="22555" name="Group 27"/>
          <p:cNvGrpSpPr>
            <a:grpSpLocks/>
          </p:cNvGrpSpPr>
          <p:nvPr/>
        </p:nvGrpSpPr>
        <p:grpSpPr bwMode="auto">
          <a:xfrm>
            <a:off x="4191000" y="5089525"/>
            <a:ext cx="1239838" cy="396875"/>
            <a:chOff x="2640" y="3120"/>
            <a:chExt cx="781" cy="250"/>
          </a:xfrm>
        </p:grpSpPr>
        <p:sp>
          <p:nvSpPr>
            <p:cNvPr id="22551" name="Text Box 23"/>
            <p:cNvSpPr txBox="1">
              <a:spLocks noChangeArrowheads="1"/>
            </p:cNvSpPr>
            <p:nvPr/>
          </p:nvSpPr>
          <p:spPr bwMode="auto">
            <a:xfrm>
              <a:off x="2640" y="312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sz="2000" b="1"/>
                <a:t>S</a:t>
              </a:r>
            </a:p>
          </p:txBody>
        </p:sp>
        <p:sp>
          <p:nvSpPr>
            <p:cNvPr id="22552" name="Text Box 24"/>
            <p:cNvSpPr txBox="1">
              <a:spLocks noChangeArrowheads="1"/>
            </p:cNvSpPr>
            <p:nvPr/>
          </p:nvSpPr>
          <p:spPr bwMode="auto">
            <a:xfrm>
              <a:off x="3216" y="3120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it-IT" sz="2000"/>
                <a:t>F</a:t>
              </a:r>
              <a:endParaRPr lang="it-IT" sz="2000" baseline="-25000"/>
            </a:p>
          </p:txBody>
        </p:sp>
        <p:grpSp>
          <p:nvGrpSpPr>
            <p:cNvPr id="22554" name="Group 26"/>
            <p:cNvGrpSpPr>
              <a:grpSpLocks/>
            </p:cNvGrpSpPr>
            <p:nvPr/>
          </p:nvGrpSpPr>
          <p:grpSpPr bwMode="auto">
            <a:xfrm>
              <a:off x="3065" y="3172"/>
              <a:ext cx="105" cy="158"/>
              <a:chOff x="3065" y="3172"/>
              <a:chExt cx="105" cy="158"/>
            </a:xfrm>
          </p:grpSpPr>
          <p:grpSp>
            <p:nvGrpSpPr>
              <p:cNvPr id="22548" name="Group 20"/>
              <p:cNvGrpSpPr>
                <a:grpSpLocks noChangeAspect="1"/>
              </p:cNvGrpSpPr>
              <p:nvPr/>
            </p:nvGrpSpPr>
            <p:grpSpPr bwMode="auto">
              <a:xfrm>
                <a:off x="3065" y="3172"/>
                <a:ext cx="105" cy="158"/>
                <a:chOff x="2256" y="3600"/>
                <a:chExt cx="192" cy="288"/>
              </a:xfrm>
            </p:grpSpPr>
            <p:sp>
              <p:nvSpPr>
                <p:cNvPr id="22549" name="Line 21"/>
                <p:cNvSpPr>
                  <a:spLocks noChangeAspect="1" noChangeShapeType="1"/>
                </p:cNvSpPr>
                <p:nvPr/>
              </p:nvSpPr>
              <p:spPr bwMode="auto">
                <a:xfrm>
                  <a:off x="2256" y="360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22550" name="Line 22"/>
                <p:cNvSpPr>
                  <a:spLocks noChangeAspect="1" noChangeShapeType="1"/>
                </p:cNvSpPr>
                <p:nvPr/>
              </p:nvSpPr>
              <p:spPr bwMode="auto">
                <a:xfrm>
                  <a:off x="2256" y="374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</p:grpSp>
          <p:sp>
            <p:nvSpPr>
              <p:cNvPr id="22553" name="Line 25"/>
              <p:cNvSpPr>
                <a:spLocks noChangeShapeType="1"/>
              </p:cNvSpPr>
              <p:nvPr/>
            </p:nvSpPr>
            <p:spPr bwMode="auto">
              <a:xfrm>
                <a:off x="3072" y="321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sp>
        <p:nvSpPr>
          <p:cNvPr id="22559" name="Arc 31"/>
          <p:cNvSpPr>
            <a:spLocks/>
          </p:cNvSpPr>
          <p:nvPr/>
        </p:nvSpPr>
        <p:spPr bwMode="auto">
          <a:xfrm flipV="1">
            <a:off x="2362200" y="5334000"/>
            <a:ext cx="2127250" cy="685800"/>
          </a:xfrm>
          <a:custGeom>
            <a:avLst/>
            <a:gdLst>
              <a:gd name="G0" fmla="+- 17626 0 0"/>
              <a:gd name="G1" fmla="+- 21600 0 0"/>
              <a:gd name="G2" fmla="+- 21600 0 0"/>
              <a:gd name="T0" fmla="*/ 0 w 35477"/>
              <a:gd name="T1" fmla="*/ 9115 h 21600"/>
              <a:gd name="T2" fmla="*/ 35477 w 35477"/>
              <a:gd name="T3" fmla="*/ 9439 h 21600"/>
              <a:gd name="T4" fmla="*/ 17626 w 3547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477" h="21600" fill="none" extrusionOk="0">
                <a:moveTo>
                  <a:pt x="-1" y="9114"/>
                </a:moveTo>
                <a:cubicBezTo>
                  <a:pt x="4049" y="3397"/>
                  <a:pt x="10620" y="-1"/>
                  <a:pt x="17626" y="0"/>
                </a:cubicBezTo>
                <a:cubicBezTo>
                  <a:pt x="24771" y="0"/>
                  <a:pt x="31454" y="3533"/>
                  <a:pt x="35477" y="9438"/>
                </a:cubicBezTo>
              </a:path>
              <a:path w="35477" h="21600" stroke="0" extrusionOk="0">
                <a:moveTo>
                  <a:pt x="-1" y="9114"/>
                </a:moveTo>
                <a:cubicBezTo>
                  <a:pt x="4049" y="3397"/>
                  <a:pt x="10620" y="-1"/>
                  <a:pt x="17626" y="0"/>
                </a:cubicBezTo>
                <a:cubicBezTo>
                  <a:pt x="24771" y="0"/>
                  <a:pt x="31454" y="3533"/>
                  <a:pt x="35477" y="9438"/>
                </a:cubicBezTo>
                <a:lnTo>
                  <a:pt x="17626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3144838" y="5756275"/>
            <a:ext cx="58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78633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it-IT" sz="2800"/>
              <a:t>Una dimostrazione per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it-IT" sz="2800" b="1"/>
              <a:t> </a:t>
            </a:r>
            <a:r>
              <a:rPr lang="it-IT" sz="28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2800"/>
              <a:t>è una sequenza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it-IT" sz="2800"/>
              <a:t>DIM=P</a:t>
            </a:r>
            <a:r>
              <a:rPr lang="it-IT" sz="2800" baseline="-25000"/>
              <a:t>1</a:t>
            </a:r>
            <a:r>
              <a:rPr lang="it-IT" sz="2800"/>
              <a:t>,P</a:t>
            </a:r>
            <a:r>
              <a:rPr lang="it-IT" sz="2800" baseline="-25000"/>
              <a:t>2</a:t>
            </a:r>
            <a:r>
              <a:rPr lang="it-IT" sz="2800"/>
              <a:t>,…,P</a:t>
            </a:r>
            <a:r>
              <a:rPr lang="it-IT" sz="2800" baseline="-25000"/>
              <a:t>n</a:t>
            </a:r>
            <a:endParaRPr lang="it-IT" sz="2800"/>
          </a:p>
          <a:p>
            <a:pPr>
              <a:lnSpc>
                <a:spcPct val="90000"/>
              </a:lnSpc>
            </a:pPr>
            <a:r>
              <a:rPr lang="it-IT" sz="2800"/>
              <a:t>P</a:t>
            </a:r>
            <a:r>
              <a:rPr lang="it-IT" sz="2800" baseline="-25000"/>
              <a:t>n</a:t>
            </a:r>
            <a:r>
              <a:rPr lang="it-IT" sz="2800"/>
              <a:t>=F</a:t>
            </a:r>
            <a:endParaRPr lang="it-IT" sz="2800" baseline="-25000"/>
          </a:p>
          <a:p>
            <a:pPr>
              <a:lnSpc>
                <a:spcPct val="90000"/>
              </a:lnSpc>
            </a:pPr>
            <a:r>
              <a:rPr lang="it-IT" sz="2800"/>
              <a:t>P</a:t>
            </a:r>
            <a:r>
              <a:rPr lang="it-IT" sz="2800" baseline="-25000"/>
              <a:t>i</a:t>
            </a:r>
            <a:r>
              <a:rPr lang="it-IT" sz="2800">
                <a:sym typeface="Symbol" pitchFamily="18" charset="2"/>
              </a:rPr>
              <a:t>S</a:t>
            </a:r>
          </a:p>
          <a:p>
            <a:pPr>
              <a:lnSpc>
                <a:spcPct val="90000"/>
              </a:lnSpc>
            </a:pPr>
            <a:r>
              <a:rPr lang="it-IT" sz="2800"/>
              <a:t>P</a:t>
            </a:r>
            <a:r>
              <a:rPr lang="it-IT" sz="2800" baseline="-25000"/>
              <a:t>i</a:t>
            </a:r>
            <a:r>
              <a:rPr lang="it-IT" sz="2800">
                <a:sym typeface="Symbol" pitchFamily="18" charset="2"/>
              </a:rPr>
              <a:t>ASSIOMI</a:t>
            </a:r>
          </a:p>
          <a:p>
            <a:pPr>
              <a:lnSpc>
                <a:spcPct val="90000"/>
              </a:lnSpc>
            </a:pPr>
            <a:r>
              <a:rPr lang="it-IT" sz="2800">
                <a:sym typeface="Symbol" pitchFamily="18" charset="2"/>
              </a:rPr>
              <a:t>P</a:t>
            </a:r>
            <a:r>
              <a:rPr lang="it-IT" sz="2800" baseline="-25000">
                <a:sym typeface="Symbol" pitchFamily="18" charset="2"/>
              </a:rPr>
              <a:t>i</a:t>
            </a:r>
            <a:r>
              <a:rPr lang="it-IT" sz="2800">
                <a:sym typeface="Symbol" pitchFamily="18" charset="2"/>
              </a:rPr>
              <a:t> è ottenibile da P</a:t>
            </a:r>
            <a:r>
              <a:rPr lang="it-IT" sz="2800" baseline="-25000">
                <a:sym typeface="Symbol" pitchFamily="18" charset="2"/>
              </a:rPr>
              <a:t>i1</a:t>
            </a:r>
            <a:r>
              <a:rPr lang="it-IT" sz="2800">
                <a:sym typeface="Symbol" pitchFamily="18" charset="2"/>
              </a:rPr>
              <a:t>,…,P</a:t>
            </a:r>
            <a:r>
              <a:rPr lang="it-IT" sz="2800" baseline="-25000">
                <a:sym typeface="Symbol" pitchFamily="18" charset="2"/>
              </a:rPr>
              <a:t>im</a:t>
            </a:r>
            <a:r>
              <a:rPr lang="it-IT" sz="2800">
                <a:sym typeface="Symbol" pitchFamily="18" charset="2"/>
              </a:rPr>
              <a:t> (con i1&lt;i,.., im&lt;i) applicando una </a:t>
            </a:r>
            <a:r>
              <a:rPr lang="it-IT" sz="2800" b="1">
                <a:sym typeface="Symbol" pitchFamily="18" charset="2"/>
              </a:rPr>
              <a:t>regola di inferenza</a:t>
            </a:r>
            <a:endParaRPr lang="it-IT" sz="280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Sintassi vs Semantica</a:t>
            </a:r>
            <a:r>
              <a:rPr lang="it-IT" i="1"/>
              <a:t> </a:t>
            </a:r>
            <a:br>
              <a:rPr lang="it-IT" i="1"/>
            </a:br>
            <a:r>
              <a:rPr lang="it-IT" sz="3600" i="1"/>
              <a:t>Osservazioni</a:t>
            </a:r>
          </a:p>
        </p:txBody>
      </p:sp>
      <p:grpSp>
        <p:nvGrpSpPr>
          <p:cNvPr id="24581" name="Group 5"/>
          <p:cNvGrpSpPr>
            <a:grpSpLocks noChangeAspect="1"/>
          </p:cNvGrpSpPr>
          <p:nvPr/>
        </p:nvGrpSpPr>
        <p:grpSpPr bwMode="auto">
          <a:xfrm>
            <a:off x="4414838" y="2552700"/>
            <a:ext cx="320675" cy="347663"/>
            <a:chOff x="2256" y="3600"/>
            <a:chExt cx="192" cy="288"/>
          </a:xfrm>
        </p:grpSpPr>
        <p:sp>
          <p:nvSpPr>
            <p:cNvPr id="24582" name="Line 6"/>
            <p:cNvSpPr>
              <a:spLocks noChangeAspect="1" noChangeShapeType="1"/>
            </p:cNvSpPr>
            <p:nvPr/>
          </p:nvSpPr>
          <p:spPr bwMode="auto">
            <a:xfrm>
              <a:off x="2256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583" name="Line 7"/>
            <p:cNvSpPr>
              <a:spLocks noChangeAspect="1" noChangeShapeType="1"/>
            </p:cNvSpPr>
            <p:nvPr/>
          </p:nvSpPr>
          <p:spPr bwMode="auto">
            <a:xfrm>
              <a:off x="2256" y="3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803650" y="2438400"/>
            <a:ext cx="633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800" b="1"/>
              <a:t>S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4876800" y="2452688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it-IT" sz="2800"/>
              <a:t>F</a:t>
            </a:r>
            <a:endParaRPr lang="it-IT" sz="2800" baseline="-25000"/>
          </a:p>
        </p:txBody>
      </p:sp>
    </p:spTree>
    <p:extLst>
      <p:ext uri="{BB962C8B-B14F-4D97-AF65-F5344CB8AC3E}">
        <p14:creationId xmlns:p14="http://schemas.microsoft.com/office/powerpoint/2010/main" val="182546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it-IT" b="1"/>
              <a:t> </a:t>
            </a:r>
            <a:r>
              <a:rPr lang="it-IT"/>
              <a:t> 	DIM=P</a:t>
            </a:r>
            <a:r>
              <a:rPr lang="it-IT" baseline="-25000"/>
              <a:t>1</a:t>
            </a:r>
            <a:r>
              <a:rPr lang="it-IT"/>
              <a:t>,P</a:t>
            </a:r>
            <a:r>
              <a:rPr lang="it-IT" baseline="-25000"/>
              <a:t>2</a:t>
            </a:r>
            <a:r>
              <a:rPr lang="it-IT"/>
              <a:t>,…,P</a:t>
            </a:r>
            <a:r>
              <a:rPr lang="it-IT" baseline="-25000"/>
              <a:t>n</a:t>
            </a:r>
            <a:endParaRPr lang="it-IT"/>
          </a:p>
          <a:p>
            <a:pPr>
              <a:buFontTx/>
              <a:buNone/>
            </a:pPr>
            <a:r>
              <a:rPr lang="it-IT"/>
              <a:t>Problema: introduciamo sempre formule vere?</a:t>
            </a:r>
            <a:endParaRPr lang="it-IT" baseline="-25000"/>
          </a:p>
          <a:p>
            <a:r>
              <a:rPr lang="it-IT" sz="2800"/>
              <a:t>P</a:t>
            </a:r>
            <a:r>
              <a:rPr lang="it-IT" sz="2800" baseline="-25000"/>
              <a:t>i</a:t>
            </a:r>
            <a:r>
              <a:rPr lang="it-IT" sz="2800">
                <a:sym typeface="Symbol" pitchFamily="18" charset="2"/>
              </a:rPr>
              <a:t>S			vere per ipotesi</a:t>
            </a:r>
          </a:p>
          <a:p>
            <a:r>
              <a:rPr lang="it-IT" sz="2800"/>
              <a:t>P</a:t>
            </a:r>
            <a:r>
              <a:rPr lang="it-IT" sz="2800" baseline="-25000"/>
              <a:t>i</a:t>
            </a:r>
            <a:r>
              <a:rPr lang="it-IT" sz="2800">
                <a:sym typeface="Symbol" pitchFamily="18" charset="2"/>
              </a:rPr>
              <a:t>ASSIOMI		veri poiché tautologie</a:t>
            </a:r>
          </a:p>
          <a:p>
            <a:endParaRPr lang="it-IT" sz="2800">
              <a:sym typeface="Symbol" pitchFamily="18" charset="2"/>
            </a:endParaRPr>
          </a:p>
          <a:p>
            <a:r>
              <a:rPr lang="it-IT" sz="2800">
                <a:sym typeface="Symbol" pitchFamily="18" charset="2"/>
              </a:rPr>
              <a:t>P</a:t>
            </a:r>
            <a:r>
              <a:rPr lang="it-IT" sz="2800" baseline="-25000">
                <a:sym typeface="Symbol" pitchFamily="18" charset="2"/>
              </a:rPr>
              <a:t>i</a:t>
            </a:r>
            <a:r>
              <a:rPr lang="it-IT" sz="2800">
                <a:sym typeface="Symbol" pitchFamily="18" charset="2"/>
              </a:rPr>
              <a:t> è ottenibile da P</a:t>
            </a:r>
            <a:r>
              <a:rPr lang="it-IT" sz="2800" baseline="-25000">
                <a:sym typeface="Symbol" pitchFamily="18" charset="2"/>
              </a:rPr>
              <a:t>i1</a:t>
            </a:r>
            <a:r>
              <a:rPr lang="it-IT" sz="2800">
                <a:sym typeface="Symbol" pitchFamily="18" charset="2"/>
              </a:rPr>
              <a:t>,…,P</a:t>
            </a:r>
            <a:r>
              <a:rPr lang="it-IT" sz="2800" baseline="-25000">
                <a:sym typeface="Symbol" pitchFamily="18" charset="2"/>
              </a:rPr>
              <a:t>im</a:t>
            </a:r>
            <a:r>
              <a:rPr lang="it-IT" sz="2800">
                <a:sym typeface="Symbol" pitchFamily="18" charset="2"/>
              </a:rPr>
              <a:t> (con i1&lt;i,.., im&lt;i) applicando una </a:t>
            </a:r>
            <a:r>
              <a:rPr lang="it-IT" sz="2800" b="1">
                <a:sym typeface="Symbol" pitchFamily="18" charset="2"/>
              </a:rPr>
              <a:t>regola di inferenza</a:t>
            </a:r>
            <a:endParaRPr lang="it-IT" sz="28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Sintassi vs Semantica</a:t>
            </a:r>
            <a:r>
              <a:rPr lang="it-IT" i="1"/>
              <a:t> </a:t>
            </a:r>
            <a:br>
              <a:rPr lang="it-IT" i="1"/>
            </a:br>
            <a:r>
              <a:rPr lang="it-IT" sz="3600" i="1"/>
              <a:t>Osservazioni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990600" y="4648200"/>
            <a:ext cx="7010400" cy="1066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5257800" y="60960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/>
              <a:t>anello debole</a:t>
            </a:r>
          </a:p>
        </p:txBody>
      </p:sp>
      <p:cxnSp>
        <p:nvCxnSpPr>
          <p:cNvPr id="25611" name="AutoShape 11"/>
          <p:cNvCxnSpPr>
            <a:cxnSpLocks noChangeShapeType="1"/>
            <a:stCxn id="25610" idx="0"/>
            <a:endCxn id="25609" idx="2"/>
          </p:cNvCxnSpPr>
          <p:nvPr/>
        </p:nvCxnSpPr>
        <p:spPr bwMode="auto">
          <a:xfrm flipH="1" flipV="1">
            <a:off x="4495800" y="5715000"/>
            <a:ext cx="2133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415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Sintassi vs Semantica </a:t>
            </a:r>
            <a:br>
              <a:rPr lang="it-IT"/>
            </a:br>
            <a:r>
              <a:rPr lang="it-IT" sz="3200" i="1"/>
              <a:t>Regole di inferenza e veridicità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6705600" y="53340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it-IT" sz="2000"/>
              <a:t>V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705600" y="56388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it-IT" sz="2000"/>
              <a:t>V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6705600" y="59436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it-IT" sz="2000"/>
              <a:t>F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705600" y="62484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it-IT" sz="2000"/>
              <a:t>F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7010400" y="53340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it-IT" sz="2000"/>
              <a:t>V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7010400" y="56388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it-IT" sz="2000"/>
              <a:t>F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7010400" y="59436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it-IT" sz="2000"/>
              <a:t>V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7010400" y="62484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it-IT" sz="2000"/>
              <a:t>F</a:t>
            </a: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6705600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it-IT" sz="2000" b="1"/>
              <a:t>A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7010400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it-IT" sz="2000" b="1"/>
              <a:t>B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7315200" y="53340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2000"/>
              <a:t>V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7315200" y="56388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2000"/>
              <a:t>F</a:t>
            </a: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7315200" y="59436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2000"/>
              <a:t>V</a:t>
            </a: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7315200" y="62484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2000"/>
              <a:t>V</a:t>
            </a: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7315200" y="5029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2000" b="1"/>
              <a:t>A</a:t>
            </a:r>
            <a:r>
              <a:rPr lang="it-IT" sz="2000" b="1">
                <a:sym typeface="Symbol" pitchFamily="18" charset="2"/>
              </a:rPr>
              <a:t></a:t>
            </a:r>
            <a:r>
              <a:rPr lang="it-IT" sz="2000" b="1"/>
              <a:t>B</a:t>
            </a: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6705600" y="2362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it-IT" sz="2000"/>
              <a:t>V</a:t>
            </a: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6705600" y="26670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it-IT" sz="2000"/>
              <a:t>V</a:t>
            </a: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6705600" y="29718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it-IT" sz="2000"/>
              <a:t>F</a:t>
            </a: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6705600" y="32766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it-IT" sz="2000"/>
              <a:t>F</a:t>
            </a: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7010400" y="2362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it-IT" sz="2000"/>
              <a:t>V</a:t>
            </a: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7010400" y="26670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it-IT" sz="2000"/>
              <a:t>F</a:t>
            </a:r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7010400" y="29718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it-IT" sz="2000"/>
              <a:t>V</a:t>
            </a: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7010400" y="32766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it-IT" sz="2000"/>
              <a:t>F</a:t>
            </a:r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6705600" y="20574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it-IT" sz="2000" b="1"/>
              <a:t>A</a:t>
            </a: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7010400" y="20574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it-IT" sz="2000" b="1"/>
              <a:t>B</a:t>
            </a:r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7315200" y="2362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2000"/>
              <a:t>V</a:t>
            </a:r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7315200" y="26670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2000"/>
              <a:t>F</a:t>
            </a:r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7315200" y="29718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2000"/>
              <a:t>F</a:t>
            </a:r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7315200" y="32766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2000"/>
              <a:t>F</a:t>
            </a:r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7315200" y="20574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2000" b="1"/>
              <a:t>A</a:t>
            </a:r>
            <a:r>
              <a:rPr lang="it-IT" sz="2000" b="1">
                <a:sym typeface="Symbol" pitchFamily="18" charset="2"/>
              </a:rPr>
              <a:t></a:t>
            </a:r>
            <a:r>
              <a:rPr lang="it-IT" sz="2000" b="1"/>
              <a:t>B</a:t>
            </a: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1066800" y="5375275"/>
            <a:ext cx="420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/>
              <a:t>P </a:t>
            </a:r>
            <a:r>
              <a:rPr lang="it-IT">
                <a:sym typeface="Symbol" pitchFamily="18" charset="2"/>
              </a:rPr>
              <a:t></a:t>
            </a:r>
            <a:r>
              <a:rPr lang="it-IT"/>
              <a:t> B , P</a:t>
            </a:r>
          </a:p>
        </p:txBody>
      </p:sp>
      <p:sp>
        <p:nvSpPr>
          <p:cNvPr id="26662" name="Text Box 38"/>
          <p:cNvSpPr txBox="1">
            <a:spLocks noChangeArrowheads="1"/>
          </p:cNvSpPr>
          <p:nvPr/>
        </p:nvSpPr>
        <p:spPr bwMode="auto">
          <a:xfrm>
            <a:off x="1066800" y="5867400"/>
            <a:ext cx="420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/>
              <a:t>B</a:t>
            </a:r>
          </a:p>
        </p:txBody>
      </p:sp>
      <p:sp>
        <p:nvSpPr>
          <p:cNvPr id="26663" name="Line 39"/>
          <p:cNvSpPr>
            <a:spLocks noChangeShapeType="1"/>
          </p:cNvSpPr>
          <p:nvPr/>
        </p:nvSpPr>
        <p:spPr bwMode="auto">
          <a:xfrm flipV="1">
            <a:off x="1731963" y="5867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4732338" y="5638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b="1"/>
              <a:t>MP</a:t>
            </a:r>
          </a:p>
        </p:txBody>
      </p:sp>
      <p:sp>
        <p:nvSpPr>
          <p:cNvPr id="26665" name="Text Box 41"/>
          <p:cNvSpPr txBox="1">
            <a:spLocks noChangeArrowheads="1"/>
          </p:cNvSpPr>
          <p:nvPr/>
        </p:nvSpPr>
        <p:spPr bwMode="auto">
          <a:xfrm>
            <a:off x="1219200" y="2133600"/>
            <a:ext cx="420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/>
              <a:t>A</a:t>
            </a:r>
            <a:r>
              <a:rPr lang="it-IT" baseline="-25000"/>
              <a:t>1</a:t>
            </a:r>
            <a:r>
              <a:rPr lang="it-IT"/>
              <a:t>,…,A</a:t>
            </a:r>
            <a:r>
              <a:rPr lang="it-IT" baseline="-25000"/>
              <a:t>n</a:t>
            </a:r>
          </a:p>
        </p:txBody>
      </p:sp>
      <p:sp>
        <p:nvSpPr>
          <p:cNvPr id="26666" name="Text Box 42"/>
          <p:cNvSpPr txBox="1">
            <a:spLocks noChangeArrowheads="1"/>
          </p:cNvSpPr>
          <p:nvPr/>
        </p:nvSpPr>
        <p:spPr bwMode="auto">
          <a:xfrm>
            <a:off x="1219200" y="2625725"/>
            <a:ext cx="420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/>
              <a:t>A</a:t>
            </a:r>
            <a:r>
              <a:rPr lang="it-IT" baseline="-25000"/>
              <a:t>1</a:t>
            </a:r>
            <a:r>
              <a:rPr lang="it-IT">
                <a:sym typeface="Symbol" pitchFamily="18" charset="2"/>
              </a:rPr>
              <a:t></a:t>
            </a:r>
            <a:r>
              <a:rPr lang="it-IT"/>
              <a:t>… </a:t>
            </a:r>
            <a:r>
              <a:rPr lang="it-IT">
                <a:sym typeface="Symbol" pitchFamily="18" charset="2"/>
              </a:rPr>
              <a:t></a:t>
            </a:r>
            <a:r>
              <a:rPr lang="it-IT"/>
              <a:t>A</a:t>
            </a:r>
            <a:r>
              <a:rPr lang="it-IT" baseline="-25000"/>
              <a:t>n</a:t>
            </a:r>
          </a:p>
        </p:txBody>
      </p:sp>
      <p:sp>
        <p:nvSpPr>
          <p:cNvPr id="26667" name="Line 43"/>
          <p:cNvSpPr>
            <a:spLocks noChangeShapeType="1"/>
          </p:cNvSpPr>
          <p:nvPr/>
        </p:nvSpPr>
        <p:spPr bwMode="auto">
          <a:xfrm flipV="1">
            <a:off x="1836738" y="2625725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6668" name="Text Box 44"/>
          <p:cNvSpPr txBox="1">
            <a:spLocks noChangeArrowheads="1"/>
          </p:cNvSpPr>
          <p:nvPr/>
        </p:nvSpPr>
        <p:spPr bwMode="auto">
          <a:xfrm>
            <a:off x="1219200" y="3810000"/>
            <a:ext cx="420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/>
              <a:t>A</a:t>
            </a:r>
            <a:r>
              <a:rPr lang="it-IT" baseline="-25000"/>
              <a:t>1</a:t>
            </a:r>
            <a:r>
              <a:rPr lang="it-IT">
                <a:sym typeface="Symbol" pitchFamily="18" charset="2"/>
              </a:rPr>
              <a:t></a:t>
            </a:r>
            <a:r>
              <a:rPr lang="it-IT"/>
              <a:t>… </a:t>
            </a:r>
            <a:r>
              <a:rPr lang="it-IT">
                <a:sym typeface="Symbol" pitchFamily="18" charset="2"/>
              </a:rPr>
              <a:t></a:t>
            </a:r>
            <a:r>
              <a:rPr lang="it-IT"/>
              <a:t>A</a:t>
            </a:r>
            <a:r>
              <a:rPr lang="it-IT" baseline="-25000"/>
              <a:t>n</a:t>
            </a:r>
          </a:p>
        </p:txBody>
      </p:sp>
      <p:sp>
        <p:nvSpPr>
          <p:cNvPr id="26669" name="Text Box 45"/>
          <p:cNvSpPr txBox="1">
            <a:spLocks noChangeArrowheads="1"/>
          </p:cNvSpPr>
          <p:nvPr/>
        </p:nvSpPr>
        <p:spPr bwMode="auto">
          <a:xfrm>
            <a:off x="1219200" y="4302125"/>
            <a:ext cx="420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/>
              <a:t>A</a:t>
            </a:r>
            <a:r>
              <a:rPr lang="it-IT" baseline="-25000"/>
              <a:t>i</a:t>
            </a:r>
          </a:p>
        </p:txBody>
      </p:sp>
      <p:sp>
        <p:nvSpPr>
          <p:cNvPr id="26670" name="Line 46"/>
          <p:cNvSpPr>
            <a:spLocks noChangeShapeType="1"/>
          </p:cNvSpPr>
          <p:nvPr/>
        </p:nvSpPr>
        <p:spPr bwMode="auto">
          <a:xfrm flipV="1">
            <a:off x="1836738" y="4302125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6671" name="Text Box 47"/>
          <p:cNvSpPr txBox="1">
            <a:spLocks noChangeArrowheads="1"/>
          </p:cNvSpPr>
          <p:nvPr/>
        </p:nvSpPr>
        <p:spPr bwMode="auto">
          <a:xfrm>
            <a:off x="4953000" y="4073525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b="1"/>
              <a:t>AE</a:t>
            </a:r>
          </a:p>
        </p:txBody>
      </p:sp>
      <p:sp>
        <p:nvSpPr>
          <p:cNvPr id="26672" name="Text Box 48"/>
          <p:cNvSpPr txBox="1">
            <a:spLocks noChangeArrowheads="1"/>
          </p:cNvSpPr>
          <p:nvPr/>
        </p:nvSpPr>
        <p:spPr bwMode="auto">
          <a:xfrm>
            <a:off x="4953000" y="2397125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b="1"/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38969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Sintassi vs Semantica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La preservazione della veridicità è osservabile per induzione</a:t>
            </a:r>
          </a:p>
          <a:p>
            <a:endParaRPr lang="it-IT"/>
          </a:p>
          <a:p>
            <a:r>
              <a:rPr lang="it-IT"/>
              <a:t>Formalmente:</a:t>
            </a:r>
          </a:p>
          <a:p>
            <a:pPr lvl="1"/>
            <a:r>
              <a:rPr lang="it-IT"/>
              <a:t>(Meta)Teorema di completezza</a:t>
            </a:r>
          </a:p>
          <a:p>
            <a:pPr lvl="1"/>
            <a:r>
              <a:rPr lang="it-IT"/>
              <a:t>(Meta)Teorema di Deduzione (+ Ogni teorema di L è una tautologia)</a:t>
            </a:r>
          </a:p>
        </p:txBody>
      </p:sp>
    </p:spTree>
    <p:extLst>
      <p:ext uri="{BB962C8B-B14F-4D97-AF65-F5344CB8AC3E}">
        <p14:creationId xmlns:p14="http://schemas.microsoft.com/office/powerpoint/2010/main" val="239125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/>
              <a:t>Wumpus World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943600"/>
            <a:ext cx="7772400" cy="685800"/>
          </a:xfrm>
        </p:spPr>
        <p:txBody>
          <a:bodyPr/>
          <a:lstStyle/>
          <a:p>
            <a:r>
              <a:rPr lang="it-IT"/>
              <a:t>Domanda: E’ possibile trovare il Wumpus?</a:t>
            </a: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133600" y="1582738"/>
          <a:ext cx="4495800" cy="443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Fotografia Photo Editor" r:id="rId3" imgW="2876190" imgH="2838846" progId="MSPhotoEd.3">
                  <p:embed/>
                </p:oleObj>
              </mc:Choice>
              <mc:Fallback>
                <p:oleObj name="Fotografia Photo Editor" r:id="rId3" imgW="2876190" imgH="283884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82738"/>
                        <a:ext cx="4495800" cy="443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Line 5"/>
          <p:cNvSpPr>
            <a:spLocks noChangeShapeType="1"/>
          </p:cNvSpPr>
          <p:nvPr/>
        </p:nvSpPr>
        <p:spPr bwMode="auto">
          <a:xfrm flipV="1">
            <a:off x="3124200" y="4267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3276600" y="42672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3429000" y="48768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431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/>
              <a:t>Wumpus World </a:t>
            </a:r>
            <a:br>
              <a:rPr lang="it-IT" sz="3600"/>
            </a:br>
            <a:r>
              <a:rPr lang="it-IT" sz="3600" i="1"/>
              <a:t>come và il mondo (stralcio)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772400" cy="4343400"/>
          </a:xfrm>
        </p:spPr>
        <p:txBody>
          <a:bodyPr/>
          <a:lstStyle/>
          <a:p>
            <a:r>
              <a:rPr lang="it-IT"/>
              <a:t>Se il wumpus è in una casella, si avverte la puzza nelle quattro caselle adiacenti (a croce)</a:t>
            </a:r>
          </a:p>
          <a:p>
            <a:r>
              <a:rPr lang="it-IT"/>
              <a:t>Se c’è una buca in una casella, si avverte la brezza nelle quattro caselle adiacenti (a croce)</a:t>
            </a:r>
          </a:p>
          <a:p>
            <a:r>
              <a:rPr lang="it-IT"/>
              <a:t>Se c’è l’oro, si avverte luccicare nella stessa casella</a:t>
            </a:r>
          </a:p>
        </p:txBody>
      </p:sp>
    </p:spTree>
    <p:extLst>
      <p:ext uri="{BB962C8B-B14F-4D97-AF65-F5344CB8AC3E}">
        <p14:creationId xmlns:p14="http://schemas.microsoft.com/office/powerpoint/2010/main" val="203498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FMZ</a:t>
            </a:r>
          </a:p>
        </p:txBody>
      </p:sp>
      <p:sp>
        <p:nvSpPr>
          <p:cNvPr id="11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0CCD-3C55-4548-A17B-2FF1D694A26C}" type="slidenum">
              <a:rPr lang="it-IT"/>
              <a:pPr/>
              <a:t>4</a:t>
            </a:fld>
            <a:endParaRPr lang="it-IT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Semplice Teorema: conoscenze pregresse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body" sz="half" idx="2"/>
          </p:nvPr>
        </p:nvSpPr>
        <p:spPr>
          <a:xfrm>
            <a:off x="3200400" y="2590800"/>
            <a:ext cx="5257800" cy="30480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it-IT" sz="2400">
              <a:latin typeface="Tahoma" charset="0"/>
            </a:endParaRPr>
          </a:p>
          <a:p>
            <a:pPr>
              <a:lnSpc>
                <a:spcPct val="90000"/>
              </a:lnSpc>
            </a:pPr>
            <a:r>
              <a:rPr lang="it-IT" sz="2400">
                <a:latin typeface="Tahoma" charset="0"/>
              </a:rPr>
              <a:t>Se due triangoli sono uguali, i due triangoli hanno lati ed angoli uguali (A)</a:t>
            </a:r>
          </a:p>
          <a:p>
            <a:pPr>
              <a:lnSpc>
                <a:spcPct val="90000"/>
              </a:lnSpc>
              <a:buFontTx/>
              <a:buNone/>
            </a:pPr>
            <a:endParaRPr lang="it-IT" sz="2400">
              <a:latin typeface="Tahoma" charset="0"/>
            </a:endParaRPr>
          </a:p>
          <a:p>
            <a:pPr>
              <a:lnSpc>
                <a:spcPct val="90000"/>
              </a:lnSpc>
            </a:pPr>
            <a:r>
              <a:rPr lang="it-IT" sz="2400">
                <a:latin typeface="Tahoma" charset="0"/>
              </a:rPr>
              <a:t>Se due triangoli hanno due lati e l’angolo sotteso uguali, allora i due triangoli sono uguali (T)</a:t>
            </a: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701675" y="2438400"/>
            <a:ext cx="1371600" cy="1905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930275" y="3276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 flipH="1">
            <a:off x="1539875" y="3276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81000" y="43053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1800"/>
              <a:t>A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073275" y="43053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1800"/>
              <a:t>C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1235075" y="1981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180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7210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/>
              <a:t>Logica proposizionale e Wumpus World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it-IT" sz="3600"/>
              <a:t>Abbiamo a disposizione:</a:t>
            </a:r>
          </a:p>
          <a:p>
            <a:r>
              <a:rPr lang="it-IT"/>
              <a:t>Informazioni:</a:t>
            </a:r>
          </a:p>
          <a:p>
            <a:pPr lvl="1"/>
            <a:r>
              <a:rPr lang="it-IT"/>
              <a:t>Regole su come và il mondo (del Wumpus)</a:t>
            </a:r>
          </a:p>
          <a:p>
            <a:pPr lvl="1"/>
            <a:r>
              <a:rPr lang="it-IT"/>
              <a:t>Fatti indotti dall’esplorazione</a:t>
            </a:r>
          </a:p>
          <a:p>
            <a:r>
              <a:rPr lang="it-IT"/>
              <a:t>Uno strumento:</a:t>
            </a:r>
          </a:p>
          <a:p>
            <a:pPr lvl="1"/>
            <a:r>
              <a:rPr lang="it-IT"/>
              <a:t>Logica proposizionale</a:t>
            </a:r>
          </a:p>
        </p:txBody>
      </p:sp>
    </p:spTree>
    <p:extLst>
      <p:ext uri="{BB962C8B-B14F-4D97-AF65-F5344CB8AC3E}">
        <p14:creationId xmlns:p14="http://schemas.microsoft.com/office/powerpoint/2010/main" val="104708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Base di conoscenza (logica)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it-IT" sz="2800"/>
              <a:t>Individuare i letterali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sz="2400"/>
              <a:t>S</a:t>
            </a:r>
            <a:r>
              <a:rPr lang="it-IT" sz="2400" baseline="-25000"/>
              <a:t>1,1		</a:t>
            </a:r>
            <a:r>
              <a:rPr lang="it-IT" sz="2400"/>
              <a:t>= Puzza nella casella 1,1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sz="2400"/>
              <a:t>…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sz="2400"/>
              <a:t>S</a:t>
            </a:r>
            <a:r>
              <a:rPr lang="it-IT" sz="2400" baseline="-25000"/>
              <a:t>4,4		</a:t>
            </a:r>
            <a:r>
              <a:rPr lang="it-IT" sz="2400"/>
              <a:t>= Puzza nella casella 4,4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sz="2400"/>
              <a:t>B</a:t>
            </a:r>
            <a:r>
              <a:rPr lang="it-IT" sz="2400" baseline="-25000"/>
              <a:t>1,1	</a:t>
            </a:r>
            <a:r>
              <a:rPr lang="it-IT" sz="2400"/>
              <a:t>= Brezza nella casella 1,1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sz="2400"/>
              <a:t>…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sz="2400"/>
              <a:t>B</a:t>
            </a:r>
            <a:r>
              <a:rPr lang="it-IT" sz="2400" baseline="-25000"/>
              <a:t>4,4	</a:t>
            </a:r>
            <a:r>
              <a:rPr lang="it-IT" sz="2400"/>
              <a:t>= Brezza nella casella 4,4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sz="2400"/>
              <a:t>W</a:t>
            </a:r>
            <a:r>
              <a:rPr lang="it-IT" sz="2400" baseline="-25000"/>
              <a:t>1,1	</a:t>
            </a:r>
            <a:r>
              <a:rPr lang="it-IT" sz="2400"/>
              <a:t>= Wumpus nella casella 1,1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sz="2400"/>
              <a:t>…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sz="2400"/>
              <a:t>W</a:t>
            </a:r>
            <a:r>
              <a:rPr lang="it-IT" sz="2400" baseline="-25000"/>
              <a:t>4,4	</a:t>
            </a:r>
            <a:r>
              <a:rPr lang="it-IT" sz="2400"/>
              <a:t>= Wumpus nella casella 4,4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it-IT" sz="2400" baseline="-25000"/>
          </a:p>
        </p:txBody>
      </p:sp>
    </p:spTree>
    <p:extLst>
      <p:ext uri="{BB962C8B-B14F-4D97-AF65-F5344CB8AC3E}">
        <p14:creationId xmlns:p14="http://schemas.microsoft.com/office/powerpoint/2010/main" val="26418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Base di conoscenza (logica)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it-IT"/>
              <a:t>Traduzione delle affermazioni (Regole):</a:t>
            </a:r>
          </a:p>
          <a:p>
            <a:pPr>
              <a:buFontTx/>
              <a:buNone/>
            </a:pPr>
            <a:r>
              <a:rPr lang="it-IT" sz="2400">
                <a:cs typeface="Times New Roman" charset="0"/>
              </a:rPr>
              <a:t>(</a:t>
            </a:r>
            <a:r>
              <a:rPr lang="it-IT" sz="2400" b="1">
                <a:cs typeface="Times New Roman" charset="0"/>
              </a:rPr>
              <a:t>R</a:t>
            </a:r>
            <a:r>
              <a:rPr lang="it-IT" sz="2400" b="1" baseline="-25000">
                <a:cs typeface="Times New Roman" charset="0"/>
              </a:rPr>
              <a:t>1</a:t>
            </a:r>
            <a:r>
              <a:rPr lang="it-IT" sz="2400">
                <a:cs typeface="Times New Roman" charset="0"/>
              </a:rPr>
              <a:t>):		¬</a:t>
            </a:r>
            <a:r>
              <a:rPr lang="it-IT" sz="2400"/>
              <a:t>S</a:t>
            </a:r>
            <a:r>
              <a:rPr lang="it-IT" sz="2400" baseline="-25000"/>
              <a:t>1,1</a:t>
            </a:r>
            <a:r>
              <a:rPr lang="it-IT" sz="2400">
                <a:sym typeface="Symbol" pitchFamily="18" charset="2"/>
              </a:rPr>
              <a:t> </a:t>
            </a:r>
            <a:r>
              <a:rPr lang="it-IT" sz="2400">
                <a:cs typeface="Times New Roman" charset="0"/>
              </a:rPr>
              <a:t>¬</a:t>
            </a:r>
            <a:r>
              <a:rPr lang="it-IT" sz="2400"/>
              <a:t>W</a:t>
            </a:r>
            <a:r>
              <a:rPr lang="it-IT" sz="2400" baseline="-25000"/>
              <a:t>1,1</a:t>
            </a:r>
            <a:r>
              <a:rPr lang="it-IT" sz="2400">
                <a:sym typeface="Symbol" pitchFamily="18" charset="2"/>
              </a:rPr>
              <a:t> </a:t>
            </a:r>
            <a:r>
              <a:rPr lang="it-IT" sz="2400">
                <a:cs typeface="Times New Roman" charset="0"/>
              </a:rPr>
              <a:t>¬</a:t>
            </a:r>
            <a:r>
              <a:rPr lang="it-IT" sz="2400"/>
              <a:t>W</a:t>
            </a:r>
            <a:r>
              <a:rPr lang="it-IT" sz="2400" baseline="-25000"/>
              <a:t>1,2</a:t>
            </a:r>
            <a:r>
              <a:rPr lang="it-IT" sz="2400">
                <a:sym typeface="Symbol" pitchFamily="18" charset="2"/>
              </a:rPr>
              <a:t> </a:t>
            </a:r>
            <a:r>
              <a:rPr lang="it-IT" sz="2400">
                <a:cs typeface="Times New Roman" charset="0"/>
              </a:rPr>
              <a:t>¬</a:t>
            </a:r>
            <a:r>
              <a:rPr lang="it-IT" sz="2400"/>
              <a:t>W</a:t>
            </a:r>
            <a:r>
              <a:rPr lang="it-IT" sz="2400" baseline="-25000"/>
              <a:t>2,1</a:t>
            </a:r>
          </a:p>
          <a:p>
            <a:pPr>
              <a:buFontTx/>
              <a:buNone/>
            </a:pPr>
            <a:r>
              <a:rPr lang="it-IT" sz="2400">
                <a:cs typeface="Times New Roman" charset="0"/>
              </a:rPr>
              <a:t>(</a:t>
            </a:r>
            <a:r>
              <a:rPr lang="it-IT" sz="2400" b="1">
                <a:cs typeface="Times New Roman" charset="0"/>
              </a:rPr>
              <a:t>R</a:t>
            </a:r>
            <a:r>
              <a:rPr lang="it-IT" sz="2400" b="1" baseline="-25000">
                <a:cs typeface="Times New Roman" charset="0"/>
              </a:rPr>
              <a:t>2</a:t>
            </a:r>
            <a:r>
              <a:rPr lang="it-IT" sz="2400">
                <a:cs typeface="Times New Roman" charset="0"/>
              </a:rPr>
              <a:t>):		¬</a:t>
            </a:r>
            <a:r>
              <a:rPr lang="it-IT" sz="2400"/>
              <a:t>S</a:t>
            </a:r>
            <a:r>
              <a:rPr lang="it-IT" sz="2400" baseline="-25000"/>
              <a:t>2,1</a:t>
            </a:r>
            <a:r>
              <a:rPr lang="it-IT" sz="2400">
                <a:sym typeface="Symbol" pitchFamily="18" charset="2"/>
              </a:rPr>
              <a:t> </a:t>
            </a:r>
            <a:r>
              <a:rPr lang="it-IT" sz="2400">
                <a:cs typeface="Times New Roman" charset="0"/>
              </a:rPr>
              <a:t>¬</a:t>
            </a:r>
            <a:r>
              <a:rPr lang="it-IT" sz="2400"/>
              <a:t>W</a:t>
            </a:r>
            <a:r>
              <a:rPr lang="it-IT" sz="2400" baseline="-25000"/>
              <a:t>1,2</a:t>
            </a:r>
            <a:r>
              <a:rPr lang="it-IT" sz="2400">
                <a:sym typeface="Symbol" pitchFamily="18" charset="2"/>
              </a:rPr>
              <a:t></a:t>
            </a:r>
            <a:r>
              <a:rPr lang="it-IT" sz="2400">
                <a:cs typeface="Times New Roman" charset="0"/>
              </a:rPr>
              <a:t>¬</a:t>
            </a:r>
            <a:r>
              <a:rPr lang="it-IT" sz="2400"/>
              <a:t>W</a:t>
            </a:r>
            <a:r>
              <a:rPr lang="it-IT" sz="2400" baseline="-25000"/>
              <a:t>2,1</a:t>
            </a:r>
            <a:r>
              <a:rPr lang="it-IT" sz="2400">
                <a:sym typeface="Symbol" pitchFamily="18" charset="2"/>
              </a:rPr>
              <a:t></a:t>
            </a:r>
            <a:r>
              <a:rPr lang="it-IT" sz="2400">
                <a:cs typeface="Times New Roman" charset="0"/>
              </a:rPr>
              <a:t>¬</a:t>
            </a:r>
            <a:r>
              <a:rPr lang="it-IT" sz="2400"/>
              <a:t>W</a:t>
            </a:r>
            <a:r>
              <a:rPr lang="it-IT" sz="2400" baseline="-25000"/>
              <a:t>2,2 </a:t>
            </a:r>
            <a:r>
              <a:rPr lang="it-IT" sz="2400">
                <a:sym typeface="Symbol" pitchFamily="18" charset="2"/>
              </a:rPr>
              <a:t></a:t>
            </a:r>
            <a:r>
              <a:rPr lang="it-IT" sz="2400">
                <a:cs typeface="Times New Roman" charset="0"/>
              </a:rPr>
              <a:t>¬</a:t>
            </a:r>
            <a:r>
              <a:rPr lang="it-IT" sz="2400"/>
              <a:t>W</a:t>
            </a:r>
            <a:r>
              <a:rPr lang="it-IT" sz="2400" baseline="-25000"/>
              <a:t>3,1</a:t>
            </a:r>
            <a:endParaRPr lang="it-IT" sz="2400">
              <a:sym typeface="Symbol" pitchFamily="18" charset="2"/>
            </a:endParaRPr>
          </a:p>
          <a:p>
            <a:pPr>
              <a:buFontTx/>
              <a:buNone/>
            </a:pPr>
            <a:r>
              <a:rPr lang="it-IT" sz="2400">
                <a:cs typeface="Times New Roman" charset="0"/>
              </a:rPr>
              <a:t>(</a:t>
            </a:r>
            <a:r>
              <a:rPr lang="it-IT" sz="2400" b="1">
                <a:cs typeface="Times New Roman" charset="0"/>
              </a:rPr>
              <a:t>R</a:t>
            </a:r>
            <a:r>
              <a:rPr lang="it-IT" sz="2400" b="1" baseline="-25000">
                <a:cs typeface="Times New Roman" charset="0"/>
              </a:rPr>
              <a:t>3</a:t>
            </a:r>
            <a:r>
              <a:rPr lang="it-IT" sz="2400">
                <a:cs typeface="Times New Roman" charset="0"/>
              </a:rPr>
              <a:t>):		¬</a:t>
            </a:r>
            <a:r>
              <a:rPr lang="it-IT" sz="2400"/>
              <a:t>S</a:t>
            </a:r>
            <a:r>
              <a:rPr lang="it-IT" sz="2400" baseline="-25000"/>
              <a:t>1,2</a:t>
            </a:r>
            <a:r>
              <a:rPr lang="it-IT" sz="2400">
                <a:sym typeface="Symbol" pitchFamily="18" charset="2"/>
              </a:rPr>
              <a:t> </a:t>
            </a:r>
            <a:r>
              <a:rPr lang="it-IT" sz="2400">
                <a:cs typeface="Times New Roman" charset="0"/>
              </a:rPr>
              <a:t>¬</a:t>
            </a:r>
            <a:r>
              <a:rPr lang="it-IT" sz="2400"/>
              <a:t>W</a:t>
            </a:r>
            <a:r>
              <a:rPr lang="it-IT" sz="2400" baseline="-25000"/>
              <a:t>1,1</a:t>
            </a:r>
            <a:r>
              <a:rPr lang="it-IT" sz="2400">
                <a:sym typeface="Symbol" pitchFamily="18" charset="2"/>
              </a:rPr>
              <a:t></a:t>
            </a:r>
            <a:r>
              <a:rPr lang="it-IT" sz="2400">
                <a:cs typeface="Times New Roman" charset="0"/>
              </a:rPr>
              <a:t>¬</a:t>
            </a:r>
            <a:r>
              <a:rPr lang="it-IT" sz="2400"/>
              <a:t>W</a:t>
            </a:r>
            <a:r>
              <a:rPr lang="it-IT" sz="2400" baseline="-25000"/>
              <a:t>1,2 </a:t>
            </a:r>
            <a:r>
              <a:rPr lang="it-IT" sz="2400">
                <a:sym typeface="Symbol" pitchFamily="18" charset="2"/>
              </a:rPr>
              <a:t></a:t>
            </a:r>
            <a:r>
              <a:rPr lang="it-IT" sz="2400">
                <a:cs typeface="Times New Roman" charset="0"/>
              </a:rPr>
              <a:t>¬</a:t>
            </a:r>
            <a:r>
              <a:rPr lang="it-IT" sz="2400"/>
              <a:t>W</a:t>
            </a:r>
            <a:r>
              <a:rPr lang="it-IT" sz="2400" baseline="-25000"/>
              <a:t>2,2</a:t>
            </a:r>
            <a:r>
              <a:rPr lang="it-IT" sz="2400">
                <a:sym typeface="Symbol" pitchFamily="18" charset="2"/>
              </a:rPr>
              <a:t></a:t>
            </a:r>
            <a:r>
              <a:rPr lang="it-IT" sz="2400">
                <a:cs typeface="Times New Roman" charset="0"/>
              </a:rPr>
              <a:t>¬</a:t>
            </a:r>
            <a:r>
              <a:rPr lang="it-IT" sz="2400"/>
              <a:t>W</a:t>
            </a:r>
            <a:r>
              <a:rPr lang="it-IT" sz="2400" baseline="-25000"/>
              <a:t>1,3</a:t>
            </a:r>
          </a:p>
          <a:p>
            <a:pPr>
              <a:buFontTx/>
              <a:buNone/>
            </a:pPr>
            <a:r>
              <a:rPr lang="it-IT" sz="2400">
                <a:cs typeface="Times New Roman" charset="0"/>
              </a:rPr>
              <a:t>(</a:t>
            </a:r>
            <a:r>
              <a:rPr lang="it-IT" sz="2400" b="1">
                <a:cs typeface="Times New Roman" charset="0"/>
              </a:rPr>
              <a:t>R</a:t>
            </a:r>
            <a:r>
              <a:rPr lang="it-IT" sz="2400" b="1" baseline="-25000">
                <a:cs typeface="Times New Roman" charset="0"/>
              </a:rPr>
              <a:t>4</a:t>
            </a:r>
            <a:r>
              <a:rPr lang="it-IT" sz="2400">
                <a:cs typeface="Times New Roman" charset="0"/>
              </a:rPr>
              <a:t>):		</a:t>
            </a:r>
            <a:r>
              <a:rPr lang="it-IT" sz="2400"/>
              <a:t>S</a:t>
            </a:r>
            <a:r>
              <a:rPr lang="it-IT" sz="2400" baseline="-25000"/>
              <a:t>1,2</a:t>
            </a:r>
            <a:r>
              <a:rPr lang="it-IT" sz="2400">
                <a:sym typeface="Symbol" pitchFamily="18" charset="2"/>
              </a:rPr>
              <a:t> </a:t>
            </a:r>
            <a:r>
              <a:rPr lang="it-IT" sz="2400"/>
              <a:t>W</a:t>
            </a:r>
            <a:r>
              <a:rPr lang="it-IT" sz="2400" baseline="-25000"/>
              <a:t>1,3 </a:t>
            </a:r>
            <a:r>
              <a:rPr lang="it-IT" sz="2400">
                <a:sym typeface="Symbol" pitchFamily="18" charset="2"/>
              </a:rPr>
              <a:t></a:t>
            </a:r>
            <a:r>
              <a:rPr lang="it-IT" sz="2400"/>
              <a:t>W</a:t>
            </a:r>
            <a:r>
              <a:rPr lang="it-IT" sz="2400" baseline="-25000"/>
              <a:t>1,2</a:t>
            </a:r>
            <a:r>
              <a:rPr lang="it-IT" sz="2400">
                <a:sym typeface="Symbol" pitchFamily="18" charset="2"/>
              </a:rPr>
              <a:t></a:t>
            </a:r>
            <a:r>
              <a:rPr lang="it-IT" sz="2400"/>
              <a:t>W</a:t>
            </a:r>
            <a:r>
              <a:rPr lang="it-IT" sz="2400" baseline="-25000"/>
              <a:t>2,2</a:t>
            </a:r>
            <a:r>
              <a:rPr lang="it-IT" sz="2400">
                <a:sym typeface="Symbol" pitchFamily="18" charset="2"/>
              </a:rPr>
              <a:t></a:t>
            </a:r>
            <a:r>
              <a:rPr lang="it-IT" sz="2400"/>
              <a:t>W</a:t>
            </a:r>
            <a:r>
              <a:rPr lang="it-IT" sz="2400" baseline="-25000"/>
              <a:t>1,1</a:t>
            </a:r>
          </a:p>
          <a:p>
            <a:pPr>
              <a:buFontTx/>
              <a:buNone/>
            </a:pPr>
            <a:r>
              <a:rPr lang="it-IT" sz="2400" b="1">
                <a:sym typeface="Symbol" pitchFamily="18" charset="2"/>
              </a:rPr>
              <a:t> …	</a:t>
            </a:r>
            <a:r>
              <a:rPr lang="it-IT" sz="2400">
                <a:sym typeface="Symbol" pitchFamily="18" charset="2"/>
              </a:rPr>
              <a:t>				</a:t>
            </a:r>
            <a:r>
              <a:rPr lang="it-IT" sz="2400" b="1">
                <a:sym typeface="Symbol" pitchFamily="18" charset="2"/>
              </a:rPr>
              <a:t>…</a:t>
            </a:r>
          </a:p>
          <a:p>
            <a:pPr>
              <a:buFontTx/>
              <a:buNone/>
            </a:pPr>
            <a:endParaRPr lang="it-IT" sz="2400" baseline="-25000"/>
          </a:p>
        </p:txBody>
      </p:sp>
    </p:spTree>
    <p:extLst>
      <p:ext uri="{BB962C8B-B14F-4D97-AF65-F5344CB8AC3E}">
        <p14:creationId xmlns:p14="http://schemas.microsoft.com/office/powerpoint/2010/main" val="404981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Base di conoscenza (logica)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it-IT"/>
              <a:t>Traduzione delle osservazioni:</a:t>
            </a:r>
          </a:p>
          <a:p>
            <a:pPr>
              <a:buFontTx/>
              <a:buNone/>
            </a:pPr>
            <a:endParaRPr lang="it-IT" sz="2400">
              <a:cs typeface="Times New Roman" charset="0"/>
            </a:endParaRPr>
          </a:p>
          <a:p>
            <a:pPr>
              <a:buFontTx/>
              <a:buNone/>
            </a:pPr>
            <a:endParaRPr lang="it-IT" baseline="-25000"/>
          </a:p>
          <a:p>
            <a:pPr>
              <a:buFontTx/>
              <a:buNone/>
            </a:pPr>
            <a:endParaRPr lang="it-IT" baseline="-2500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838200" y="2895600"/>
            <a:ext cx="32004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it-IT" sz="3200">
                <a:cs typeface="Times New Roman" charset="0"/>
              </a:rPr>
              <a:t>¬</a:t>
            </a:r>
            <a:r>
              <a:rPr lang="it-IT" sz="3200"/>
              <a:t>S</a:t>
            </a:r>
            <a:r>
              <a:rPr lang="it-IT" sz="3200" baseline="-25000"/>
              <a:t>1,1 		</a:t>
            </a:r>
            <a:r>
              <a:rPr lang="it-IT" sz="3200">
                <a:cs typeface="Times New Roman" charset="0"/>
              </a:rPr>
              <a:t>¬</a:t>
            </a:r>
            <a:r>
              <a:rPr lang="it-IT" sz="3200"/>
              <a:t>B</a:t>
            </a:r>
            <a:r>
              <a:rPr lang="it-IT" sz="3200" baseline="-25000"/>
              <a:t>1,1</a:t>
            </a:r>
          </a:p>
          <a:p>
            <a:pPr>
              <a:spcBef>
                <a:spcPct val="20000"/>
              </a:spcBef>
            </a:pPr>
            <a:r>
              <a:rPr lang="it-IT" sz="3200">
                <a:cs typeface="Times New Roman" charset="0"/>
              </a:rPr>
              <a:t>¬</a:t>
            </a:r>
            <a:r>
              <a:rPr lang="it-IT" sz="3200"/>
              <a:t>S</a:t>
            </a:r>
            <a:r>
              <a:rPr lang="it-IT" sz="3200" baseline="-25000"/>
              <a:t>2,1 		</a:t>
            </a:r>
            <a:r>
              <a:rPr lang="it-IT" sz="3200"/>
              <a:t>B</a:t>
            </a:r>
            <a:r>
              <a:rPr lang="it-IT" sz="3200" baseline="-25000"/>
              <a:t>2,1</a:t>
            </a:r>
            <a:endParaRPr lang="it-IT" sz="3200"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it-IT" sz="3200"/>
              <a:t>S</a:t>
            </a:r>
            <a:r>
              <a:rPr lang="it-IT" sz="3200" baseline="-25000"/>
              <a:t>1,2		 </a:t>
            </a:r>
            <a:r>
              <a:rPr lang="it-IT" sz="3200">
                <a:cs typeface="Times New Roman" charset="0"/>
              </a:rPr>
              <a:t>¬</a:t>
            </a:r>
            <a:r>
              <a:rPr lang="it-IT" sz="3200" baseline="-25000"/>
              <a:t> </a:t>
            </a:r>
            <a:r>
              <a:rPr lang="it-IT" sz="3200"/>
              <a:t>B</a:t>
            </a:r>
            <a:r>
              <a:rPr lang="it-IT" sz="3200" baseline="-25000"/>
              <a:t>1,2</a:t>
            </a:r>
          </a:p>
        </p:txBody>
      </p:sp>
      <p:grpSp>
        <p:nvGrpSpPr>
          <p:cNvPr id="10251" name="Group 11"/>
          <p:cNvGrpSpPr>
            <a:grpSpLocks/>
          </p:cNvGrpSpPr>
          <p:nvPr/>
        </p:nvGrpSpPr>
        <p:grpSpPr bwMode="auto">
          <a:xfrm>
            <a:off x="2362200" y="5410200"/>
            <a:ext cx="152400" cy="304800"/>
            <a:chOff x="1392" y="3408"/>
            <a:chExt cx="96" cy="192"/>
          </a:xfrm>
        </p:grpSpPr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1392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>
              <a:off x="148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2065338" y="5867400"/>
            <a:ext cx="744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it-IT" b="1" i="1"/>
              <a:t>OSS</a:t>
            </a:r>
          </a:p>
        </p:txBody>
      </p:sp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4114800" y="2644775"/>
          <a:ext cx="4114800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Fotografia Photo Editor" r:id="rId3" imgW="2876190" imgH="2838846" progId="MSPhotoEd.3">
                  <p:embed/>
                </p:oleObj>
              </mc:Choice>
              <mc:Fallback>
                <p:oleObj name="Fotografia Photo Editor" r:id="rId3" imgW="2876190" imgH="2838846" progId="MSPhotoEd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644775"/>
                        <a:ext cx="4114800" cy="406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Line 14"/>
          <p:cNvSpPr>
            <a:spLocks noChangeAspect="1" noChangeShapeType="1"/>
          </p:cNvSpPr>
          <p:nvPr/>
        </p:nvSpPr>
        <p:spPr bwMode="auto">
          <a:xfrm flipV="1">
            <a:off x="5029200" y="5083175"/>
            <a:ext cx="1588" cy="609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0255" name="Line 15"/>
          <p:cNvSpPr>
            <a:spLocks noChangeAspect="1" noChangeShapeType="1"/>
          </p:cNvSpPr>
          <p:nvPr/>
        </p:nvSpPr>
        <p:spPr bwMode="auto">
          <a:xfrm>
            <a:off x="5181600" y="5083175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0256" name="Line 16"/>
          <p:cNvSpPr>
            <a:spLocks noChangeAspect="1" noChangeShapeType="1"/>
          </p:cNvSpPr>
          <p:nvPr/>
        </p:nvSpPr>
        <p:spPr bwMode="auto">
          <a:xfrm>
            <a:off x="5351463" y="5692775"/>
            <a:ext cx="439737" cy="158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47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Obbiettivo </a:t>
            </a:r>
            <a:br>
              <a:rPr lang="it-IT"/>
            </a:br>
            <a:r>
              <a:rPr lang="it-IT"/>
              <a:t>(Teorema da dimostrare)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pPr>
              <a:buFontTx/>
              <a:buNone/>
            </a:pPr>
            <a:r>
              <a:rPr lang="it-IT"/>
              <a:t>	Date le conoscenze, localizzare con certezza in 1,3 il Wumpus.</a:t>
            </a: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4191000" y="3429000"/>
            <a:ext cx="8382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4572000" y="4567238"/>
            <a:ext cx="304800" cy="457200"/>
            <a:chOff x="2256" y="3600"/>
            <a:chExt cx="192" cy="288"/>
          </a:xfrm>
        </p:grpSpPr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>
              <a:off x="2256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>
              <a:off x="2256" y="3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3124200" y="4505325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200" b="1"/>
              <a:t>KB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089525" y="4505325"/>
            <a:ext cx="901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it-IT" sz="3200"/>
              <a:t>W</a:t>
            </a:r>
            <a:r>
              <a:rPr lang="it-IT" sz="3200" baseline="-25000"/>
              <a:t>1,3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2743200" y="4191000"/>
            <a:ext cx="3810000" cy="1219200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457200" y="5715000"/>
            <a:ext cx="567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it-IT" sz="3200"/>
              <a:t>dove</a:t>
            </a:r>
            <a:r>
              <a:rPr lang="it-IT" sz="3200" b="1"/>
              <a:t> KB</a:t>
            </a:r>
            <a:r>
              <a:rPr lang="it-IT" sz="3200"/>
              <a:t> = </a:t>
            </a:r>
            <a:r>
              <a:rPr lang="it-IT" sz="3200" b="1" i="1"/>
              <a:t>OSS </a:t>
            </a:r>
            <a:r>
              <a:rPr lang="it-IT" sz="3200">
                <a:sym typeface="Symbol" pitchFamily="18" charset="2"/>
              </a:rPr>
              <a:t> {R</a:t>
            </a:r>
            <a:r>
              <a:rPr lang="it-IT" sz="3200" baseline="-25000">
                <a:sym typeface="Symbol" pitchFamily="18" charset="2"/>
              </a:rPr>
              <a:t>1</a:t>
            </a:r>
            <a:r>
              <a:rPr lang="it-IT" sz="3200">
                <a:sym typeface="Symbol" pitchFamily="18" charset="2"/>
              </a:rPr>
              <a:t>,R</a:t>
            </a:r>
            <a:r>
              <a:rPr lang="it-IT" sz="3200" baseline="-25000">
                <a:sym typeface="Symbol" pitchFamily="18" charset="2"/>
              </a:rPr>
              <a:t>2</a:t>
            </a:r>
            <a:r>
              <a:rPr lang="it-IT" sz="3200">
                <a:sym typeface="Symbol" pitchFamily="18" charset="2"/>
              </a:rPr>
              <a:t>,R</a:t>
            </a:r>
            <a:r>
              <a:rPr lang="it-IT" sz="3200" baseline="-25000">
                <a:sym typeface="Symbol" pitchFamily="18" charset="2"/>
              </a:rPr>
              <a:t>3</a:t>
            </a:r>
            <a:r>
              <a:rPr lang="it-IT" sz="3200">
                <a:sym typeface="Symbol" pitchFamily="18" charset="2"/>
              </a:rPr>
              <a:t>,R</a:t>
            </a:r>
            <a:r>
              <a:rPr lang="it-IT" sz="3200" baseline="-25000">
                <a:sym typeface="Symbol" pitchFamily="18" charset="2"/>
              </a:rPr>
              <a:t>4</a:t>
            </a:r>
            <a:r>
              <a:rPr lang="it-IT" sz="3200">
                <a:sym typeface="Symbol" pitchFamily="18" charset="2"/>
              </a:rPr>
              <a:t>}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72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Dimostrazione: </a:t>
            </a:r>
            <a:r>
              <a:rPr lang="it-IT" sz="4000"/>
              <a:t>verso l’</a:t>
            </a:r>
            <a:r>
              <a:rPr lang="it-IT" sz="4000" b="1"/>
              <a:t>Obbiettivo</a:t>
            </a:r>
          </a:p>
        </p:txBody>
      </p:sp>
      <p:grpSp>
        <p:nvGrpSpPr>
          <p:cNvPr id="14340" name="Group 4"/>
          <p:cNvGrpSpPr>
            <a:grpSpLocks noChangeAspect="1"/>
          </p:cNvGrpSpPr>
          <p:nvPr/>
        </p:nvGrpSpPr>
        <p:grpSpPr bwMode="auto">
          <a:xfrm>
            <a:off x="4484688" y="1830388"/>
            <a:ext cx="166687" cy="250825"/>
            <a:chOff x="2256" y="3600"/>
            <a:chExt cx="192" cy="288"/>
          </a:xfrm>
        </p:grpSpPr>
        <p:sp>
          <p:nvSpPr>
            <p:cNvPr id="14341" name="Line 5"/>
            <p:cNvSpPr>
              <a:spLocks noChangeAspect="1" noChangeShapeType="1"/>
            </p:cNvSpPr>
            <p:nvPr/>
          </p:nvSpPr>
          <p:spPr bwMode="auto">
            <a:xfrm>
              <a:off x="2256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342" name="Line 6"/>
            <p:cNvSpPr>
              <a:spLocks noChangeAspect="1" noChangeShapeType="1"/>
            </p:cNvSpPr>
            <p:nvPr/>
          </p:nvSpPr>
          <p:spPr bwMode="auto">
            <a:xfrm>
              <a:off x="2256" y="3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3810000" y="1747838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000" b="1"/>
              <a:t>KB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4724400" y="1747838"/>
            <a:ext cx="630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it-IT" sz="2000"/>
              <a:t>W</a:t>
            </a:r>
            <a:r>
              <a:rPr lang="it-IT" sz="2000" baseline="-25000"/>
              <a:t>1,3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733800" y="1717675"/>
            <a:ext cx="1600200" cy="492125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1066800" y="31242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219200" y="2625725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it-IT" sz="2000">
                <a:cs typeface="Times New Roman" charset="0"/>
              </a:rPr>
              <a:t>¬</a:t>
            </a:r>
            <a:r>
              <a:rPr lang="it-IT" sz="2000"/>
              <a:t>S</a:t>
            </a:r>
            <a:r>
              <a:rPr lang="it-IT" sz="2000" baseline="-25000"/>
              <a:t>1,1      </a:t>
            </a:r>
            <a:r>
              <a:rPr lang="it-IT" sz="2000">
                <a:cs typeface="Times New Roman" charset="0"/>
              </a:rPr>
              <a:t>,      ¬</a:t>
            </a:r>
            <a:r>
              <a:rPr lang="it-IT" sz="2000"/>
              <a:t>S</a:t>
            </a:r>
            <a:r>
              <a:rPr lang="it-IT" sz="2000" baseline="-25000"/>
              <a:t>1,1</a:t>
            </a:r>
            <a:r>
              <a:rPr lang="it-IT" sz="2000">
                <a:sym typeface="Symbol" pitchFamily="18" charset="2"/>
              </a:rPr>
              <a:t> </a:t>
            </a:r>
            <a:r>
              <a:rPr lang="it-IT" sz="2000">
                <a:cs typeface="Times New Roman" charset="0"/>
              </a:rPr>
              <a:t>¬</a:t>
            </a:r>
            <a:r>
              <a:rPr lang="it-IT" sz="2000"/>
              <a:t>W</a:t>
            </a:r>
            <a:r>
              <a:rPr lang="it-IT" sz="2000" baseline="-25000"/>
              <a:t>1,1</a:t>
            </a:r>
            <a:r>
              <a:rPr lang="it-IT" sz="2000">
                <a:sym typeface="Symbol" pitchFamily="18" charset="2"/>
              </a:rPr>
              <a:t> </a:t>
            </a:r>
            <a:r>
              <a:rPr lang="it-IT" sz="2000">
                <a:cs typeface="Times New Roman" charset="0"/>
              </a:rPr>
              <a:t>¬</a:t>
            </a:r>
            <a:r>
              <a:rPr lang="it-IT" sz="2000"/>
              <a:t>W</a:t>
            </a:r>
            <a:r>
              <a:rPr lang="it-IT" sz="2000" baseline="-25000"/>
              <a:t>1,2</a:t>
            </a:r>
            <a:r>
              <a:rPr lang="it-IT" sz="2000">
                <a:sym typeface="Symbol" pitchFamily="18" charset="2"/>
              </a:rPr>
              <a:t> </a:t>
            </a:r>
            <a:r>
              <a:rPr lang="it-IT" sz="2000">
                <a:cs typeface="Times New Roman" charset="0"/>
              </a:rPr>
              <a:t>¬</a:t>
            </a:r>
            <a:r>
              <a:rPr lang="it-IT" sz="2000"/>
              <a:t>W</a:t>
            </a:r>
            <a:r>
              <a:rPr lang="it-IT" sz="2000" baseline="-25000"/>
              <a:t>2,1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238375" y="3200400"/>
            <a:ext cx="2382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2000">
                <a:cs typeface="Times New Roman" charset="0"/>
              </a:rPr>
              <a:t>¬</a:t>
            </a:r>
            <a:r>
              <a:rPr lang="it-IT" sz="2000"/>
              <a:t>W</a:t>
            </a:r>
            <a:r>
              <a:rPr lang="it-IT" sz="2000" baseline="-25000"/>
              <a:t>1,1</a:t>
            </a:r>
            <a:r>
              <a:rPr lang="it-IT" sz="2000">
                <a:sym typeface="Symbol" pitchFamily="18" charset="2"/>
              </a:rPr>
              <a:t> </a:t>
            </a:r>
            <a:r>
              <a:rPr lang="it-IT" sz="2000">
                <a:cs typeface="Times New Roman" charset="0"/>
              </a:rPr>
              <a:t>¬</a:t>
            </a:r>
            <a:r>
              <a:rPr lang="it-IT" sz="2000"/>
              <a:t>W</a:t>
            </a:r>
            <a:r>
              <a:rPr lang="it-IT" sz="2000" baseline="-25000"/>
              <a:t>1,2</a:t>
            </a:r>
            <a:r>
              <a:rPr lang="it-IT" sz="2000">
                <a:sym typeface="Symbol" pitchFamily="18" charset="2"/>
              </a:rPr>
              <a:t> </a:t>
            </a:r>
            <a:r>
              <a:rPr lang="it-IT" sz="2000">
                <a:cs typeface="Times New Roman" charset="0"/>
              </a:rPr>
              <a:t>¬</a:t>
            </a:r>
            <a:r>
              <a:rPr lang="it-IT" sz="2000"/>
              <a:t>W</a:t>
            </a:r>
            <a:r>
              <a:rPr lang="it-IT" sz="2000" baseline="-25000"/>
              <a:t>2,1</a:t>
            </a: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1066800" y="3733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2244725" y="3968750"/>
            <a:ext cx="2370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2000">
                <a:cs typeface="Times New Roman" charset="0"/>
              </a:rPr>
              <a:t>¬</a:t>
            </a:r>
            <a:r>
              <a:rPr lang="it-IT" sz="2000"/>
              <a:t>W</a:t>
            </a:r>
            <a:r>
              <a:rPr lang="it-IT" sz="2000" baseline="-25000"/>
              <a:t>1,1 </a:t>
            </a:r>
            <a:r>
              <a:rPr lang="it-IT" sz="2000"/>
              <a:t>,</a:t>
            </a:r>
            <a:r>
              <a:rPr lang="it-IT" sz="2000" baseline="-25000"/>
              <a:t> </a:t>
            </a:r>
            <a:r>
              <a:rPr lang="it-IT" sz="2000">
                <a:sym typeface="Symbol" pitchFamily="18" charset="2"/>
              </a:rPr>
              <a:t> </a:t>
            </a:r>
            <a:r>
              <a:rPr lang="it-IT" sz="2000">
                <a:cs typeface="Times New Roman" charset="0"/>
              </a:rPr>
              <a:t>¬</a:t>
            </a:r>
            <a:r>
              <a:rPr lang="it-IT" sz="2000"/>
              <a:t>W</a:t>
            </a:r>
            <a:r>
              <a:rPr lang="it-IT" sz="2000" baseline="-25000"/>
              <a:t>1,2  </a:t>
            </a:r>
            <a:r>
              <a:rPr lang="it-IT" sz="2000"/>
              <a:t>,</a:t>
            </a:r>
            <a:r>
              <a:rPr lang="it-IT" sz="2000">
                <a:sym typeface="Symbol" pitchFamily="18" charset="2"/>
              </a:rPr>
              <a:t> </a:t>
            </a:r>
            <a:r>
              <a:rPr lang="it-IT" sz="2000">
                <a:cs typeface="Times New Roman" charset="0"/>
              </a:rPr>
              <a:t>¬</a:t>
            </a:r>
            <a:r>
              <a:rPr lang="it-IT" sz="2000"/>
              <a:t>W</a:t>
            </a:r>
            <a:r>
              <a:rPr lang="it-IT" sz="2000" baseline="-25000"/>
              <a:t>2,1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5667375" y="2895600"/>
            <a:ext cx="65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b="1"/>
              <a:t>MP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5667375" y="3505200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b="1"/>
              <a:t>AE =And-Elimination</a:t>
            </a:r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914400" y="48006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1143000" y="5527675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1066800" y="5029200"/>
            <a:ext cx="472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it-IT" sz="2000">
                <a:cs typeface="Times New Roman" charset="0"/>
              </a:rPr>
              <a:t>¬</a:t>
            </a:r>
            <a:r>
              <a:rPr lang="it-IT" sz="2000"/>
              <a:t>S</a:t>
            </a:r>
            <a:r>
              <a:rPr lang="it-IT" sz="2000" baseline="-25000"/>
              <a:t>2,1   </a:t>
            </a:r>
            <a:r>
              <a:rPr lang="it-IT" sz="2000">
                <a:cs typeface="Times New Roman" charset="0"/>
              </a:rPr>
              <a:t>, ¬</a:t>
            </a:r>
            <a:r>
              <a:rPr lang="it-IT" sz="2000"/>
              <a:t>S</a:t>
            </a:r>
            <a:r>
              <a:rPr lang="it-IT" sz="2000" baseline="-25000"/>
              <a:t>2,1</a:t>
            </a:r>
            <a:r>
              <a:rPr lang="it-IT" sz="2000">
                <a:sym typeface="Symbol" pitchFamily="18" charset="2"/>
              </a:rPr>
              <a:t> </a:t>
            </a:r>
            <a:r>
              <a:rPr lang="it-IT" sz="2000">
                <a:cs typeface="Times New Roman" charset="0"/>
              </a:rPr>
              <a:t>¬</a:t>
            </a:r>
            <a:r>
              <a:rPr lang="it-IT" sz="2000"/>
              <a:t>W</a:t>
            </a:r>
            <a:r>
              <a:rPr lang="it-IT" sz="2000" baseline="-25000"/>
              <a:t>1,2</a:t>
            </a:r>
            <a:r>
              <a:rPr lang="it-IT" sz="2000">
                <a:sym typeface="Symbol" pitchFamily="18" charset="2"/>
              </a:rPr>
              <a:t></a:t>
            </a:r>
            <a:r>
              <a:rPr lang="it-IT" sz="2000">
                <a:cs typeface="Times New Roman" charset="0"/>
              </a:rPr>
              <a:t>¬</a:t>
            </a:r>
            <a:r>
              <a:rPr lang="it-IT" sz="2000"/>
              <a:t>W</a:t>
            </a:r>
            <a:r>
              <a:rPr lang="it-IT" sz="2000" baseline="-25000"/>
              <a:t>2,1</a:t>
            </a:r>
            <a:r>
              <a:rPr lang="it-IT" sz="2000">
                <a:sym typeface="Symbol" pitchFamily="18" charset="2"/>
              </a:rPr>
              <a:t></a:t>
            </a:r>
            <a:r>
              <a:rPr lang="it-IT" sz="2000">
                <a:cs typeface="Times New Roman" charset="0"/>
              </a:rPr>
              <a:t>¬</a:t>
            </a:r>
            <a:r>
              <a:rPr lang="it-IT" sz="2000"/>
              <a:t>W</a:t>
            </a:r>
            <a:r>
              <a:rPr lang="it-IT" sz="2000" baseline="-25000"/>
              <a:t>2,2 </a:t>
            </a:r>
            <a:r>
              <a:rPr lang="it-IT" sz="2000">
                <a:sym typeface="Symbol" pitchFamily="18" charset="2"/>
              </a:rPr>
              <a:t></a:t>
            </a:r>
            <a:r>
              <a:rPr lang="it-IT" sz="2000">
                <a:cs typeface="Times New Roman" charset="0"/>
              </a:rPr>
              <a:t>¬</a:t>
            </a:r>
            <a:r>
              <a:rPr lang="it-IT" sz="2000"/>
              <a:t>W</a:t>
            </a:r>
            <a:r>
              <a:rPr lang="it-IT" sz="2000" baseline="-25000"/>
              <a:t>3,1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1962150" y="5715000"/>
            <a:ext cx="3089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2000">
                <a:cs typeface="Times New Roman" charset="0"/>
              </a:rPr>
              <a:t>¬</a:t>
            </a:r>
            <a:r>
              <a:rPr lang="it-IT" sz="2000"/>
              <a:t>W</a:t>
            </a:r>
            <a:r>
              <a:rPr lang="it-IT" sz="2000" baseline="-25000"/>
              <a:t>1,2</a:t>
            </a:r>
            <a:r>
              <a:rPr lang="it-IT" sz="2000">
                <a:sym typeface="Symbol" pitchFamily="18" charset="2"/>
              </a:rPr>
              <a:t> , </a:t>
            </a:r>
            <a:r>
              <a:rPr lang="it-IT" sz="2000">
                <a:cs typeface="Times New Roman" charset="0"/>
              </a:rPr>
              <a:t>¬</a:t>
            </a:r>
            <a:r>
              <a:rPr lang="it-IT" sz="2000"/>
              <a:t>W</a:t>
            </a:r>
            <a:r>
              <a:rPr lang="it-IT" sz="2000" baseline="-25000"/>
              <a:t>2,1</a:t>
            </a:r>
            <a:r>
              <a:rPr lang="it-IT" sz="2000">
                <a:sym typeface="Symbol" pitchFamily="18" charset="2"/>
              </a:rPr>
              <a:t> , </a:t>
            </a:r>
            <a:r>
              <a:rPr lang="it-IT" sz="2000">
                <a:cs typeface="Times New Roman" charset="0"/>
              </a:rPr>
              <a:t>¬</a:t>
            </a:r>
            <a:r>
              <a:rPr lang="it-IT" sz="2000"/>
              <a:t>W</a:t>
            </a:r>
            <a:r>
              <a:rPr lang="it-IT" sz="2000" baseline="-25000"/>
              <a:t>2,2 </a:t>
            </a:r>
            <a:r>
              <a:rPr lang="it-IT" sz="2000"/>
              <a:t>, </a:t>
            </a:r>
            <a:r>
              <a:rPr lang="it-IT" sz="2000">
                <a:cs typeface="Times New Roman" charset="0"/>
              </a:rPr>
              <a:t>¬</a:t>
            </a:r>
            <a:r>
              <a:rPr lang="it-IT" sz="2000"/>
              <a:t>W</a:t>
            </a:r>
            <a:r>
              <a:rPr lang="it-IT" sz="2000" baseline="-25000"/>
              <a:t>3,1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829300" y="5334000"/>
            <a:ext cx="125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b="1"/>
              <a:t>MP+AE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5216525" y="392747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/>
              <a:t>(*)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5257800" y="57150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/>
              <a:t>(**)</a:t>
            </a:r>
          </a:p>
        </p:txBody>
      </p:sp>
    </p:spTree>
    <p:extLst>
      <p:ext uri="{BB962C8B-B14F-4D97-AF65-F5344CB8AC3E}">
        <p14:creationId xmlns:p14="http://schemas.microsoft.com/office/powerpoint/2010/main" val="415849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Dimostrazione: </a:t>
            </a:r>
            <a:r>
              <a:rPr lang="it-IT" sz="4000"/>
              <a:t>verso l’</a:t>
            </a:r>
            <a:r>
              <a:rPr lang="it-IT" sz="4000" b="1"/>
              <a:t>Obbiettivo</a:t>
            </a:r>
          </a:p>
        </p:txBody>
      </p:sp>
      <p:grpSp>
        <p:nvGrpSpPr>
          <p:cNvPr id="15363" name="Group 3"/>
          <p:cNvGrpSpPr>
            <a:grpSpLocks noChangeAspect="1"/>
          </p:cNvGrpSpPr>
          <p:nvPr/>
        </p:nvGrpSpPr>
        <p:grpSpPr bwMode="auto">
          <a:xfrm>
            <a:off x="4484688" y="1830388"/>
            <a:ext cx="166687" cy="250825"/>
            <a:chOff x="2256" y="3600"/>
            <a:chExt cx="192" cy="288"/>
          </a:xfrm>
        </p:grpSpPr>
        <p:sp>
          <p:nvSpPr>
            <p:cNvPr id="15364" name="Line 4"/>
            <p:cNvSpPr>
              <a:spLocks noChangeAspect="1" noChangeShapeType="1"/>
            </p:cNvSpPr>
            <p:nvPr/>
          </p:nvSpPr>
          <p:spPr bwMode="auto">
            <a:xfrm>
              <a:off x="2256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5365" name="Line 5"/>
            <p:cNvSpPr>
              <a:spLocks noChangeAspect="1" noChangeShapeType="1"/>
            </p:cNvSpPr>
            <p:nvPr/>
          </p:nvSpPr>
          <p:spPr bwMode="auto">
            <a:xfrm>
              <a:off x="2256" y="3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810000" y="1747838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000" b="1"/>
              <a:t>KB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724400" y="1747838"/>
            <a:ext cx="630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it-IT" sz="2000"/>
              <a:t>W</a:t>
            </a:r>
            <a:r>
              <a:rPr lang="it-IT" sz="2000" baseline="-25000"/>
              <a:t>1,3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733800" y="1717675"/>
            <a:ext cx="1600200" cy="492125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990600" y="31242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1219200" y="2625725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it-IT" sz="2000"/>
              <a:t>S</a:t>
            </a:r>
            <a:r>
              <a:rPr lang="it-IT" sz="2000" baseline="-25000"/>
              <a:t>1,2</a:t>
            </a:r>
            <a:r>
              <a:rPr lang="it-IT" sz="2000"/>
              <a:t>  ,    S</a:t>
            </a:r>
            <a:r>
              <a:rPr lang="it-IT" sz="2000" baseline="-25000"/>
              <a:t>1,2</a:t>
            </a:r>
            <a:r>
              <a:rPr lang="it-IT" sz="2000">
                <a:sym typeface="Symbol" pitchFamily="18" charset="2"/>
              </a:rPr>
              <a:t> </a:t>
            </a:r>
            <a:r>
              <a:rPr lang="it-IT" sz="2000"/>
              <a:t>W</a:t>
            </a:r>
            <a:r>
              <a:rPr lang="it-IT" sz="2000" baseline="-25000"/>
              <a:t>1,3 </a:t>
            </a:r>
            <a:r>
              <a:rPr lang="it-IT" sz="2000">
                <a:sym typeface="Symbol" pitchFamily="18" charset="2"/>
              </a:rPr>
              <a:t></a:t>
            </a:r>
            <a:r>
              <a:rPr lang="it-IT" sz="2000"/>
              <a:t>W</a:t>
            </a:r>
            <a:r>
              <a:rPr lang="it-IT" sz="2000" baseline="-25000"/>
              <a:t>1,2</a:t>
            </a:r>
            <a:r>
              <a:rPr lang="it-IT" sz="2000">
                <a:sym typeface="Symbol" pitchFamily="18" charset="2"/>
              </a:rPr>
              <a:t></a:t>
            </a:r>
            <a:r>
              <a:rPr lang="it-IT" sz="2000"/>
              <a:t>W</a:t>
            </a:r>
            <a:r>
              <a:rPr lang="it-IT" sz="2000" baseline="-25000"/>
              <a:t>2,2</a:t>
            </a:r>
            <a:r>
              <a:rPr lang="it-IT" sz="2000">
                <a:sym typeface="Symbol" pitchFamily="18" charset="2"/>
              </a:rPr>
              <a:t></a:t>
            </a:r>
            <a:r>
              <a:rPr lang="it-IT" sz="2000"/>
              <a:t>W</a:t>
            </a:r>
            <a:r>
              <a:rPr lang="it-IT" sz="2000" baseline="-25000"/>
              <a:t>1,1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2197100" y="3200400"/>
            <a:ext cx="2466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it-IT" sz="2000"/>
              <a:t>W</a:t>
            </a:r>
            <a:r>
              <a:rPr lang="it-IT" sz="2000" baseline="-25000"/>
              <a:t>1,3 </a:t>
            </a:r>
            <a:r>
              <a:rPr lang="it-IT" sz="2000">
                <a:sym typeface="Symbol" pitchFamily="18" charset="2"/>
              </a:rPr>
              <a:t></a:t>
            </a:r>
            <a:r>
              <a:rPr lang="it-IT" sz="2000"/>
              <a:t>W</a:t>
            </a:r>
            <a:r>
              <a:rPr lang="it-IT" sz="2000" baseline="-25000"/>
              <a:t>1,2</a:t>
            </a:r>
            <a:r>
              <a:rPr lang="it-IT" sz="2000">
                <a:sym typeface="Symbol" pitchFamily="18" charset="2"/>
              </a:rPr>
              <a:t></a:t>
            </a:r>
            <a:r>
              <a:rPr lang="it-IT" sz="2000"/>
              <a:t>W</a:t>
            </a:r>
            <a:r>
              <a:rPr lang="it-IT" sz="2000" baseline="-25000"/>
              <a:t>2,2</a:t>
            </a:r>
            <a:r>
              <a:rPr lang="it-IT" sz="2000">
                <a:sym typeface="Symbol" pitchFamily="18" charset="2"/>
              </a:rPr>
              <a:t></a:t>
            </a:r>
            <a:r>
              <a:rPr lang="it-IT" sz="2000"/>
              <a:t>W</a:t>
            </a:r>
            <a:r>
              <a:rPr lang="it-IT" sz="2000" baseline="-25000"/>
              <a:t>1,1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5667375" y="2895600"/>
            <a:ext cx="65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b="1"/>
              <a:t>MP</a:t>
            </a: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V="1">
            <a:off x="990600" y="37338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990600" y="4384675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990600" y="3886200"/>
            <a:ext cx="472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it-IT" sz="2000"/>
              <a:t>W</a:t>
            </a:r>
            <a:r>
              <a:rPr lang="it-IT" sz="2000" baseline="-25000"/>
              <a:t>1,3 </a:t>
            </a:r>
            <a:r>
              <a:rPr lang="it-IT" sz="2000">
                <a:sym typeface="Symbol" pitchFamily="18" charset="2"/>
              </a:rPr>
              <a:t></a:t>
            </a:r>
            <a:r>
              <a:rPr lang="it-IT" sz="2000"/>
              <a:t>W</a:t>
            </a:r>
            <a:r>
              <a:rPr lang="it-IT" sz="2000" baseline="-25000"/>
              <a:t>1,2</a:t>
            </a:r>
            <a:r>
              <a:rPr lang="it-IT" sz="2000">
                <a:sym typeface="Symbol" pitchFamily="18" charset="2"/>
              </a:rPr>
              <a:t></a:t>
            </a:r>
            <a:r>
              <a:rPr lang="it-IT" sz="2000"/>
              <a:t>W</a:t>
            </a:r>
            <a:r>
              <a:rPr lang="it-IT" sz="2000" baseline="-25000"/>
              <a:t>2,2</a:t>
            </a:r>
            <a:r>
              <a:rPr lang="it-IT" sz="2000">
                <a:sym typeface="Symbol" pitchFamily="18" charset="2"/>
              </a:rPr>
              <a:t></a:t>
            </a:r>
            <a:r>
              <a:rPr lang="it-IT" sz="2000"/>
              <a:t>W</a:t>
            </a:r>
            <a:r>
              <a:rPr lang="it-IT" sz="2000" baseline="-25000"/>
              <a:t>1,1</a:t>
            </a:r>
            <a:r>
              <a:rPr lang="it-IT" sz="2000"/>
              <a:t>    ,   </a:t>
            </a:r>
            <a:r>
              <a:rPr lang="it-IT" sz="2000">
                <a:cs typeface="Times New Roman" charset="0"/>
              </a:rPr>
              <a:t>¬</a:t>
            </a:r>
            <a:r>
              <a:rPr lang="it-IT" sz="2000"/>
              <a:t>W</a:t>
            </a:r>
            <a:r>
              <a:rPr lang="it-IT" sz="2000" baseline="-25000"/>
              <a:t>1,1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1066800" y="4565650"/>
            <a:ext cx="457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2000"/>
              <a:t>W</a:t>
            </a:r>
            <a:r>
              <a:rPr lang="it-IT" sz="2000" baseline="-25000"/>
              <a:t>1,3 </a:t>
            </a:r>
            <a:r>
              <a:rPr lang="it-IT" sz="2000">
                <a:sym typeface="Symbol" pitchFamily="18" charset="2"/>
              </a:rPr>
              <a:t></a:t>
            </a:r>
            <a:r>
              <a:rPr lang="it-IT" sz="2000"/>
              <a:t>W</a:t>
            </a:r>
            <a:r>
              <a:rPr lang="it-IT" sz="2000" baseline="-25000"/>
              <a:t>1,2</a:t>
            </a:r>
            <a:r>
              <a:rPr lang="it-IT" sz="2000">
                <a:sym typeface="Symbol" pitchFamily="18" charset="2"/>
              </a:rPr>
              <a:t></a:t>
            </a:r>
            <a:r>
              <a:rPr lang="it-IT" sz="2000"/>
              <a:t>W</a:t>
            </a:r>
            <a:r>
              <a:rPr lang="it-IT" sz="2000" baseline="-25000"/>
              <a:t>2,2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5745163" y="4114800"/>
            <a:ext cx="2865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b="1"/>
              <a:t>UR=Unit-Resolution</a:t>
            </a:r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5334000" y="37338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2000"/>
              <a:t>(*)</a:t>
            </a:r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 flipH="1">
            <a:off x="5105400" y="3962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>
            <a:off x="990600" y="51054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5126038" y="4556125"/>
            <a:ext cx="1503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2000"/>
              <a:t>,   </a:t>
            </a:r>
            <a:r>
              <a:rPr lang="it-IT" sz="2000">
                <a:cs typeface="Times New Roman" charset="0"/>
              </a:rPr>
              <a:t>¬</a:t>
            </a:r>
            <a:r>
              <a:rPr lang="it-IT" sz="2000"/>
              <a:t>W</a:t>
            </a:r>
            <a:r>
              <a:rPr lang="it-IT" sz="2000" baseline="-25000"/>
              <a:t>2,2</a:t>
            </a:r>
            <a:endParaRPr lang="it-IT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6629400" y="4419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2000"/>
              <a:t>(**)</a:t>
            </a:r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auto">
          <a:xfrm flipH="1">
            <a:off x="6400800" y="4648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5562600" y="441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1066800" y="5251450"/>
            <a:ext cx="457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2000"/>
              <a:t>W</a:t>
            </a:r>
            <a:r>
              <a:rPr lang="it-IT" sz="2000" baseline="-25000"/>
              <a:t>1,3 </a:t>
            </a:r>
            <a:r>
              <a:rPr lang="it-IT" sz="2000">
                <a:sym typeface="Symbol" pitchFamily="18" charset="2"/>
              </a:rPr>
              <a:t></a:t>
            </a:r>
            <a:r>
              <a:rPr lang="it-IT" sz="2000"/>
              <a:t>W</a:t>
            </a:r>
            <a:r>
              <a:rPr lang="it-IT" sz="2000" baseline="-25000"/>
              <a:t>1,2</a:t>
            </a:r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>
            <a:off x="990600" y="57912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2" name="Text Box 32"/>
          <p:cNvSpPr txBox="1">
            <a:spLocks noChangeArrowheads="1"/>
          </p:cNvSpPr>
          <p:nvPr/>
        </p:nvSpPr>
        <p:spPr bwMode="auto">
          <a:xfrm>
            <a:off x="6192838" y="5241925"/>
            <a:ext cx="1503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2000"/>
              <a:t>,   </a:t>
            </a:r>
            <a:r>
              <a:rPr lang="it-IT" sz="2000">
                <a:cs typeface="Times New Roman" charset="0"/>
              </a:rPr>
              <a:t>¬</a:t>
            </a:r>
            <a:r>
              <a:rPr lang="it-IT" sz="2000"/>
              <a:t>W</a:t>
            </a:r>
            <a:r>
              <a:rPr lang="it-IT" sz="2000" baseline="-25000"/>
              <a:t>1,2</a:t>
            </a:r>
            <a:endParaRPr lang="it-IT"/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7620000" y="5105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2000"/>
              <a:t>(*)</a:t>
            </a:r>
          </a:p>
        </p:txBody>
      </p:sp>
      <p:sp>
        <p:nvSpPr>
          <p:cNvPr id="15394" name="Line 34"/>
          <p:cNvSpPr>
            <a:spLocks noChangeShapeType="1"/>
          </p:cNvSpPr>
          <p:nvPr/>
        </p:nvSpPr>
        <p:spPr bwMode="auto">
          <a:xfrm flipH="1">
            <a:off x="7391400" y="5334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>
            <a:off x="66294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6629400" y="4876800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b="1"/>
              <a:t>UR</a:t>
            </a:r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8153400" y="5562600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b="1"/>
              <a:t>UR</a:t>
            </a:r>
          </a:p>
        </p:txBody>
      </p:sp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1066800" y="594360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2800"/>
              <a:t>W</a:t>
            </a:r>
            <a:r>
              <a:rPr lang="it-IT" sz="2800" baseline="-25000"/>
              <a:t>1,3</a:t>
            </a:r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6248400" y="594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b="1" u="sng"/>
              <a:t>CVD</a:t>
            </a:r>
          </a:p>
        </p:txBody>
      </p:sp>
    </p:spTree>
    <p:extLst>
      <p:ext uri="{BB962C8B-B14F-4D97-AF65-F5344CB8AC3E}">
        <p14:creationId xmlns:p14="http://schemas.microsoft.com/office/powerpoint/2010/main" val="34976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b="1"/>
              <a:t>Conoscenze	ed Eurismi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2800"/>
              <a:t>Ragionamento si basa:</a:t>
            </a:r>
          </a:p>
          <a:p>
            <a:pPr lvl="1">
              <a:lnSpc>
                <a:spcPct val="90000"/>
              </a:lnSpc>
            </a:pPr>
            <a:r>
              <a:rPr lang="it-IT" sz="2400"/>
              <a:t>un insieme di conoscenze (od osservazioni)</a:t>
            </a:r>
          </a:p>
          <a:p>
            <a:pPr lvl="1">
              <a:lnSpc>
                <a:spcPct val="90000"/>
              </a:lnSpc>
            </a:pPr>
            <a:r>
              <a:rPr lang="it-IT" sz="2400"/>
              <a:t>un insieme di regole apprese detti “eurismi”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t-IT" b="1"/>
              <a:t>Eurisma </a:t>
            </a:r>
            <a:r>
              <a:rPr lang="it-IT" sz="2000"/>
              <a:t>= qualunque regola mentale atta a generare o trovare qualcosa che si stà cercando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it-IT" sz="2000"/>
          </a:p>
          <a:p>
            <a:pPr lvl="1">
              <a:lnSpc>
                <a:spcPct val="90000"/>
              </a:lnSpc>
              <a:buFontTx/>
              <a:buNone/>
            </a:pPr>
            <a:r>
              <a:rPr lang="it-IT" sz="2000"/>
              <a:t>Esempi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sz="2000"/>
              <a:t>	“Uscire con l’ombrello quando è nuvolo”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sz="2000"/>
              <a:t>	“Colpire la palla da tennis nel punto più alto della parabola di rimbalzo”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sz="2000"/>
              <a:t>	“Far percepire al cliente che ha sempre ragione”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sz="2000"/>
              <a:t>	“Se il capo vuole avere ragione è meglio accordargliela”</a:t>
            </a:r>
          </a:p>
        </p:txBody>
      </p:sp>
    </p:spTree>
    <p:extLst>
      <p:ext uri="{BB962C8B-B14F-4D97-AF65-F5344CB8AC3E}">
        <p14:creationId xmlns:p14="http://schemas.microsoft.com/office/powerpoint/2010/main" val="84228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Eurismi per il Minatore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it-IT" sz="2800" b="1"/>
              <a:t>	</a:t>
            </a:r>
            <a:r>
              <a:rPr lang="it-IT" b="1"/>
              <a:t>E’ meglio non andare avanti se il Wumpus è di fronte.</a:t>
            </a:r>
          </a:p>
          <a:p>
            <a:pPr>
              <a:lnSpc>
                <a:spcPct val="90000"/>
              </a:lnSpc>
            </a:pPr>
            <a:endParaRPr lang="it-IT" sz="2400" b="1"/>
          </a:p>
          <a:p>
            <a:pPr>
              <a:lnSpc>
                <a:spcPct val="90000"/>
              </a:lnSpc>
              <a:buFontTx/>
              <a:buNone/>
            </a:pPr>
            <a:r>
              <a:rPr lang="it-IT" sz="2800"/>
              <a:t>	</a:t>
            </a:r>
            <a:r>
              <a:rPr lang="it-IT" sz="2400" i="1"/>
              <a:t>Introduzione di nuovi simboli</a:t>
            </a:r>
            <a:r>
              <a:rPr lang="it-IT" sz="240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2800"/>
              <a:t>	</a:t>
            </a:r>
            <a:r>
              <a:rPr lang="it-IT" sz="1800"/>
              <a:t>FORWARD		= muoversi in avanti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1800"/>
              <a:t>	A</a:t>
            </a:r>
            <a:r>
              <a:rPr lang="it-IT" sz="1800" baseline="-25000"/>
              <a:t>1,1			</a:t>
            </a:r>
            <a:r>
              <a:rPr lang="it-IT" sz="1800"/>
              <a:t>= Minatore nella casella 1,1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1800"/>
              <a:t>	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1800"/>
              <a:t>	A</a:t>
            </a:r>
            <a:r>
              <a:rPr lang="it-IT" sz="1800" baseline="-25000"/>
              <a:t>4,4			</a:t>
            </a:r>
            <a:r>
              <a:rPr lang="it-IT" sz="1800"/>
              <a:t>= Minatore nella casella 4,4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1800"/>
              <a:t>	East</a:t>
            </a:r>
            <a:r>
              <a:rPr lang="it-IT" sz="1800" baseline="-25000"/>
              <a:t>A	</a:t>
            </a:r>
            <a:r>
              <a:rPr lang="it-IT" sz="1800"/>
              <a:t>		= Minatore rivolto a est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1800"/>
              <a:t>	West</a:t>
            </a:r>
            <a:r>
              <a:rPr lang="it-IT" sz="1800" baseline="-25000"/>
              <a:t>A	</a:t>
            </a:r>
            <a:r>
              <a:rPr lang="it-IT" sz="1800"/>
              <a:t>	= Minatore rivolto a ovest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1800"/>
              <a:t>	North</a:t>
            </a:r>
            <a:r>
              <a:rPr lang="it-IT" sz="1800" baseline="-25000"/>
              <a:t>A</a:t>
            </a:r>
            <a:r>
              <a:rPr lang="it-IT" sz="1800"/>
              <a:t>		= Minatore rivolto a nord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1800"/>
              <a:t>	South</a:t>
            </a:r>
            <a:r>
              <a:rPr lang="it-IT" sz="1800" baseline="-25000"/>
              <a:t>A</a:t>
            </a:r>
            <a:r>
              <a:rPr lang="it-IT" sz="1800"/>
              <a:t>		= Minatore rivolto a sud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1800" baseline="-250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22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Eurismi per il Minatore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>
              <a:buFontTx/>
              <a:buNone/>
            </a:pPr>
            <a:r>
              <a:rPr lang="it-IT" b="1"/>
              <a:t>	</a:t>
            </a:r>
            <a:r>
              <a:rPr lang="it-IT" sz="3600" b="1"/>
              <a:t>E’ meglio non andare avanti se il Wumpus è di fronte.</a:t>
            </a:r>
          </a:p>
          <a:p>
            <a:pPr>
              <a:buFontTx/>
              <a:buNone/>
            </a:pPr>
            <a:r>
              <a:rPr lang="it-IT"/>
              <a:t>	</a:t>
            </a:r>
            <a:r>
              <a:rPr lang="it-IT" sz="2800" i="1"/>
              <a:t>Traduzione dell’eurisma</a:t>
            </a:r>
            <a:r>
              <a:rPr lang="it-IT" sz="2800"/>
              <a:t>:</a:t>
            </a:r>
          </a:p>
          <a:p>
            <a:pPr>
              <a:buFontTx/>
              <a:buNone/>
            </a:pPr>
            <a:r>
              <a:rPr lang="it-IT" sz="2800"/>
              <a:t>		</a:t>
            </a:r>
            <a:r>
              <a:rPr lang="it-IT" sz="2400">
                <a:cs typeface="Times New Roman" charset="0"/>
              </a:rPr>
              <a:t>A</a:t>
            </a:r>
            <a:r>
              <a:rPr lang="it-IT" sz="2400" baseline="-25000">
                <a:cs typeface="Times New Roman" charset="0"/>
              </a:rPr>
              <a:t>1,1 </a:t>
            </a:r>
            <a:r>
              <a:rPr lang="it-IT" sz="2400">
                <a:sym typeface="Symbol" pitchFamily="18" charset="2"/>
              </a:rPr>
              <a:t></a:t>
            </a:r>
            <a:r>
              <a:rPr lang="it-IT" sz="2400">
                <a:cs typeface="Times New Roman" charset="0"/>
              </a:rPr>
              <a:t> East</a:t>
            </a:r>
            <a:r>
              <a:rPr lang="it-IT" sz="2400" baseline="-25000">
                <a:cs typeface="Times New Roman" charset="0"/>
              </a:rPr>
              <a:t>A</a:t>
            </a:r>
            <a:r>
              <a:rPr lang="it-IT" sz="2400">
                <a:sym typeface="Symbol" pitchFamily="18" charset="2"/>
              </a:rPr>
              <a:t></a:t>
            </a:r>
            <a:r>
              <a:rPr lang="it-IT" sz="2400"/>
              <a:t>W</a:t>
            </a:r>
            <a:r>
              <a:rPr lang="it-IT" sz="2400" baseline="-25000"/>
              <a:t>2,1</a:t>
            </a:r>
            <a:r>
              <a:rPr lang="it-IT" sz="2400">
                <a:sym typeface="Symbol" pitchFamily="18" charset="2"/>
              </a:rPr>
              <a:t> </a:t>
            </a:r>
            <a:r>
              <a:rPr lang="it-IT" sz="2400">
                <a:cs typeface="Times New Roman" charset="0"/>
              </a:rPr>
              <a:t>¬</a:t>
            </a:r>
            <a:r>
              <a:rPr lang="it-IT" sz="2400"/>
              <a:t>FORWARD</a:t>
            </a:r>
          </a:p>
          <a:p>
            <a:pPr>
              <a:buFontTx/>
              <a:buNone/>
            </a:pPr>
            <a:r>
              <a:rPr lang="it-IT" sz="2400"/>
              <a:t>		</a:t>
            </a:r>
            <a:r>
              <a:rPr lang="it-IT" sz="2400">
                <a:cs typeface="Times New Roman" charset="0"/>
              </a:rPr>
              <a:t>A</a:t>
            </a:r>
            <a:r>
              <a:rPr lang="it-IT" sz="2400" baseline="-25000">
                <a:cs typeface="Times New Roman" charset="0"/>
              </a:rPr>
              <a:t>1,1 </a:t>
            </a:r>
            <a:r>
              <a:rPr lang="it-IT" sz="2400">
                <a:sym typeface="Symbol" pitchFamily="18" charset="2"/>
              </a:rPr>
              <a:t></a:t>
            </a:r>
            <a:r>
              <a:rPr lang="it-IT" sz="2400">
                <a:cs typeface="Times New Roman" charset="0"/>
              </a:rPr>
              <a:t> North</a:t>
            </a:r>
            <a:r>
              <a:rPr lang="it-IT" sz="2400" baseline="-25000">
                <a:cs typeface="Times New Roman" charset="0"/>
              </a:rPr>
              <a:t>A</a:t>
            </a:r>
            <a:r>
              <a:rPr lang="it-IT" sz="2400">
                <a:sym typeface="Symbol" pitchFamily="18" charset="2"/>
              </a:rPr>
              <a:t></a:t>
            </a:r>
            <a:r>
              <a:rPr lang="it-IT" sz="2400"/>
              <a:t>W</a:t>
            </a:r>
            <a:r>
              <a:rPr lang="it-IT" sz="2400" baseline="-25000"/>
              <a:t>1,2</a:t>
            </a:r>
            <a:r>
              <a:rPr lang="it-IT" sz="2400">
                <a:sym typeface="Symbol" pitchFamily="18" charset="2"/>
              </a:rPr>
              <a:t> </a:t>
            </a:r>
            <a:r>
              <a:rPr lang="it-IT" sz="2400">
                <a:cs typeface="Times New Roman" charset="0"/>
              </a:rPr>
              <a:t>¬</a:t>
            </a:r>
            <a:r>
              <a:rPr lang="it-IT" sz="2400"/>
              <a:t>FORWARD</a:t>
            </a:r>
          </a:p>
          <a:p>
            <a:pPr>
              <a:buFontTx/>
              <a:buNone/>
            </a:pPr>
            <a:r>
              <a:rPr lang="it-IT" sz="2400"/>
              <a:t>		…</a:t>
            </a:r>
          </a:p>
        </p:txBody>
      </p:sp>
    </p:spTree>
    <p:extLst>
      <p:ext uri="{BB962C8B-B14F-4D97-AF65-F5344CB8AC3E}">
        <p14:creationId xmlns:p14="http://schemas.microsoft.com/office/powerpoint/2010/main" val="10029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FMZ</a:t>
            </a:r>
          </a:p>
        </p:txBody>
      </p:sp>
      <p:sp>
        <p:nvSpPr>
          <p:cNvPr id="13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2AC8-4F49-439A-834B-62862D326A3D}" type="slidenum">
              <a:rPr lang="it-IT"/>
              <a:pPr/>
              <a:t>5</a:t>
            </a:fld>
            <a:endParaRPr lang="it-IT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Semplice Teorema: Dimostrazione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body" sz="half" idx="2"/>
          </p:nvPr>
        </p:nvSpPr>
        <p:spPr>
          <a:xfrm>
            <a:off x="2590800" y="1981200"/>
            <a:ext cx="5867400" cy="4114800"/>
          </a:xfrm>
        </p:spPr>
        <p:txBody>
          <a:bodyPr/>
          <a:lstStyle/>
          <a:p>
            <a:r>
              <a:rPr lang="it-IT" sz="2800"/>
              <a:t>BH bisettrice di ABC cioè ABH=HBC (T2)</a:t>
            </a:r>
          </a:p>
          <a:p>
            <a:pPr>
              <a:buFontTx/>
              <a:buNone/>
            </a:pPr>
            <a:r>
              <a:rPr lang="it-IT" sz="2800"/>
              <a:t>Dimostrazione</a:t>
            </a:r>
          </a:p>
          <a:p>
            <a:r>
              <a:rPr lang="it-IT" sz="2800"/>
              <a:t>AB=BC </a:t>
            </a:r>
            <a:r>
              <a:rPr lang="it-IT" sz="2800" i="1"/>
              <a:t>per ipotesi</a:t>
            </a:r>
          </a:p>
          <a:p>
            <a:r>
              <a:rPr lang="it-IT" sz="2800"/>
              <a:t>ABH=HBC </a:t>
            </a:r>
            <a:r>
              <a:rPr lang="it-IT" sz="2800" i="1"/>
              <a:t>per T2</a:t>
            </a:r>
          </a:p>
          <a:p>
            <a:r>
              <a:rPr lang="it-IT" sz="2800"/>
              <a:t>Il triangolo HBC è uguale al triangolo ABH </a:t>
            </a:r>
            <a:r>
              <a:rPr lang="it-IT" sz="2800" i="1"/>
              <a:t>per T</a:t>
            </a:r>
          </a:p>
          <a:p>
            <a:r>
              <a:rPr lang="it-IT" sz="2800">
                <a:cs typeface="Times New Roman" charset="0"/>
              </a:rPr>
              <a:t>Â</a:t>
            </a:r>
            <a:r>
              <a:rPr lang="it-IT" sz="2800"/>
              <a:t>=</a:t>
            </a:r>
            <a:r>
              <a:rPr lang="it-IT" sz="2800">
                <a:cs typeface="Times New Roman" charset="0"/>
              </a:rPr>
              <a:t>Ĉ</a:t>
            </a:r>
            <a:r>
              <a:rPr lang="it-IT" sz="2800"/>
              <a:t> </a:t>
            </a:r>
            <a:r>
              <a:rPr lang="it-IT" sz="2800" i="1"/>
              <a:t>per A</a:t>
            </a:r>
            <a:r>
              <a:rPr lang="it-IT" sz="2800"/>
              <a:t> </a:t>
            </a: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701675" y="2438400"/>
            <a:ext cx="1371600" cy="1905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930275" y="3276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H="1">
            <a:off x="1539875" y="3276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387475" y="2438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81000" y="43053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1800"/>
              <a:t>A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073275" y="43053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1800"/>
              <a:t>C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235075" y="1981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1800"/>
              <a:t>B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1235075" y="43053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18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64406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Logica proposizionale (limiti)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it-IT"/>
              <a:t>Traduzione dell’eurisma:</a:t>
            </a:r>
          </a:p>
          <a:p>
            <a:pPr lvl="1"/>
            <a:r>
              <a:rPr lang="it-IT"/>
              <a:t>in un mondo 4x4 </a:t>
            </a:r>
          </a:p>
          <a:p>
            <a:pPr lvl="1"/>
            <a:r>
              <a:rPr lang="it-IT"/>
              <a:t>4 direzioni per il minatore</a:t>
            </a:r>
          </a:p>
          <a:p>
            <a:pPr lvl="1"/>
            <a:r>
              <a:rPr lang="it-IT"/>
              <a:t>occorrono 64 regole (se non si prevede il passato)</a:t>
            </a:r>
          </a:p>
          <a:p>
            <a:pPr lvl="1"/>
            <a:endParaRPr lang="it-IT"/>
          </a:p>
          <a:p>
            <a:pPr lvl="1"/>
            <a:r>
              <a:rPr lang="it-IT"/>
              <a:t>si potrebbe usare invece:</a:t>
            </a:r>
          </a:p>
          <a:p>
            <a:pPr lvl="2">
              <a:buFontTx/>
              <a:buNone/>
            </a:pPr>
            <a:r>
              <a:rPr lang="it-IT"/>
              <a:t>WUMPUSAHEAD </a:t>
            </a:r>
            <a:r>
              <a:rPr lang="it-IT">
                <a:sym typeface="Symbol" pitchFamily="18" charset="2"/>
              </a:rPr>
              <a:t> </a:t>
            </a:r>
            <a:r>
              <a:rPr lang="it-IT"/>
              <a:t> </a:t>
            </a:r>
            <a:r>
              <a:rPr lang="it-IT">
                <a:cs typeface="Times New Roman" charset="0"/>
              </a:rPr>
              <a:t>¬</a:t>
            </a:r>
            <a:r>
              <a:rPr lang="it-IT"/>
              <a:t>FORWARD </a:t>
            </a:r>
            <a:r>
              <a:rPr lang="it-IT" b="1"/>
              <a:t>???</a:t>
            </a:r>
          </a:p>
          <a:p>
            <a:pPr lvl="2">
              <a:buFontTx/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127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Logica proposizionale (limiti)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90000"/>
              </a:lnSpc>
              <a:buFontTx/>
              <a:buNone/>
            </a:pPr>
            <a:r>
              <a:rPr lang="it-IT" sz="2800"/>
              <a:t>Socrate è un uomo.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t-IT" sz="2800"/>
              <a:t>Gli uomini sono mortali. (A)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t-IT" sz="2800"/>
              <a:t>Allora Socrate è mortale.</a:t>
            </a:r>
          </a:p>
          <a:p>
            <a:pPr>
              <a:lnSpc>
                <a:spcPct val="90000"/>
              </a:lnSpc>
              <a:buFontTx/>
              <a:buNone/>
            </a:pPr>
            <a:endParaRPr lang="it-IT" sz="3600"/>
          </a:p>
          <a:p>
            <a:pPr>
              <a:lnSpc>
                <a:spcPct val="90000"/>
              </a:lnSpc>
              <a:buFontTx/>
              <a:buNone/>
            </a:pPr>
            <a:r>
              <a:rPr lang="it-IT" sz="2800"/>
              <a:t>Traduzione di (A) nella logica proposizionale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sz="1800"/>
              <a:t>Se Gino è un uomo, allora Gino è mortale.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sz="1800"/>
              <a:t>Se Pino è un uomo, allora Pino è mortale.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sz="1800"/>
              <a:t>Se Rino è un uomo, allora Rino è mortale.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sz="1800"/>
              <a:t>Se Socrate è un uomo, allora Socrate è mortale.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sz="1800"/>
              <a:t>…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981200" y="6172200"/>
            <a:ext cx="4562475" cy="396875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it-IT" sz="1800"/>
              <a:t>Se X è un uomo, allora X è mortale.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73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Calcolo dei Predicati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Logica del Prim’ordine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496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Logica del primo ordine </a:t>
            </a:r>
            <a:br>
              <a:rPr lang="it-IT"/>
            </a:br>
            <a:r>
              <a:rPr lang="it-IT" sz="3600" i="1"/>
              <a:t>Sintassi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it-IT"/>
              <a:t>Ingredienti:</a:t>
            </a:r>
          </a:p>
          <a:p>
            <a:pPr lvl="1">
              <a:buFontTx/>
              <a:buNone/>
            </a:pPr>
            <a:r>
              <a:rPr lang="it-IT"/>
              <a:t>Simboli </a:t>
            </a:r>
            <a:r>
              <a:rPr lang="it-IT" b="1"/>
              <a:t>L</a:t>
            </a:r>
            <a:endParaRPr lang="it-IT"/>
          </a:p>
          <a:p>
            <a:pPr lvl="1"/>
            <a:r>
              <a:rPr lang="it-IT" b="1"/>
              <a:t>Letterali</a:t>
            </a:r>
          </a:p>
          <a:p>
            <a:pPr lvl="2"/>
            <a:r>
              <a:rPr lang="it-IT"/>
              <a:t>Costanti individuali </a:t>
            </a:r>
            <a:r>
              <a:rPr lang="it-IT" i="1"/>
              <a:t>A</a:t>
            </a:r>
            <a:r>
              <a:rPr lang="it-IT" i="1" baseline="-25000"/>
              <a:t>i</a:t>
            </a:r>
          </a:p>
          <a:p>
            <a:pPr lvl="2"/>
            <a:r>
              <a:rPr lang="it-IT"/>
              <a:t>Variabili individuali </a:t>
            </a:r>
            <a:r>
              <a:rPr lang="it-IT" i="1">
                <a:latin typeface="Symbol" pitchFamily="18" charset="2"/>
              </a:rPr>
              <a:t>a</a:t>
            </a:r>
            <a:r>
              <a:rPr lang="it-IT" i="1" baseline="-25000"/>
              <a:t>i</a:t>
            </a:r>
          </a:p>
          <a:p>
            <a:pPr lvl="2"/>
            <a:r>
              <a:rPr lang="it-IT"/>
              <a:t>Lettere funzionali </a:t>
            </a:r>
            <a:r>
              <a:rPr lang="it-IT" i="1"/>
              <a:t>f</a:t>
            </a:r>
            <a:r>
              <a:rPr lang="it-IT" i="1" baseline="-25000"/>
              <a:t>i</a:t>
            </a:r>
          </a:p>
          <a:p>
            <a:pPr lvl="2"/>
            <a:r>
              <a:rPr lang="it-IT"/>
              <a:t>Lettere predicative </a:t>
            </a:r>
            <a:r>
              <a:rPr lang="it-IT" i="1"/>
              <a:t>P</a:t>
            </a:r>
            <a:r>
              <a:rPr lang="it-IT" i="1" baseline="-25000"/>
              <a:t>i</a:t>
            </a:r>
          </a:p>
          <a:p>
            <a:pPr lvl="1"/>
            <a:r>
              <a:rPr lang="it-IT" b="1"/>
              <a:t>Connettivi Logici: {</a:t>
            </a:r>
            <a:r>
              <a:rPr lang="it-IT">
                <a:sym typeface="Symbol" pitchFamily="18" charset="2"/>
              </a:rPr>
              <a:t>,,,,(,)},</a:t>
            </a:r>
          </a:p>
          <a:p>
            <a:pPr lvl="1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204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Logica del primo ordine </a:t>
            </a:r>
            <a:br>
              <a:rPr lang="it-IT"/>
            </a:br>
            <a:r>
              <a:rPr lang="it-IT" sz="3600" i="1"/>
              <a:t>Sintassi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it-IT" sz="2800"/>
              <a:t>Ingredienti:</a:t>
            </a:r>
          </a:p>
          <a:p>
            <a:pPr lvl="1">
              <a:buFontTx/>
              <a:buNone/>
            </a:pPr>
            <a:r>
              <a:rPr lang="it-IT" sz="2400"/>
              <a:t>Formule Ben Formate</a:t>
            </a:r>
          </a:p>
          <a:p>
            <a:pPr lvl="1" algn="just"/>
            <a:r>
              <a:rPr lang="it-IT" sz="2400"/>
              <a:t>Le Formule Atomiche sono FBF</a:t>
            </a:r>
          </a:p>
          <a:p>
            <a:pPr lvl="1"/>
            <a:r>
              <a:rPr lang="it-IT" sz="2400"/>
              <a:t>Se f</a:t>
            </a:r>
            <a:r>
              <a:rPr lang="it-IT" sz="2400" baseline="-25000"/>
              <a:t>1</a:t>
            </a:r>
            <a:r>
              <a:rPr lang="it-IT" sz="2400"/>
              <a:t> e f</a:t>
            </a:r>
            <a:r>
              <a:rPr lang="it-IT" sz="2400" baseline="-25000"/>
              <a:t>2</a:t>
            </a:r>
            <a:r>
              <a:rPr lang="it-IT" sz="2400">
                <a:sym typeface="Symbol" pitchFamily="18" charset="2"/>
              </a:rPr>
              <a:t>FBF e x è una variabile individuale allora</a:t>
            </a:r>
          </a:p>
          <a:p>
            <a:pPr lvl="2">
              <a:buFontTx/>
              <a:buNone/>
            </a:pPr>
            <a:r>
              <a:rPr lang="it-IT" sz="2000">
                <a:sym typeface="Symbol" pitchFamily="18" charset="2"/>
              </a:rPr>
              <a:t>x.</a:t>
            </a:r>
            <a:r>
              <a:rPr lang="it-IT" sz="2000"/>
              <a:t>f</a:t>
            </a:r>
            <a:r>
              <a:rPr lang="it-IT" sz="2000" baseline="-25000"/>
              <a:t>1</a:t>
            </a:r>
            <a:r>
              <a:rPr lang="it-IT" sz="2000">
                <a:sym typeface="Symbol" pitchFamily="18" charset="2"/>
              </a:rPr>
              <a:t>FBF </a:t>
            </a:r>
          </a:p>
          <a:p>
            <a:pPr lvl="2">
              <a:buFontTx/>
              <a:buNone/>
            </a:pPr>
            <a:r>
              <a:rPr lang="it-IT" sz="2000">
                <a:sym typeface="Symbol" pitchFamily="18" charset="2"/>
              </a:rPr>
              <a:t>x.</a:t>
            </a:r>
            <a:r>
              <a:rPr lang="it-IT" sz="2000"/>
              <a:t>f</a:t>
            </a:r>
            <a:r>
              <a:rPr lang="it-IT" sz="2000" baseline="-25000"/>
              <a:t>1</a:t>
            </a:r>
            <a:r>
              <a:rPr lang="it-IT" sz="2000">
                <a:sym typeface="Symbol" pitchFamily="18" charset="2"/>
              </a:rPr>
              <a:t>FBF</a:t>
            </a:r>
          </a:p>
          <a:p>
            <a:pPr lvl="2">
              <a:buFontTx/>
              <a:buNone/>
            </a:pPr>
            <a:r>
              <a:rPr lang="it-IT" sz="2000">
                <a:sym typeface="Symbol" pitchFamily="18" charset="2"/>
              </a:rPr>
              <a:t> </a:t>
            </a:r>
            <a:r>
              <a:rPr lang="it-IT" sz="2000"/>
              <a:t>f</a:t>
            </a:r>
            <a:r>
              <a:rPr lang="it-IT" sz="2000" baseline="-25000"/>
              <a:t>1</a:t>
            </a:r>
            <a:r>
              <a:rPr lang="it-IT" sz="2000">
                <a:sym typeface="Symbol" pitchFamily="18" charset="2"/>
              </a:rPr>
              <a:t>FBF </a:t>
            </a:r>
          </a:p>
          <a:p>
            <a:pPr lvl="2">
              <a:buFontTx/>
              <a:buNone/>
            </a:pPr>
            <a:r>
              <a:rPr lang="it-IT" sz="2000"/>
              <a:t>f</a:t>
            </a:r>
            <a:r>
              <a:rPr lang="it-IT" sz="2000" baseline="-25000"/>
              <a:t>1</a:t>
            </a:r>
            <a:r>
              <a:rPr lang="it-IT" sz="2000">
                <a:sym typeface="Symbol" pitchFamily="18" charset="2"/>
              </a:rPr>
              <a:t> </a:t>
            </a:r>
            <a:r>
              <a:rPr lang="it-IT" sz="2000"/>
              <a:t>f</a:t>
            </a:r>
            <a:r>
              <a:rPr lang="it-IT" sz="2000" baseline="-25000"/>
              <a:t>2</a:t>
            </a:r>
            <a:r>
              <a:rPr lang="it-IT" sz="2000">
                <a:sym typeface="Symbol" pitchFamily="18" charset="2"/>
              </a:rPr>
              <a:t>FBF </a:t>
            </a:r>
            <a:endParaRPr lang="it-IT" sz="2000"/>
          </a:p>
          <a:p>
            <a:pPr lvl="2">
              <a:buFontTx/>
              <a:buNone/>
            </a:pPr>
            <a:r>
              <a:rPr lang="it-IT" sz="2000"/>
              <a:t>f</a:t>
            </a:r>
            <a:r>
              <a:rPr lang="it-IT" sz="2000" baseline="-25000"/>
              <a:t>1</a:t>
            </a:r>
            <a:r>
              <a:rPr lang="it-IT" sz="2000">
                <a:sym typeface="Symbol" pitchFamily="18" charset="2"/>
              </a:rPr>
              <a:t> </a:t>
            </a:r>
            <a:r>
              <a:rPr lang="it-IT" sz="2000"/>
              <a:t>f</a:t>
            </a:r>
            <a:r>
              <a:rPr lang="it-IT" sz="2000" baseline="-25000"/>
              <a:t>2</a:t>
            </a:r>
            <a:r>
              <a:rPr lang="it-IT" sz="2000">
                <a:sym typeface="Symbol" pitchFamily="18" charset="2"/>
              </a:rPr>
              <a:t>FBF </a:t>
            </a:r>
            <a:endParaRPr lang="it-IT" sz="2000"/>
          </a:p>
          <a:p>
            <a:pPr lvl="2">
              <a:buFontTx/>
              <a:buNone/>
            </a:pPr>
            <a:r>
              <a:rPr lang="it-IT" sz="2000"/>
              <a:t>f</a:t>
            </a:r>
            <a:r>
              <a:rPr lang="it-IT" sz="2000" baseline="-25000"/>
              <a:t>1</a:t>
            </a:r>
            <a:r>
              <a:rPr lang="it-IT" sz="2000">
                <a:sym typeface="Symbol" pitchFamily="18" charset="2"/>
              </a:rPr>
              <a:t></a:t>
            </a:r>
            <a:r>
              <a:rPr lang="it-IT" sz="2000"/>
              <a:t>f</a:t>
            </a:r>
            <a:r>
              <a:rPr lang="it-IT" sz="2000" baseline="-25000"/>
              <a:t>2</a:t>
            </a:r>
            <a:r>
              <a:rPr lang="it-IT" sz="2000">
                <a:sym typeface="Symbol" pitchFamily="18" charset="2"/>
              </a:rPr>
              <a:t>FBF</a:t>
            </a:r>
          </a:p>
        </p:txBody>
      </p:sp>
    </p:spTree>
    <p:extLst>
      <p:ext uri="{BB962C8B-B14F-4D97-AF65-F5344CB8AC3E}">
        <p14:creationId xmlns:p14="http://schemas.microsoft.com/office/powerpoint/2010/main" val="9297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Logica del primo ordine </a:t>
            </a:r>
            <a:br>
              <a:rPr lang="it-IT"/>
            </a:br>
            <a:r>
              <a:rPr lang="it-IT" sz="3600" i="1"/>
              <a:t>Sintassi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it-IT"/>
              <a:t>Ingredienti: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/>
              <a:t>Termine T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t-IT"/>
              <a:t>costanti individuali </a:t>
            </a:r>
            <a:r>
              <a:rPr lang="it-IT">
                <a:sym typeface="Symbol" pitchFamily="18" charset="2"/>
              </a:rPr>
              <a:t>T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t-IT"/>
              <a:t>variabili individuali </a:t>
            </a:r>
            <a:r>
              <a:rPr lang="it-IT">
                <a:sym typeface="Symbol" pitchFamily="18" charset="2"/>
              </a:rPr>
              <a:t>T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t-IT">
                <a:sym typeface="Symbol" pitchFamily="18" charset="2"/>
              </a:rPr>
              <a:t>Se t</a:t>
            </a:r>
            <a:r>
              <a:rPr lang="it-IT" baseline="-25000">
                <a:sym typeface="Symbol" pitchFamily="18" charset="2"/>
              </a:rPr>
              <a:t>1</a:t>
            </a:r>
            <a:r>
              <a:rPr lang="it-IT">
                <a:sym typeface="Symbol" pitchFamily="18" charset="2"/>
              </a:rPr>
              <a:t>,…,t</a:t>
            </a:r>
            <a:r>
              <a:rPr lang="it-IT" baseline="-25000">
                <a:sym typeface="Symbol" pitchFamily="18" charset="2"/>
              </a:rPr>
              <a:t>n</a:t>
            </a:r>
            <a:r>
              <a:rPr lang="it-IT">
                <a:sym typeface="Symbol" pitchFamily="18" charset="2"/>
              </a:rPr>
              <a:t> T allora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t-IT">
                <a:sym typeface="Symbol" pitchFamily="18" charset="2"/>
              </a:rPr>
              <a:t>	f</a:t>
            </a:r>
            <a:r>
              <a:rPr lang="it-IT" baseline="-25000">
                <a:sym typeface="Symbol" pitchFamily="18" charset="2"/>
              </a:rPr>
              <a:t>i</a:t>
            </a:r>
            <a:r>
              <a:rPr lang="it-IT">
                <a:sym typeface="Symbol" pitchFamily="18" charset="2"/>
              </a:rPr>
              <a:t>(t</a:t>
            </a:r>
            <a:r>
              <a:rPr lang="it-IT" baseline="-25000">
                <a:sym typeface="Symbol" pitchFamily="18" charset="2"/>
              </a:rPr>
              <a:t>1</a:t>
            </a:r>
            <a:r>
              <a:rPr lang="it-IT">
                <a:sym typeface="Symbol" pitchFamily="18" charset="2"/>
              </a:rPr>
              <a:t>,…,t</a:t>
            </a:r>
            <a:r>
              <a:rPr lang="it-IT" baseline="-25000">
                <a:sym typeface="Symbol" pitchFamily="18" charset="2"/>
              </a:rPr>
              <a:t>n</a:t>
            </a:r>
            <a:r>
              <a:rPr lang="it-IT">
                <a:sym typeface="Symbol" pitchFamily="18" charset="2"/>
              </a:rPr>
              <a:t>) T </a:t>
            </a:r>
            <a:endParaRPr lang="it-IT" baseline="-25000">
              <a:sym typeface="Symbol" pitchFamily="18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it-IT"/>
              <a:t>Formule Atomiche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t-IT">
                <a:sym typeface="Symbol" pitchFamily="18" charset="2"/>
              </a:rPr>
              <a:t>Se t</a:t>
            </a:r>
            <a:r>
              <a:rPr lang="it-IT" baseline="-25000">
                <a:sym typeface="Symbol" pitchFamily="18" charset="2"/>
              </a:rPr>
              <a:t>1</a:t>
            </a:r>
            <a:r>
              <a:rPr lang="it-IT">
                <a:sym typeface="Symbol" pitchFamily="18" charset="2"/>
              </a:rPr>
              <a:t>,…,t</a:t>
            </a:r>
            <a:r>
              <a:rPr lang="it-IT" baseline="-25000">
                <a:sym typeface="Symbol" pitchFamily="18" charset="2"/>
              </a:rPr>
              <a:t>n</a:t>
            </a:r>
            <a:r>
              <a:rPr lang="it-IT">
                <a:sym typeface="Symbol" pitchFamily="18" charset="2"/>
              </a:rPr>
              <a:t> T allora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t-IT">
                <a:sym typeface="Symbol" pitchFamily="18" charset="2"/>
              </a:rPr>
              <a:t>	P</a:t>
            </a:r>
            <a:r>
              <a:rPr lang="it-IT" baseline="-25000">
                <a:sym typeface="Symbol" pitchFamily="18" charset="2"/>
              </a:rPr>
              <a:t>i</a:t>
            </a:r>
            <a:r>
              <a:rPr lang="it-IT">
                <a:sym typeface="Symbol" pitchFamily="18" charset="2"/>
              </a:rPr>
              <a:t>(t</a:t>
            </a:r>
            <a:r>
              <a:rPr lang="it-IT" baseline="-25000">
                <a:sym typeface="Symbol" pitchFamily="18" charset="2"/>
              </a:rPr>
              <a:t>1</a:t>
            </a:r>
            <a:r>
              <a:rPr lang="it-IT">
                <a:sym typeface="Symbol" pitchFamily="18" charset="2"/>
              </a:rPr>
              <a:t>,…,t</a:t>
            </a:r>
            <a:r>
              <a:rPr lang="it-IT" baseline="-25000">
                <a:sym typeface="Symbol" pitchFamily="18" charset="2"/>
              </a:rPr>
              <a:t>n</a:t>
            </a:r>
            <a:r>
              <a:rPr lang="it-IT">
                <a:sym typeface="Symbol" pitchFamily="18" charset="2"/>
              </a:rPr>
              <a:t>) è una </a:t>
            </a:r>
            <a:r>
              <a:rPr lang="it-IT" b="1">
                <a:sym typeface="Symbol" pitchFamily="18" charset="2"/>
              </a:rPr>
              <a:t>formula atomica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6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Logica del primo ordine </a:t>
            </a:r>
            <a:br>
              <a:rPr lang="it-IT"/>
            </a:br>
            <a:r>
              <a:rPr lang="it-IT" sz="3600" i="1"/>
              <a:t>Sintassi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it-IT" sz="2800"/>
              <a:t>Ingredienti:</a:t>
            </a:r>
          </a:p>
          <a:p>
            <a:pPr lvl="1">
              <a:buFontTx/>
              <a:buNone/>
            </a:pPr>
            <a:r>
              <a:rPr lang="it-IT" sz="2400" b="1"/>
              <a:t>Regole di inferenza</a:t>
            </a:r>
          </a:p>
          <a:p>
            <a:pPr lvl="1"/>
            <a:r>
              <a:rPr lang="it-IT" sz="2400"/>
              <a:t>Eliminazione del quantificatore universale</a:t>
            </a:r>
          </a:p>
          <a:p>
            <a:pPr lvl="1"/>
            <a:endParaRPr lang="it-IT" sz="2400"/>
          </a:p>
          <a:p>
            <a:pPr lvl="1"/>
            <a:endParaRPr lang="it-IT" sz="2400"/>
          </a:p>
          <a:p>
            <a:pPr lvl="1"/>
            <a:r>
              <a:rPr lang="it-IT" sz="2400"/>
              <a:t>Eliminazione del quantificatore esistenziale</a:t>
            </a:r>
          </a:p>
          <a:p>
            <a:pPr lvl="1"/>
            <a:endParaRPr lang="it-IT" sz="2400"/>
          </a:p>
          <a:p>
            <a:pPr lvl="1"/>
            <a:endParaRPr lang="it-IT" sz="2400"/>
          </a:p>
          <a:p>
            <a:pPr lvl="1"/>
            <a:r>
              <a:rPr lang="it-IT" sz="2400"/>
              <a:t>Introduzione del quantificatore esistenziale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057400" y="2732112"/>
            <a:ext cx="420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2800" dirty="0">
                <a:sym typeface="Symbol" pitchFamily="18" charset="2"/>
              </a:rPr>
              <a:t></a:t>
            </a:r>
            <a:r>
              <a:rPr lang="it-IT" dirty="0" err="1"/>
              <a:t>x.F</a:t>
            </a:r>
            <a:r>
              <a:rPr lang="it-IT" dirty="0"/>
              <a:t>(…x…)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057400" y="3224237"/>
            <a:ext cx="420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/>
              <a:t>SUBST({x/a},F(…x…)}</a:t>
            </a:r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 flipV="1">
            <a:off x="2674938" y="3224237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2133600" y="4027512"/>
            <a:ext cx="420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>
                <a:sym typeface="Symbol" pitchFamily="18" charset="2"/>
              </a:rPr>
              <a:t></a:t>
            </a:r>
            <a:r>
              <a:rPr lang="it-IT"/>
              <a:t>x.F(…x…)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2133600" y="4519637"/>
            <a:ext cx="4206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/>
              <a:t>SUBST({x/a},F(…x…)}</a:t>
            </a:r>
          </a:p>
          <a:p>
            <a:endParaRPr lang="it-IT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 flipV="1">
            <a:off x="2751138" y="4519637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2057400" y="5287987"/>
            <a:ext cx="420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/>
              <a:t>F(…a…)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2057400" y="5780112"/>
            <a:ext cx="420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dirty="0">
                <a:sym typeface="Symbol" pitchFamily="18" charset="2"/>
              </a:rPr>
              <a:t></a:t>
            </a:r>
            <a:r>
              <a:rPr lang="it-IT" dirty="0" err="1">
                <a:sym typeface="Symbol" pitchFamily="18" charset="2"/>
              </a:rPr>
              <a:t>x</a:t>
            </a:r>
            <a:r>
              <a:rPr lang="it-IT" dirty="0" err="1"/>
              <a:t>.F</a:t>
            </a:r>
            <a:r>
              <a:rPr lang="it-IT" dirty="0"/>
              <a:t>(…x…)</a:t>
            </a:r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 flipV="1">
            <a:off x="2674938" y="5780112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6096000" y="4179912"/>
            <a:ext cx="29098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it-IT" sz="1600"/>
              <a:t>Dove </a:t>
            </a:r>
            <a:r>
              <a:rPr lang="it-IT" sz="1600" b="1"/>
              <a:t>a</a:t>
            </a:r>
            <a:r>
              <a:rPr lang="it-IT" sz="1600"/>
              <a:t> non appartiene a costanti </a:t>
            </a:r>
          </a:p>
          <a:p>
            <a:pPr algn="l"/>
            <a:r>
              <a:rPr lang="it-IT" sz="1600"/>
              <a:t>già introdotte</a:t>
            </a:r>
          </a:p>
        </p:txBody>
      </p:sp>
    </p:spTree>
    <p:extLst>
      <p:ext uri="{BB962C8B-B14F-4D97-AF65-F5344CB8AC3E}">
        <p14:creationId xmlns:p14="http://schemas.microsoft.com/office/powerpoint/2010/main" val="257207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Logica del primo ordine </a:t>
            </a:r>
            <a:br>
              <a:rPr lang="it-IT"/>
            </a:br>
            <a:r>
              <a:rPr lang="it-IT" sz="3600" i="1"/>
              <a:t>Semantica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it-IT" sz="2400"/>
              <a:t>Interpretazione</a:t>
            </a:r>
          </a:p>
          <a:p>
            <a:r>
              <a:rPr lang="it-IT" sz="2400" i="1"/>
              <a:t>Insieme </a:t>
            </a:r>
            <a:r>
              <a:rPr lang="it-IT" sz="2400" b="1" i="1"/>
              <a:t>D</a:t>
            </a:r>
            <a:r>
              <a:rPr lang="it-IT" sz="2400" i="1"/>
              <a:t> </a:t>
            </a:r>
            <a:r>
              <a:rPr lang="it-IT" sz="2400"/>
              <a:t>	</a:t>
            </a:r>
          </a:p>
          <a:p>
            <a:pPr>
              <a:buFontTx/>
              <a:buNone/>
            </a:pPr>
            <a:r>
              <a:rPr lang="it-IT" sz="2000"/>
              <a:t>	 I(a</a:t>
            </a:r>
            <a:r>
              <a:rPr lang="it-IT" sz="2000" baseline="-25000"/>
              <a:t>i</a:t>
            </a:r>
            <a:r>
              <a:rPr lang="it-IT" sz="2000"/>
              <a:t>)=</a:t>
            </a:r>
            <a:r>
              <a:rPr lang="it-IT" sz="2000">
                <a:latin typeface="Monotype Corsiva" pitchFamily="66" charset="0"/>
              </a:rPr>
              <a:t>d</a:t>
            </a:r>
            <a:r>
              <a:rPr lang="it-IT" sz="2000" baseline="-25000"/>
              <a:t>i		</a:t>
            </a:r>
            <a:r>
              <a:rPr lang="it-IT" sz="2000"/>
              <a:t>per ciascuna costante individuali</a:t>
            </a:r>
            <a:r>
              <a:rPr lang="it-IT" sz="2400"/>
              <a:t> </a:t>
            </a:r>
          </a:p>
          <a:p>
            <a:r>
              <a:rPr lang="it-IT" sz="2400" i="1"/>
              <a:t>Insieme di funzioni </a:t>
            </a:r>
          </a:p>
          <a:p>
            <a:pPr lvl="1">
              <a:buFontTx/>
              <a:buNone/>
            </a:pPr>
            <a:r>
              <a:rPr lang="it-IT" sz="2000"/>
              <a:t>I(</a:t>
            </a:r>
            <a:r>
              <a:rPr lang="it-IT" sz="2000" i="1"/>
              <a:t>f</a:t>
            </a:r>
            <a:r>
              <a:rPr lang="it-IT" sz="2000" i="1" baseline="-25000"/>
              <a:t>i</a:t>
            </a:r>
            <a:r>
              <a:rPr lang="it-IT" sz="2000"/>
              <a:t>)</a:t>
            </a:r>
            <a:r>
              <a:rPr lang="it-IT" sz="2000" i="1"/>
              <a:t>=</a:t>
            </a:r>
            <a:r>
              <a:rPr lang="it-IT" sz="2400" i="1">
                <a:latin typeface="Monotype Corsiva" pitchFamily="66" charset="0"/>
              </a:rPr>
              <a:t>f</a:t>
            </a:r>
            <a:r>
              <a:rPr lang="it-IT" sz="2400" i="1" baseline="-25000">
                <a:latin typeface="Monotype Corsiva" pitchFamily="66" charset="0"/>
              </a:rPr>
              <a:t>i</a:t>
            </a:r>
            <a:endParaRPr lang="it-IT" sz="2000" i="1"/>
          </a:p>
          <a:p>
            <a:pPr lvl="1">
              <a:buFontTx/>
              <a:buNone/>
            </a:pPr>
            <a:r>
              <a:rPr lang="it-IT" sz="2400" i="1">
                <a:latin typeface="Monotype Corsiva" pitchFamily="66" charset="0"/>
              </a:rPr>
              <a:t>f</a:t>
            </a:r>
            <a:r>
              <a:rPr lang="it-IT" sz="2400" i="1" baseline="-25000">
                <a:latin typeface="Monotype Corsiva" pitchFamily="66" charset="0"/>
              </a:rPr>
              <a:t>i</a:t>
            </a:r>
            <a:r>
              <a:rPr lang="it-IT" sz="2400"/>
              <a:t>: </a:t>
            </a:r>
            <a:r>
              <a:rPr lang="it-IT" sz="2400" b="1" i="1"/>
              <a:t>D</a:t>
            </a:r>
            <a:r>
              <a:rPr lang="it-IT" sz="2400" b="1" i="1" baseline="30000"/>
              <a:t>n </a:t>
            </a:r>
            <a:r>
              <a:rPr lang="it-IT" sz="2400">
                <a:sym typeface="Symbol" pitchFamily="18" charset="2"/>
              </a:rPr>
              <a:t> </a:t>
            </a:r>
            <a:r>
              <a:rPr lang="it-IT" sz="2400" b="1" i="1"/>
              <a:t>D		</a:t>
            </a:r>
            <a:r>
              <a:rPr lang="it-IT" sz="2000"/>
              <a:t>per ciascuna lettera funzionale </a:t>
            </a:r>
            <a:r>
              <a:rPr lang="it-IT" sz="2000" i="1"/>
              <a:t>f</a:t>
            </a:r>
            <a:r>
              <a:rPr lang="it-IT" sz="2000" i="1" baseline="-25000"/>
              <a:t>i</a:t>
            </a:r>
          </a:p>
          <a:p>
            <a:r>
              <a:rPr lang="it-IT" sz="2400" i="1"/>
              <a:t>Insieme di relazioni</a:t>
            </a:r>
          </a:p>
          <a:p>
            <a:pPr lvl="1">
              <a:buFontTx/>
              <a:buNone/>
            </a:pPr>
            <a:r>
              <a:rPr lang="it-IT" sz="2000"/>
              <a:t>I(</a:t>
            </a:r>
            <a:r>
              <a:rPr lang="it-IT" sz="2000" i="1"/>
              <a:t>P</a:t>
            </a:r>
            <a:r>
              <a:rPr lang="it-IT" sz="2000" i="1" baseline="-25000"/>
              <a:t>i</a:t>
            </a:r>
            <a:r>
              <a:rPr lang="it-IT" sz="2000"/>
              <a:t>)</a:t>
            </a:r>
            <a:r>
              <a:rPr lang="it-IT" sz="2000" i="1"/>
              <a:t>=</a:t>
            </a:r>
            <a:r>
              <a:rPr lang="it-IT" sz="2400" i="1">
                <a:latin typeface="Monotype Corsiva" pitchFamily="66" charset="0"/>
              </a:rPr>
              <a:t>P</a:t>
            </a:r>
            <a:r>
              <a:rPr lang="it-IT" sz="2400" i="1" baseline="-25000">
                <a:latin typeface="Monotype Corsiva" pitchFamily="66" charset="0"/>
              </a:rPr>
              <a:t>i</a:t>
            </a:r>
            <a:endParaRPr lang="it-IT" sz="2400" i="1">
              <a:latin typeface="Monotype Corsiva" pitchFamily="66" charset="0"/>
            </a:endParaRPr>
          </a:p>
          <a:p>
            <a:pPr lvl="1">
              <a:buFontTx/>
              <a:buNone/>
            </a:pPr>
            <a:r>
              <a:rPr lang="it-IT" sz="2400" i="1">
                <a:latin typeface="Monotype Corsiva" pitchFamily="66" charset="0"/>
              </a:rPr>
              <a:t>P</a:t>
            </a:r>
            <a:r>
              <a:rPr lang="it-IT" sz="2400" i="1" baseline="-25000">
                <a:latin typeface="Monotype Corsiva" pitchFamily="66" charset="0"/>
              </a:rPr>
              <a:t>i</a:t>
            </a:r>
            <a:r>
              <a:rPr lang="it-IT" sz="2400">
                <a:cs typeface="Times New Roman" charset="0"/>
              </a:rPr>
              <a:t> </a:t>
            </a:r>
            <a:r>
              <a:rPr lang="it-IT" sz="2400">
                <a:cs typeface="Times New Roman" charset="0"/>
                <a:sym typeface="Symbol" pitchFamily="18" charset="2"/>
              </a:rPr>
              <a:t> </a:t>
            </a:r>
            <a:r>
              <a:rPr lang="it-IT" sz="2400" b="1" i="1"/>
              <a:t>D</a:t>
            </a:r>
            <a:r>
              <a:rPr lang="it-IT" sz="2400" b="1" i="1" baseline="30000"/>
              <a:t>n</a:t>
            </a:r>
            <a:r>
              <a:rPr lang="it-IT" sz="2400" b="1" i="1"/>
              <a:t>		</a:t>
            </a:r>
            <a:r>
              <a:rPr lang="it-IT" sz="2000"/>
              <a:t>per ciascuna lettera predicativa </a:t>
            </a:r>
            <a:r>
              <a:rPr lang="it-IT" sz="2000" i="1"/>
              <a:t>P</a:t>
            </a:r>
            <a:r>
              <a:rPr lang="it-IT" sz="2000" i="1" baseline="-25000"/>
              <a:t>i</a:t>
            </a:r>
          </a:p>
          <a:p>
            <a:pPr lvl="1">
              <a:buFontTx/>
              <a:buNone/>
            </a:pPr>
            <a:endParaRPr lang="it-IT" sz="2000" i="1" baseline="-25000"/>
          </a:p>
        </p:txBody>
      </p:sp>
    </p:spTree>
    <p:extLst>
      <p:ext uri="{BB962C8B-B14F-4D97-AF65-F5344CB8AC3E}">
        <p14:creationId xmlns:p14="http://schemas.microsoft.com/office/powerpoint/2010/main" val="344704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Logica del primo ordine </a:t>
            </a:r>
            <a:br>
              <a:rPr lang="it-IT"/>
            </a:br>
            <a:r>
              <a:rPr lang="it-IT" sz="3600" i="1"/>
              <a:t>Semantica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it-IT" sz="2800"/>
              <a:t>Interpretazione</a:t>
            </a:r>
          </a:p>
          <a:p>
            <a:r>
              <a:rPr lang="it-IT" sz="2800"/>
              <a:t>Interpretazione delle </a:t>
            </a:r>
            <a:r>
              <a:rPr lang="it-IT" sz="2800" b="1"/>
              <a:t>formule atomiche</a:t>
            </a:r>
          </a:p>
          <a:p>
            <a:pPr lvl="1"/>
            <a:r>
              <a:rPr lang="it-IT" sz="2400" b="1"/>
              <a:t>I(P</a:t>
            </a:r>
            <a:r>
              <a:rPr lang="it-IT" sz="2400" b="1" baseline="-25000"/>
              <a:t>i</a:t>
            </a:r>
            <a:r>
              <a:rPr lang="it-IT" sz="2400" b="1"/>
              <a:t>(a</a:t>
            </a:r>
            <a:r>
              <a:rPr lang="it-IT" sz="2400" b="1" baseline="-25000"/>
              <a:t>1</a:t>
            </a:r>
            <a:r>
              <a:rPr lang="it-IT" sz="2400" b="1"/>
              <a:t>,…,a</a:t>
            </a:r>
            <a:r>
              <a:rPr lang="it-IT" sz="2400" b="1" baseline="-25000"/>
              <a:t>n</a:t>
            </a:r>
            <a:r>
              <a:rPr lang="it-IT" sz="2400" b="1"/>
              <a:t>))	=V 	se (I(a</a:t>
            </a:r>
            <a:r>
              <a:rPr lang="it-IT" sz="2400" b="1" baseline="-25000"/>
              <a:t>1</a:t>
            </a:r>
            <a:r>
              <a:rPr lang="it-IT" sz="2400" b="1"/>
              <a:t>),…,I(a</a:t>
            </a:r>
            <a:r>
              <a:rPr lang="it-IT" sz="2400" b="1" baseline="-25000"/>
              <a:t>n</a:t>
            </a:r>
            <a:r>
              <a:rPr lang="it-IT" sz="2400" b="1"/>
              <a:t>))</a:t>
            </a:r>
            <a:r>
              <a:rPr lang="it-IT" sz="2400" b="1">
                <a:cs typeface="Times New Roman" charset="0"/>
                <a:sym typeface="Symbol" pitchFamily="18" charset="2"/>
              </a:rPr>
              <a:t>I(</a:t>
            </a:r>
            <a:r>
              <a:rPr lang="it-IT" sz="2400" b="1"/>
              <a:t>P</a:t>
            </a:r>
            <a:r>
              <a:rPr lang="it-IT" sz="2400" b="1" baseline="-25000"/>
              <a:t>i</a:t>
            </a:r>
            <a:r>
              <a:rPr lang="it-IT" sz="2400" b="1"/>
              <a:t>)				=F	altrimenti	</a:t>
            </a:r>
          </a:p>
          <a:p>
            <a:pPr lvl="1"/>
            <a:r>
              <a:rPr lang="it-IT" sz="2400" b="1"/>
              <a:t>I(</a:t>
            </a:r>
            <a:r>
              <a:rPr lang="it-IT" sz="2400" b="1">
                <a:sym typeface="Symbol" pitchFamily="18" charset="2"/>
              </a:rPr>
              <a:t></a:t>
            </a:r>
            <a:r>
              <a:rPr lang="it-IT" sz="2400" b="1"/>
              <a:t>x.P</a:t>
            </a:r>
            <a:r>
              <a:rPr lang="it-IT" sz="2400" b="1" baseline="-25000"/>
              <a:t>i</a:t>
            </a:r>
            <a:r>
              <a:rPr lang="it-IT" sz="2400" b="1"/>
              <a:t>(a</a:t>
            </a:r>
            <a:r>
              <a:rPr lang="it-IT" sz="2400" b="1" baseline="-25000"/>
              <a:t>1</a:t>
            </a:r>
            <a:r>
              <a:rPr lang="it-IT" sz="2400" b="1"/>
              <a:t>,…,x,…,a</a:t>
            </a:r>
            <a:r>
              <a:rPr lang="it-IT" sz="2400" b="1" baseline="-25000"/>
              <a:t>n</a:t>
            </a:r>
            <a:r>
              <a:rPr lang="it-IT" sz="2400" b="1"/>
              <a:t>))	=V 	</a:t>
            </a:r>
          </a:p>
          <a:p>
            <a:pPr lvl="1">
              <a:buFontTx/>
              <a:buNone/>
            </a:pPr>
            <a:r>
              <a:rPr lang="it-IT" sz="2400" b="1"/>
              <a:t>				se per tutti gli x </a:t>
            </a:r>
            <a:r>
              <a:rPr lang="it-IT" sz="2400" b="1">
                <a:cs typeface="Times New Roman" charset="0"/>
                <a:sym typeface="Symbol" pitchFamily="18" charset="2"/>
              </a:rPr>
              <a:t>d accade che 				</a:t>
            </a:r>
            <a:r>
              <a:rPr lang="it-IT" sz="2400" b="1"/>
              <a:t>(I(a</a:t>
            </a:r>
            <a:r>
              <a:rPr lang="it-IT" sz="2400" b="1" baseline="-25000"/>
              <a:t>1</a:t>
            </a:r>
            <a:r>
              <a:rPr lang="it-IT" sz="2400" b="1"/>
              <a:t>),…,x,…,I(a</a:t>
            </a:r>
            <a:r>
              <a:rPr lang="it-IT" sz="2400" b="1" baseline="-25000"/>
              <a:t>n</a:t>
            </a:r>
            <a:r>
              <a:rPr lang="it-IT" sz="2400" b="1"/>
              <a:t>))</a:t>
            </a:r>
            <a:r>
              <a:rPr lang="it-IT" sz="2400" b="1">
                <a:cs typeface="Times New Roman" charset="0"/>
                <a:sym typeface="Symbol" pitchFamily="18" charset="2"/>
              </a:rPr>
              <a:t>I(</a:t>
            </a:r>
            <a:r>
              <a:rPr lang="it-IT" sz="2400" b="1"/>
              <a:t>P</a:t>
            </a:r>
            <a:r>
              <a:rPr lang="it-IT" sz="2400" b="1" baseline="-25000"/>
              <a:t>i</a:t>
            </a:r>
            <a:r>
              <a:rPr lang="it-IT" sz="2400" b="1"/>
              <a:t>)</a:t>
            </a:r>
          </a:p>
          <a:p>
            <a:pPr lvl="1">
              <a:buFontTx/>
              <a:buNone/>
            </a:pPr>
            <a:r>
              <a:rPr lang="it-IT" sz="2400" b="1"/>
              <a:t>					 =F altrimenti</a:t>
            </a:r>
          </a:p>
        </p:txBody>
      </p:sp>
    </p:spTree>
    <p:extLst>
      <p:ext uri="{BB962C8B-B14F-4D97-AF65-F5344CB8AC3E}">
        <p14:creationId xmlns:p14="http://schemas.microsoft.com/office/powerpoint/2010/main" val="17883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Logica del primo ordine </a:t>
            </a:r>
            <a:br>
              <a:rPr lang="it-IT"/>
            </a:br>
            <a:r>
              <a:rPr lang="it-IT" sz="3600" i="1"/>
              <a:t>Semantica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it-IT" sz="2800"/>
              <a:t>Interpretazione</a:t>
            </a:r>
          </a:p>
          <a:p>
            <a:r>
              <a:rPr lang="it-IT" sz="2800"/>
              <a:t>Interpretazione delle </a:t>
            </a:r>
            <a:r>
              <a:rPr lang="it-IT" sz="2800" b="1"/>
              <a:t>formule quantificate</a:t>
            </a:r>
          </a:p>
          <a:p>
            <a:pPr>
              <a:buFontTx/>
              <a:buNone/>
            </a:pPr>
            <a:r>
              <a:rPr lang="it-IT" sz="2400" b="1"/>
              <a:t>I(</a:t>
            </a:r>
            <a:r>
              <a:rPr lang="it-IT" sz="2400" b="1">
                <a:sym typeface="Symbol" pitchFamily="18" charset="2"/>
              </a:rPr>
              <a:t></a:t>
            </a:r>
            <a:r>
              <a:rPr lang="it-IT" sz="2400" b="1"/>
              <a:t>x.P</a:t>
            </a:r>
            <a:r>
              <a:rPr lang="it-IT" sz="2400" b="1" baseline="-25000"/>
              <a:t>i</a:t>
            </a:r>
            <a:r>
              <a:rPr lang="it-IT" sz="2400" b="1"/>
              <a:t>(a</a:t>
            </a:r>
            <a:r>
              <a:rPr lang="it-IT" sz="2400" b="1" baseline="-25000"/>
              <a:t>1</a:t>
            </a:r>
            <a:r>
              <a:rPr lang="it-IT" sz="2400" b="1"/>
              <a:t>,…,x,…,a</a:t>
            </a:r>
            <a:r>
              <a:rPr lang="it-IT" sz="2400" b="1" baseline="-25000"/>
              <a:t>n</a:t>
            </a:r>
            <a:r>
              <a:rPr lang="it-IT" sz="2400" b="1"/>
              <a:t>))=V 	se per tutti gli x </a:t>
            </a:r>
            <a:r>
              <a:rPr lang="it-IT" sz="2400" b="1">
                <a:cs typeface="Times New Roman" charset="0"/>
                <a:sym typeface="Symbol" pitchFamily="18" charset="2"/>
              </a:rPr>
              <a:t>D accade 					che </a:t>
            </a:r>
            <a:r>
              <a:rPr lang="it-IT" sz="2400" b="1"/>
              <a:t>(I(a</a:t>
            </a:r>
            <a:r>
              <a:rPr lang="it-IT" sz="2400" b="1" baseline="-25000"/>
              <a:t>1</a:t>
            </a:r>
            <a:r>
              <a:rPr lang="it-IT" sz="2400" b="1"/>
              <a:t>),…,x,…,I(a</a:t>
            </a:r>
            <a:r>
              <a:rPr lang="it-IT" sz="2400" b="1" baseline="-25000"/>
              <a:t>n</a:t>
            </a:r>
            <a:r>
              <a:rPr lang="it-IT" sz="2400" b="1"/>
              <a:t>))</a:t>
            </a:r>
            <a:r>
              <a:rPr lang="it-IT" sz="2400" b="1">
                <a:cs typeface="Times New Roman" charset="0"/>
                <a:sym typeface="Symbol" pitchFamily="18" charset="2"/>
              </a:rPr>
              <a:t>I(</a:t>
            </a:r>
            <a:r>
              <a:rPr lang="it-IT" sz="2400" b="1"/>
              <a:t>P</a:t>
            </a:r>
            <a:r>
              <a:rPr lang="it-IT" sz="2400" b="1" baseline="-25000"/>
              <a:t>i</a:t>
            </a:r>
            <a:r>
              <a:rPr lang="it-IT" sz="2400" b="1"/>
              <a:t>)</a:t>
            </a:r>
          </a:p>
          <a:p>
            <a:pPr>
              <a:buFontTx/>
              <a:buNone/>
            </a:pPr>
            <a:r>
              <a:rPr lang="it-IT" sz="2400" b="1"/>
              <a:t>				 =F 	altrimenti</a:t>
            </a:r>
          </a:p>
          <a:p>
            <a:pPr>
              <a:buFontTx/>
              <a:buNone/>
            </a:pPr>
            <a:endParaRPr lang="it-IT" sz="2400" b="1"/>
          </a:p>
          <a:p>
            <a:pPr>
              <a:buFontTx/>
              <a:buNone/>
            </a:pPr>
            <a:r>
              <a:rPr lang="it-IT" sz="2400" b="1"/>
              <a:t>I(</a:t>
            </a:r>
            <a:r>
              <a:rPr lang="it-IT" sz="2400" b="1">
                <a:sym typeface="Symbol" pitchFamily="18" charset="2"/>
              </a:rPr>
              <a:t></a:t>
            </a:r>
            <a:r>
              <a:rPr lang="it-IT" sz="2400" b="1"/>
              <a:t>x.P</a:t>
            </a:r>
            <a:r>
              <a:rPr lang="it-IT" sz="2400" b="1" baseline="-25000"/>
              <a:t>i</a:t>
            </a:r>
            <a:r>
              <a:rPr lang="it-IT" sz="2400" b="1"/>
              <a:t>(a</a:t>
            </a:r>
            <a:r>
              <a:rPr lang="it-IT" sz="2400" b="1" baseline="-25000"/>
              <a:t>1</a:t>
            </a:r>
            <a:r>
              <a:rPr lang="it-IT" sz="2400" b="1"/>
              <a:t>,…,x,…,a</a:t>
            </a:r>
            <a:r>
              <a:rPr lang="it-IT" sz="2400" b="1" baseline="-25000"/>
              <a:t>n</a:t>
            </a:r>
            <a:r>
              <a:rPr lang="it-IT" sz="2400" b="1"/>
              <a:t>)) =V 	se esiste x </a:t>
            </a:r>
            <a:r>
              <a:rPr lang="it-IT" sz="2400" b="1">
                <a:cs typeface="Times New Roman" charset="0"/>
                <a:sym typeface="Symbol" pitchFamily="18" charset="2"/>
              </a:rPr>
              <a:t>D tale che 					</a:t>
            </a:r>
            <a:r>
              <a:rPr lang="it-IT" sz="2400" b="1"/>
              <a:t>(I(a</a:t>
            </a:r>
            <a:r>
              <a:rPr lang="it-IT" sz="2400" b="1" baseline="-25000"/>
              <a:t>1</a:t>
            </a:r>
            <a:r>
              <a:rPr lang="it-IT" sz="2400" b="1"/>
              <a:t>),…,x,…,I(a</a:t>
            </a:r>
            <a:r>
              <a:rPr lang="it-IT" sz="2400" b="1" baseline="-25000"/>
              <a:t>n</a:t>
            </a:r>
            <a:r>
              <a:rPr lang="it-IT" sz="2400" b="1"/>
              <a:t>))</a:t>
            </a:r>
            <a:r>
              <a:rPr lang="it-IT" sz="2400" b="1">
                <a:cs typeface="Times New Roman" charset="0"/>
                <a:sym typeface="Symbol" pitchFamily="18" charset="2"/>
              </a:rPr>
              <a:t>I(</a:t>
            </a:r>
            <a:r>
              <a:rPr lang="it-IT" sz="2400" b="1"/>
              <a:t>P</a:t>
            </a:r>
            <a:r>
              <a:rPr lang="it-IT" sz="2400" b="1" baseline="-25000"/>
              <a:t>i</a:t>
            </a:r>
            <a:r>
              <a:rPr lang="it-IT" sz="2400" b="1"/>
              <a:t>) </a:t>
            </a:r>
          </a:p>
          <a:p>
            <a:pPr>
              <a:buFontTx/>
              <a:buNone/>
            </a:pPr>
            <a:r>
              <a:rPr lang="it-IT" sz="2400" b="1"/>
              <a:t>				 =F 	altrimenti</a:t>
            </a:r>
          </a:p>
          <a:p>
            <a:pPr lvl="1">
              <a:buFontTx/>
              <a:buNone/>
            </a:pPr>
            <a:endParaRPr lang="it-IT" sz="2400" b="1"/>
          </a:p>
        </p:txBody>
      </p:sp>
    </p:spTree>
    <p:extLst>
      <p:ext uri="{BB962C8B-B14F-4D97-AF65-F5344CB8AC3E}">
        <p14:creationId xmlns:p14="http://schemas.microsoft.com/office/powerpoint/2010/main" val="355934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FMZ</a:t>
            </a:r>
          </a:p>
        </p:txBody>
      </p:sp>
      <p:sp>
        <p:nvSpPr>
          <p:cNvPr id="13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C31D-9E07-4EC3-892C-7470C12BD5B6}" type="slidenum">
              <a:rPr lang="it-IT"/>
              <a:pPr/>
              <a:t>6</a:t>
            </a:fld>
            <a:endParaRPr 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Semplice Teorema: Dimostrazione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590800" y="1981200"/>
            <a:ext cx="5867400" cy="4114800"/>
          </a:xfrm>
        </p:spPr>
        <p:txBody>
          <a:bodyPr/>
          <a:lstStyle/>
          <a:p>
            <a:pPr>
              <a:buFontTx/>
              <a:buNone/>
            </a:pPr>
            <a:r>
              <a:rPr lang="it-IT" sz="2400"/>
              <a:t>Abbiamo trasformato</a:t>
            </a:r>
          </a:p>
          <a:p>
            <a:pPr>
              <a:buFontTx/>
              <a:buNone/>
            </a:pPr>
            <a:r>
              <a:rPr lang="it-IT" sz="2400"/>
              <a:t>T in </a:t>
            </a:r>
          </a:p>
          <a:p>
            <a:pPr>
              <a:buFont typeface="Symbol" pitchFamily="18" charset="2"/>
              <a:buChar char="Þ"/>
            </a:pPr>
            <a:r>
              <a:rPr lang="it-IT" sz="2400" b="1" i="1"/>
              <a:t>Se</a:t>
            </a:r>
            <a:r>
              <a:rPr lang="it-IT" sz="2400"/>
              <a:t> AB=BC </a:t>
            </a:r>
            <a:r>
              <a:rPr lang="it-IT" sz="2400" b="1" i="1"/>
              <a:t>e</a:t>
            </a:r>
            <a:r>
              <a:rPr lang="it-IT" sz="2400"/>
              <a:t> BH=BH </a:t>
            </a:r>
            <a:r>
              <a:rPr lang="it-IT" sz="2400" b="1" i="1"/>
              <a:t>e</a:t>
            </a:r>
            <a:r>
              <a:rPr lang="it-IT" sz="2400"/>
              <a:t> ABH=HBC, </a:t>
            </a:r>
            <a:r>
              <a:rPr lang="it-IT" sz="2400" b="1" i="1"/>
              <a:t>allora</a:t>
            </a:r>
            <a:r>
              <a:rPr lang="it-IT" sz="2400"/>
              <a:t> il triangolo ABH è uguale al triangolo HBC</a:t>
            </a:r>
          </a:p>
          <a:p>
            <a:pPr>
              <a:buFont typeface="Symbol" pitchFamily="18" charset="2"/>
              <a:buNone/>
            </a:pPr>
            <a:r>
              <a:rPr lang="it-IT" sz="2400"/>
              <a:t>A in </a:t>
            </a:r>
          </a:p>
          <a:p>
            <a:pPr>
              <a:buFont typeface="Symbol" pitchFamily="18" charset="2"/>
              <a:buChar char="Þ"/>
            </a:pPr>
            <a:r>
              <a:rPr lang="it-IT" sz="2400" b="1" i="1"/>
              <a:t>Se</a:t>
            </a:r>
            <a:r>
              <a:rPr lang="it-IT" sz="2400"/>
              <a:t> triangolo ABH è uguale al triangolo HBC, </a:t>
            </a:r>
            <a:r>
              <a:rPr lang="it-IT" sz="2400" b="1" i="1"/>
              <a:t>allora</a:t>
            </a:r>
            <a:r>
              <a:rPr lang="it-IT" sz="2400"/>
              <a:t> AB=BC </a:t>
            </a:r>
            <a:r>
              <a:rPr lang="it-IT" sz="2400" b="1" i="1"/>
              <a:t>e</a:t>
            </a:r>
            <a:r>
              <a:rPr lang="it-IT" sz="2400"/>
              <a:t> BH=BH </a:t>
            </a:r>
            <a:r>
              <a:rPr lang="it-IT" sz="2400" b="1" i="1"/>
              <a:t>e</a:t>
            </a:r>
            <a:r>
              <a:rPr lang="it-IT" sz="2400"/>
              <a:t> AH=HC </a:t>
            </a:r>
            <a:r>
              <a:rPr lang="it-IT" sz="2400" b="1" i="1"/>
              <a:t>e</a:t>
            </a:r>
            <a:r>
              <a:rPr lang="it-IT" sz="2400"/>
              <a:t> ABH=HBC </a:t>
            </a:r>
            <a:r>
              <a:rPr lang="it-IT" sz="2400" b="1" i="1"/>
              <a:t>e</a:t>
            </a:r>
            <a:r>
              <a:rPr lang="it-IT" sz="2400"/>
              <a:t> AHB=CHB </a:t>
            </a:r>
            <a:r>
              <a:rPr lang="it-IT" sz="2400" b="1" i="1"/>
              <a:t>e</a:t>
            </a:r>
            <a:r>
              <a:rPr lang="it-IT" sz="2400"/>
              <a:t> </a:t>
            </a:r>
            <a:r>
              <a:rPr lang="it-IT" sz="2400">
                <a:cs typeface="Times New Roman" charset="0"/>
              </a:rPr>
              <a:t>Â</a:t>
            </a:r>
            <a:r>
              <a:rPr lang="it-IT" sz="2400"/>
              <a:t>=</a:t>
            </a:r>
            <a:r>
              <a:rPr lang="it-IT" sz="2400">
                <a:cs typeface="Times New Roman" charset="0"/>
              </a:rPr>
              <a:t>Ĉ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701675" y="2438400"/>
            <a:ext cx="1371600" cy="1905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930275" y="3276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H="1">
            <a:off x="1539875" y="3276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1387475" y="2438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81000" y="43053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1800"/>
              <a:t>A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2073275" y="43053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1800"/>
              <a:t>C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235075" y="1981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1800"/>
              <a:t>B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1235075" y="43053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18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1804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Logica proposizionale vs. Logica del primo ordine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it-IT" i="1"/>
              <a:t>“Aggiunte”</a:t>
            </a:r>
            <a:r>
              <a:rPr lang="it-IT"/>
              <a:t>:</a:t>
            </a:r>
          </a:p>
          <a:p>
            <a:pPr marL="609600" indent="-609600"/>
            <a:r>
              <a:rPr lang="it-IT"/>
              <a:t>Strutturazione dei letterali</a:t>
            </a:r>
          </a:p>
          <a:p>
            <a:pPr marL="609600" indent="-609600"/>
            <a:r>
              <a:rPr lang="it-IT"/>
              <a:t>Introduzione delle variabili</a:t>
            </a:r>
          </a:p>
          <a:p>
            <a:pPr marL="609600" indent="-609600"/>
            <a:r>
              <a:rPr lang="it-IT"/>
              <a:t>Introduzione dei quantificatori</a:t>
            </a:r>
          </a:p>
        </p:txBody>
      </p:sp>
    </p:spTree>
    <p:extLst>
      <p:ext uri="{BB962C8B-B14F-4D97-AF65-F5344CB8AC3E}">
        <p14:creationId xmlns:p14="http://schemas.microsoft.com/office/powerpoint/2010/main" val="204581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Logica del primo ordine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buFontTx/>
              <a:buNone/>
            </a:pPr>
            <a:r>
              <a:rPr lang="it-IT" sz="2800"/>
              <a:t>Socrate è un uomo.</a:t>
            </a:r>
          </a:p>
          <a:p>
            <a:pPr lvl="2">
              <a:buFontTx/>
              <a:buNone/>
            </a:pPr>
            <a:r>
              <a:rPr lang="it-IT" sz="2800"/>
              <a:t>Gli uomini sono mortali. </a:t>
            </a:r>
          </a:p>
          <a:p>
            <a:pPr lvl="2">
              <a:buFontTx/>
              <a:buNone/>
            </a:pPr>
            <a:r>
              <a:rPr lang="it-IT" sz="2800"/>
              <a:t>Allora Socrate è mortale.</a:t>
            </a:r>
          </a:p>
          <a:p>
            <a:endParaRPr lang="it-IT" sz="2800"/>
          </a:p>
          <a:p>
            <a:r>
              <a:rPr lang="it-IT" sz="2800"/>
              <a:t>Costanti individuali</a:t>
            </a:r>
          </a:p>
          <a:p>
            <a:pPr lvl="1">
              <a:buFontTx/>
              <a:buNone/>
            </a:pPr>
            <a:r>
              <a:rPr lang="it-IT" sz="2400"/>
              <a:t>{Socrate, Pino, Gino, Rino}</a:t>
            </a:r>
          </a:p>
          <a:p>
            <a:r>
              <a:rPr lang="it-IT" sz="2800"/>
              <a:t>Lettere predicative</a:t>
            </a:r>
          </a:p>
          <a:p>
            <a:pPr lvl="1">
              <a:buFontTx/>
              <a:buNone/>
            </a:pPr>
            <a:r>
              <a:rPr lang="it-IT" sz="2400"/>
              <a:t>{Uomo,Mortale}</a:t>
            </a:r>
          </a:p>
        </p:txBody>
      </p:sp>
    </p:spTree>
    <p:extLst>
      <p:ext uri="{BB962C8B-B14F-4D97-AF65-F5344CB8AC3E}">
        <p14:creationId xmlns:p14="http://schemas.microsoft.com/office/powerpoint/2010/main" val="19681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Logica del primo ordine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90000"/>
              </a:lnSpc>
              <a:buFontTx/>
              <a:buNone/>
            </a:pPr>
            <a:r>
              <a:rPr lang="it-IT" sz="2800"/>
              <a:t>Socrate è un uomo.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t-IT" sz="2800"/>
              <a:t>Gli uomini sono mortali.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t-IT" sz="2800"/>
              <a:t>Allora Socrate è mortale.</a:t>
            </a:r>
          </a:p>
          <a:p>
            <a:pPr>
              <a:lnSpc>
                <a:spcPct val="90000"/>
              </a:lnSpc>
            </a:pPr>
            <a:endParaRPr lang="it-IT" sz="2800"/>
          </a:p>
          <a:p>
            <a:pPr>
              <a:lnSpc>
                <a:spcPct val="90000"/>
              </a:lnSpc>
            </a:pPr>
            <a:r>
              <a:rPr lang="it-IT" sz="2800"/>
              <a:t>Traduzione affermazioni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sz="2400"/>
              <a:t>Uomo(Socrate)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sz="2400">
                <a:sym typeface="Symbol" pitchFamily="18" charset="2"/>
              </a:rPr>
              <a:t></a:t>
            </a:r>
            <a:r>
              <a:rPr lang="it-IT" sz="2400"/>
              <a:t>x.(Uomo(x) </a:t>
            </a:r>
            <a:r>
              <a:rPr lang="it-IT" sz="2400">
                <a:sym typeface="Symbol" pitchFamily="18" charset="2"/>
              </a:rPr>
              <a:t> </a:t>
            </a:r>
            <a:r>
              <a:rPr lang="it-IT" sz="2400"/>
              <a:t>Mortale(x))</a:t>
            </a:r>
          </a:p>
          <a:p>
            <a:pPr>
              <a:lnSpc>
                <a:spcPct val="90000"/>
              </a:lnSpc>
            </a:pPr>
            <a:r>
              <a:rPr lang="it-IT" sz="2800"/>
              <a:t>Traduzione goal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sz="2400"/>
              <a:t>Mortale(Socrate)</a:t>
            </a:r>
          </a:p>
        </p:txBody>
      </p:sp>
    </p:spTree>
    <p:extLst>
      <p:ext uri="{BB962C8B-B14F-4D97-AF65-F5344CB8AC3E}">
        <p14:creationId xmlns:p14="http://schemas.microsoft.com/office/powerpoint/2010/main" val="11799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Logica del primo ordine</a:t>
            </a:r>
          </a:p>
        </p:txBody>
      </p:sp>
      <p:sp>
        <p:nvSpPr>
          <p:cNvPr id="58372" name="Line 4"/>
          <p:cNvSpPr>
            <a:spLocks noChangeShapeType="1"/>
          </p:cNvSpPr>
          <p:nvPr/>
        </p:nvSpPr>
        <p:spPr bwMode="auto">
          <a:xfrm>
            <a:off x="838200" y="32004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838200" y="2625725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it-IT" sz="2800">
                <a:sym typeface="Symbol" pitchFamily="18" charset="2"/>
              </a:rPr>
              <a:t></a:t>
            </a:r>
            <a:r>
              <a:rPr lang="it-IT" sz="2800"/>
              <a:t>x.(Uomo(x) </a:t>
            </a:r>
            <a:r>
              <a:rPr lang="it-IT" sz="2800">
                <a:sym typeface="Symbol" pitchFamily="18" charset="2"/>
              </a:rPr>
              <a:t> </a:t>
            </a:r>
            <a:r>
              <a:rPr lang="it-IT" sz="2800"/>
              <a:t>Mortale(x))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838200" y="3479800"/>
            <a:ext cx="584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it-IT">
                <a:sym typeface="Symbol" pitchFamily="18" charset="2"/>
              </a:rPr>
              <a:t>(SUBST({x/Socrate},</a:t>
            </a:r>
            <a:r>
              <a:rPr lang="it-IT"/>
              <a:t>Uomo(x) </a:t>
            </a:r>
            <a:r>
              <a:rPr lang="it-IT">
                <a:sym typeface="Symbol" pitchFamily="18" charset="2"/>
              </a:rPr>
              <a:t> </a:t>
            </a:r>
            <a:r>
              <a:rPr lang="it-IT"/>
              <a:t>Mortale(x))</a:t>
            </a:r>
            <a:endParaRPr lang="it-IT" sz="1800" baseline="-25000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838200" y="46482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5715000" y="2819400"/>
            <a:ext cx="3052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b="1"/>
              <a:t>Universal Elimination</a:t>
            </a:r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838200" y="4114800"/>
            <a:ext cx="6777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/>
              <a:t>Uomo(</a:t>
            </a:r>
            <a:r>
              <a:rPr lang="it-IT">
                <a:sym typeface="Symbol" pitchFamily="18" charset="2"/>
              </a:rPr>
              <a:t>Socrate</a:t>
            </a:r>
            <a:r>
              <a:rPr lang="it-IT"/>
              <a:t>) </a:t>
            </a:r>
            <a:r>
              <a:rPr lang="it-IT">
                <a:sym typeface="Symbol" pitchFamily="18" charset="2"/>
              </a:rPr>
              <a:t> </a:t>
            </a:r>
            <a:r>
              <a:rPr lang="it-IT"/>
              <a:t>Mortale(</a:t>
            </a:r>
            <a:r>
              <a:rPr lang="it-IT">
                <a:sym typeface="Symbol" pitchFamily="18" charset="2"/>
              </a:rPr>
              <a:t>Socrate</a:t>
            </a:r>
            <a:r>
              <a:rPr lang="it-IT"/>
              <a:t>) , Uomo(</a:t>
            </a:r>
            <a:r>
              <a:rPr lang="it-IT">
                <a:sym typeface="Symbol" pitchFamily="18" charset="2"/>
              </a:rPr>
              <a:t>Socrate</a:t>
            </a:r>
            <a:r>
              <a:rPr lang="it-IT"/>
              <a:t>) 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7848600" y="4419600"/>
            <a:ext cx="65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b="1"/>
              <a:t>MP</a:t>
            </a:r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838200" y="4953000"/>
            <a:ext cx="226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/>
              <a:t>Mortale(</a:t>
            </a:r>
            <a:r>
              <a:rPr lang="it-IT">
                <a:sym typeface="Symbol" pitchFamily="18" charset="2"/>
              </a:rPr>
              <a:t>Socrate</a:t>
            </a:r>
            <a:r>
              <a:rPr lang="it-IT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48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Esercizi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Tradurre in logica del primo oridine le affermazioni relative al mondo del wumpus</a:t>
            </a:r>
          </a:p>
          <a:p>
            <a:pPr lvl="1"/>
            <a:r>
              <a:rPr lang="it-IT"/>
              <a:t>L’eurisma: non andare avanti se il Wumpus è davanti</a:t>
            </a:r>
          </a:p>
          <a:p>
            <a:pPr lvl="1"/>
            <a:r>
              <a:rPr lang="it-IT"/>
              <a:t>Le regole del mondo</a:t>
            </a:r>
          </a:p>
          <a:p>
            <a:pPr lvl="1"/>
            <a:r>
              <a:rPr lang="it-IT"/>
              <a:t>Provare a dimostrare che la posizione del Wumpus è 1,3 nella logica del primo ordine</a:t>
            </a:r>
          </a:p>
        </p:txBody>
      </p:sp>
    </p:spTree>
    <p:extLst>
      <p:ext uri="{BB962C8B-B14F-4D97-AF65-F5344CB8AC3E}">
        <p14:creationId xmlns:p14="http://schemas.microsoft.com/office/powerpoint/2010/main" val="67501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Logica e </a:t>
            </a:r>
            <a:r>
              <a:rPr lang="it-IT" dirty="0" err="1" smtClean="0"/>
              <a:t>Prolog</a:t>
            </a:r>
            <a:endParaRPr lang="it-IT" dirty="0"/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485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2895600"/>
            <a:ext cx="8534400" cy="3200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it-IT" sz="2400"/>
              <a:t>Una dimostrazione per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it-IT" sz="2400" b="1"/>
              <a:t>F è conseguenza di S</a:t>
            </a:r>
            <a:r>
              <a:rPr lang="it-IT" sz="24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2400"/>
              <a:t>è una sequenza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it-IT" sz="2400"/>
              <a:t>DIM=P</a:t>
            </a:r>
            <a:r>
              <a:rPr lang="it-IT" sz="2400" baseline="-25000"/>
              <a:t>1</a:t>
            </a:r>
            <a:r>
              <a:rPr lang="it-IT" sz="2400"/>
              <a:t>,P</a:t>
            </a:r>
            <a:r>
              <a:rPr lang="it-IT" sz="2400" baseline="-25000"/>
              <a:t>2</a:t>
            </a:r>
            <a:r>
              <a:rPr lang="it-IT" sz="2400"/>
              <a:t>,…,P</a:t>
            </a:r>
            <a:r>
              <a:rPr lang="it-IT" sz="2400" baseline="-25000"/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2400"/>
              <a:t>dove</a:t>
            </a:r>
          </a:p>
          <a:p>
            <a:pPr>
              <a:lnSpc>
                <a:spcPct val="90000"/>
              </a:lnSpc>
            </a:pPr>
            <a:r>
              <a:rPr lang="it-IT" sz="2400"/>
              <a:t>P</a:t>
            </a:r>
            <a:r>
              <a:rPr lang="it-IT" sz="2400" baseline="-25000"/>
              <a:t>n</a:t>
            </a:r>
            <a:r>
              <a:rPr lang="it-IT" sz="2400"/>
              <a:t>=F</a:t>
            </a:r>
          </a:p>
          <a:p>
            <a:pPr>
              <a:lnSpc>
                <a:spcPct val="90000"/>
              </a:lnSpc>
            </a:pPr>
            <a:r>
              <a:rPr lang="it-IT" sz="2400"/>
              <a:t>P</a:t>
            </a:r>
            <a:r>
              <a:rPr lang="it-IT" sz="2400" baseline="-25000"/>
              <a:t>i</a:t>
            </a:r>
            <a:r>
              <a:rPr lang="it-IT" sz="2400">
                <a:sym typeface="Symbol" pitchFamily="18" charset="2"/>
              </a:rPr>
              <a:t>S oppure P</a:t>
            </a:r>
            <a:r>
              <a:rPr lang="it-IT" sz="2400" baseline="-25000">
                <a:sym typeface="Symbol" pitchFamily="18" charset="2"/>
              </a:rPr>
              <a:t>i</a:t>
            </a:r>
            <a:r>
              <a:rPr lang="it-IT" sz="2400">
                <a:sym typeface="Symbol" pitchFamily="18" charset="2"/>
              </a:rPr>
              <a:t> è ottenibile da P</a:t>
            </a:r>
            <a:r>
              <a:rPr lang="it-IT" sz="2400" baseline="-25000">
                <a:sym typeface="Symbol" pitchFamily="18" charset="2"/>
              </a:rPr>
              <a:t>i1</a:t>
            </a:r>
            <a:r>
              <a:rPr lang="it-IT" sz="2400">
                <a:sym typeface="Symbol" pitchFamily="18" charset="2"/>
              </a:rPr>
              <a:t>,…,P</a:t>
            </a:r>
            <a:r>
              <a:rPr lang="it-IT" sz="2400" baseline="-25000">
                <a:sym typeface="Symbol" pitchFamily="18" charset="2"/>
              </a:rPr>
              <a:t>im</a:t>
            </a:r>
            <a:r>
              <a:rPr lang="it-IT" sz="2400">
                <a:sym typeface="Symbol" pitchFamily="18" charset="2"/>
              </a:rPr>
              <a:t> (con i1&lt;i,.., im&lt;i) applicando una </a:t>
            </a:r>
            <a:r>
              <a:rPr lang="it-IT" sz="2400" b="1">
                <a:sym typeface="Symbol" pitchFamily="18" charset="2"/>
              </a:rPr>
              <a:t>regola di inferenza</a:t>
            </a:r>
            <a:endParaRPr lang="it-IT" sz="2400" b="1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Processo di dimostrazione (limiti)</a:t>
            </a:r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3124200" y="2133600"/>
            <a:ext cx="2819400" cy="519113"/>
            <a:chOff x="528" y="3792"/>
            <a:chExt cx="1776" cy="327"/>
          </a:xfrm>
        </p:grpSpPr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528" y="379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it-IT" sz="2800">
                  <a:latin typeface="Courier New" pitchFamily="49" charset="0"/>
                </a:rPr>
                <a:t>S</a:t>
              </a:r>
            </a:p>
          </p:txBody>
        </p:sp>
        <p:grpSp>
          <p:nvGrpSpPr>
            <p:cNvPr id="64518" name="Group 6"/>
            <p:cNvGrpSpPr>
              <a:grpSpLocks/>
            </p:cNvGrpSpPr>
            <p:nvPr/>
          </p:nvGrpSpPr>
          <p:grpSpPr bwMode="auto">
            <a:xfrm>
              <a:off x="1440" y="3840"/>
              <a:ext cx="192" cy="192"/>
              <a:chOff x="2496" y="1632"/>
              <a:chExt cx="192" cy="192"/>
            </a:xfrm>
          </p:grpSpPr>
          <p:sp>
            <p:nvSpPr>
              <p:cNvPr id="64519" name="Line 7"/>
              <p:cNvSpPr>
                <a:spLocks noChangeShapeType="1"/>
              </p:cNvSpPr>
              <p:nvPr/>
            </p:nvSpPr>
            <p:spPr bwMode="auto">
              <a:xfrm>
                <a:off x="2496" y="163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4520" name="Line 8"/>
              <p:cNvSpPr>
                <a:spLocks noChangeShapeType="1"/>
              </p:cNvSpPr>
              <p:nvPr/>
            </p:nvSpPr>
            <p:spPr bwMode="auto">
              <a:xfrm>
                <a:off x="2496" y="17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1728" y="3792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it-IT" sz="2800">
                  <a:latin typeface="Courier New" pitchFamily="49" charset="0"/>
                  <a:cs typeface="Times New Roman" charset="0"/>
                </a:rPr>
                <a:t>F</a:t>
              </a:r>
              <a:endParaRPr lang="it-IT" sz="2800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08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2895600"/>
            <a:ext cx="8534400" cy="3657600"/>
          </a:xfrm>
        </p:spPr>
        <p:txBody>
          <a:bodyPr/>
          <a:lstStyle/>
          <a:p>
            <a:pPr algn="ctr">
              <a:buFontTx/>
              <a:buNone/>
            </a:pPr>
            <a:r>
              <a:rPr lang="it-IT" sz="2800"/>
              <a:t>DIM=P</a:t>
            </a:r>
            <a:r>
              <a:rPr lang="it-IT" sz="2800" baseline="-25000"/>
              <a:t>1</a:t>
            </a:r>
            <a:r>
              <a:rPr lang="it-IT" sz="2800"/>
              <a:t>,P</a:t>
            </a:r>
            <a:r>
              <a:rPr lang="it-IT" sz="2800" baseline="-25000"/>
              <a:t>2</a:t>
            </a:r>
            <a:r>
              <a:rPr lang="it-IT" sz="2800"/>
              <a:t>,…,P</a:t>
            </a:r>
            <a:r>
              <a:rPr lang="it-IT" sz="2800" baseline="-25000"/>
              <a:t>n</a:t>
            </a:r>
          </a:p>
          <a:p>
            <a:pPr>
              <a:buFontTx/>
              <a:buNone/>
            </a:pPr>
            <a:r>
              <a:rPr lang="it-IT" sz="2800"/>
              <a:t>Come scegliamo:</a:t>
            </a:r>
          </a:p>
          <a:p>
            <a:r>
              <a:rPr lang="it-IT" sz="2800"/>
              <a:t>Il percorso da fare?</a:t>
            </a:r>
          </a:p>
          <a:p>
            <a:r>
              <a:rPr lang="it-IT" sz="2800"/>
              <a:t>Quale formule </a:t>
            </a:r>
            <a:r>
              <a:rPr lang="it-IT" sz="2800">
                <a:sym typeface="Symbol" pitchFamily="18" charset="2"/>
              </a:rPr>
              <a:t>P</a:t>
            </a:r>
            <a:r>
              <a:rPr lang="it-IT" sz="2800" baseline="-25000">
                <a:sym typeface="Symbol" pitchFamily="18" charset="2"/>
              </a:rPr>
              <a:t>i1</a:t>
            </a:r>
            <a:r>
              <a:rPr lang="it-IT" sz="2800">
                <a:sym typeface="Symbol" pitchFamily="18" charset="2"/>
              </a:rPr>
              <a:t>,…,P</a:t>
            </a:r>
            <a:r>
              <a:rPr lang="it-IT" sz="2800" baseline="-25000">
                <a:sym typeface="Symbol" pitchFamily="18" charset="2"/>
              </a:rPr>
              <a:t>im</a:t>
            </a:r>
            <a:r>
              <a:rPr lang="it-IT" sz="2800">
                <a:sym typeface="Symbol" pitchFamily="18" charset="2"/>
              </a:rPr>
              <a:t> </a:t>
            </a:r>
            <a:r>
              <a:rPr lang="it-IT" sz="2800"/>
              <a:t>attivano una regola di inferenza?</a:t>
            </a:r>
          </a:p>
          <a:p>
            <a:pPr>
              <a:buFontTx/>
              <a:buNone/>
            </a:pPr>
            <a:endParaRPr lang="it-IT" sz="2800"/>
          </a:p>
          <a:p>
            <a:pPr>
              <a:buFontTx/>
              <a:buNone/>
            </a:pPr>
            <a:r>
              <a:rPr lang="it-IT" sz="2800"/>
              <a:t>E’ possibile standardizzare il processo?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Processo di dimostrazione (limiti)</a:t>
            </a:r>
          </a:p>
        </p:txBody>
      </p:sp>
      <p:grpSp>
        <p:nvGrpSpPr>
          <p:cNvPr id="66564" name="Group 4"/>
          <p:cNvGrpSpPr>
            <a:grpSpLocks/>
          </p:cNvGrpSpPr>
          <p:nvPr/>
        </p:nvGrpSpPr>
        <p:grpSpPr bwMode="auto">
          <a:xfrm>
            <a:off x="3124200" y="2133600"/>
            <a:ext cx="2819400" cy="519113"/>
            <a:chOff x="528" y="3792"/>
            <a:chExt cx="1776" cy="327"/>
          </a:xfrm>
        </p:grpSpPr>
        <p:sp>
          <p:nvSpPr>
            <p:cNvPr id="66565" name="Text Box 5"/>
            <p:cNvSpPr txBox="1">
              <a:spLocks noChangeArrowheads="1"/>
            </p:cNvSpPr>
            <p:nvPr/>
          </p:nvSpPr>
          <p:spPr bwMode="auto">
            <a:xfrm>
              <a:off x="528" y="379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it-IT" sz="2800">
                  <a:latin typeface="Courier New" pitchFamily="49" charset="0"/>
                </a:rPr>
                <a:t>S</a:t>
              </a:r>
            </a:p>
          </p:txBody>
        </p:sp>
        <p:grpSp>
          <p:nvGrpSpPr>
            <p:cNvPr id="66566" name="Group 6"/>
            <p:cNvGrpSpPr>
              <a:grpSpLocks/>
            </p:cNvGrpSpPr>
            <p:nvPr/>
          </p:nvGrpSpPr>
          <p:grpSpPr bwMode="auto">
            <a:xfrm>
              <a:off x="1440" y="3840"/>
              <a:ext cx="192" cy="192"/>
              <a:chOff x="2496" y="1632"/>
              <a:chExt cx="192" cy="192"/>
            </a:xfrm>
          </p:grpSpPr>
          <p:sp>
            <p:nvSpPr>
              <p:cNvPr id="66567" name="Line 7"/>
              <p:cNvSpPr>
                <a:spLocks noChangeShapeType="1"/>
              </p:cNvSpPr>
              <p:nvPr/>
            </p:nvSpPr>
            <p:spPr bwMode="auto">
              <a:xfrm>
                <a:off x="2496" y="163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6568" name="Line 8"/>
              <p:cNvSpPr>
                <a:spLocks noChangeShapeType="1"/>
              </p:cNvSpPr>
              <p:nvPr/>
            </p:nvSpPr>
            <p:spPr bwMode="auto">
              <a:xfrm>
                <a:off x="2496" y="17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66569" name="Text Box 9"/>
            <p:cNvSpPr txBox="1">
              <a:spLocks noChangeArrowheads="1"/>
            </p:cNvSpPr>
            <p:nvPr/>
          </p:nvSpPr>
          <p:spPr bwMode="auto">
            <a:xfrm>
              <a:off x="1728" y="3792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it-IT" sz="2800">
                  <a:latin typeface="Courier New" pitchFamily="49" charset="0"/>
                  <a:cs typeface="Times New Roman" charset="0"/>
                </a:rPr>
                <a:t>F</a:t>
              </a:r>
              <a:endParaRPr lang="it-IT" sz="2800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1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2057400"/>
            <a:ext cx="8534400" cy="4495800"/>
          </a:xfrm>
        </p:spPr>
        <p:txBody>
          <a:bodyPr/>
          <a:lstStyle/>
          <a:p>
            <a:pPr>
              <a:buFontTx/>
              <a:buNone/>
            </a:pPr>
            <a:r>
              <a:rPr lang="it-IT" sz="2800"/>
              <a:t>Tentativo (In logica proposizionale):</a:t>
            </a:r>
          </a:p>
          <a:p>
            <a:endParaRPr lang="it-IT" sz="2800"/>
          </a:p>
          <a:p>
            <a:r>
              <a:rPr lang="it-IT" sz="2800"/>
              <a:t>Ammettiamo formule del tipo:</a:t>
            </a:r>
          </a:p>
          <a:p>
            <a:pPr lvl="1"/>
            <a:r>
              <a:rPr lang="en-US">
                <a:sym typeface="Symbol" pitchFamily="18" charset="2"/>
              </a:rPr>
              <a:t>A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… A</a:t>
            </a:r>
            <a:r>
              <a:rPr lang="en-US" baseline="-25000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B	(tipo 1) </a:t>
            </a:r>
            <a:endParaRPr lang="it-IT" sz="2000"/>
          </a:p>
          <a:p>
            <a:pPr lvl="1"/>
            <a:r>
              <a:rPr lang="en-US">
                <a:sym typeface="Symbol" pitchFamily="18" charset="2"/>
              </a:rPr>
              <a:t>B			(tipo 2)</a:t>
            </a:r>
          </a:p>
          <a:p>
            <a:pPr lvl="1">
              <a:buFontTx/>
              <a:buNone/>
            </a:pPr>
            <a:r>
              <a:rPr lang="en-US">
                <a:sym typeface="Symbol" pitchFamily="18" charset="2"/>
              </a:rPr>
              <a:t>					con A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,…,A</a:t>
            </a:r>
            <a:r>
              <a:rPr lang="en-US" baseline="-25000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,B letterali</a:t>
            </a:r>
          </a:p>
          <a:p>
            <a:endParaRPr lang="it-IT" sz="2800"/>
          </a:p>
          <a:p>
            <a:endParaRPr lang="it-IT" sz="280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Processo di dimostrazione (standardizzazione)</a:t>
            </a:r>
          </a:p>
        </p:txBody>
      </p:sp>
    </p:spTree>
    <p:extLst>
      <p:ext uri="{BB962C8B-B14F-4D97-AF65-F5344CB8AC3E}">
        <p14:creationId xmlns:p14="http://schemas.microsoft.com/office/powerpoint/2010/main" val="16586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Processo di dimostrazione (standardizzazione)</a:t>
            </a:r>
          </a:p>
        </p:txBody>
      </p:sp>
      <p:sp>
        <p:nvSpPr>
          <p:cNvPr id="69636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685800" y="2386608"/>
            <a:ext cx="7772400" cy="3352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it-IT" sz="2800" dirty="0"/>
              <a:t>Per dimostrare: </a:t>
            </a:r>
          </a:p>
          <a:p>
            <a:pPr>
              <a:lnSpc>
                <a:spcPct val="90000"/>
              </a:lnSpc>
            </a:pPr>
            <a:r>
              <a:rPr lang="it-IT" sz="2800" dirty="0"/>
              <a:t>In S solo regole di tipo 1 o tipo 2</a:t>
            </a:r>
          </a:p>
          <a:p>
            <a:pPr>
              <a:lnSpc>
                <a:spcPct val="90000"/>
              </a:lnSpc>
            </a:pPr>
            <a:r>
              <a:rPr lang="it-IT" sz="2800" dirty="0"/>
              <a:t>Partiamo da F=</a:t>
            </a:r>
            <a:r>
              <a:rPr lang="it-IT" sz="2800" dirty="0" err="1"/>
              <a:t>P</a:t>
            </a:r>
            <a:r>
              <a:rPr lang="it-IT" sz="2800" baseline="-25000" dirty="0" err="1"/>
              <a:t>n</a:t>
            </a:r>
            <a:r>
              <a:rPr lang="it-IT" sz="2800" baseline="-25000" dirty="0"/>
              <a:t> </a:t>
            </a:r>
          </a:p>
          <a:p>
            <a:pPr lvl="1">
              <a:lnSpc>
                <a:spcPct val="90000"/>
              </a:lnSpc>
            </a:pPr>
            <a:endParaRPr lang="it-IT" sz="2400" dirty="0"/>
          </a:p>
          <a:p>
            <a:pPr>
              <a:lnSpc>
                <a:spcPct val="90000"/>
              </a:lnSpc>
            </a:pPr>
            <a:r>
              <a:rPr lang="it-IT" sz="2800" dirty="0" err="1"/>
              <a:t>P</a:t>
            </a:r>
            <a:r>
              <a:rPr lang="it-IT" sz="2800" baseline="-25000" dirty="0" err="1"/>
              <a:t>i</a:t>
            </a:r>
            <a:r>
              <a:rPr lang="it-IT" sz="2800" dirty="0"/>
              <a:t> è deducibile se:</a:t>
            </a:r>
          </a:p>
          <a:p>
            <a:pPr lvl="1">
              <a:lnSpc>
                <a:spcPct val="90000"/>
              </a:lnSpc>
            </a:pPr>
            <a:r>
              <a:rPr lang="it-IT" sz="2400" dirty="0" err="1"/>
              <a:t>P</a:t>
            </a:r>
            <a:r>
              <a:rPr lang="it-IT" sz="2400" baseline="-25000" dirty="0" err="1"/>
              <a:t>i</a:t>
            </a:r>
            <a:r>
              <a:rPr lang="it-IT" sz="2400" baseline="-25000" dirty="0"/>
              <a:t> </a:t>
            </a:r>
            <a:r>
              <a:rPr lang="it-IT" sz="2400" dirty="0">
                <a:sym typeface="Symbol" pitchFamily="18" charset="2"/>
              </a:rPr>
              <a:t>S</a:t>
            </a:r>
            <a:endParaRPr lang="it-IT" sz="2400" dirty="0"/>
          </a:p>
          <a:p>
            <a:pPr lvl="1">
              <a:lnSpc>
                <a:spcPct val="90000"/>
              </a:lnSpc>
            </a:pPr>
            <a:r>
              <a:rPr lang="it-IT" sz="2400" dirty="0"/>
              <a:t>Utilizzando MP e AE, </a:t>
            </a:r>
            <a:br>
              <a:rPr lang="it-IT" sz="2400" dirty="0"/>
            </a:br>
            <a:r>
              <a:rPr lang="it-IT" sz="2400" dirty="0"/>
              <a:t>			esiste 	</a:t>
            </a:r>
            <a:r>
              <a:rPr lang="en-US" sz="2400" dirty="0">
                <a:sym typeface="Symbol" pitchFamily="18" charset="2"/>
              </a:rPr>
              <a:t>A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… A</a:t>
            </a:r>
            <a:r>
              <a:rPr lang="en-US" sz="2400" baseline="-25000" dirty="0">
                <a:sym typeface="Symbol" pitchFamily="18" charset="2"/>
              </a:rPr>
              <a:t>m</a:t>
            </a:r>
            <a:r>
              <a:rPr lang="en-US" sz="2400" dirty="0">
                <a:sym typeface="Symbol" pitchFamily="18" charset="2"/>
              </a:rPr>
              <a:t> </a:t>
            </a:r>
            <a:r>
              <a:rPr lang="it-IT" sz="2400" dirty="0" err="1"/>
              <a:t>P</a:t>
            </a:r>
            <a:r>
              <a:rPr lang="it-IT" sz="2400" baseline="-25000" dirty="0" err="1"/>
              <a:t>i</a:t>
            </a:r>
            <a:r>
              <a:rPr lang="it-IT" sz="2400" baseline="-25000" dirty="0"/>
              <a:t> </a:t>
            </a:r>
            <a:r>
              <a:rPr lang="it-IT" sz="2400" dirty="0"/>
              <a:t>e</a:t>
            </a:r>
            <a:r>
              <a:rPr lang="it-IT" sz="2400" baseline="-25000" dirty="0"/>
              <a:t> </a:t>
            </a:r>
            <a:br>
              <a:rPr lang="it-IT" sz="2400" baseline="-25000" dirty="0"/>
            </a:br>
            <a:r>
              <a:rPr lang="it-IT" sz="2400" baseline="-25000" dirty="0"/>
              <a:t>				</a:t>
            </a:r>
            <a:r>
              <a:rPr lang="en-US" sz="2400" dirty="0">
                <a:sym typeface="Symbol" pitchFamily="18" charset="2"/>
              </a:rPr>
              <a:t>A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,…, A</a:t>
            </a:r>
            <a:r>
              <a:rPr lang="en-US" sz="2400" baseline="-25000" dirty="0">
                <a:sym typeface="Symbol" pitchFamily="18" charset="2"/>
              </a:rPr>
              <a:t>m </a:t>
            </a:r>
            <a:r>
              <a:rPr lang="en-US" sz="2400" dirty="0" err="1">
                <a:sym typeface="Symbol" pitchFamily="18" charset="2"/>
              </a:rPr>
              <a:t>sono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deducibili</a:t>
            </a:r>
            <a:endParaRPr lang="it-IT" sz="2400" dirty="0">
              <a:sym typeface="Symbol" pitchFamily="18" charset="2"/>
            </a:endParaRPr>
          </a:p>
        </p:txBody>
      </p:sp>
      <p:grpSp>
        <p:nvGrpSpPr>
          <p:cNvPr id="69637" name="Group 1029"/>
          <p:cNvGrpSpPr>
            <a:grpSpLocks/>
          </p:cNvGrpSpPr>
          <p:nvPr/>
        </p:nvGrpSpPr>
        <p:grpSpPr bwMode="auto">
          <a:xfrm>
            <a:off x="3352800" y="1700808"/>
            <a:ext cx="2819400" cy="519113"/>
            <a:chOff x="528" y="3792"/>
            <a:chExt cx="1776" cy="327"/>
          </a:xfrm>
        </p:grpSpPr>
        <p:sp>
          <p:nvSpPr>
            <p:cNvPr id="69638" name="Text Box 1030"/>
            <p:cNvSpPr txBox="1">
              <a:spLocks noChangeArrowheads="1"/>
            </p:cNvSpPr>
            <p:nvPr/>
          </p:nvSpPr>
          <p:spPr bwMode="auto">
            <a:xfrm>
              <a:off x="528" y="379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it-IT" sz="2800">
                  <a:latin typeface="Courier New" pitchFamily="49" charset="0"/>
                </a:rPr>
                <a:t>S</a:t>
              </a:r>
            </a:p>
          </p:txBody>
        </p:sp>
        <p:grpSp>
          <p:nvGrpSpPr>
            <p:cNvPr id="69639" name="Group 1031"/>
            <p:cNvGrpSpPr>
              <a:grpSpLocks/>
            </p:cNvGrpSpPr>
            <p:nvPr/>
          </p:nvGrpSpPr>
          <p:grpSpPr bwMode="auto">
            <a:xfrm>
              <a:off x="1440" y="3840"/>
              <a:ext cx="192" cy="192"/>
              <a:chOff x="2496" y="1632"/>
              <a:chExt cx="192" cy="192"/>
            </a:xfrm>
          </p:grpSpPr>
          <p:sp>
            <p:nvSpPr>
              <p:cNvPr id="69640" name="Line 1032"/>
              <p:cNvSpPr>
                <a:spLocks noChangeShapeType="1"/>
              </p:cNvSpPr>
              <p:nvPr/>
            </p:nvSpPr>
            <p:spPr bwMode="auto">
              <a:xfrm>
                <a:off x="2496" y="163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9641" name="Line 1033"/>
              <p:cNvSpPr>
                <a:spLocks noChangeShapeType="1"/>
              </p:cNvSpPr>
              <p:nvPr/>
            </p:nvSpPr>
            <p:spPr bwMode="auto">
              <a:xfrm>
                <a:off x="2496" y="17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69642" name="Text Box 1034"/>
            <p:cNvSpPr txBox="1">
              <a:spLocks noChangeArrowheads="1"/>
            </p:cNvSpPr>
            <p:nvPr/>
          </p:nvSpPr>
          <p:spPr bwMode="auto">
            <a:xfrm>
              <a:off x="1728" y="3792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it-IT" sz="2800">
                  <a:latin typeface="Courier New" pitchFamily="49" charset="0"/>
                  <a:cs typeface="Times New Roman" charset="0"/>
                </a:rPr>
                <a:t>F</a:t>
              </a:r>
              <a:endParaRPr lang="it-IT" sz="2800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1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FMZ</a:t>
            </a:r>
          </a:p>
        </p:txBody>
      </p:sp>
      <p:sp>
        <p:nvSpPr>
          <p:cNvPr id="19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966C-F358-4700-87D8-EA99A0C08A07}" type="slidenum">
              <a:rPr lang="it-IT"/>
              <a:pPr/>
              <a:t>7</a:t>
            </a:fld>
            <a:endParaRPr lang="it-IT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Semplice Teorema: Formalizzazione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590800" y="1981200"/>
            <a:ext cx="5867400" cy="4114800"/>
          </a:xfrm>
        </p:spPr>
        <p:txBody>
          <a:bodyPr/>
          <a:lstStyle/>
          <a:p>
            <a:pPr>
              <a:buFontTx/>
              <a:buNone/>
            </a:pPr>
            <a:r>
              <a:rPr lang="it-IT" sz="2800" b="1"/>
              <a:t>Obbiettivo</a:t>
            </a:r>
          </a:p>
          <a:p>
            <a:pPr>
              <a:buFontTx/>
              <a:buNone/>
            </a:pPr>
            <a:r>
              <a:rPr lang="it-IT" sz="2800"/>
              <a:t>	Razionalizzare il processo che permette affermare: </a:t>
            </a:r>
          </a:p>
          <a:p>
            <a:pPr>
              <a:buFontTx/>
              <a:buNone/>
            </a:pPr>
            <a:endParaRPr lang="it-IT" sz="2800"/>
          </a:p>
          <a:p>
            <a:pPr>
              <a:buFontTx/>
              <a:buNone/>
            </a:pPr>
            <a:r>
              <a:rPr lang="it-IT" sz="2800"/>
              <a:t>	</a:t>
            </a:r>
          </a:p>
          <a:p>
            <a:pPr>
              <a:buFontTx/>
              <a:buNone/>
            </a:pPr>
            <a:endParaRPr lang="it-IT" sz="2800"/>
          </a:p>
          <a:p>
            <a:pPr>
              <a:buFontTx/>
              <a:buNone/>
            </a:pPr>
            <a:endParaRPr lang="it-IT" sz="2800"/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701675" y="2438400"/>
            <a:ext cx="1371600" cy="1905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930275" y="3276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 flipH="1">
            <a:off x="1539875" y="3276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1387475" y="2438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381000" y="43053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1800"/>
              <a:t>A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073275" y="43053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1800"/>
              <a:t>C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1235075" y="1981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1800"/>
              <a:t>B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235075" y="43053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1800"/>
              <a:t>H</a:t>
            </a:r>
          </a:p>
        </p:txBody>
      </p:sp>
      <p:grpSp>
        <p:nvGrpSpPr>
          <p:cNvPr id="9230" name="Group 14"/>
          <p:cNvGrpSpPr>
            <a:grpSpLocks/>
          </p:cNvGrpSpPr>
          <p:nvPr/>
        </p:nvGrpSpPr>
        <p:grpSpPr bwMode="auto">
          <a:xfrm>
            <a:off x="3657600" y="4038600"/>
            <a:ext cx="2819400" cy="519113"/>
            <a:chOff x="528" y="3792"/>
            <a:chExt cx="1776" cy="327"/>
          </a:xfrm>
        </p:grpSpPr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528" y="379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sz="2800">
                  <a:latin typeface="Courier New" pitchFamily="49" charset="0"/>
                </a:rPr>
                <a:t>AB=BC</a:t>
              </a:r>
            </a:p>
          </p:txBody>
        </p:sp>
        <p:grpSp>
          <p:nvGrpSpPr>
            <p:cNvPr id="9232" name="Group 16"/>
            <p:cNvGrpSpPr>
              <a:grpSpLocks/>
            </p:cNvGrpSpPr>
            <p:nvPr/>
          </p:nvGrpSpPr>
          <p:grpSpPr bwMode="auto">
            <a:xfrm>
              <a:off x="1440" y="3840"/>
              <a:ext cx="192" cy="192"/>
              <a:chOff x="2496" y="1632"/>
              <a:chExt cx="192" cy="192"/>
            </a:xfrm>
          </p:grpSpPr>
          <p:sp>
            <p:nvSpPr>
              <p:cNvPr id="9233" name="Line 17"/>
              <p:cNvSpPr>
                <a:spLocks noChangeShapeType="1"/>
              </p:cNvSpPr>
              <p:nvPr/>
            </p:nvSpPr>
            <p:spPr bwMode="auto">
              <a:xfrm>
                <a:off x="2496" y="163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234" name="Line 18"/>
              <p:cNvSpPr>
                <a:spLocks noChangeShapeType="1"/>
              </p:cNvSpPr>
              <p:nvPr/>
            </p:nvSpPr>
            <p:spPr bwMode="auto">
              <a:xfrm>
                <a:off x="2496" y="17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1728" y="3792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it-IT" sz="2800">
                  <a:latin typeface="Courier New" pitchFamily="49" charset="0"/>
                  <a:cs typeface="Times New Roman" charset="0"/>
                </a:rPr>
                <a:t>Â</a:t>
              </a:r>
              <a:r>
                <a:rPr lang="it-IT" sz="2800">
                  <a:latin typeface="Courier New" pitchFamily="49" charset="0"/>
                </a:rPr>
                <a:t>=</a:t>
              </a:r>
              <a:r>
                <a:rPr lang="it-IT" sz="2800">
                  <a:latin typeface="Courier New" pitchFamily="49" charset="0"/>
                  <a:cs typeface="Courier New" pitchFamily="49" charset="0"/>
                </a:rPr>
                <a:t>Ĉ</a:t>
              </a:r>
              <a:endParaRPr lang="it-IT" sz="2800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Legami con la logica del primo ordine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981200"/>
            <a:ext cx="8001000" cy="4114800"/>
          </a:xfrm>
        </p:spPr>
        <p:txBody>
          <a:bodyPr/>
          <a:lstStyle/>
          <a:p>
            <a:endParaRPr lang="it-IT" sz="2800"/>
          </a:p>
          <a:p>
            <a:pPr algn="ctr">
              <a:buFontTx/>
              <a:buNone/>
            </a:pPr>
            <a:r>
              <a:rPr lang="it-IT" sz="2800"/>
              <a:t>Clausole di Horn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1752600" y="3581400"/>
            <a:ext cx="541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>
                <a:sym typeface="Symbol" pitchFamily="18" charset="2"/>
              </a:rPr>
              <a:t>x</a:t>
            </a:r>
            <a:r>
              <a:rPr lang="en-US" sz="3200" baseline="-25000">
                <a:sym typeface="Symbol" pitchFamily="18" charset="2"/>
              </a:rPr>
              <a:t>1</a:t>
            </a:r>
            <a:r>
              <a:rPr lang="en-US" sz="3200">
                <a:sym typeface="Symbol" pitchFamily="18" charset="2"/>
              </a:rPr>
              <a:t>,…,x</a:t>
            </a:r>
            <a:r>
              <a:rPr lang="en-US" sz="3200" baseline="-25000">
                <a:sym typeface="Symbol" pitchFamily="18" charset="2"/>
              </a:rPr>
              <a:t>n </a:t>
            </a:r>
            <a:r>
              <a:rPr lang="en-US" sz="3200">
                <a:sym typeface="Symbol" pitchFamily="18" charset="2"/>
              </a:rPr>
              <a:t>A</a:t>
            </a:r>
            <a:r>
              <a:rPr lang="en-US" sz="3200" baseline="-25000">
                <a:sym typeface="Symbol" pitchFamily="18" charset="2"/>
              </a:rPr>
              <a:t>1</a:t>
            </a:r>
            <a:r>
              <a:rPr lang="en-US" sz="3200">
                <a:sym typeface="Symbol" pitchFamily="18" charset="2"/>
              </a:rPr>
              <a:t>… A</a:t>
            </a:r>
            <a:r>
              <a:rPr lang="en-US" sz="3200" baseline="-25000">
                <a:sym typeface="Symbol" pitchFamily="18" charset="2"/>
              </a:rPr>
              <a:t>m</a:t>
            </a:r>
            <a:r>
              <a:rPr lang="en-US" sz="3200">
                <a:sym typeface="Symbol" pitchFamily="18" charset="2"/>
              </a:rPr>
              <a:t>B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1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Prolog e la logica del primo ordine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981200"/>
            <a:ext cx="8001000" cy="4114800"/>
          </a:xfrm>
        </p:spPr>
        <p:txBody>
          <a:bodyPr/>
          <a:lstStyle/>
          <a:p>
            <a:r>
              <a:rPr lang="en-US"/>
              <a:t>Prolog è un linguaggio di programmazione basato sulle ‘Horn Clauses’</a:t>
            </a:r>
          </a:p>
          <a:p>
            <a:r>
              <a:rPr lang="en-US"/>
              <a:t>Le ‘Horn Clauses’ sono un sottoinsieme dei predicati esprimibili in logica dei predicati</a:t>
            </a:r>
          </a:p>
          <a:p>
            <a:pPr lvl="1"/>
            <a:r>
              <a:rPr lang="en-US"/>
              <a:t>Esiste un algoritmo per cui la dimostrazione di un teorema scritto in clausole di Horn è computabile in tempo polinomiale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2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FMZ</a:t>
            </a:r>
          </a:p>
        </p:txBody>
      </p:sp>
      <p:sp>
        <p:nvSpPr>
          <p:cNvPr id="11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B38D-1980-497B-8B00-7CFCA5651F4A}" type="slidenum">
              <a:rPr lang="it-IT"/>
              <a:pPr/>
              <a:t>8</a:t>
            </a:fld>
            <a:endParaRPr lang="it-IT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2895600"/>
            <a:ext cx="8534400" cy="3200400"/>
          </a:xfrm>
        </p:spPr>
        <p:txBody>
          <a:bodyPr/>
          <a:lstStyle/>
          <a:p>
            <a:pPr>
              <a:buFontTx/>
              <a:buNone/>
            </a:pPr>
            <a:r>
              <a:rPr lang="it-IT" sz="2800"/>
              <a:t>Abbiamo supposto che: </a:t>
            </a:r>
          </a:p>
          <a:p>
            <a:r>
              <a:rPr lang="it-IT" sz="2800"/>
              <a:t>S={</a:t>
            </a:r>
            <a:r>
              <a:rPr lang="it-IT" sz="2800">
                <a:latin typeface="Courier New" pitchFamily="49" charset="0"/>
              </a:rPr>
              <a:t>AB=BC</a:t>
            </a:r>
            <a:r>
              <a:rPr lang="it-IT" sz="2800"/>
              <a:t>, </a:t>
            </a:r>
            <a:r>
              <a:rPr lang="it-IT" sz="2800">
                <a:latin typeface="Courier New" pitchFamily="49" charset="0"/>
              </a:rPr>
              <a:t>ABH=HBC</a:t>
            </a:r>
            <a:r>
              <a:rPr lang="it-IT" sz="2800"/>
              <a:t>, </a:t>
            </a:r>
            <a:r>
              <a:rPr lang="it-IT" sz="2800">
                <a:latin typeface="Courier New" pitchFamily="49" charset="0"/>
              </a:rPr>
              <a:t>BH=BH</a:t>
            </a:r>
            <a:r>
              <a:rPr lang="it-IT" sz="2800"/>
              <a:t>}</a:t>
            </a:r>
          </a:p>
          <a:p>
            <a:pPr>
              <a:buFontTx/>
              <a:buNone/>
            </a:pPr>
            <a:r>
              <a:rPr lang="it-IT" sz="2800"/>
              <a:t>Avevamo conoscenze pregresse:</a:t>
            </a:r>
          </a:p>
          <a:p>
            <a:pPr>
              <a:buFontTx/>
              <a:buNone/>
            </a:pPr>
            <a:r>
              <a:rPr lang="it-IT" sz="2400"/>
              <a:t>T:</a:t>
            </a:r>
            <a:r>
              <a:rPr lang="it-IT" sz="2400">
                <a:latin typeface="Courier New" pitchFamily="49" charset="0"/>
              </a:rPr>
              <a:t> AB=BC</a:t>
            </a:r>
            <a:r>
              <a:rPr lang="it-IT" sz="2400"/>
              <a:t> </a:t>
            </a:r>
            <a:r>
              <a:rPr lang="it-IT" sz="2400" b="1">
                <a:sym typeface="Symbol" pitchFamily="18" charset="2"/>
              </a:rPr>
              <a:t></a:t>
            </a:r>
            <a:r>
              <a:rPr lang="it-IT" sz="2400"/>
              <a:t> </a:t>
            </a:r>
            <a:r>
              <a:rPr lang="it-IT" sz="2400">
                <a:latin typeface="Courier New" pitchFamily="49" charset="0"/>
              </a:rPr>
              <a:t>BH=BH</a:t>
            </a:r>
            <a:r>
              <a:rPr lang="it-IT" sz="2400"/>
              <a:t> </a:t>
            </a:r>
            <a:r>
              <a:rPr lang="it-IT" sz="2400" b="1">
                <a:sym typeface="Symbol" pitchFamily="18" charset="2"/>
              </a:rPr>
              <a:t></a:t>
            </a:r>
            <a:r>
              <a:rPr lang="it-IT" sz="2400"/>
              <a:t> </a:t>
            </a:r>
            <a:r>
              <a:rPr lang="it-IT" sz="2400">
                <a:latin typeface="Courier New" pitchFamily="49" charset="0"/>
              </a:rPr>
              <a:t>ABH=HBC </a:t>
            </a:r>
            <a:r>
              <a:rPr lang="it-IT" sz="2400" b="1">
                <a:sym typeface="Symbol" pitchFamily="18" charset="2"/>
              </a:rPr>
              <a:t></a:t>
            </a:r>
            <a:r>
              <a:rPr lang="it-IT" sz="2400"/>
              <a:t> </a:t>
            </a:r>
            <a:r>
              <a:rPr lang="it-IT" sz="2400">
                <a:latin typeface="Courier New" pitchFamily="49" charset="0"/>
              </a:rPr>
              <a:t>trABH=trHBC</a:t>
            </a:r>
          </a:p>
          <a:p>
            <a:pPr>
              <a:buFontTx/>
              <a:buNone/>
            </a:pPr>
            <a:r>
              <a:rPr lang="it-IT" sz="2400"/>
              <a:t>A:</a:t>
            </a:r>
            <a:r>
              <a:rPr lang="it-IT" sz="2400">
                <a:latin typeface="Courier New" pitchFamily="49" charset="0"/>
              </a:rPr>
              <a:t> trABH=trHBC</a:t>
            </a:r>
            <a:r>
              <a:rPr lang="it-IT" sz="2400"/>
              <a:t> </a:t>
            </a:r>
            <a:r>
              <a:rPr lang="it-IT" sz="2400" b="1">
                <a:sym typeface="Symbol" pitchFamily="18" charset="2"/>
              </a:rPr>
              <a:t></a:t>
            </a:r>
            <a:r>
              <a:rPr lang="it-IT" sz="2400"/>
              <a:t> </a:t>
            </a:r>
            <a:r>
              <a:rPr lang="it-IT" sz="2400">
                <a:latin typeface="Courier New" pitchFamily="49" charset="0"/>
              </a:rPr>
              <a:t>AB=BC</a:t>
            </a:r>
            <a:r>
              <a:rPr lang="it-IT" sz="2400"/>
              <a:t> </a:t>
            </a:r>
            <a:r>
              <a:rPr lang="it-IT" sz="2400" b="1">
                <a:sym typeface="Symbol" pitchFamily="18" charset="2"/>
              </a:rPr>
              <a:t></a:t>
            </a:r>
            <a:r>
              <a:rPr lang="it-IT" sz="2400"/>
              <a:t> </a:t>
            </a:r>
            <a:r>
              <a:rPr lang="it-IT" sz="2400">
                <a:latin typeface="Courier New" pitchFamily="49" charset="0"/>
              </a:rPr>
              <a:t>BH=BH</a:t>
            </a:r>
            <a:r>
              <a:rPr lang="it-IT" sz="2400"/>
              <a:t> </a:t>
            </a:r>
            <a:r>
              <a:rPr lang="it-IT" sz="2400" b="1">
                <a:sym typeface="Symbol" pitchFamily="18" charset="2"/>
              </a:rPr>
              <a:t></a:t>
            </a:r>
            <a:r>
              <a:rPr lang="it-IT" sz="2400"/>
              <a:t> </a:t>
            </a:r>
            <a:r>
              <a:rPr lang="it-IT" sz="2400">
                <a:latin typeface="Courier New" pitchFamily="49" charset="0"/>
              </a:rPr>
              <a:t>AH=HC</a:t>
            </a:r>
            <a:r>
              <a:rPr lang="it-IT" sz="2400"/>
              <a:t> </a:t>
            </a:r>
            <a:r>
              <a:rPr lang="it-IT" sz="2400" b="1">
                <a:sym typeface="Symbol" pitchFamily="18" charset="2"/>
              </a:rPr>
              <a:t></a:t>
            </a:r>
            <a:r>
              <a:rPr lang="it-IT" sz="2400"/>
              <a:t> </a:t>
            </a:r>
            <a:r>
              <a:rPr lang="it-IT" sz="2400">
                <a:latin typeface="Courier New" pitchFamily="49" charset="0"/>
              </a:rPr>
              <a:t>ABH=HBC</a:t>
            </a:r>
            <a:r>
              <a:rPr lang="it-IT" sz="2400"/>
              <a:t> </a:t>
            </a:r>
            <a:r>
              <a:rPr lang="it-IT" sz="2400" b="1">
                <a:sym typeface="Symbol" pitchFamily="18" charset="2"/>
              </a:rPr>
              <a:t></a:t>
            </a:r>
            <a:r>
              <a:rPr lang="it-IT" sz="2400"/>
              <a:t> </a:t>
            </a:r>
            <a:r>
              <a:rPr lang="it-IT" sz="2400">
                <a:latin typeface="Courier New" pitchFamily="49" charset="0"/>
              </a:rPr>
              <a:t>AHB=CHB</a:t>
            </a:r>
            <a:r>
              <a:rPr lang="it-IT" sz="2400"/>
              <a:t> </a:t>
            </a:r>
            <a:r>
              <a:rPr lang="it-IT" sz="2400" b="1">
                <a:sym typeface="Symbol" pitchFamily="18" charset="2"/>
              </a:rPr>
              <a:t></a:t>
            </a:r>
            <a:r>
              <a:rPr lang="it-IT" sz="2400"/>
              <a:t> </a:t>
            </a:r>
            <a:r>
              <a:rPr lang="it-IT" sz="2400">
                <a:latin typeface="Courier New" pitchFamily="49" charset="0"/>
                <a:cs typeface="Times New Roman" charset="0"/>
              </a:rPr>
              <a:t>Â</a:t>
            </a:r>
            <a:r>
              <a:rPr lang="it-IT" sz="2400">
                <a:latin typeface="Courier New" pitchFamily="49" charset="0"/>
              </a:rPr>
              <a:t>=</a:t>
            </a:r>
            <a:r>
              <a:rPr lang="it-IT" sz="2400">
                <a:latin typeface="Courier New" pitchFamily="49" charset="0"/>
                <a:cs typeface="Courier New" pitchFamily="49" charset="0"/>
              </a:rPr>
              <a:t>Ĉ</a:t>
            </a:r>
          </a:p>
          <a:p>
            <a:endParaRPr lang="it-IT" sz="2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Semplice Teorema: Formalizzazione</a:t>
            </a:r>
          </a:p>
        </p:txBody>
      </p:sp>
      <p:grpSp>
        <p:nvGrpSpPr>
          <p:cNvPr id="12310" name="Group 22"/>
          <p:cNvGrpSpPr>
            <a:grpSpLocks/>
          </p:cNvGrpSpPr>
          <p:nvPr/>
        </p:nvGrpSpPr>
        <p:grpSpPr bwMode="auto">
          <a:xfrm>
            <a:off x="3124200" y="2133600"/>
            <a:ext cx="2819400" cy="519113"/>
            <a:chOff x="528" y="3792"/>
            <a:chExt cx="1776" cy="327"/>
          </a:xfrm>
        </p:grpSpPr>
        <p:sp>
          <p:nvSpPr>
            <p:cNvPr id="12311" name="Text Box 23"/>
            <p:cNvSpPr txBox="1">
              <a:spLocks noChangeArrowheads="1"/>
            </p:cNvSpPr>
            <p:nvPr/>
          </p:nvSpPr>
          <p:spPr bwMode="auto">
            <a:xfrm>
              <a:off x="528" y="379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sz="2800">
                  <a:latin typeface="Courier New" pitchFamily="49" charset="0"/>
                </a:rPr>
                <a:t>AB=BC</a:t>
              </a:r>
            </a:p>
          </p:txBody>
        </p:sp>
        <p:grpSp>
          <p:nvGrpSpPr>
            <p:cNvPr id="12312" name="Group 24"/>
            <p:cNvGrpSpPr>
              <a:grpSpLocks/>
            </p:cNvGrpSpPr>
            <p:nvPr/>
          </p:nvGrpSpPr>
          <p:grpSpPr bwMode="auto">
            <a:xfrm>
              <a:off x="1440" y="3840"/>
              <a:ext cx="192" cy="192"/>
              <a:chOff x="2496" y="1632"/>
              <a:chExt cx="192" cy="192"/>
            </a:xfrm>
          </p:grpSpPr>
          <p:sp>
            <p:nvSpPr>
              <p:cNvPr id="12313" name="Line 25"/>
              <p:cNvSpPr>
                <a:spLocks noChangeShapeType="1"/>
              </p:cNvSpPr>
              <p:nvPr/>
            </p:nvSpPr>
            <p:spPr bwMode="auto">
              <a:xfrm>
                <a:off x="2496" y="163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2314" name="Line 26"/>
              <p:cNvSpPr>
                <a:spLocks noChangeShapeType="1"/>
              </p:cNvSpPr>
              <p:nvPr/>
            </p:nvSpPr>
            <p:spPr bwMode="auto">
              <a:xfrm>
                <a:off x="2496" y="17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2315" name="Text Box 27"/>
            <p:cNvSpPr txBox="1">
              <a:spLocks noChangeArrowheads="1"/>
            </p:cNvSpPr>
            <p:nvPr/>
          </p:nvSpPr>
          <p:spPr bwMode="auto">
            <a:xfrm>
              <a:off x="1728" y="3792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it-IT" sz="2800">
                  <a:latin typeface="Courier New" pitchFamily="49" charset="0"/>
                  <a:cs typeface="Times New Roman" charset="0"/>
                </a:rPr>
                <a:t>Â</a:t>
              </a:r>
              <a:r>
                <a:rPr lang="it-IT" sz="2800">
                  <a:latin typeface="Courier New" pitchFamily="49" charset="0"/>
                </a:rPr>
                <a:t>=</a:t>
              </a:r>
              <a:r>
                <a:rPr lang="it-IT" sz="2800">
                  <a:latin typeface="Courier New" pitchFamily="49" charset="0"/>
                  <a:cs typeface="Courier New" pitchFamily="49" charset="0"/>
                </a:rPr>
                <a:t>Ĉ</a:t>
              </a:r>
              <a:endParaRPr lang="it-IT" sz="2800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657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FMZ</a:t>
            </a:r>
          </a:p>
        </p:txBody>
      </p:sp>
      <p:sp>
        <p:nvSpPr>
          <p:cNvPr id="11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DA50-2405-4C22-A1B6-B44FC8A305F8}" type="slidenum">
              <a:rPr lang="it-IT"/>
              <a:pPr/>
              <a:t>9</a:t>
            </a:fld>
            <a:endParaRPr lang="it-IT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2895600"/>
            <a:ext cx="8534400" cy="3200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it-IT" sz="2400"/>
              <a:t>Abbiamo costruito una catena di formule: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2000"/>
              <a:t>P1: </a:t>
            </a:r>
            <a:r>
              <a:rPr lang="it-IT" sz="2000">
                <a:latin typeface="Courier New" pitchFamily="49" charset="0"/>
              </a:rPr>
              <a:t>AB=BC</a:t>
            </a:r>
            <a:r>
              <a:rPr lang="it-IT" sz="2000"/>
              <a:t>					da S</a:t>
            </a:r>
            <a:endParaRPr lang="it-IT" sz="2400"/>
          </a:p>
          <a:p>
            <a:pPr>
              <a:lnSpc>
                <a:spcPct val="90000"/>
              </a:lnSpc>
              <a:buFontTx/>
              <a:buNone/>
            </a:pPr>
            <a:r>
              <a:rPr lang="it-IT" sz="2000"/>
              <a:t>P2: </a:t>
            </a:r>
            <a:r>
              <a:rPr lang="it-IT" sz="2000">
                <a:latin typeface="Courier New" pitchFamily="49" charset="0"/>
              </a:rPr>
              <a:t>ABH=HBC					</a:t>
            </a:r>
            <a:r>
              <a:rPr lang="it-IT" sz="2000"/>
              <a:t>da S</a:t>
            </a:r>
            <a:endParaRPr lang="it-IT" sz="200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it-IT" sz="2000"/>
              <a:t>P3: </a:t>
            </a:r>
            <a:r>
              <a:rPr lang="it-IT" sz="2000">
                <a:latin typeface="Courier New" pitchFamily="49" charset="0"/>
              </a:rPr>
              <a:t>BH=BH 					</a:t>
            </a:r>
            <a:r>
              <a:rPr lang="it-IT" sz="2000"/>
              <a:t>da S</a:t>
            </a:r>
            <a:endParaRPr lang="it-IT" sz="200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it-IT" sz="2000"/>
              <a:t>P4: </a:t>
            </a:r>
            <a:r>
              <a:rPr lang="it-IT" sz="2000">
                <a:latin typeface="Courier New" pitchFamily="49" charset="0"/>
              </a:rPr>
              <a:t>AB=BC</a:t>
            </a:r>
            <a:r>
              <a:rPr lang="it-IT" sz="2000"/>
              <a:t> </a:t>
            </a:r>
            <a:r>
              <a:rPr lang="it-IT" sz="2000" b="1">
                <a:sym typeface="Symbol" pitchFamily="18" charset="2"/>
              </a:rPr>
              <a:t></a:t>
            </a:r>
            <a:r>
              <a:rPr lang="it-IT" sz="2000"/>
              <a:t> </a:t>
            </a:r>
            <a:r>
              <a:rPr lang="it-IT" sz="2000">
                <a:latin typeface="Courier New" pitchFamily="49" charset="0"/>
              </a:rPr>
              <a:t>BH=BH</a:t>
            </a:r>
            <a:r>
              <a:rPr lang="it-IT" sz="2000"/>
              <a:t> </a:t>
            </a:r>
            <a:r>
              <a:rPr lang="it-IT" sz="2000" b="1">
                <a:sym typeface="Symbol" pitchFamily="18" charset="2"/>
              </a:rPr>
              <a:t></a:t>
            </a:r>
            <a:r>
              <a:rPr lang="it-IT" sz="2000"/>
              <a:t> </a:t>
            </a:r>
            <a:r>
              <a:rPr lang="it-IT" sz="2000">
                <a:latin typeface="Courier New" pitchFamily="49" charset="0"/>
              </a:rPr>
              <a:t>ABH=HBC			</a:t>
            </a:r>
            <a:r>
              <a:rPr lang="it-IT" sz="2000"/>
              <a:t>da P1,P2,P3 e REGOLA</a:t>
            </a:r>
            <a:r>
              <a:rPr lang="it-IT" sz="2000" baseline="-25000"/>
              <a:t>2</a:t>
            </a:r>
            <a:endParaRPr lang="it-IT" sz="2000" baseline="-2500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it-IT" sz="2000"/>
              <a:t>P5: </a:t>
            </a:r>
            <a:r>
              <a:rPr lang="it-IT" sz="2000">
                <a:latin typeface="Courier New" pitchFamily="49" charset="0"/>
              </a:rPr>
              <a:t>trABH=trHBC				</a:t>
            </a:r>
            <a:r>
              <a:rPr lang="it-IT" sz="2000"/>
              <a:t>da P4,T e REGOLA</a:t>
            </a:r>
            <a:r>
              <a:rPr lang="it-IT" sz="2000" baseline="-25000"/>
              <a:t>1</a:t>
            </a:r>
            <a:endParaRPr lang="it-IT" sz="2000" baseline="-2500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it-IT" sz="2000"/>
              <a:t>P6: </a:t>
            </a:r>
            <a:r>
              <a:rPr lang="it-IT" sz="2000">
                <a:latin typeface="Courier New" pitchFamily="49" charset="0"/>
              </a:rPr>
              <a:t>AB=BC</a:t>
            </a:r>
            <a:r>
              <a:rPr lang="it-IT" sz="2000"/>
              <a:t> </a:t>
            </a:r>
            <a:r>
              <a:rPr lang="it-IT" sz="2000" b="1">
                <a:sym typeface="Symbol" pitchFamily="18" charset="2"/>
              </a:rPr>
              <a:t></a:t>
            </a:r>
            <a:r>
              <a:rPr lang="it-IT" sz="2000"/>
              <a:t> </a:t>
            </a:r>
            <a:r>
              <a:rPr lang="it-IT" sz="2000">
                <a:latin typeface="Courier New" pitchFamily="49" charset="0"/>
              </a:rPr>
              <a:t>BH=BH</a:t>
            </a:r>
            <a:r>
              <a:rPr lang="it-IT" sz="2000"/>
              <a:t> </a:t>
            </a:r>
            <a:r>
              <a:rPr lang="it-IT" sz="2000" b="1">
                <a:sym typeface="Symbol" pitchFamily="18" charset="2"/>
              </a:rPr>
              <a:t></a:t>
            </a:r>
            <a:r>
              <a:rPr lang="it-IT" sz="2000"/>
              <a:t> </a:t>
            </a:r>
            <a:r>
              <a:rPr lang="it-IT" sz="2000">
                <a:latin typeface="Courier New" pitchFamily="49" charset="0"/>
              </a:rPr>
              <a:t>AH=HC</a:t>
            </a:r>
            <a:r>
              <a:rPr lang="it-IT" sz="2000"/>
              <a:t> </a:t>
            </a:r>
            <a:r>
              <a:rPr lang="it-IT" sz="2000" b="1">
                <a:sym typeface="Symbol" pitchFamily="18" charset="2"/>
              </a:rPr>
              <a:t></a:t>
            </a:r>
            <a:r>
              <a:rPr lang="it-IT" sz="2000"/>
              <a:t> </a:t>
            </a:r>
            <a:r>
              <a:rPr lang="it-IT" sz="2000">
                <a:latin typeface="Courier New" pitchFamily="49" charset="0"/>
              </a:rPr>
              <a:t>ABH=HBC</a:t>
            </a:r>
            <a:r>
              <a:rPr lang="it-IT" sz="2000"/>
              <a:t> </a:t>
            </a:r>
            <a:r>
              <a:rPr lang="it-IT" sz="2000" b="1">
                <a:sym typeface="Symbol" pitchFamily="18" charset="2"/>
              </a:rPr>
              <a:t></a:t>
            </a:r>
            <a:r>
              <a:rPr lang="it-IT" sz="2000"/>
              <a:t> </a:t>
            </a:r>
            <a:r>
              <a:rPr lang="it-IT" sz="2000">
                <a:latin typeface="Courier New" pitchFamily="49" charset="0"/>
              </a:rPr>
              <a:t>AHB=CHB</a:t>
            </a:r>
            <a:r>
              <a:rPr lang="it-IT" sz="2000"/>
              <a:t> </a:t>
            </a:r>
            <a:r>
              <a:rPr lang="it-IT" sz="2000" b="1">
                <a:sym typeface="Symbol" pitchFamily="18" charset="2"/>
              </a:rPr>
              <a:t></a:t>
            </a:r>
            <a:r>
              <a:rPr lang="it-IT" sz="2000"/>
              <a:t> </a:t>
            </a:r>
            <a:r>
              <a:rPr lang="it-IT" sz="2000">
                <a:latin typeface="Courier New" pitchFamily="49" charset="0"/>
                <a:cs typeface="Times New Roman" charset="0"/>
              </a:rPr>
              <a:t>Â</a:t>
            </a:r>
            <a:r>
              <a:rPr lang="it-IT" sz="2000">
                <a:latin typeface="Courier New" pitchFamily="49" charset="0"/>
              </a:rPr>
              <a:t>=</a:t>
            </a:r>
            <a:r>
              <a:rPr lang="it-IT" sz="2000">
                <a:latin typeface="Courier New" pitchFamily="49" charset="0"/>
                <a:cs typeface="Courier New" pitchFamily="49" charset="0"/>
              </a:rPr>
              <a:t>Ĉ </a:t>
            </a:r>
            <a:r>
              <a:rPr lang="it-IT" sz="2000"/>
              <a:t>da P5,A e REGOLA</a:t>
            </a:r>
            <a:r>
              <a:rPr lang="it-IT" sz="2000" baseline="-25000"/>
              <a:t>1</a:t>
            </a:r>
            <a:endParaRPr lang="it-IT" sz="2000" baseline="-2500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it-IT" sz="2000"/>
              <a:t>P7: </a:t>
            </a:r>
            <a:r>
              <a:rPr lang="it-IT" sz="2000">
                <a:latin typeface="Courier New" pitchFamily="49" charset="0"/>
                <a:cs typeface="Times New Roman" charset="0"/>
              </a:rPr>
              <a:t>Â</a:t>
            </a:r>
            <a:r>
              <a:rPr lang="it-IT" sz="2000">
                <a:latin typeface="Courier New" pitchFamily="49" charset="0"/>
              </a:rPr>
              <a:t>=</a:t>
            </a:r>
            <a:r>
              <a:rPr lang="it-IT" sz="2000">
                <a:latin typeface="Courier New" pitchFamily="49" charset="0"/>
                <a:cs typeface="Courier New" pitchFamily="49" charset="0"/>
              </a:rPr>
              <a:t>Ĉ						 </a:t>
            </a:r>
            <a:r>
              <a:rPr lang="it-IT" sz="2000"/>
              <a:t>da P6 e REGOLA</a:t>
            </a:r>
            <a:r>
              <a:rPr lang="it-IT" sz="2000" baseline="-25000"/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endParaRPr lang="it-IT" sz="200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Semplice Teorema: Formalizzazione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3124200" y="2133600"/>
            <a:ext cx="2819400" cy="519113"/>
            <a:chOff x="528" y="3792"/>
            <a:chExt cx="1776" cy="327"/>
          </a:xfrm>
        </p:grpSpPr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528" y="379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sz="2800">
                  <a:latin typeface="Courier New" pitchFamily="49" charset="0"/>
                </a:rPr>
                <a:t>AB=BC</a:t>
              </a:r>
            </a:p>
          </p:txBody>
        </p:sp>
        <p:grpSp>
          <p:nvGrpSpPr>
            <p:cNvPr id="14342" name="Group 6"/>
            <p:cNvGrpSpPr>
              <a:grpSpLocks/>
            </p:cNvGrpSpPr>
            <p:nvPr/>
          </p:nvGrpSpPr>
          <p:grpSpPr bwMode="auto">
            <a:xfrm>
              <a:off x="1440" y="3840"/>
              <a:ext cx="192" cy="192"/>
              <a:chOff x="2496" y="1632"/>
              <a:chExt cx="192" cy="192"/>
            </a:xfrm>
          </p:grpSpPr>
          <p:sp>
            <p:nvSpPr>
              <p:cNvPr id="14343" name="Line 7"/>
              <p:cNvSpPr>
                <a:spLocks noChangeShapeType="1"/>
              </p:cNvSpPr>
              <p:nvPr/>
            </p:nvSpPr>
            <p:spPr bwMode="auto">
              <a:xfrm>
                <a:off x="2496" y="163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4344" name="Line 8"/>
              <p:cNvSpPr>
                <a:spLocks noChangeShapeType="1"/>
              </p:cNvSpPr>
              <p:nvPr/>
            </p:nvSpPr>
            <p:spPr bwMode="auto">
              <a:xfrm>
                <a:off x="2496" y="17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1728" y="3792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it-IT" sz="2800">
                  <a:latin typeface="Courier New" pitchFamily="49" charset="0"/>
                  <a:cs typeface="Times New Roman" charset="0"/>
                </a:rPr>
                <a:t>Â</a:t>
              </a:r>
              <a:r>
                <a:rPr lang="it-IT" sz="2800">
                  <a:latin typeface="Courier New" pitchFamily="49" charset="0"/>
                </a:rPr>
                <a:t>=</a:t>
              </a:r>
              <a:r>
                <a:rPr lang="it-IT" sz="2800">
                  <a:latin typeface="Courier New" pitchFamily="49" charset="0"/>
                  <a:cs typeface="Courier New" pitchFamily="49" charset="0"/>
                </a:rPr>
                <a:t>Ĉ</a:t>
              </a:r>
              <a:endParaRPr lang="it-IT" sz="2800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50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Settings\fabio\Dati applicazioni\Microsoft\Modelli\Template.pot</Template>
  <TotalTime>10224</TotalTime>
  <Words>2081</Words>
  <Application>Microsoft Office PowerPoint</Application>
  <PresentationFormat>Presentazione su schermo (4:3)</PresentationFormat>
  <Paragraphs>686</Paragraphs>
  <Slides>71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71</vt:i4>
      </vt:variant>
    </vt:vector>
  </HeadingPairs>
  <TitlesOfParts>
    <vt:vector size="73" baseType="lpstr">
      <vt:lpstr>Template</vt:lpstr>
      <vt:lpstr>Fotografia Photo Editor</vt:lpstr>
      <vt:lpstr>Cenni di Logica</vt:lpstr>
      <vt:lpstr>Calcolo proposizionale</vt:lpstr>
      <vt:lpstr>Semplice Teorema di Geometria</vt:lpstr>
      <vt:lpstr>Semplice Teorema: conoscenze pregresse</vt:lpstr>
      <vt:lpstr>Semplice Teorema: Dimostrazione</vt:lpstr>
      <vt:lpstr>Semplice Teorema: Dimostrazione</vt:lpstr>
      <vt:lpstr>Semplice Teorema: Formalizzazione</vt:lpstr>
      <vt:lpstr>Semplice Teorema: Formalizzazione</vt:lpstr>
      <vt:lpstr>Semplice Teorema: Formalizzazione</vt:lpstr>
      <vt:lpstr>Processo di dimostrazione</vt:lpstr>
      <vt:lpstr>Regole di inferenza:  Modus Ponens (MP)</vt:lpstr>
      <vt:lpstr>Regole di inferenza:  AND- Introduzione(AI) e AND- Eliminazione(AE)</vt:lpstr>
      <vt:lpstr>Calcolo Proposizionale   Sistema (d’assiomi)  SINTASSI</vt:lpstr>
      <vt:lpstr>Calcolo Proposizionale   Sistema (d’assiomi)  SINTASSI</vt:lpstr>
      <vt:lpstr>Connettivi Logici</vt:lpstr>
      <vt:lpstr>FBF formule ben formate</vt:lpstr>
      <vt:lpstr>Assiomi (Conoscenze pregresse)</vt:lpstr>
      <vt:lpstr>Esempio</vt:lpstr>
      <vt:lpstr>Procedimento</vt:lpstr>
      <vt:lpstr>Esempio</vt:lpstr>
      <vt:lpstr>Esempio</vt:lpstr>
      <vt:lpstr>Esempio</vt:lpstr>
      <vt:lpstr>Esempio</vt:lpstr>
      <vt:lpstr>Esempio</vt:lpstr>
      <vt:lpstr>Ricapitolando</vt:lpstr>
      <vt:lpstr>Logica Proposizionale SEMANTICA</vt:lpstr>
      <vt:lpstr>Logica Proposizionale SEMANTICA</vt:lpstr>
      <vt:lpstr>Logica Proposizionale SEMANTICA</vt:lpstr>
      <vt:lpstr>Esempio</vt:lpstr>
      <vt:lpstr>Esempio</vt:lpstr>
      <vt:lpstr>Tautologie e modelli</vt:lpstr>
      <vt:lpstr>Osservazione</vt:lpstr>
      <vt:lpstr>Logica proposizionale  Sintassi vs Semantica</vt:lpstr>
      <vt:lpstr>Sintassi vs Semantica  Osservazioni</vt:lpstr>
      <vt:lpstr>Sintassi vs Semantica  Osservazioni</vt:lpstr>
      <vt:lpstr>Sintassi vs Semantica  Regole di inferenza e veridicità</vt:lpstr>
      <vt:lpstr>Sintassi vs Semantica </vt:lpstr>
      <vt:lpstr>Wumpus World</vt:lpstr>
      <vt:lpstr>Wumpus World  come và il mondo (stralcio)</vt:lpstr>
      <vt:lpstr>Logica proposizionale e Wumpus World</vt:lpstr>
      <vt:lpstr>Base di conoscenza (logica)</vt:lpstr>
      <vt:lpstr>Base di conoscenza (logica)</vt:lpstr>
      <vt:lpstr>Base di conoscenza (logica)</vt:lpstr>
      <vt:lpstr>Obbiettivo  (Teorema da dimostrare)</vt:lpstr>
      <vt:lpstr>Dimostrazione: verso l’Obbiettivo</vt:lpstr>
      <vt:lpstr>Dimostrazione: verso l’Obbiettivo</vt:lpstr>
      <vt:lpstr>Conoscenze ed Eurismi</vt:lpstr>
      <vt:lpstr>Eurismi per il Minatore</vt:lpstr>
      <vt:lpstr>Eurismi per il Minatore</vt:lpstr>
      <vt:lpstr>Logica proposizionale (limiti)</vt:lpstr>
      <vt:lpstr>Logica proposizionale (limiti)</vt:lpstr>
      <vt:lpstr>Calcolo dei Predicati</vt:lpstr>
      <vt:lpstr>Logica del primo ordine  Sintassi</vt:lpstr>
      <vt:lpstr>Logica del primo ordine  Sintassi</vt:lpstr>
      <vt:lpstr>Logica del primo ordine  Sintassi</vt:lpstr>
      <vt:lpstr>Logica del primo ordine  Sintassi</vt:lpstr>
      <vt:lpstr>Logica del primo ordine  Semantica</vt:lpstr>
      <vt:lpstr>Logica del primo ordine  Semantica</vt:lpstr>
      <vt:lpstr>Logica del primo ordine  Semantica</vt:lpstr>
      <vt:lpstr>Logica proposizionale vs. Logica del primo ordine</vt:lpstr>
      <vt:lpstr>Logica del primo ordine</vt:lpstr>
      <vt:lpstr>Logica del primo ordine</vt:lpstr>
      <vt:lpstr>Logica del primo ordine</vt:lpstr>
      <vt:lpstr>Esercizi</vt:lpstr>
      <vt:lpstr>Logica e Prolog</vt:lpstr>
      <vt:lpstr>Processo di dimostrazione (limiti)</vt:lpstr>
      <vt:lpstr>Processo di dimostrazione (limiti)</vt:lpstr>
      <vt:lpstr>Processo di dimostrazione (standardizzazione)</vt:lpstr>
      <vt:lpstr>Processo di dimostrazione (standardizzazione)</vt:lpstr>
      <vt:lpstr>Legami con la logica del primo ordine</vt:lpstr>
      <vt:lpstr>Prolog e la logica del primo ordine</vt:lpstr>
    </vt:vector>
  </TitlesOfParts>
  <Company>DISP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fabio</dc:creator>
  <cp:lastModifiedBy>fmz</cp:lastModifiedBy>
  <cp:revision>216</cp:revision>
  <dcterms:created xsi:type="dcterms:W3CDTF">2006-11-03T14:20:30Z</dcterms:created>
  <dcterms:modified xsi:type="dcterms:W3CDTF">2014-01-07T11:40:39Z</dcterms:modified>
</cp:coreProperties>
</file>