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427" r:id="rId2"/>
    <p:sldId id="429" r:id="rId3"/>
    <p:sldId id="461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59" r:id="rId19"/>
    <p:sldId id="444" r:id="rId20"/>
    <p:sldId id="445" r:id="rId21"/>
    <p:sldId id="446" r:id="rId22"/>
    <p:sldId id="447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455" r:id="rId31"/>
    <p:sldId id="462" r:id="rId32"/>
    <p:sldId id="456" r:id="rId33"/>
    <p:sldId id="457" r:id="rId34"/>
    <p:sldId id="458" r:id="rId35"/>
  </p:sldIdLst>
  <p:sldSz cx="9144000" cy="6858000" type="screen4x3"/>
  <p:notesSz cx="6681788" cy="98171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7" autoAdjust="0"/>
    <p:restoredTop sz="90833" autoAdjust="0"/>
  </p:normalViewPr>
  <p:slideViewPr>
    <p:cSldViewPr>
      <p:cViewPr>
        <p:scale>
          <a:sx n="66" d="100"/>
          <a:sy n="66" d="100"/>
        </p:scale>
        <p:origin x="-126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336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6454" y="0"/>
            <a:ext cx="2895334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6326"/>
            <a:ext cx="2895336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6454" y="9326326"/>
            <a:ext cx="2895334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34899E2-2B3C-4337-AE10-A1D9AC34322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8239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784856" y="0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>
              <a:defRPr sz="1200"/>
            </a:lvl1pPr>
          </a:lstStyle>
          <a:p>
            <a:fld id="{7220D4B4-DB4A-4951-846C-1595D423D78F}" type="datetimeFigureOut">
              <a:rPr lang="it-IT" smtClean="0"/>
              <a:pPr/>
              <a:t>08/01/2013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736600"/>
            <a:ext cx="4903788" cy="3679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67540" y="4662356"/>
            <a:ext cx="5346708" cy="4418583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324711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784856" y="9324711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r">
              <a:defRPr sz="1200"/>
            </a:lvl1pPr>
          </a:lstStyle>
          <a:p>
            <a:fld id="{F56DCA88-440A-4061-B96D-E8F387BC1DE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333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57200" y="3657600"/>
            <a:ext cx="8610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8C8DD-59AB-4FBB-B81B-791193D3028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24E71-A39B-4480-9796-7D555468585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olo, diagramma o organi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SmartArt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B42F4F3-29D4-4458-876D-CFFA97198F9A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409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7E25B-E2DE-4F42-BBFF-4275E3601AA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95E59-FD02-46A5-87FB-59FC9089A55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B2856-BE83-47A8-8EBD-2B09A994671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2AA03-1DEF-479B-BA90-0449EFBD82A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66CAC-0257-4ABB-A901-4B67BBAA5A6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A0B8F-3B02-459C-88CC-B52092B8F18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808E5-A24B-42A1-9AB3-95F5F820D4B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61E8A-B616-4326-922B-C87CA87E5F6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 dello schema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77BCD32-25A8-43C4-A4F8-AE217E922E3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  <p:sp>
        <p:nvSpPr>
          <p:cNvPr id="3077" name="Line 1029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078" name="Line 1030"/>
          <p:cNvSpPr>
            <a:spLocks noChangeShapeType="1"/>
          </p:cNvSpPr>
          <p:nvPr/>
        </p:nvSpPr>
        <p:spPr bwMode="auto">
          <a:xfrm>
            <a:off x="228600" y="152400"/>
            <a:ext cx="784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079" name="Text Box 1031"/>
          <p:cNvSpPr txBox="1">
            <a:spLocks noChangeArrowheads="1"/>
          </p:cNvSpPr>
          <p:nvPr/>
        </p:nvSpPr>
        <p:spPr bwMode="auto">
          <a:xfrm>
            <a:off x="152400" y="6248400"/>
            <a:ext cx="9364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900" dirty="0" smtClean="0"/>
              <a:t>©</a:t>
            </a:r>
            <a:r>
              <a:rPr lang="it-IT" sz="900" baseline="0" dirty="0" smtClean="0"/>
              <a:t> </a:t>
            </a:r>
            <a:r>
              <a:rPr lang="it-IT" sz="900" dirty="0" err="1" smtClean="0"/>
              <a:t>F.M.Zanzotto</a:t>
            </a:r>
            <a:endParaRPr lang="it-IT" sz="900" dirty="0"/>
          </a:p>
        </p:txBody>
      </p:sp>
      <p:sp>
        <p:nvSpPr>
          <p:cNvPr id="3080" name="Text Box 1032"/>
          <p:cNvSpPr txBox="1">
            <a:spLocks noChangeArrowheads="1"/>
          </p:cNvSpPr>
          <p:nvPr/>
        </p:nvSpPr>
        <p:spPr bwMode="auto">
          <a:xfrm>
            <a:off x="3157579" y="6248400"/>
            <a:ext cx="30796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it-IT" sz="900" dirty="0" smtClean="0"/>
              <a:t>Logica</a:t>
            </a:r>
            <a:r>
              <a:rPr lang="it-IT" sz="900" baseline="0" dirty="0" smtClean="0"/>
              <a:t> per la Programmazione e la </a:t>
            </a:r>
            <a:r>
              <a:rPr lang="it-IT" sz="900" baseline="0" smtClean="0"/>
              <a:t>Dimostrazione Automatica</a:t>
            </a:r>
            <a:endParaRPr lang="it-IT" sz="900" dirty="0"/>
          </a:p>
        </p:txBody>
      </p:sp>
      <p:pic>
        <p:nvPicPr>
          <p:cNvPr id="23561" name="Picture 1033" descr="U:\Lavoro\Articoli\Presentazioni\tvlogo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400" y="0"/>
            <a:ext cx="20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Text Box 1034"/>
          <p:cNvSpPr txBox="1">
            <a:spLocks noChangeArrowheads="1"/>
          </p:cNvSpPr>
          <p:nvPr/>
        </p:nvSpPr>
        <p:spPr bwMode="auto">
          <a:xfrm>
            <a:off x="142875" y="131763"/>
            <a:ext cx="15668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900">
                <a:solidFill>
                  <a:schemeClr val="accent1"/>
                </a:solidFill>
                <a:latin typeface="Monotype Corsiva" pitchFamily="66" charset="0"/>
              </a:rPr>
              <a:t>University of Rome “Tor Vergata”</a:t>
            </a:r>
          </a:p>
        </p:txBody>
      </p:sp>
      <p:pic>
        <p:nvPicPr>
          <p:cNvPr id="23563" name="Picture 1035" descr="C:\HOME\LAVORO\Laboratorio\Logo\logo art2 copy.gif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153400" y="0"/>
            <a:ext cx="8382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hyperlink" Target="http://www.cs.washington.edu/education/courses/473/99wi/" TargetMode="Externa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washington.edu/education/courses/473/99wi/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washington.edu/education/courses/473/99wi/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Cenni di Machine Learning:</a:t>
            </a:r>
            <a:br>
              <a:rPr lang="it-IT" dirty="0" smtClean="0"/>
            </a:br>
            <a:r>
              <a:rPr lang="it-IT" dirty="0" err="1" smtClean="0"/>
              <a:t>Decision</a:t>
            </a:r>
            <a:r>
              <a:rPr lang="it-IT" dirty="0" smtClean="0"/>
              <a:t> </a:t>
            </a:r>
            <a:r>
              <a:rPr lang="it-IT" dirty="0" err="1" smtClean="0"/>
              <a:t>Tree</a:t>
            </a:r>
            <a:r>
              <a:rPr lang="it-IT" dirty="0" smtClean="0"/>
              <a:t> Learning</a:t>
            </a:r>
            <a:endParaRPr lang="it-IT" dirty="0"/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Fabio Massimo </a:t>
            </a:r>
            <a:r>
              <a:rPr lang="it-IT" dirty="0" smtClean="0"/>
              <a:t>Zanzotto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082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Speeding up the annotation...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it-IT"/>
              <a:t>... and controlling the results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 rot="-5400000">
            <a:off x="-914400" y="4038600"/>
            <a:ext cx="4038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 rot="-5400000">
            <a:off x="1562100" y="3467100"/>
            <a:ext cx="1524000" cy="8382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 rot="-5400000">
            <a:off x="2667000" y="4419600"/>
            <a:ext cx="17526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 rot="-5400000">
            <a:off x="4419600" y="2362200"/>
            <a:ext cx="6858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 rot="-5400000">
            <a:off x="4419600" y="5638800"/>
            <a:ext cx="6858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 rot="-5400000">
            <a:off x="4419600" y="3886200"/>
            <a:ext cx="6858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228600" y="3810000"/>
            <a:ext cx="5410200" cy="914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it-IT"/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7078663" y="5029200"/>
            <a:ext cx="176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>
                <a:solidFill>
                  <a:srgbClr val="66FFFF"/>
                </a:solidFill>
                <a:latin typeface="Arial" pitchFamily="34" charset="0"/>
                <a:cs typeface="Times New Roman" pitchFamily="18" charset="0"/>
              </a:rPr>
              <a:t>Annotator 1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7078663" y="5486400"/>
            <a:ext cx="176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Annotator 2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7078663" y="6019800"/>
            <a:ext cx="176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Annotator 3</a:t>
            </a: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5410200" y="36576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6918325" y="3163888"/>
            <a:ext cx="21828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>
                <a:latin typeface="Arial" pitchFamily="34" charset="0"/>
                <a:cs typeface="Times New Roman" pitchFamily="18" charset="0"/>
              </a:rPr>
              <a:t>section for the </a:t>
            </a:r>
          </a:p>
          <a:p>
            <a:pPr eaLnBrk="0" hangingPunct="0"/>
            <a:r>
              <a:rPr lang="it-IT">
                <a:latin typeface="Arial" pitchFamily="34" charset="0"/>
                <a:cs typeface="Times New Roman" pitchFamily="18" charset="0"/>
              </a:rPr>
              <a:t>inter-annotator</a:t>
            </a:r>
          </a:p>
          <a:p>
            <a:pPr eaLnBrk="0" hangingPunct="0"/>
            <a:r>
              <a:rPr lang="it-IT">
                <a:latin typeface="Arial" pitchFamily="34" charset="0"/>
                <a:cs typeface="Times New Roman" pitchFamily="18" charset="0"/>
              </a:rPr>
              <a:t>agreement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320675" y="6400800"/>
            <a:ext cx="197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it-IT">
                <a:latin typeface="Arial" pitchFamily="34" charset="0"/>
                <a:cs typeface="Times New Roman" pitchFamily="18" charset="0"/>
              </a:rPr>
              <a:t>Instances in </a:t>
            </a:r>
            <a:r>
              <a:rPr lang="it-IT" i="1">
                <a:latin typeface="Arial" pitchFamily="34" charset="0"/>
                <a:cs typeface="Times New Roman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7305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After the annotation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We have:</a:t>
            </a:r>
          </a:p>
          <a:p>
            <a:pPr lvl="1"/>
            <a:r>
              <a:rPr lang="it-IT"/>
              <a:t>the behaviour of a tagger</a:t>
            </a:r>
          </a:p>
          <a:p>
            <a:pPr lvl="1" algn="ctr">
              <a:buFontTx/>
              <a:buNone/>
            </a:pPr>
            <a:r>
              <a:rPr lang="it-IT"/>
              <a:t>Tagger</a:t>
            </a:r>
            <a:r>
              <a:rPr lang="it-IT" baseline="-25000"/>
              <a:t>oracle</a:t>
            </a:r>
            <a:r>
              <a:rPr lang="it-IT"/>
              <a:t>: </a:t>
            </a:r>
            <a:r>
              <a:rPr lang="it-IT" i="1"/>
              <a:t>I </a:t>
            </a:r>
            <a:r>
              <a:rPr lang="it-IT">
                <a:sym typeface="Wingdings" pitchFamily="2" charset="2"/>
              </a:rPr>
              <a:t> </a:t>
            </a:r>
            <a:r>
              <a:rPr lang="it-IT" i="1">
                <a:sym typeface="Wingdings" pitchFamily="2" charset="2"/>
              </a:rPr>
              <a:t>T</a:t>
            </a:r>
          </a:p>
          <a:p>
            <a:pPr lvl="1">
              <a:buFontTx/>
              <a:buNone/>
            </a:pPr>
            <a:r>
              <a:rPr lang="it-IT">
                <a:sym typeface="Wingdings" pitchFamily="2" charset="2"/>
              </a:rPr>
              <a:t>for all the examples in </a:t>
            </a:r>
            <a:r>
              <a:rPr lang="it-IT" i="1">
                <a:sym typeface="Wingdings" pitchFamily="2" charset="2"/>
              </a:rPr>
              <a:t>I</a:t>
            </a:r>
            <a:endParaRPr lang="it-IT" i="1"/>
          </a:p>
        </p:txBody>
      </p:sp>
    </p:spTree>
    <p:extLst>
      <p:ext uri="{BB962C8B-B14F-4D97-AF65-F5344CB8AC3E}">
        <p14:creationId xmlns:p14="http://schemas.microsoft.com/office/powerpoint/2010/main" val="133208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Using the annotated material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800"/>
              <a:t>Supervised learning:</a:t>
            </a:r>
          </a:p>
          <a:p>
            <a:pPr lvl="1"/>
            <a:r>
              <a:rPr lang="it-IT" sz="2400"/>
              <a:t>I is divided in two halves:</a:t>
            </a:r>
          </a:p>
          <a:p>
            <a:pPr lvl="2"/>
            <a:r>
              <a:rPr lang="it-IT" sz="2000"/>
              <a:t>I</a:t>
            </a:r>
            <a:r>
              <a:rPr lang="it-IT" sz="2000" baseline="-25000"/>
              <a:t>training</a:t>
            </a:r>
            <a:r>
              <a:rPr lang="it-IT" sz="2000"/>
              <a:t>: used to train the Tagger</a:t>
            </a:r>
            <a:endParaRPr lang="it-IT" sz="2000" baseline="-25000"/>
          </a:p>
          <a:p>
            <a:pPr lvl="2"/>
            <a:r>
              <a:rPr lang="it-IT" sz="2000"/>
              <a:t>I</a:t>
            </a:r>
            <a:r>
              <a:rPr lang="it-IT" sz="2000" baseline="-25000"/>
              <a:t>testing </a:t>
            </a:r>
            <a:r>
              <a:rPr lang="it-IT" sz="2000"/>
              <a:t>: used to test the Tagger</a:t>
            </a:r>
          </a:p>
          <a:p>
            <a:pPr lvl="1">
              <a:buFontTx/>
              <a:buNone/>
            </a:pPr>
            <a:r>
              <a:rPr lang="it-IT" sz="2400"/>
              <a:t>or</a:t>
            </a:r>
          </a:p>
          <a:p>
            <a:pPr lvl="1"/>
            <a:r>
              <a:rPr lang="it-IT" sz="2400"/>
              <a:t>I is divided in n parts, and the training-testing is done n times (n-fold cross validation), in each iteration:</a:t>
            </a:r>
          </a:p>
          <a:p>
            <a:pPr lvl="2"/>
            <a:r>
              <a:rPr lang="it-IT" sz="2000"/>
              <a:t>n-1 parts are used for training </a:t>
            </a:r>
          </a:p>
          <a:p>
            <a:pPr lvl="2"/>
            <a:r>
              <a:rPr lang="it-IT" sz="2000"/>
              <a:t>1 part is used for testing </a:t>
            </a:r>
          </a:p>
          <a:p>
            <a:pPr lvl="1">
              <a:buFontTx/>
              <a:buNone/>
            </a:pPr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10145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Evaluation Metrics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it-IT" dirty="0" err="1"/>
              <a:t>Given</a:t>
            </a:r>
            <a:r>
              <a:rPr lang="it-IT" dirty="0"/>
              <a:t> the </a:t>
            </a:r>
            <a:r>
              <a:rPr lang="it-IT" dirty="0" err="1"/>
              <a:t>oracle</a:t>
            </a:r>
            <a:r>
              <a:rPr lang="it-IT" dirty="0"/>
              <a:t>: </a:t>
            </a:r>
            <a:r>
              <a:rPr lang="it-IT" sz="2000" i="1" dirty="0" err="1"/>
              <a:t>Tagger</a:t>
            </a:r>
            <a:r>
              <a:rPr lang="it-IT" sz="2000" i="1" baseline="-25000" dirty="0" err="1"/>
              <a:t>oracle</a:t>
            </a:r>
            <a:r>
              <a:rPr lang="it-IT" sz="2000" i="1" dirty="0"/>
              <a:t>: I </a:t>
            </a:r>
            <a:r>
              <a:rPr lang="it-IT" sz="2000" i="1" dirty="0">
                <a:sym typeface="Wingdings" pitchFamily="2" charset="2"/>
              </a:rPr>
              <a:t> T</a:t>
            </a:r>
          </a:p>
          <a:p>
            <a:pPr>
              <a:buFontTx/>
              <a:buNone/>
            </a:pPr>
            <a:endParaRPr lang="it-IT" dirty="0"/>
          </a:p>
          <a:p>
            <a:pPr>
              <a:buFontTx/>
              <a:buNone/>
            </a:pPr>
            <a:r>
              <a:rPr lang="it-IT" sz="2800" b="1" i="1" dirty="0" err="1"/>
              <a:t>Accuracy</a:t>
            </a:r>
            <a:r>
              <a:rPr lang="it-IT" sz="2800" b="1" i="1" dirty="0"/>
              <a:t> </a:t>
            </a:r>
            <a:r>
              <a:rPr lang="it-IT" sz="2800" dirty="0"/>
              <a:t>of the </a:t>
            </a:r>
            <a:r>
              <a:rPr lang="it-IT" sz="2800" dirty="0" err="1"/>
              <a:t>tagger</a:t>
            </a:r>
            <a:r>
              <a:rPr lang="it-IT" sz="2800" dirty="0"/>
              <a:t>:</a:t>
            </a:r>
          </a:p>
          <a:p>
            <a:endParaRPr lang="it-IT" sz="2800" dirty="0"/>
          </a:p>
          <a:p>
            <a:pPr>
              <a:buFontTx/>
              <a:buNone/>
            </a:pPr>
            <a:endParaRPr lang="it-IT" sz="2800" dirty="0"/>
          </a:p>
          <a:p>
            <a:pPr>
              <a:buFontTx/>
              <a:buNone/>
            </a:pPr>
            <a:r>
              <a:rPr lang="it-IT" sz="2800" dirty="0" err="1"/>
              <a:t>where</a:t>
            </a:r>
            <a:endParaRPr lang="it-IT" sz="2800" dirty="0"/>
          </a:p>
          <a:p>
            <a:endParaRPr lang="it-IT" sz="2800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908" y="2420888"/>
            <a:ext cx="20193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341" y="3861048"/>
            <a:ext cx="63150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0"/>
            <a:ext cx="74295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1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Precision/Recall/F-measure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it-IT"/>
              <a:t>	</a:t>
            </a:r>
            <a:r>
              <a:rPr lang="it-IT" sz="2000"/>
              <a:t>needed for taggers that assign more than one category, i.e., </a:t>
            </a:r>
          </a:p>
          <a:p>
            <a:pPr>
              <a:buFontTx/>
              <a:buNone/>
            </a:pPr>
            <a:endParaRPr lang="it-IT" sz="2000"/>
          </a:p>
          <a:p>
            <a:pPr>
              <a:buFontTx/>
              <a:buNone/>
            </a:pPr>
            <a:endParaRPr lang="it-IT" sz="2000"/>
          </a:p>
          <a:p>
            <a:pPr>
              <a:buFontTx/>
              <a:buNone/>
            </a:pPr>
            <a:r>
              <a:rPr lang="it-IT" sz="2000"/>
              <a:t>	defining:</a:t>
            </a:r>
          </a:p>
          <a:p>
            <a:pPr>
              <a:buFontTx/>
              <a:buNone/>
            </a:pPr>
            <a:r>
              <a:rPr lang="it-IT" sz="2000" i="1"/>
              <a:t>		System={(i,t)|i</a:t>
            </a:r>
            <a:r>
              <a:rPr lang="it-IT" sz="2000" i="1">
                <a:sym typeface="Symbol" pitchFamily="18" charset="2"/>
              </a:rPr>
              <a:t></a:t>
            </a:r>
            <a:r>
              <a:rPr lang="it-IT" sz="2000" i="1"/>
              <a:t>I</a:t>
            </a:r>
            <a:r>
              <a:rPr lang="it-IT" sz="2000" i="1" baseline="-25000"/>
              <a:t>testing</a:t>
            </a:r>
            <a:r>
              <a:rPr lang="it-IT" sz="2000" i="1"/>
              <a:t> and t</a:t>
            </a:r>
            <a:r>
              <a:rPr lang="it-IT" sz="2000" i="1">
                <a:sym typeface="Symbol" pitchFamily="18" charset="2"/>
              </a:rPr>
              <a:t></a:t>
            </a:r>
            <a:r>
              <a:rPr lang="it-IT" sz="2000" i="1"/>
              <a:t>Tagger(i)}</a:t>
            </a:r>
            <a:endParaRPr lang="it-IT" sz="2000" i="1" baseline="-25000"/>
          </a:p>
          <a:p>
            <a:pPr>
              <a:buFontTx/>
              <a:buNone/>
            </a:pPr>
            <a:r>
              <a:rPr lang="it-IT" sz="2000" i="1"/>
              <a:t>		Oracle={(i,t)|i</a:t>
            </a:r>
            <a:r>
              <a:rPr lang="it-IT" sz="2000" i="1">
                <a:sym typeface="Symbol" pitchFamily="18" charset="2"/>
              </a:rPr>
              <a:t></a:t>
            </a:r>
            <a:r>
              <a:rPr lang="it-IT" sz="2000" i="1"/>
              <a:t>I</a:t>
            </a:r>
            <a:r>
              <a:rPr lang="it-IT" sz="2000" i="1" baseline="-25000"/>
              <a:t>testing</a:t>
            </a:r>
            <a:r>
              <a:rPr lang="it-IT" sz="2000" i="1"/>
              <a:t> and t</a:t>
            </a:r>
            <a:r>
              <a:rPr lang="it-IT" sz="2000" i="1">
                <a:sym typeface="Symbol" pitchFamily="18" charset="2"/>
              </a:rPr>
              <a:t>=</a:t>
            </a:r>
            <a:r>
              <a:rPr lang="it-IT" sz="2000" i="1"/>
              <a:t>Tagger</a:t>
            </a:r>
            <a:r>
              <a:rPr lang="it-IT" sz="2000" i="1" baseline="-25000"/>
              <a:t>oracle</a:t>
            </a:r>
            <a:r>
              <a:rPr lang="it-IT" sz="2000" i="1"/>
              <a:t>(i)}</a:t>
            </a:r>
            <a:endParaRPr lang="it-IT" sz="2000" i="1" baseline="-25000"/>
          </a:p>
          <a:p>
            <a:pPr>
              <a:buFontTx/>
              <a:buNone/>
            </a:pPr>
            <a:r>
              <a:rPr lang="it-IT" sz="2000"/>
              <a:t>	precision and recall of the system are defined as:</a:t>
            </a:r>
          </a:p>
          <a:p>
            <a:pPr lvl="1">
              <a:buFontTx/>
              <a:buNone/>
            </a:pPr>
            <a:r>
              <a:rPr lang="it-IT" sz="1800" i="1"/>
              <a:t>	Precision = |System</a:t>
            </a:r>
            <a:r>
              <a:rPr lang="it-IT" sz="1800" i="1">
                <a:sym typeface="Symbol" pitchFamily="18" charset="2"/>
              </a:rPr>
              <a:t></a:t>
            </a:r>
            <a:r>
              <a:rPr lang="it-IT" sz="1800" i="1"/>
              <a:t>Oracle| / |System|	</a:t>
            </a:r>
          </a:p>
          <a:p>
            <a:pPr lvl="1">
              <a:buFontTx/>
              <a:buNone/>
            </a:pPr>
            <a:r>
              <a:rPr lang="it-IT" sz="1800" i="1"/>
              <a:t>	Recall = |System</a:t>
            </a:r>
            <a:r>
              <a:rPr lang="it-IT" sz="1800" i="1">
                <a:sym typeface="Symbol" pitchFamily="18" charset="2"/>
              </a:rPr>
              <a:t></a:t>
            </a:r>
            <a:r>
              <a:rPr lang="it-IT" sz="1800" i="1"/>
              <a:t>Oracle| / |Oracle|</a:t>
            </a:r>
          </a:p>
          <a:p>
            <a:pPr>
              <a:buFontTx/>
              <a:buNone/>
            </a:pPr>
            <a:endParaRPr lang="it-IT" sz="2000" i="1"/>
          </a:p>
          <a:p>
            <a:pPr>
              <a:buFontTx/>
              <a:buNone/>
            </a:pPr>
            <a:endParaRPr lang="it-IT" sz="2000" i="1"/>
          </a:p>
          <a:p>
            <a:pPr>
              <a:buFontTx/>
              <a:buNone/>
            </a:pPr>
            <a:endParaRPr lang="it-IT" sz="2000"/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8840"/>
            <a:ext cx="2133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92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it-IT"/>
              <a:t>Categorizzazione: come avviene?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sz="2800"/>
          </a:p>
          <a:p>
            <a:r>
              <a:rPr lang="it-IT" sz="2800" i="1"/>
              <a:t>Attributo definitorio</a:t>
            </a:r>
          </a:p>
          <a:p>
            <a:pPr lvl="1"/>
            <a:r>
              <a:rPr lang="it-IT" sz="2400"/>
              <a:t>Studiata e provata sulle reti di concetti (più il concetto richiesto è distante dell’attributo definitorio più il tempo di risposta è alto)</a:t>
            </a:r>
          </a:p>
          <a:p>
            <a:r>
              <a:rPr lang="it-IT" sz="2800" i="1"/>
              <a:t>Basata su esempi (recenti)</a:t>
            </a:r>
          </a:p>
          <a:p>
            <a:endParaRPr lang="it-IT" sz="2800" i="1"/>
          </a:p>
          <a:p>
            <a:r>
              <a:rPr lang="it-IT" sz="2800" i="1"/>
              <a:t>Prototipo</a:t>
            </a:r>
          </a:p>
          <a:p>
            <a:endParaRPr lang="it-IT" sz="2800" i="1"/>
          </a:p>
          <a:p>
            <a:endParaRPr lang="it-IT" sz="2800" i="1"/>
          </a:p>
          <a:p>
            <a:pPr lvl="1">
              <a:buFontTx/>
              <a:buNone/>
            </a:pPr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213934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it-IT"/>
              <a:t>Categorizzazione: in apprendimento automatico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sz="2800"/>
          </a:p>
          <a:p>
            <a:r>
              <a:rPr lang="it-IT" sz="2800" i="1"/>
              <a:t>Attributo definitorio</a:t>
            </a:r>
          </a:p>
          <a:p>
            <a:pPr lvl="1"/>
            <a:r>
              <a:rPr lang="it-IT" sz="2400"/>
              <a:t>Decision trees and decision tree learning</a:t>
            </a:r>
          </a:p>
          <a:p>
            <a:r>
              <a:rPr lang="it-IT" sz="2800" i="1"/>
              <a:t>Basata su esempi (recenti)</a:t>
            </a:r>
          </a:p>
          <a:p>
            <a:pPr lvl="1"/>
            <a:r>
              <a:rPr lang="it-IT" sz="2400" i="1"/>
              <a:t>K-neighbours and lazy learning</a:t>
            </a:r>
          </a:p>
          <a:p>
            <a:r>
              <a:rPr lang="it-IT" sz="2800" i="1"/>
              <a:t>Prototipo</a:t>
            </a:r>
          </a:p>
          <a:p>
            <a:pPr lvl="1"/>
            <a:r>
              <a:rPr lang="it-IT" sz="2400" i="1"/>
              <a:t>Class Centroids and Rocchio Formula</a:t>
            </a:r>
          </a:p>
          <a:p>
            <a:endParaRPr lang="it-IT" sz="2800" i="1"/>
          </a:p>
          <a:p>
            <a:endParaRPr lang="it-IT" sz="2800" i="1"/>
          </a:p>
          <a:p>
            <a:pPr lvl="1">
              <a:buFontTx/>
              <a:buNone/>
            </a:pPr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314265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it-IT"/>
              <a:t>Categorizzazione: in apprendimento automatico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sz="2800"/>
          </a:p>
          <a:p>
            <a:r>
              <a:rPr lang="it-IT" sz="2800" i="1"/>
              <a:t>Attributo definitorio</a:t>
            </a:r>
          </a:p>
          <a:p>
            <a:pPr lvl="1"/>
            <a:r>
              <a:rPr lang="it-IT" sz="2400"/>
              <a:t>Decision trees and decision tree learning</a:t>
            </a:r>
          </a:p>
          <a:p>
            <a:pPr>
              <a:buFontTx/>
              <a:buNone/>
            </a:pPr>
            <a:endParaRPr lang="it-IT" sz="2800" i="1"/>
          </a:p>
        </p:txBody>
      </p:sp>
    </p:spTree>
    <p:extLst>
      <p:ext uri="{BB962C8B-B14F-4D97-AF65-F5344CB8AC3E}">
        <p14:creationId xmlns:p14="http://schemas.microsoft.com/office/powerpoint/2010/main" val="12473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Decision</a:t>
            </a:r>
            <a:r>
              <a:rPr lang="it-IT" dirty="0" smtClean="0"/>
              <a:t> </a:t>
            </a:r>
            <a:r>
              <a:rPr lang="it-IT" dirty="0" err="1" smtClean="0"/>
              <a:t>Tree</a:t>
            </a:r>
            <a:r>
              <a:rPr lang="it-IT" dirty="0" smtClean="0"/>
              <a:t>: </a:t>
            </a:r>
            <a:r>
              <a:rPr lang="it-IT" dirty="0" err="1" smtClean="0"/>
              <a:t>example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 err="1" smtClean="0"/>
              <a:t>Waiting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the </a:t>
            </a:r>
            <a:r>
              <a:rPr lang="it-IT" dirty="0" err="1" smtClean="0"/>
              <a:t>restaurant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err="1" smtClean="0"/>
              <a:t>Given</a:t>
            </a:r>
            <a:r>
              <a:rPr lang="it-IT" dirty="0" smtClean="0"/>
              <a:t> a set of </a:t>
            </a:r>
            <a:r>
              <a:rPr lang="it-IT" dirty="0" err="1" smtClean="0"/>
              <a:t>values</a:t>
            </a:r>
            <a:r>
              <a:rPr lang="it-IT" dirty="0" smtClean="0"/>
              <a:t> of the </a:t>
            </a:r>
            <a:r>
              <a:rPr lang="it-IT" dirty="0" err="1" smtClean="0"/>
              <a:t>initial</a:t>
            </a:r>
            <a:r>
              <a:rPr lang="it-IT" dirty="0" smtClean="0"/>
              <a:t> </a:t>
            </a:r>
            <a:r>
              <a:rPr lang="it-IT" dirty="0" err="1" smtClean="0"/>
              <a:t>attributes</a:t>
            </a:r>
            <a:r>
              <a:rPr lang="it-IT" dirty="0" smtClean="0"/>
              <a:t>, </a:t>
            </a:r>
            <a:r>
              <a:rPr lang="it-IT" dirty="0" err="1" smtClean="0"/>
              <a:t>foresee</a:t>
            </a:r>
            <a:r>
              <a:rPr lang="it-IT" dirty="0" smtClean="0"/>
              <a:t> </a:t>
            </a:r>
            <a:r>
              <a:rPr lang="it-IT" dirty="0" err="1" smtClean="0"/>
              <a:t>whether</a:t>
            </a:r>
            <a:r>
              <a:rPr lang="it-IT" dirty="0" smtClean="0"/>
              <a:t> or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you</a:t>
            </a:r>
            <a:r>
              <a:rPr lang="it-IT" dirty="0" smtClean="0"/>
              <a:t> are </a:t>
            </a:r>
            <a:r>
              <a:rPr lang="it-IT" dirty="0" err="1" smtClean="0"/>
              <a:t>going</a:t>
            </a:r>
            <a:r>
              <a:rPr lang="it-IT" dirty="0" smtClean="0"/>
              <a:t> to </a:t>
            </a:r>
            <a:r>
              <a:rPr lang="it-IT" dirty="0" err="1" smtClean="0"/>
              <a:t>wait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38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Decision Tree: how is it?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743200" y="16002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Patrons?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066800" y="32004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2438400" y="32004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4724400" y="3124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Hungry?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2971800" y="40386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Type?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5410200" y="51816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Fri/Sat?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5029200" y="6248400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1752600" y="5181600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6096000" y="6248400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7772400" y="5181600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3505200" y="5257800"/>
            <a:ext cx="685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6400800" y="4038600"/>
            <a:ext cx="685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H="1">
            <a:off x="1447800" y="2057400"/>
            <a:ext cx="1828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 flipH="1">
            <a:off x="2743200" y="2057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3276600" y="2057400"/>
            <a:ext cx="2209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 flipH="1">
            <a:off x="3733800" y="3505200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5257800" y="35052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 flipH="1">
            <a:off x="2514600" y="44958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3581400" y="44958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 flipH="1">
            <a:off x="5486400" y="5638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6019800" y="5638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1219200" y="2362200"/>
            <a:ext cx="77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none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2895600" y="2438400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some</a:t>
            </a: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4495800" y="2438400"/>
            <a:ext cx="60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full</a:t>
            </a: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4294188" y="3622675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No</a:t>
            </a:r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5540375" y="3622675"/>
            <a:ext cx="65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Yes</a:t>
            </a: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2001838" y="4613275"/>
            <a:ext cx="1030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French</a:t>
            </a: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3352800" y="4724400"/>
            <a:ext cx="960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Italian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5089525" y="56800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no</a:t>
            </a: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6183313" y="5680075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yes</a:t>
            </a:r>
          </a:p>
        </p:txBody>
      </p:sp>
      <p:sp>
        <p:nvSpPr>
          <p:cNvPr id="24610" name="Line 34"/>
          <p:cNvSpPr>
            <a:spLocks noChangeShapeType="1"/>
          </p:cNvSpPr>
          <p:nvPr/>
        </p:nvSpPr>
        <p:spPr bwMode="auto">
          <a:xfrm>
            <a:off x="3810000" y="4495800"/>
            <a:ext cx="2209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4648200" y="472440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Thai</a:t>
            </a:r>
          </a:p>
        </p:txBody>
      </p:sp>
      <p:sp>
        <p:nvSpPr>
          <p:cNvPr id="24612" name="Line 36"/>
          <p:cNvSpPr>
            <a:spLocks noChangeShapeType="1"/>
          </p:cNvSpPr>
          <p:nvPr/>
        </p:nvSpPr>
        <p:spPr bwMode="auto">
          <a:xfrm>
            <a:off x="3886200" y="4495800"/>
            <a:ext cx="411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6292850" y="4613275"/>
            <a:ext cx="97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burger</a:t>
            </a:r>
          </a:p>
        </p:txBody>
      </p:sp>
    </p:spTree>
    <p:extLst>
      <p:ext uri="{BB962C8B-B14F-4D97-AF65-F5344CB8AC3E}">
        <p14:creationId xmlns:p14="http://schemas.microsoft.com/office/powerpoint/2010/main" val="39435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Concept Learning… what?</a:t>
            </a:r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5867400" y="1905000"/>
            <a:ext cx="2209800" cy="2286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4572000" y="4038600"/>
            <a:ext cx="2209800" cy="2286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3810000" y="1447800"/>
            <a:ext cx="5181600" cy="5410200"/>
          </a:xfrm>
          <a:prstGeom prst="cloudCallout">
            <a:avLst>
              <a:gd name="adj1" fmla="val -70833"/>
              <a:gd name="adj2" fmla="val -24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lang="it-IT"/>
          </a:p>
        </p:txBody>
      </p:sp>
      <p:pic>
        <p:nvPicPr>
          <p:cNvPr id="8198" name="Picture 6" descr="cact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62200"/>
            <a:ext cx="700088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ca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191000"/>
            <a:ext cx="774700" cy="73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819400"/>
            <a:ext cx="641350" cy="10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 descr="CAK1YBW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105400"/>
            <a:ext cx="1016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4191000" y="37338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it-IT"/>
              <a:t>animals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4724400" y="2362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it-IT"/>
              <a:t>plants</a:t>
            </a:r>
          </a:p>
        </p:txBody>
      </p:sp>
      <p:grpSp>
        <p:nvGrpSpPr>
          <p:cNvPr id="8204" name="Group 12"/>
          <p:cNvGrpSpPr>
            <a:grpSpLocks/>
          </p:cNvGrpSpPr>
          <p:nvPr/>
        </p:nvGrpSpPr>
        <p:grpSpPr bwMode="auto">
          <a:xfrm>
            <a:off x="1447800" y="2743200"/>
            <a:ext cx="2047875" cy="3816350"/>
            <a:chOff x="2856" y="918"/>
            <a:chExt cx="1290" cy="2452"/>
          </a:xfrm>
        </p:grpSpPr>
        <p:sp>
          <p:nvSpPr>
            <p:cNvPr id="8205" name="Freeform 13"/>
            <p:cNvSpPr>
              <a:spLocks/>
            </p:cNvSpPr>
            <p:nvPr/>
          </p:nvSpPr>
          <p:spPr bwMode="auto">
            <a:xfrm>
              <a:off x="2856" y="1669"/>
              <a:ext cx="505" cy="835"/>
            </a:xfrm>
            <a:custGeom>
              <a:avLst/>
              <a:gdLst>
                <a:gd name="T0" fmla="*/ 267 w 505"/>
                <a:gd name="T1" fmla="*/ 124 h 835"/>
                <a:gd name="T2" fmla="*/ 319 w 505"/>
                <a:gd name="T3" fmla="*/ 72 h 835"/>
                <a:gd name="T4" fmla="*/ 392 w 505"/>
                <a:gd name="T5" fmla="*/ 21 h 835"/>
                <a:gd name="T6" fmla="*/ 443 w 505"/>
                <a:gd name="T7" fmla="*/ 0 h 835"/>
                <a:gd name="T8" fmla="*/ 505 w 505"/>
                <a:gd name="T9" fmla="*/ 4 h 835"/>
                <a:gd name="T10" fmla="*/ 505 w 505"/>
                <a:gd name="T11" fmla="*/ 52 h 835"/>
                <a:gd name="T12" fmla="*/ 474 w 505"/>
                <a:gd name="T13" fmla="*/ 93 h 835"/>
                <a:gd name="T14" fmla="*/ 416 w 505"/>
                <a:gd name="T15" fmla="*/ 124 h 835"/>
                <a:gd name="T16" fmla="*/ 271 w 505"/>
                <a:gd name="T17" fmla="*/ 190 h 835"/>
                <a:gd name="T18" fmla="*/ 133 w 505"/>
                <a:gd name="T19" fmla="*/ 269 h 835"/>
                <a:gd name="T20" fmla="*/ 75 w 505"/>
                <a:gd name="T21" fmla="*/ 289 h 835"/>
                <a:gd name="T22" fmla="*/ 55 w 505"/>
                <a:gd name="T23" fmla="*/ 320 h 835"/>
                <a:gd name="T24" fmla="*/ 75 w 505"/>
                <a:gd name="T25" fmla="*/ 351 h 835"/>
                <a:gd name="T26" fmla="*/ 195 w 505"/>
                <a:gd name="T27" fmla="*/ 467 h 835"/>
                <a:gd name="T28" fmla="*/ 250 w 505"/>
                <a:gd name="T29" fmla="*/ 505 h 835"/>
                <a:gd name="T30" fmla="*/ 332 w 505"/>
                <a:gd name="T31" fmla="*/ 570 h 835"/>
                <a:gd name="T32" fmla="*/ 416 w 505"/>
                <a:gd name="T33" fmla="*/ 632 h 835"/>
                <a:gd name="T34" fmla="*/ 412 w 505"/>
                <a:gd name="T35" fmla="*/ 663 h 835"/>
                <a:gd name="T36" fmla="*/ 350 w 505"/>
                <a:gd name="T37" fmla="*/ 673 h 835"/>
                <a:gd name="T38" fmla="*/ 257 w 505"/>
                <a:gd name="T39" fmla="*/ 673 h 835"/>
                <a:gd name="T40" fmla="*/ 199 w 505"/>
                <a:gd name="T41" fmla="*/ 704 h 835"/>
                <a:gd name="T42" fmla="*/ 178 w 505"/>
                <a:gd name="T43" fmla="*/ 783 h 835"/>
                <a:gd name="T44" fmla="*/ 178 w 505"/>
                <a:gd name="T45" fmla="*/ 825 h 835"/>
                <a:gd name="T46" fmla="*/ 154 w 505"/>
                <a:gd name="T47" fmla="*/ 835 h 835"/>
                <a:gd name="T48" fmla="*/ 116 w 505"/>
                <a:gd name="T49" fmla="*/ 797 h 835"/>
                <a:gd name="T50" fmla="*/ 123 w 505"/>
                <a:gd name="T51" fmla="*/ 731 h 835"/>
                <a:gd name="T52" fmla="*/ 157 w 505"/>
                <a:gd name="T53" fmla="*/ 683 h 835"/>
                <a:gd name="T54" fmla="*/ 226 w 505"/>
                <a:gd name="T55" fmla="*/ 642 h 835"/>
                <a:gd name="T56" fmla="*/ 301 w 505"/>
                <a:gd name="T57" fmla="*/ 622 h 835"/>
                <a:gd name="T58" fmla="*/ 308 w 505"/>
                <a:gd name="T59" fmla="*/ 601 h 835"/>
                <a:gd name="T60" fmla="*/ 271 w 505"/>
                <a:gd name="T61" fmla="*/ 560 h 835"/>
                <a:gd name="T62" fmla="*/ 113 w 505"/>
                <a:gd name="T63" fmla="*/ 457 h 835"/>
                <a:gd name="T64" fmla="*/ 65 w 505"/>
                <a:gd name="T65" fmla="*/ 416 h 835"/>
                <a:gd name="T66" fmla="*/ 20 w 505"/>
                <a:gd name="T67" fmla="*/ 361 h 835"/>
                <a:gd name="T68" fmla="*/ 0 w 505"/>
                <a:gd name="T69" fmla="*/ 299 h 835"/>
                <a:gd name="T70" fmla="*/ 13 w 505"/>
                <a:gd name="T71" fmla="*/ 262 h 835"/>
                <a:gd name="T72" fmla="*/ 92 w 505"/>
                <a:gd name="T73" fmla="*/ 238 h 835"/>
                <a:gd name="T74" fmla="*/ 188 w 505"/>
                <a:gd name="T75" fmla="*/ 197 h 835"/>
                <a:gd name="T76" fmla="*/ 250 w 505"/>
                <a:gd name="T77" fmla="*/ 154 h 835"/>
                <a:gd name="T78" fmla="*/ 267 w 505"/>
                <a:gd name="T79" fmla="*/ 124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5" h="835">
                  <a:moveTo>
                    <a:pt x="267" y="124"/>
                  </a:moveTo>
                  <a:lnTo>
                    <a:pt x="319" y="72"/>
                  </a:lnTo>
                  <a:lnTo>
                    <a:pt x="392" y="21"/>
                  </a:lnTo>
                  <a:lnTo>
                    <a:pt x="443" y="0"/>
                  </a:lnTo>
                  <a:lnTo>
                    <a:pt x="505" y="4"/>
                  </a:lnTo>
                  <a:lnTo>
                    <a:pt x="505" y="52"/>
                  </a:lnTo>
                  <a:lnTo>
                    <a:pt x="474" y="93"/>
                  </a:lnTo>
                  <a:lnTo>
                    <a:pt x="416" y="124"/>
                  </a:lnTo>
                  <a:lnTo>
                    <a:pt x="271" y="190"/>
                  </a:lnTo>
                  <a:lnTo>
                    <a:pt x="133" y="269"/>
                  </a:lnTo>
                  <a:lnTo>
                    <a:pt x="75" y="289"/>
                  </a:lnTo>
                  <a:lnTo>
                    <a:pt x="55" y="320"/>
                  </a:lnTo>
                  <a:lnTo>
                    <a:pt x="75" y="351"/>
                  </a:lnTo>
                  <a:lnTo>
                    <a:pt x="195" y="467"/>
                  </a:lnTo>
                  <a:lnTo>
                    <a:pt x="250" y="505"/>
                  </a:lnTo>
                  <a:lnTo>
                    <a:pt x="332" y="570"/>
                  </a:lnTo>
                  <a:lnTo>
                    <a:pt x="416" y="632"/>
                  </a:lnTo>
                  <a:lnTo>
                    <a:pt x="412" y="663"/>
                  </a:lnTo>
                  <a:lnTo>
                    <a:pt x="350" y="673"/>
                  </a:lnTo>
                  <a:lnTo>
                    <a:pt x="257" y="673"/>
                  </a:lnTo>
                  <a:lnTo>
                    <a:pt x="199" y="704"/>
                  </a:lnTo>
                  <a:lnTo>
                    <a:pt x="178" y="783"/>
                  </a:lnTo>
                  <a:lnTo>
                    <a:pt x="178" y="825"/>
                  </a:lnTo>
                  <a:lnTo>
                    <a:pt x="154" y="835"/>
                  </a:lnTo>
                  <a:lnTo>
                    <a:pt x="116" y="797"/>
                  </a:lnTo>
                  <a:lnTo>
                    <a:pt x="123" y="731"/>
                  </a:lnTo>
                  <a:lnTo>
                    <a:pt x="157" y="683"/>
                  </a:lnTo>
                  <a:lnTo>
                    <a:pt x="226" y="642"/>
                  </a:lnTo>
                  <a:lnTo>
                    <a:pt x="301" y="622"/>
                  </a:lnTo>
                  <a:lnTo>
                    <a:pt x="308" y="601"/>
                  </a:lnTo>
                  <a:lnTo>
                    <a:pt x="271" y="560"/>
                  </a:lnTo>
                  <a:lnTo>
                    <a:pt x="113" y="457"/>
                  </a:lnTo>
                  <a:lnTo>
                    <a:pt x="65" y="416"/>
                  </a:lnTo>
                  <a:lnTo>
                    <a:pt x="20" y="361"/>
                  </a:lnTo>
                  <a:lnTo>
                    <a:pt x="0" y="299"/>
                  </a:lnTo>
                  <a:lnTo>
                    <a:pt x="13" y="262"/>
                  </a:lnTo>
                  <a:lnTo>
                    <a:pt x="92" y="238"/>
                  </a:lnTo>
                  <a:lnTo>
                    <a:pt x="188" y="197"/>
                  </a:lnTo>
                  <a:lnTo>
                    <a:pt x="250" y="154"/>
                  </a:lnTo>
                  <a:lnTo>
                    <a:pt x="267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206" name="Freeform 14"/>
            <p:cNvSpPr>
              <a:spLocks/>
            </p:cNvSpPr>
            <p:nvPr/>
          </p:nvSpPr>
          <p:spPr bwMode="auto">
            <a:xfrm>
              <a:off x="3306" y="1632"/>
              <a:ext cx="351" cy="799"/>
            </a:xfrm>
            <a:custGeom>
              <a:avLst/>
              <a:gdLst>
                <a:gd name="T0" fmla="*/ 75 w 351"/>
                <a:gd name="T1" fmla="*/ 61 h 799"/>
                <a:gd name="T2" fmla="*/ 106 w 351"/>
                <a:gd name="T3" fmla="*/ 10 h 799"/>
                <a:gd name="T4" fmla="*/ 144 w 351"/>
                <a:gd name="T5" fmla="*/ 0 h 799"/>
                <a:gd name="T6" fmla="*/ 196 w 351"/>
                <a:gd name="T7" fmla="*/ 0 h 799"/>
                <a:gd name="T8" fmla="*/ 261 w 351"/>
                <a:gd name="T9" fmla="*/ 37 h 799"/>
                <a:gd name="T10" fmla="*/ 302 w 351"/>
                <a:gd name="T11" fmla="*/ 120 h 799"/>
                <a:gd name="T12" fmla="*/ 333 w 351"/>
                <a:gd name="T13" fmla="*/ 227 h 799"/>
                <a:gd name="T14" fmla="*/ 351 w 351"/>
                <a:gd name="T15" fmla="*/ 336 h 799"/>
                <a:gd name="T16" fmla="*/ 351 w 351"/>
                <a:gd name="T17" fmla="*/ 484 h 799"/>
                <a:gd name="T18" fmla="*/ 313 w 351"/>
                <a:gd name="T19" fmla="*/ 645 h 799"/>
                <a:gd name="T20" fmla="*/ 258 w 351"/>
                <a:gd name="T21" fmla="*/ 740 h 799"/>
                <a:gd name="T22" fmla="*/ 185 w 351"/>
                <a:gd name="T23" fmla="*/ 788 h 799"/>
                <a:gd name="T24" fmla="*/ 117 w 351"/>
                <a:gd name="T25" fmla="*/ 799 h 799"/>
                <a:gd name="T26" fmla="*/ 65 w 351"/>
                <a:gd name="T27" fmla="*/ 768 h 799"/>
                <a:gd name="T28" fmla="*/ 24 w 351"/>
                <a:gd name="T29" fmla="*/ 730 h 799"/>
                <a:gd name="T30" fmla="*/ 13 w 351"/>
                <a:gd name="T31" fmla="*/ 669 h 799"/>
                <a:gd name="T32" fmla="*/ 0 w 351"/>
                <a:gd name="T33" fmla="*/ 552 h 799"/>
                <a:gd name="T34" fmla="*/ 10 w 351"/>
                <a:gd name="T35" fmla="*/ 408 h 799"/>
                <a:gd name="T36" fmla="*/ 41 w 351"/>
                <a:gd name="T37" fmla="*/ 258 h 799"/>
                <a:gd name="T38" fmla="*/ 61 w 351"/>
                <a:gd name="T39" fmla="*/ 150 h 799"/>
                <a:gd name="T40" fmla="*/ 75 w 351"/>
                <a:gd name="T41" fmla="*/ 61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1" h="799">
                  <a:moveTo>
                    <a:pt x="75" y="61"/>
                  </a:moveTo>
                  <a:lnTo>
                    <a:pt x="106" y="10"/>
                  </a:lnTo>
                  <a:lnTo>
                    <a:pt x="144" y="0"/>
                  </a:lnTo>
                  <a:lnTo>
                    <a:pt x="196" y="0"/>
                  </a:lnTo>
                  <a:lnTo>
                    <a:pt x="261" y="37"/>
                  </a:lnTo>
                  <a:lnTo>
                    <a:pt x="302" y="120"/>
                  </a:lnTo>
                  <a:lnTo>
                    <a:pt x="333" y="227"/>
                  </a:lnTo>
                  <a:lnTo>
                    <a:pt x="351" y="336"/>
                  </a:lnTo>
                  <a:lnTo>
                    <a:pt x="351" y="484"/>
                  </a:lnTo>
                  <a:lnTo>
                    <a:pt x="313" y="645"/>
                  </a:lnTo>
                  <a:lnTo>
                    <a:pt x="258" y="740"/>
                  </a:lnTo>
                  <a:lnTo>
                    <a:pt x="185" y="788"/>
                  </a:lnTo>
                  <a:lnTo>
                    <a:pt x="117" y="799"/>
                  </a:lnTo>
                  <a:lnTo>
                    <a:pt x="65" y="768"/>
                  </a:lnTo>
                  <a:lnTo>
                    <a:pt x="24" y="730"/>
                  </a:lnTo>
                  <a:lnTo>
                    <a:pt x="13" y="669"/>
                  </a:lnTo>
                  <a:lnTo>
                    <a:pt x="0" y="552"/>
                  </a:lnTo>
                  <a:lnTo>
                    <a:pt x="10" y="408"/>
                  </a:lnTo>
                  <a:lnTo>
                    <a:pt x="41" y="258"/>
                  </a:lnTo>
                  <a:lnTo>
                    <a:pt x="61" y="150"/>
                  </a:lnTo>
                  <a:lnTo>
                    <a:pt x="75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207" name="Freeform 15"/>
            <p:cNvSpPr>
              <a:spLocks/>
            </p:cNvSpPr>
            <p:nvPr/>
          </p:nvSpPr>
          <p:spPr bwMode="auto">
            <a:xfrm>
              <a:off x="3403" y="2327"/>
              <a:ext cx="205" cy="1043"/>
            </a:xfrm>
            <a:custGeom>
              <a:avLst/>
              <a:gdLst>
                <a:gd name="T0" fmla="*/ 99 w 205"/>
                <a:gd name="T1" fmla="*/ 185 h 1043"/>
                <a:gd name="T2" fmla="*/ 71 w 205"/>
                <a:gd name="T3" fmla="*/ 116 h 1043"/>
                <a:gd name="T4" fmla="*/ 71 w 205"/>
                <a:gd name="T5" fmla="*/ 41 h 1043"/>
                <a:gd name="T6" fmla="*/ 109 w 205"/>
                <a:gd name="T7" fmla="*/ 0 h 1043"/>
                <a:gd name="T8" fmla="*/ 153 w 205"/>
                <a:gd name="T9" fmla="*/ 20 h 1043"/>
                <a:gd name="T10" fmla="*/ 184 w 205"/>
                <a:gd name="T11" fmla="*/ 92 h 1043"/>
                <a:gd name="T12" fmla="*/ 201 w 205"/>
                <a:gd name="T13" fmla="*/ 216 h 1043"/>
                <a:gd name="T14" fmla="*/ 205 w 205"/>
                <a:gd name="T15" fmla="*/ 370 h 1043"/>
                <a:gd name="T16" fmla="*/ 194 w 205"/>
                <a:gd name="T17" fmla="*/ 504 h 1043"/>
                <a:gd name="T18" fmla="*/ 174 w 205"/>
                <a:gd name="T19" fmla="*/ 648 h 1043"/>
                <a:gd name="T20" fmla="*/ 174 w 205"/>
                <a:gd name="T21" fmla="*/ 823 h 1043"/>
                <a:gd name="T22" fmla="*/ 201 w 205"/>
                <a:gd name="T23" fmla="*/ 895 h 1043"/>
                <a:gd name="T24" fmla="*/ 191 w 205"/>
                <a:gd name="T25" fmla="*/ 929 h 1043"/>
                <a:gd name="T26" fmla="*/ 143 w 205"/>
                <a:gd name="T27" fmla="*/ 940 h 1043"/>
                <a:gd name="T28" fmla="*/ 92 w 205"/>
                <a:gd name="T29" fmla="*/ 988 h 1043"/>
                <a:gd name="T30" fmla="*/ 68 w 205"/>
                <a:gd name="T31" fmla="*/ 1029 h 1043"/>
                <a:gd name="T32" fmla="*/ 10 w 205"/>
                <a:gd name="T33" fmla="*/ 1043 h 1043"/>
                <a:gd name="T34" fmla="*/ 0 w 205"/>
                <a:gd name="T35" fmla="*/ 998 h 1043"/>
                <a:gd name="T36" fmla="*/ 20 w 205"/>
                <a:gd name="T37" fmla="*/ 960 h 1043"/>
                <a:gd name="T38" fmla="*/ 92 w 205"/>
                <a:gd name="T39" fmla="*/ 929 h 1043"/>
                <a:gd name="T40" fmla="*/ 143 w 205"/>
                <a:gd name="T41" fmla="*/ 906 h 1043"/>
                <a:gd name="T42" fmla="*/ 160 w 205"/>
                <a:gd name="T43" fmla="*/ 885 h 1043"/>
                <a:gd name="T44" fmla="*/ 140 w 205"/>
                <a:gd name="T45" fmla="*/ 827 h 1043"/>
                <a:gd name="T46" fmla="*/ 123 w 205"/>
                <a:gd name="T47" fmla="*/ 709 h 1043"/>
                <a:gd name="T48" fmla="*/ 119 w 205"/>
                <a:gd name="T49" fmla="*/ 569 h 1043"/>
                <a:gd name="T50" fmla="*/ 123 w 205"/>
                <a:gd name="T51" fmla="*/ 476 h 1043"/>
                <a:gd name="T52" fmla="*/ 129 w 205"/>
                <a:gd name="T53" fmla="*/ 350 h 1043"/>
                <a:gd name="T54" fmla="*/ 119 w 205"/>
                <a:gd name="T55" fmla="*/ 237 h 1043"/>
                <a:gd name="T56" fmla="*/ 99 w 205"/>
                <a:gd name="T57" fmla="*/ 185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5" h="1043">
                  <a:moveTo>
                    <a:pt x="99" y="185"/>
                  </a:moveTo>
                  <a:lnTo>
                    <a:pt x="71" y="116"/>
                  </a:lnTo>
                  <a:lnTo>
                    <a:pt x="71" y="41"/>
                  </a:lnTo>
                  <a:lnTo>
                    <a:pt x="109" y="0"/>
                  </a:lnTo>
                  <a:lnTo>
                    <a:pt x="153" y="20"/>
                  </a:lnTo>
                  <a:lnTo>
                    <a:pt x="184" y="92"/>
                  </a:lnTo>
                  <a:lnTo>
                    <a:pt x="201" y="216"/>
                  </a:lnTo>
                  <a:lnTo>
                    <a:pt x="205" y="370"/>
                  </a:lnTo>
                  <a:lnTo>
                    <a:pt x="194" y="504"/>
                  </a:lnTo>
                  <a:lnTo>
                    <a:pt x="174" y="648"/>
                  </a:lnTo>
                  <a:lnTo>
                    <a:pt x="174" y="823"/>
                  </a:lnTo>
                  <a:lnTo>
                    <a:pt x="201" y="895"/>
                  </a:lnTo>
                  <a:lnTo>
                    <a:pt x="191" y="929"/>
                  </a:lnTo>
                  <a:lnTo>
                    <a:pt x="143" y="940"/>
                  </a:lnTo>
                  <a:lnTo>
                    <a:pt x="92" y="988"/>
                  </a:lnTo>
                  <a:lnTo>
                    <a:pt x="68" y="1029"/>
                  </a:lnTo>
                  <a:lnTo>
                    <a:pt x="10" y="1043"/>
                  </a:lnTo>
                  <a:lnTo>
                    <a:pt x="0" y="998"/>
                  </a:lnTo>
                  <a:lnTo>
                    <a:pt x="20" y="960"/>
                  </a:lnTo>
                  <a:lnTo>
                    <a:pt x="92" y="929"/>
                  </a:lnTo>
                  <a:lnTo>
                    <a:pt x="143" y="906"/>
                  </a:lnTo>
                  <a:lnTo>
                    <a:pt x="160" y="885"/>
                  </a:lnTo>
                  <a:lnTo>
                    <a:pt x="140" y="827"/>
                  </a:lnTo>
                  <a:lnTo>
                    <a:pt x="123" y="709"/>
                  </a:lnTo>
                  <a:lnTo>
                    <a:pt x="119" y="569"/>
                  </a:lnTo>
                  <a:lnTo>
                    <a:pt x="123" y="476"/>
                  </a:lnTo>
                  <a:lnTo>
                    <a:pt x="129" y="350"/>
                  </a:lnTo>
                  <a:lnTo>
                    <a:pt x="119" y="237"/>
                  </a:lnTo>
                  <a:lnTo>
                    <a:pt x="99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auto">
            <a:xfrm>
              <a:off x="3115" y="2329"/>
              <a:ext cx="320" cy="1040"/>
            </a:xfrm>
            <a:custGeom>
              <a:avLst/>
              <a:gdLst>
                <a:gd name="T0" fmla="*/ 197 w 320"/>
                <a:gd name="T1" fmla="*/ 96 h 1040"/>
                <a:gd name="T2" fmla="*/ 231 w 320"/>
                <a:gd name="T3" fmla="*/ 31 h 1040"/>
                <a:gd name="T4" fmla="*/ 272 w 320"/>
                <a:gd name="T5" fmla="*/ 0 h 1040"/>
                <a:gd name="T6" fmla="*/ 320 w 320"/>
                <a:gd name="T7" fmla="*/ 20 h 1040"/>
                <a:gd name="T8" fmla="*/ 313 w 320"/>
                <a:gd name="T9" fmla="*/ 82 h 1040"/>
                <a:gd name="T10" fmla="*/ 282 w 320"/>
                <a:gd name="T11" fmla="*/ 126 h 1040"/>
                <a:gd name="T12" fmla="*/ 221 w 320"/>
                <a:gd name="T13" fmla="*/ 237 h 1040"/>
                <a:gd name="T14" fmla="*/ 180 w 320"/>
                <a:gd name="T15" fmla="*/ 343 h 1040"/>
                <a:gd name="T16" fmla="*/ 156 w 320"/>
                <a:gd name="T17" fmla="*/ 456 h 1040"/>
                <a:gd name="T18" fmla="*/ 159 w 320"/>
                <a:gd name="T19" fmla="*/ 566 h 1040"/>
                <a:gd name="T20" fmla="*/ 197 w 320"/>
                <a:gd name="T21" fmla="*/ 713 h 1040"/>
                <a:gd name="T22" fmla="*/ 228 w 320"/>
                <a:gd name="T23" fmla="*/ 855 h 1040"/>
                <a:gd name="T24" fmla="*/ 272 w 320"/>
                <a:gd name="T25" fmla="*/ 916 h 1040"/>
                <a:gd name="T26" fmla="*/ 269 w 320"/>
                <a:gd name="T27" fmla="*/ 951 h 1040"/>
                <a:gd name="T28" fmla="*/ 231 w 320"/>
                <a:gd name="T29" fmla="*/ 968 h 1040"/>
                <a:gd name="T30" fmla="*/ 145 w 320"/>
                <a:gd name="T31" fmla="*/ 981 h 1040"/>
                <a:gd name="T32" fmla="*/ 84 w 320"/>
                <a:gd name="T33" fmla="*/ 1019 h 1040"/>
                <a:gd name="T34" fmla="*/ 52 w 320"/>
                <a:gd name="T35" fmla="*/ 1040 h 1040"/>
                <a:gd name="T36" fmla="*/ 0 w 320"/>
                <a:gd name="T37" fmla="*/ 992 h 1040"/>
                <a:gd name="T38" fmla="*/ 11 w 320"/>
                <a:gd name="T39" fmla="*/ 961 h 1040"/>
                <a:gd name="T40" fmla="*/ 62 w 320"/>
                <a:gd name="T41" fmla="*/ 940 h 1040"/>
                <a:gd name="T42" fmla="*/ 128 w 320"/>
                <a:gd name="T43" fmla="*/ 930 h 1040"/>
                <a:gd name="T44" fmla="*/ 190 w 320"/>
                <a:gd name="T45" fmla="*/ 930 h 1040"/>
                <a:gd name="T46" fmla="*/ 200 w 320"/>
                <a:gd name="T47" fmla="*/ 910 h 1040"/>
                <a:gd name="T48" fmla="*/ 190 w 320"/>
                <a:gd name="T49" fmla="*/ 875 h 1040"/>
                <a:gd name="T50" fmla="*/ 138 w 320"/>
                <a:gd name="T51" fmla="*/ 741 h 1040"/>
                <a:gd name="T52" fmla="*/ 104 w 320"/>
                <a:gd name="T53" fmla="*/ 610 h 1040"/>
                <a:gd name="T54" fmla="*/ 87 w 320"/>
                <a:gd name="T55" fmla="*/ 515 h 1040"/>
                <a:gd name="T56" fmla="*/ 84 w 320"/>
                <a:gd name="T57" fmla="*/ 426 h 1040"/>
                <a:gd name="T58" fmla="*/ 97 w 320"/>
                <a:gd name="T59" fmla="*/ 340 h 1040"/>
                <a:gd name="T60" fmla="*/ 128 w 320"/>
                <a:gd name="T61" fmla="*/ 251 h 1040"/>
                <a:gd name="T62" fmla="*/ 176 w 320"/>
                <a:gd name="T63" fmla="*/ 133 h 1040"/>
                <a:gd name="T64" fmla="*/ 197 w 320"/>
                <a:gd name="T65" fmla="*/ 96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0" h="1040">
                  <a:moveTo>
                    <a:pt x="197" y="96"/>
                  </a:moveTo>
                  <a:lnTo>
                    <a:pt x="231" y="31"/>
                  </a:lnTo>
                  <a:lnTo>
                    <a:pt x="272" y="0"/>
                  </a:lnTo>
                  <a:lnTo>
                    <a:pt x="320" y="20"/>
                  </a:lnTo>
                  <a:lnTo>
                    <a:pt x="313" y="82"/>
                  </a:lnTo>
                  <a:lnTo>
                    <a:pt x="282" y="126"/>
                  </a:lnTo>
                  <a:lnTo>
                    <a:pt x="221" y="237"/>
                  </a:lnTo>
                  <a:lnTo>
                    <a:pt x="180" y="343"/>
                  </a:lnTo>
                  <a:lnTo>
                    <a:pt x="156" y="456"/>
                  </a:lnTo>
                  <a:lnTo>
                    <a:pt x="159" y="566"/>
                  </a:lnTo>
                  <a:lnTo>
                    <a:pt x="197" y="713"/>
                  </a:lnTo>
                  <a:lnTo>
                    <a:pt x="228" y="855"/>
                  </a:lnTo>
                  <a:lnTo>
                    <a:pt x="272" y="916"/>
                  </a:lnTo>
                  <a:lnTo>
                    <a:pt x="269" y="951"/>
                  </a:lnTo>
                  <a:lnTo>
                    <a:pt x="231" y="968"/>
                  </a:lnTo>
                  <a:lnTo>
                    <a:pt x="145" y="981"/>
                  </a:lnTo>
                  <a:lnTo>
                    <a:pt x="84" y="1019"/>
                  </a:lnTo>
                  <a:lnTo>
                    <a:pt x="52" y="1040"/>
                  </a:lnTo>
                  <a:lnTo>
                    <a:pt x="0" y="992"/>
                  </a:lnTo>
                  <a:lnTo>
                    <a:pt x="11" y="961"/>
                  </a:lnTo>
                  <a:lnTo>
                    <a:pt x="62" y="940"/>
                  </a:lnTo>
                  <a:lnTo>
                    <a:pt x="128" y="930"/>
                  </a:lnTo>
                  <a:lnTo>
                    <a:pt x="190" y="930"/>
                  </a:lnTo>
                  <a:lnTo>
                    <a:pt x="200" y="910"/>
                  </a:lnTo>
                  <a:lnTo>
                    <a:pt x="190" y="875"/>
                  </a:lnTo>
                  <a:lnTo>
                    <a:pt x="138" y="741"/>
                  </a:lnTo>
                  <a:lnTo>
                    <a:pt x="104" y="610"/>
                  </a:lnTo>
                  <a:lnTo>
                    <a:pt x="87" y="515"/>
                  </a:lnTo>
                  <a:lnTo>
                    <a:pt x="84" y="426"/>
                  </a:lnTo>
                  <a:lnTo>
                    <a:pt x="97" y="340"/>
                  </a:lnTo>
                  <a:lnTo>
                    <a:pt x="128" y="251"/>
                  </a:lnTo>
                  <a:lnTo>
                    <a:pt x="176" y="133"/>
                  </a:lnTo>
                  <a:lnTo>
                    <a:pt x="197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209" name="Freeform 17"/>
            <p:cNvSpPr>
              <a:spLocks/>
            </p:cNvSpPr>
            <p:nvPr/>
          </p:nvSpPr>
          <p:spPr bwMode="auto">
            <a:xfrm>
              <a:off x="3176" y="1033"/>
              <a:ext cx="412" cy="543"/>
            </a:xfrm>
            <a:custGeom>
              <a:avLst/>
              <a:gdLst>
                <a:gd name="T0" fmla="*/ 151 w 412"/>
                <a:gd name="T1" fmla="*/ 454 h 543"/>
                <a:gd name="T2" fmla="*/ 182 w 412"/>
                <a:gd name="T3" fmla="*/ 522 h 543"/>
                <a:gd name="T4" fmla="*/ 254 w 412"/>
                <a:gd name="T5" fmla="*/ 543 h 543"/>
                <a:gd name="T6" fmla="*/ 316 w 412"/>
                <a:gd name="T7" fmla="*/ 536 h 543"/>
                <a:gd name="T8" fmla="*/ 367 w 412"/>
                <a:gd name="T9" fmla="*/ 492 h 543"/>
                <a:gd name="T10" fmla="*/ 408 w 412"/>
                <a:gd name="T11" fmla="*/ 402 h 543"/>
                <a:gd name="T12" fmla="*/ 412 w 412"/>
                <a:gd name="T13" fmla="*/ 296 h 543"/>
                <a:gd name="T14" fmla="*/ 398 w 412"/>
                <a:gd name="T15" fmla="*/ 203 h 543"/>
                <a:gd name="T16" fmla="*/ 340 w 412"/>
                <a:gd name="T17" fmla="*/ 99 h 543"/>
                <a:gd name="T18" fmla="*/ 298 w 412"/>
                <a:gd name="T19" fmla="*/ 51 h 543"/>
                <a:gd name="T20" fmla="*/ 254 w 412"/>
                <a:gd name="T21" fmla="*/ 21 h 543"/>
                <a:gd name="T22" fmla="*/ 213 w 412"/>
                <a:gd name="T23" fmla="*/ 0 h 543"/>
                <a:gd name="T24" fmla="*/ 141 w 412"/>
                <a:gd name="T25" fmla="*/ 7 h 543"/>
                <a:gd name="T26" fmla="*/ 103 w 412"/>
                <a:gd name="T27" fmla="*/ 69 h 543"/>
                <a:gd name="T28" fmla="*/ 83 w 412"/>
                <a:gd name="T29" fmla="*/ 134 h 543"/>
                <a:gd name="T30" fmla="*/ 83 w 412"/>
                <a:gd name="T31" fmla="*/ 238 h 543"/>
                <a:gd name="T32" fmla="*/ 100 w 412"/>
                <a:gd name="T33" fmla="*/ 337 h 543"/>
                <a:gd name="T34" fmla="*/ 120 w 412"/>
                <a:gd name="T35" fmla="*/ 392 h 543"/>
                <a:gd name="T36" fmla="*/ 6 w 412"/>
                <a:gd name="T37" fmla="*/ 474 h 543"/>
                <a:gd name="T38" fmla="*/ 0 w 412"/>
                <a:gd name="T39" fmla="*/ 505 h 543"/>
                <a:gd name="T40" fmla="*/ 17 w 412"/>
                <a:gd name="T41" fmla="*/ 522 h 543"/>
                <a:gd name="T42" fmla="*/ 141 w 412"/>
                <a:gd name="T43" fmla="*/ 430 h 543"/>
                <a:gd name="T44" fmla="*/ 151 w 412"/>
                <a:gd name="T45" fmla="*/ 454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2" h="543">
                  <a:moveTo>
                    <a:pt x="151" y="454"/>
                  </a:moveTo>
                  <a:lnTo>
                    <a:pt x="182" y="522"/>
                  </a:lnTo>
                  <a:lnTo>
                    <a:pt x="254" y="543"/>
                  </a:lnTo>
                  <a:lnTo>
                    <a:pt x="316" y="536"/>
                  </a:lnTo>
                  <a:lnTo>
                    <a:pt x="367" y="492"/>
                  </a:lnTo>
                  <a:lnTo>
                    <a:pt x="408" y="402"/>
                  </a:lnTo>
                  <a:lnTo>
                    <a:pt x="412" y="296"/>
                  </a:lnTo>
                  <a:lnTo>
                    <a:pt x="398" y="203"/>
                  </a:lnTo>
                  <a:lnTo>
                    <a:pt x="340" y="99"/>
                  </a:lnTo>
                  <a:lnTo>
                    <a:pt x="298" y="51"/>
                  </a:lnTo>
                  <a:lnTo>
                    <a:pt x="254" y="21"/>
                  </a:lnTo>
                  <a:lnTo>
                    <a:pt x="213" y="0"/>
                  </a:lnTo>
                  <a:lnTo>
                    <a:pt x="141" y="7"/>
                  </a:lnTo>
                  <a:lnTo>
                    <a:pt x="103" y="69"/>
                  </a:lnTo>
                  <a:lnTo>
                    <a:pt x="83" y="134"/>
                  </a:lnTo>
                  <a:lnTo>
                    <a:pt x="83" y="238"/>
                  </a:lnTo>
                  <a:lnTo>
                    <a:pt x="100" y="337"/>
                  </a:lnTo>
                  <a:lnTo>
                    <a:pt x="120" y="392"/>
                  </a:lnTo>
                  <a:lnTo>
                    <a:pt x="6" y="474"/>
                  </a:lnTo>
                  <a:lnTo>
                    <a:pt x="0" y="505"/>
                  </a:lnTo>
                  <a:lnTo>
                    <a:pt x="17" y="522"/>
                  </a:lnTo>
                  <a:lnTo>
                    <a:pt x="141" y="430"/>
                  </a:lnTo>
                  <a:lnTo>
                    <a:pt x="151" y="4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210" name="Freeform 18"/>
            <p:cNvSpPr>
              <a:spLocks/>
            </p:cNvSpPr>
            <p:nvPr/>
          </p:nvSpPr>
          <p:spPr bwMode="auto">
            <a:xfrm>
              <a:off x="3327" y="918"/>
              <a:ext cx="819" cy="908"/>
            </a:xfrm>
            <a:custGeom>
              <a:avLst/>
              <a:gdLst>
                <a:gd name="T0" fmla="*/ 545 w 819"/>
                <a:gd name="T1" fmla="*/ 628 h 908"/>
                <a:gd name="T2" fmla="*/ 504 w 819"/>
                <a:gd name="T3" fmla="*/ 669 h 908"/>
                <a:gd name="T4" fmla="*/ 417 w 819"/>
                <a:gd name="T5" fmla="*/ 720 h 908"/>
                <a:gd name="T6" fmla="*/ 339 w 819"/>
                <a:gd name="T7" fmla="*/ 751 h 908"/>
                <a:gd name="T8" fmla="*/ 284 w 819"/>
                <a:gd name="T9" fmla="*/ 782 h 908"/>
                <a:gd name="T10" fmla="*/ 232 w 819"/>
                <a:gd name="T11" fmla="*/ 823 h 908"/>
                <a:gd name="T12" fmla="*/ 226 w 819"/>
                <a:gd name="T13" fmla="*/ 895 h 908"/>
                <a:gd name="T14" fmla="*/ 277 w 819"/>
                <a:gd name="T15" fmla="*/ 908 h 908"/>
                <a:gd name="T16" fmla="*/ 407 w 819"/>
                <a:gd name="T17" fmla="*/ 833 h 908"/>
                <a:gd name="T18" fmla="*/ 504 w 819"/>
                <a:gd name="T19" fmla="*/ 744 h 908"/>
                <a:gd name="T20" fmla="*/ 617 w 819"/>
                <a:gd name="T21" fmla="*/ 631 h 908"/>
                <a:gd name="T22" fmla="*/ 709 w 819"/>
                <a:gd name="T23" fmla="*/ 559 h 908"/>
                <a:gd name="T24" fmla="*/ 788 w 819"/>
                <a:gd name="T25" fmla="*/ 504 h 908"/>
                <a:gd name="T26" fmla="*/ 819 w 819"/>
                <a:gd name="T27" fmla="*/ 477 h 908"/>
                <a:gd name="T28" fmla="*/ 808 w 819"/>
                <a:gd name="T29" fmla="*/ 443 h 908"/>
                <a:gd name="T30" fmla="*/ 771 w 819"/>
                <a:gd name="T31" fmla="*/ 395 h 908"/>
                <a:gd name="T32" fmla="*/ 634 w 819"/>
                <a:gd name="T33" fmla="*/ 320 h 908"/>
                <a:gd name="T34" fmla="*/ 504 w 819"/>
                <a:gd name="T35" fmla="*/ 250 h 908"/>
                <a:gd name="T36" fmla="*/ 345 w 819"/>
                <a:gd name="T37" fmla="*/ 178 h 908"/>
                <a:gd name="T38" fmla="*/ 287 w 819"/>
                <a:gd name="T39" fmla="*/ 137 h 908"/>
                <a:gd name="T40" fmla="*/ 226 w 819"/>
                <a:gd name="T41" fmla="*/ 82 h 908"/>
                <a:gd name="T42" fmla="*/ 164 w 819"/>
                <a:gd name="T43" fmla="*/ 21 h 908"/>
                <a:gd name="T44" fmla="*/ 109 w 819"/>
                <a:gd name="T45" fmla="*/ 0 h 908"/>
                <a:gd name="T46" fmla="*/ 0 w 819"/>
                <a:gd name="T47" fmla="*/ 76 h 908"/>
                <a:gd name="T48" fmla="*/ 7 w 819"/>
                <a:gd name="T49" fmla="*/ 147 h 908"/>
                <a:gd name="T50" fmla="*/ 27 w 819"/>
                <a:gd name="T51" fmla="*/ 175 h 908"/>
                <a:gd name="T52" fmla="*/ 82 w 819"/>
                <a:gd name="T53" fmla="*/ 164 h 908"/>
                <a:gd name="T54" fmla="*/ 72 w 819"/>
                <a:gd name="T55" fmla="*/ 134 h 908"/>
                <a:gd name="T56" fmla="*/ 51 w 819"/>
                <a:gd name="T57" fmla="*/ 123 h 908"/>
                <a:gd name="T58" fmla="*/ 41 w 819"/>
                <a:gd name="T59" fmla="*/ 86 h 908"/>
                <a:gd name="T60" fmla="*/ 102 w 819"/>
                <a:gd name="T61" fmla="*/ 45 h 908"/>
                <a:gd name="T62" fmla="*/ 154 w 819"/>
                <a:gd name="T63" fmla="*/ 86 h 908"/>
                <a:gd name="T64" fmla="*/ 154 w 819"/>
                <a:gd name="T65" fmla="*/ 123 h 908"/>
                <a:gd name="T66" fmla="*/ 133 w 819"/>
                <a:gd name="T67" fmla="*/ 168 h 908"/>
                <a:gd name="T68" fmla="*/ 150 w 819"/>
                <a:gd name="T69" fmla="*/ 199 h 908"/>
                <a:gd name="T70" fmla="*/ 253 w 819"/>
                <a:gd name="T71" fmla="*/ 226 h 908"/>
                <a:gd name="T72" fmla="*/ 294 w 819"/>
                <a:gd name="T73" fmla="*/ 188 h 908"/>
                <a:gd name="T74" fmla="*/ 431 w 819"/>
                <a:gd name="T75" fmla="*/ 271 h 908"/>
                <a:gd name="T76" fmla="*/ 545 w 819"/>
                <a:gd name="T77" fmla="*/ 323 h 908"/>
                <a:gd name="T78" fmla="*/ 607 w 819"/>
                <a:gd name="T79" fmla="*/ 354 h 908"/>
                <a:gd name="T80" fmla="*/ 668 w 819"/>
                <a:gd name="T81" fmla="*/ 385 h 908"/>
                <a:gd name="T82" fmla="*/ 716 w 819"/>
                <a:gd name="T83" fmla="*/ 426 h 908"/>
                <a:gd name="T84" fmla="*/ 747 w 819"/>
                <a:gd name="T85" fmla="*/ 467 h 908"/>
                <a:gd name="T86" fmla="*/ 719 w 819"/>
                <a:gd name="T87" fmla="*/ 497 h 908"/>
                <a:gd name="T88" fmla="*/ 654 w 819"/>
                <a:gd name="T89" fmla="*/ 539 h 908"/>
                <a:gd name="T90" fmla="*/ 586 w 819"/>
                <a:gd name="T91" fmla="*/ 586 h 908"/>
                <a:gd name="T92" fmla="*/ 545 w 819"/>
                <a:gd name="T93" fmla="*/ 628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19" h="908">
                  <a:moveTo>
                    <a:pt x="545" y="628"/>
                  </a:moveTo>
                  <a:lnTo>
                    <a:pt x="504" y="669"/>
                  </a:lnTo>
                  <a:lnTo>
                    <a:pt x="417" y="720"/>
                  </a:lnTo>
                  <a:lnTo>
                    <a:pt x="339" y="751"/>
                  </a:lnTo>
                  <a:lnTo>
                    <a:pt x="284" y="782"/>
                  </a:lnTo>
                  <a:lnTo>
                    <a:pt x="232" y="823"/>
                  </a:lnTo>
                  <a:lnTo>
                    <a:pt x="226" y="895"/>
                  </a:lnTo>
                  <a:lnTo>
                    <a:pt x="277" y="908"/>
                  </a:lnTo>
                  <a:lnTo>
                    <a:pt x="407" y="833"/>
                  </a:lnTo>
                  <a:lnTo>
                    <a:pt x="504" y="744"/>
                  </a:lnTo>
                  <a:lnTo>
                    <a:pt x="617" y="631"/>
                  </a:lnTo>
                  <a:lnTo>
                    <a:pt x="709" y="559"/>
                  </a:lnTo>
                  <a:lnTo>
                    <a:pt x="788" y="504"/>
                  </a:lnTo>
                  <a:lnTo>
                    <a:pt x="819" y="477"/>
                  </a:lnTo>
                  <a:lnTo>
                    <a:pt x="808" y="443"/>
                  </a:lnTo>
                  <a:lnTo>
                    <a:pt x="771" y="395"/>
                  </a:lnTo>
                  <a:lnTo>
                    <a:pt x="634" y="320"/>
                  </a:lnTo>
                  <a:lnTo>
                    <a:pt x="504" y="250"/>
                  </a:lnTo>
                  <a:lnTo>
                    <a:pt x="345" y="178"/>
                  </a:lnTo>
                  <a:lnTo>
                    <a:pt x="287" y="137"/>
                  </a:lnTo>
                  <a:lnTo>
                    <a:pt x="226" y="82"/>
                  </a:lnTo>
                  <a:lnTo>
                    <a:pt x="164" y="21"/>
                  </a:lnTo>
                  <a:lnTo>
                    <a:pt x="109" y="0"/>
                  </a:lnTo>
                  <a:lnTo>
                    <a:pt x="0" y="76"/>
                  </a:lnTo>
                  <a:lnTo>
                    <a:pt x="7" y="147"/>
                  </a:lnTo>
                  <a:lnTo>
                    <a:pt x="27" y="175"/>
                  </a:lnTo>
                  <a:lnTo>
                    <a:pt x="82" y="164"/>
                  </a:lnTo>
                  <a:lnTo>
                    <a:pt x="72" y="134"/>
                  </a:lnTo>
                  <a:lnTo>
                    <a:pt x="51" y="123"/>
                  </a:lnTo>
                  <a:lnTo>
                    <a:pt x="41" y="86"/>
                  </a:lnTo>
                  <a:lnTo>
                    <a:pt x="102" y="45"/>
                  </a:lnTo>
                  <a:lnTo>
                    <a:pt x="154" y="86"/>
                  </a:lnTo>
                  <a:lnTo>
                    <a:pt x="154" y="123"/>
                  </a:lnTo>
                  <a:lnTo>
                    <a:pt x="133" y="168"/>
                  </a:lnTo>
                  <a:lnTo>
                    <a:pt x="150" y="199"/>
                  </a:lnTo>
                  <a:lnTo>
                    <a:pt x="253" y="226"/>
                  </a:lnTo>
                  <a:lnTo>
                    <a:pt x="294" y="188"/>
                  </a:lnTo>
                  <a:lnTo>
                    <a:pt x="431" y="271"/>
                  </a:lnTo>
                  <a:lnTo>
                    <a:pt x="545" y="323"/>
                  </a:lnTo>
                  <a:lnTo>
                    <a:pt x="607" y="354"/>
                  </a:lnTo>
                  <a:lnTo>
                    <a:pt x="668" y="385"/>
                  </a:lnTo>
                  <a:lnTo>
                    <a:pt x="716" y="426"/>
                  </a:lnTo>
                  <a:lnTo>
                    <a:pt x="747" y="467"/>
                  </a:lnTo>
                  <a:lnTo>
                    <a:pt x="719" y="497"/>
                  </a:lnTo>
                  <a:lnTo>
                    <a:pt x="654" y="539"/>
                  </a:lnTo>
                  <a:lnTo>
                    <a:pt x="586" y="586"/>
                  </a:lnTo>
                  <a:lnTo>
                    <a:pt x="545" y="6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8211" name="Group 19"/>
          <p:cNvGrpSpPr>
            <a:grpSpLocks/>
          </p:cNvGrpSpPr>
          <p:nvPr/>
        </p:nvGrpSpPr>
        <p:grpSpPr bwMode="auto">
          <a:xfrm>
            <a:off x="0" y="2971800"/>
            <a:ext cx="1295400" cy="3016250"/>
            <a:chOff x="96" y="1920"/>
            <a:chExt cx="816" cy="1900"/>
          </a:xfrm>
        </p:grpSpPr>
        <p:pic>
          <p:nvPicPr>
            <p:cNvPr id="8212" name="Picture 20" descr="ca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3360"/>
              <a:ext cx="488" cy="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96" y="1920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it-IT"/>
                <a:t>Animal!</a:t>
              </a:r>
            </a:p>
          </p:txBody>
        </p:sp>
      </p:grpSp>
      <p:grpSp>
        <p:nvGrpSpPr>
          <p:cNvPr id="8214" name="Group 22"/>
          <p:cNvGrpSpPr>
            <a:grpSpLocks/>
          </p:cNvGrpSpPr>
          <p:nvPr/>
        </p:nvGrpSpPr>
        <p:grpSpPr bwMode="auto">
          <a:xfrm>
            <a:off x="0" y="2667000"/>
            <a:ext cx="1219200" cy="3352800"/>
            <a:chOff x="2304" y="1872"/>
            <a:chExt cx="768" cy="2112"/>
          </a:xfrm>
        </p:grpSpPr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2304" y="1872"/>
              <a:ext cx="768" cy="2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8216" name="Group 24"/>
            <p:cNvGrpSpPr>
              <a:grpSpLocks/>
            </p:cNvGrpSpPr>
            <p:nvPr/>
          </p:nvGrpSpPr>
          <p:grpSpPr bwMode="auto">
            <a:xfrm>
              <a:off x="2352" y="2064"/>
              <a:ext cx="720" cy="1904"/>
              <a:chOff x="96" y="1920"/>
              <a:chExt cx="720" cy="1904"/>
            </a:xfrm>
          </p:grpSpPr>
          <p:pic>
            <p:nvPicPr>
              <p:cNvPr id="8217" name="Picture 25" descr="cactu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3168"/>
                <a:ext cx="441" cy="6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18" name="Text Box 26"/>
              <p:cNvSpPr txBox="1">
                <a:spLocks noChangeArrowheads="1"/>
              </p:cNvSpPr>
              <p:nvPr/>
            </p:nvSpPr>
            <p:spPr bwMode="auto">
              <a:xfrm>
                <a:off x="96" y="1920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it-IT"/>
                  <a:t>Plant!</a:t>
                </a:r>
              </a:p>
            </p:txBody>
          </p:sp>
        </p:grpSp>
      </p:grpSp>
      <p:grpSp>
        <p:nvGrpSpPr>
          <p:cNvPr id="8219" name="Group 27"/>
          <p:cNvGrpSpPr>
            <a:grpSpLocks/>
          </p:cNvGrpSpPr>
          <p:nvPr/>
        </p:nvGrpSpPr>
        <p:grpSpPr bwMode="auto">
          <a:xfrm>
            <a:off x="0" y="2667000"/>
            <a:ext cx="1295400" cy="3352800"/>
            <a:chOff x="2064" y="1248"/>
            <a:chExt cx="816" cy="2112"/>
          </a:xfrm>
        </p:grpSpPr>
        <p:sp>
          <p:nvSpPr>
            <p:cNvPr id="8220" name="Rectangle 28"/>
            <p:cNvSpPr>
              <a:spLocks noChangeArrowheads="1"/>
            </p:cNvSpPr>
            <p:nvPr/>
          </p:nvSpPr>
          <p:spPr bwMode="auto">
            <a:xfrm>
              <a:off x="2112" y="1248"/>
              <a:ext cx="768" cy="2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8221" name="Group 29"/>
            <p:cNvGrpSpPr>
              <a:grpSpLocks/>
            </p:cNvGrpSpPr>
            <p:nvPr/>
          </p:nvGrpSpPr>
          <p:grpSpPr bwMode="auto">
            <a:xfrm>
              <a:off x="2064" y="1440"/>
              <a:ext cx="720" cy="1892"/>
              <a:chOff x="144" y="1920"/>
              <a:chExt cx="720" cy="1892"/>
            </a:xfrm>
          </p:grpSpPr>
          <p:pic>
            <p:nvPicPr>
              <p:cNvPr id="8222" name="Picture 30" descr="tree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3120"/>
                <a:ext cx="404" cy="6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23" name="Text Box 31"/>
              <p:cNvSpPr txBox="1">
                <a:spLocks noChangeArrowheads="1"/>
              </p:cNvSpPr>
              <p:nvPr/>
            </p:nvSpPr>
            <p:spPr bwMode="auto">
              <a:xfrm>
                <a:off x="144" y="1920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it-IT"/>
                  <a:t>Plant!</a:t>
                </a:r>
              </a:p>
            </p:txBody>
          </p:sp>
        </p:grpSp>
      </p:grpSp>
      <p:grpSp>
        <p:nvGrpSpPr>
          <p:cNvPr id="8224" name="Group 32"/>
          <p:cNvGrpSpPr>
            <a:grpSpLocks/>
          </p:cNvGrpSpPr>
          <p:nvPr/>
        </p:nvGrpSpPr>
        <p:grpSpPr bwMode="auto">
          <a:xfrm>
            <a:off x="0" y="2819400"/>
            <a:ext cx="1219200" cy="3352800"/>
            <a:chOff x="1104" y="1776"/>
            <a:chExt cx="768" cy="2112"/>
          </a:xfrm>
        </p:grpSpPr>
        <p:sp>
          <p:nvSpPr>
            <p:cNvPr id="8225" name="Rectangle 33"/>
            <p:cNvSpPr>
              <a:spLocks noChangeArrowheads="1"/>
            </p:cNvSpPr>
            <p:nvPr/>
          </p:nvSpPr>
          <p:spPr bwMode="auto">
            <a:xfrm>
              <a:off x="1104" y="1776"/>
              <a:ext cx="768" cy="2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8226" name="Group 34"/>
            <p:cNvGrpSpPr>
              <a:grpSpLocks/>
            </p:cNvGrpSpPr>
            <p:nvPr/>
          </p:nvGrpSpPr>
          <p:grpSpPr bwMode="auto">
            <a:xfrm>
              <a:off x="1104" y="1872"/>
              <a:ext cx="768" cy="1872"/>
              <a:chOff x="96" y="1920"/>
              <a:chExt cx="768" cy="1872"/>
            </a:xfrm>
          </p:grpSpPr>
          <p:pic>
            <p:nvPicPr>
              <p:cNvPr id="8227" name="Picture 35" descr="CAK1YBWT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" y="3312"/>
                <a:ext cx="640" cy="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28" name="Text Box 36"/>
              <p:cNvSpPr txBox="1">
                <a:spLocks noChangeArrowheads="1"/>
              </p:cNvSpPr>
              <p:nvPr/>
            </p:nvSpPr>
            <p:spPr bwMode="auto">
              <a:xfrm>
                <a:off x="96" y="1920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it-IT"/>
                  <a:t>Animal!</a:t>
                </a:r>
              </a:p>
            </p:txBody>
          </p:sp>
        </p:grpSp>
      </p:grpSp>
      <p:sp>
        <p:nvSpPr>
          <p:cNvPr id="8229" name="Text Box 37"/>
          <p:cNvSpPr txBox="1">
            <a:spLocks noChangeArrowheads="1"/>
          </p:cNvSpPr>
          <p:nvPr/>
        </p:nvSpPr>
        <p:spPr bwMode="auto">
          <a:xfrm>
            <a:off x="2057400" y="21336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it-IT" sz="3200"/>
              <a:t>?</a:t>
            </a:r>
          </a:p>
        </p:txBody>
      </p:sp>
      <p:grpSp>
        <p:nvGrpSpPr>
          <p:cNvPr id="8230" name="Group 38"/>
          <p:cNvGrpSpPr>
            <a:grpSpLocks/>
          </p:cNvGrpSpPr>
          <p:nvPr/>
        </p:nvGrpSpPr>
        <p:grpSpPr bwMode="auto">
          <a:xfrm>
            <a:off x="0" y="2971800"/>
            <a:ext cx="1295400" cy="3429000"/>
            <a:chOff x="0" y="1872"/>
            <a:chExt cx="816" cy="2160"/>
          </a:xfrm>
        </p:grpSpPr>
        <p:sp>
          <p:nvSpPr>
            <p:cNvPr id="8231" name="Rectangle 39"/>
            <p:cNvSpPr>
              <a:spLocks noChangeArrowheads="1"/>
            </p:cNvSpPr>
            <p:nvPr/>
          </p:nvSpPr>
          <p:spPr bwMode="auto">
            <a:xfrm>
              <a:off x="0" y="1872"/>
              <a:ext cx="816" cy="2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pic>
          <p:nvPicPr>
            <p:cNvPr id="8232" name="Picture 40" descr="C:\Documents and Settings\utente\Documenti\Progetti\MOSES\Presentations\fabio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08"/>
              <a:ext cx="800" cy="1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2948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71438" y="762000"/>
          <a:ext cx="8996362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3" imgW="6106020" imgH="2733942" progId="Excel.Sheet.8">
                  <p:embed/>
                </p:oleObj>
              </mc:Choice>
              <mc:Fallback>
                <p:oleObj name="Worksheet" r:id="rId3" imgW="6106020" imgH="273394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762000"/>
                        <a:ext cx="8996362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838200" y="5715000"/>
            <a:ext cx="434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200"/>
              <a:t>Will we wait, or not?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The Restaurant Domain</a:t>
            </a:r>
            <a:endParaRPr lang="en-US" altLang="en-US" sz="400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6461125"/>
            <a:ext cx="647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hlinkClick r:id="rId5"/>
              </a:rPr>
              <a:t>http://www.cs.washington.edu/education/courses/473/99wi/</a:t>
            </a:r>
            <a:endParaRPr lang="en-US" sz="2000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3063875"/>
            <a:ext cx="9144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Splitting Examples by Testing on Attributes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676400" y="2057400"/>
            <a:ext cx="6629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+ X1, X3, X4, X6, X8, X12  (Positive examples)     - X2, X5, X7, X9, X10, X11  (Negative examples)</a:t>
            </a:r>
          </a:p>
        </p:txBody>
      </p:sp>
    </p:spTree>
    <p:extLst>
      <p:ext uri="{BB962C8B-B14F-4D97-AF65-F5344CB8AC3E}">
        <p14:creationId xmlns:p14="http://schemas.microsoft.com/office/powerpoint/2010/main" val="229471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Splitting Examples by Testing on Attributes (con’t)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676400" y="2057400"/>
            <a:ext cx="6629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+ X1, X3, X4, X6, X8, X12  (Positive examples)     - X2, X5, X7, X9, X10, X11  (Negative examples)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581400" y="30480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Patrons?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762000" y="4191000"/>
            <a:ext cx="15240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/>
              <a:t>+</a:t>
            </a:r>
          </a:p>
          <a:p>
            <a:pPr eaLnBrk="0" hangingPunct="0"/>
            <a:r>
              <a:rPr lang="en-US" b="1"/>
              <a:t>- X7, X11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2203450" y="3394075"/>
            <a:ext cx="77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none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322638" y="3622675"/>
            <a:ext cx="82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some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5413375" y="3394075"/>
            <a:ext cx="60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full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2438400" y="4191000"/>
            <a:ext cx="26670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/>
              <a:t>+X1, X3, X6, X8</a:t>
            </a:r>
          </a:p>
          <a:p>
            <a:pPr eaLnBrk="0" hangingPunct="0"/>
            <a:r>
              <a:rPr lang="en-US" b="1"/>
              <a:t>- 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562600" y="4191000"/>
            <a:ext cx="26670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/>
              <a:t>+X4, X12</a:t>
            </a:r>
          </a:p>
          <a:p>
            <a:pPr eaLnBrk="0" hangingPunct="0"/>
            <a:r>
              <a:rPr lang="en-US" b="1"/>
              <a:t>- X2, X5, X9, X10</a:t>
            </a:r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 flipH="1">
            <a:off x="1752600" y="3505200"/>
            <a:ext cx="2362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4114800" y="35052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4114800" y="3505200"/>
            <a:ext cx="2514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762000" y="4648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2438400" y="46482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>
            <a:off x="5562600" y="46482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83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Splitting Examples by Testing on Attributes (con’t)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676400" y="2057400"/>
            <a:ext cx="6629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</a:rPr>
              <a:t>+ X1, X3, X4, X6, X8, X12  (Positive examples)     - X2, X5, X7, X9, X10, X11  (Negative examples)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581400" y="30480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Patrons?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762000" y="4191000"/>
            <a:ext cx="15240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/>
              <a:t>+</a:t>
            </a:r>
          </a:p>
          <a:p>
            <a:pPr eaLnBrk="0" hangingPunct="0"/>
            <a:r>
              <a:rPr lang="en-US" b="1"/>
              <a:t>- X7, X11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203450" y="3394075"/>
            <a:ext cx="77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none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322638" y="3622675"/>
            <a:ext cx="82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some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5413375" y="3394075"/>
            <a:ext cx="60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full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2438400" y="4191000"/>
            <a:ext cx="26670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/>
              <a:t>+X1, X3, X6, X8</a:t>
            </a:r>
          </a:p>
          <a:p>
            <a:pPr eaLnBrk="0" hangingPunct="0"/>
            <a:r>
              <a:rPr lang="en-US" b="1"/>
              <a:t>- 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5562600" y="4191000"/>
            <a:ext cx="26670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/>
              <a:t>+X4, X12</a:t>
            </a:r>
          </a:p>
          <a:p>
            <a:pPr eaLnBrk="0" hangingPunct="0"/>
            <a:r>
              <a:rPr lang="en-US" b="1"/>
              <a:t>- X2, X5, X9, X10</a:t>
            </a: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H="1">
            <a:off x="1752600" y="3505200"/>
            <a:ext cx="2362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4114800" y="35052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4114800" y="3505200"/>
            <a:ext cx="2514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762000" y="4648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2438400" y="46482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562600" y="46482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1143000" y="5334000"/>
            <a:ext cx="838200" cy="457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No</a:t>
            </a:r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3733800" y="5334000"/>
            <a:ext cx="838200" cy="457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Yes</a:t>
            </a:r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>
            <a:off x="4114800" y="5029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>
            <a:off x="1524000" y="50292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508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1143000"/>
          </a:xfrm>
        </p:spPr>
        <p:txBody>
          <a:bodyPr/>
          <a:lstStyle/>
          <a:p>
            <a:r>
              <a:rPr lang="en-US" altLang="en-US" sz="4000">
                <a:solidFill>
                  <a:schemeClr val="tx1"/>
                </a:solidFill>
              </a:rPr>
              <a:t>Splitting Examples by Testing on Attributes (con’t)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600200" y="1524000"/>
            <a:ext cx="6629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</a:rPr>
              <a:t>+ X1, X3, X4, X6, X8, X12  (Positive examples)     - X2, X5, X7, X9, X10, X11  (Negative examples)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200400" y="24384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Patrons?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381000" y="3581400"/>
            <a:ext cx="15240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/>
              <a:t>+</a:t>
            </a:r>
          </a:p>
          <a:p>
            <a:pPr eaLnBrk="0" hangingPunct="0"/>
            <a:r>
              <a:rPr lang="en-US" b="1"/>
              <a:t>- X7, X11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822450" y="2784475"/>
            <a:ext cx="77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none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941638" y="3013075"/>
            <a:ext cx="82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some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5032375" y="2784475"/>
            <a:ext cx="60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full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2057400" y="3581400"/>
            <a:ext cx="26670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/>
              <a:t>+X1, X3, X6, X8</a:t>
            </a:r>
          </a:p>
          <a:p>
            <a:pPr eaLnBrk="0" hangingPunct="0"/>
            <a:r>
              <a:rPr lang="en-US" b="1"/>
              <a:t>- 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5181600" y="3581400"/>
            <a:ext cx="26670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/>
              <a:t>+X4, X12</a:t>
            </a:r>
          </a:p>
          <a:p>
            <a:pPr eaLnBrk="0" hangingPunct="0"/>
            <a:r>
              <a:rPr lang="en-US" b="1"/>
              <a:t>- X2, X5, X9, X10</a:t>
            </a:r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 flipH="1">
            <a:off x="1371600" y="2895600"/>
            <a:ext cx="2362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3733800" y="28956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3733800" y="2895600"/>
            <a:ext cx="2514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381000" y="40386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2057400" y="40386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5181600" y="40386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6477000" y="4495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5791200" y="4800600"/>
            <a:ext cx="1447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Hungry?</a:t>
            </a:r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 flipH="1">
            <a:off x="5257800" y="5257800"/>
            <a:ext cx="1219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>
            <a:off x="6477000" y="5257800"/>
            <a:ext cx="1066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4495800" y="5867400"/>
            <a:ext cx="15240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/>
              <a:t>+ X4, X12</a:t>
            </a:r>
          </a:p>
          <a:p>
            <a:pPr eaLnBrk="0" hangingPunct="0"/>
            <a:r>
              <a:rPr lang="en-US" b="1"/>
              <a:t>- X2, X10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6858000" y="5867400"/>
            <a:ext cx="15240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/>
              <a:t>+</a:t>
            </a:r>
          </a:p>
          <a:p>
            <a:pPr eaLnBrk="0" hangingPunct="0"/>
            <a:r>
              <a:rPr lang="en-US" b="1"/>
              <a:t>- X5, X9</a:t>
            </a:r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5089525" y="52990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no</a:t>
            </a: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7315200" y="53340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yes</a:t>
            </a:r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>
            <a:off x="4495800" y="63246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>
            <a:off x="6858000" y="63246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762000" y="4724400"/>
            <a:ext cx="838200" cy="457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No</a:t>
            </a:r>
          </a:p>
        </p:txBody>
      </p:sp>
      <p:sp>
        <p:nvSpPr>
          <p:cNvPr id="44060" name="Rectangle 28"/>
          <p:cNvSpPr>
            <a:spLocks noChangeArrowheads="1"/>
          </p:cNvSpPr>
          <p:nvPr/>
        </p:nvSpPr>
        <p:spPr bwMode="auto">
          <a:xfrm>
            <a:off x="3352800" y="4724400"/>
            <a:ext cx="838200" cy="457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Yes</a:t>
            </a:r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>
            <a:off x="3733800" y="4419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4062" name="Line 30"/>
          <p:cNvSpPr>
            <a:spLocks noChangeShapeType="1"/>
          </p:cNvSpPr>
          <p:nvPr/>
        </p:nvSpPr>
        <p:spPr bwMode="auto">
          <a:xfrm>
            <a:off x="1143000" y="4419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08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352800" y="13716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Patrons?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533400" y="2514600"/>
            <a:ext cx="15240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/>
              <a:t>+</a:t>
            </a:r>
          </a:p>
          <a:p>
            <a:pPr eaLnBrk="0" hangingPunct="0"/>
            <a:r>
              <a:rPr lang="en-US" b="1"/>
              <a:t>- X7, X11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974850" y="1717675"/>
            <a:ext cx="77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none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094038" y="1946275"/>
            <a:ext cx="82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some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5184775" y="1717675"/>
            <a:ext cx="60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full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209800" y="2514600"/>
            <a:ext cx="26670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/>
              <a:t>+X1, X3, X6, X8</a:t>
            </a:r>
          </a:p>
          <a:p>
            <a:pPr eaLnBrk="0" hangingPunct="0"/>
            <a:r>
              <a:rPr lang="en-US" b="1"/>
              <a:t>- 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334000" y="2514600"/>
            <a:ext cx="26670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/>
              <a:t>+X4, X12</a:t>
            </a:r>
          </a:p>
          <a:p>
            <a:pPr eaLnBrk="0" hangingPunct="0"/>
            <a:r>
              <a:rPr lang="en-US" b="1"/>
              <a:t>- X2, X5, X9, X10</a:t>
            </a:r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 flipH="1">
            <a:off x="1524000" y="1828800"/>
            <a:ext cx="2362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3886200" y="18288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3886200" y="1828800"/>
            <a:ext cx="2514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3352800" y="41910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Type?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533400" y="5334000"/>
            <a:ext cx="9906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/>
              <a:t>+ X1</a:t>
            </a:r>
          </a:p>
          <a:p>
            <a:pPr eaLnBrk="0" hangingPunct="0"/>
            <a:r>
              <a:rPr lang="en-US" b="1"/>
              <a:t>- X5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1849438" y="4537075"/>
            <a:ext cx="1030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French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3124200" y="4953000"/>
            <a:ext cx="960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Italian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4419600" y="495300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Thai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1981200" y="5334000"/>
            <a:ext cx="11430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/>
              <a:t>+X6</a:t>
            </a:r>
          </a:p>
          <a:p>
            <a:pPr eaLnBrk="0" hangingPunct="0"/>
            <a:r>
              <a:rPr lang="en-US" b="1"/>
              <a:t>- X10</a:t>
            </a: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6172200" y="5334000"/>
            <a:ext cx="17526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/>
              <a:t>+X3, X12</a:t>
            </a:r>
          </a:p>
          <a:p>
            <a:pPr eaLnBrk="0" hangingPunct="0"/>
            <a:r>
              <a:rPr lang="en-US" b="1"/>
              <a:t>- X7, X9</a:t>
            </a: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 flipH="1">
            <a:off x="1524000" y="4648200"/>
            <a:ext cx="2362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3886200" y="4648200"/>
            <a:ext cx="2514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3962400" y="5334000"/>
            <a:ext cx="1447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/>
              <a:t>+ X4,X8</a:t>
            </a:r>
          </a:p>
          <a:p>
            <a:pPr eaLnBrk="0" hangingPunct="0"/>
            <a:r>
              <a:rPr lang="en-US" b="1"/>
              <a:t>- X2, X11</a:t>
            </a:r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 flipH="1">
            <a:off x="2667000" y="4648200"/>
            <a:ext cx="1219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>
            <a:off x="3886200" y="4648200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5334000" y="46482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Burger</a:t>
            </a:r>
          </a:p>
        </p:txBody>
      </p:sp>
      <p:sp>
        <p:nvSpPr>
          <p:cNvPr id="45081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What Makes a Good Attribute?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7010400" y="1044575"/>
            <a:ext cx="18081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200" b="1"/>
              <a:t>Better</a:t>
            </a:r>
            <a:endParaRPr lang="en-US" sz="3200" b="1" baseline="30000"/>
          </a:p>
          <a:p>
            <a:pPr eaLnBrk="0" hangingPunct="0"/>
            <a:r>
              <a:rPr lang="en-US" sz="3200" b="1"/>
              <a:t>Attribute</a:t>
            </a:r>
            <a:endParaRPr lang="en-US" sz="3200" b="1">
              <a:solidFill>
                <a:srgbClr val="00FFFF"/>
              </a:solidFill>
            </a:endParaRP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6705600" y="4038600"/>
            <a:ext cx="2209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b="1"/>
              <a:t>Not As Good An Attribute</a:t>
            </a:r>
            <a:endParaRPr lang="en-US" sz="2800" b="1">
              <a:solidFill>
                <a:srgbClr val="00FFFF"/>
              </a:solidFill>
            </a:endParaRPr>
          </a:p>
        </p:txBody>
      </p:sp>
      <p:sp>
        <p:nvSpPr>
          <p:cNvPr id="45084" name="Line 28"/>
          <p:cNvSpPr>
            <a:spLocks noChangeShapeType="1"/>
          </p:cNvSpPr>
          <p:nvPr/>
        </p:nvSpPr>
        <p:spPr bwMode="auto">
          <a:xfrm>
            <a:off x="0" y="3810000"/>
            <a:ext cx="91440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085" name="Line 29"/>
          <p:cNvSpPr>
            <a:spLocks noChangeShapeType="1"/>
          </p:cNvSpPr>
          <p:nvPr/>
        </p:nvSpPr>
        <p:spPr bwMode="auto">
          <a:xfrm>
            <a:off x="1981200" y="57912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5086" name="Line 30"/>
          <p:cNvSpPr>
            <a:spLocks noChangeShapeType="1"/>
          </p:cNvSpPr>
          <p:nvPr/>
        </p:nvSpPr>
        <p:spPr bwMode="auto">
          <a:xfrm>
            <a:off x="533400" y="5791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087" name="Line 31"/>
          <p:cNvSpPr>
            <a:spLocks noChangeShapeType="1"/>
          </p:cNvSpPr>
          <p:nvPr/>
        </p:nvSpPr>
        <p:spPr bwMode="auto">
          <a:xfrm>
            <a:off x="3962400" y="57912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088" name="Line 32"/>
          <p:cNvSpPr>
            <a:spLocks noChangeShapeType="1"/>
          </p:cNvSpPr>
          <p:nvPr/>
        </p:nvSpPr>
        <p:spPr bwMode="auto">
          <a:xfrm>
            <a:off x="6172200" y="57912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089" name="Line 33"/>
          <p:cNvSpPr>
            <a:spLocks noChangeShapeType="1"/>
          </p:cNvSpPr>
          <p:nvPr/>
        </p:nvSpPr>
        <p:spPr bwMode="auto">
          <a:xfrm>
            <a:off x="533400" y="29718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090" name="Line 34"/>
          <p:cNvSpPr>
            <a:spLocks noChangeShapeType="1"/>
          </p:cNvSpPr>
          <p:nvPr/>
        </p:nvSpPr>
        <p:spPr bwMode="auto">
          <a:xfrm>
            <a:off x="2209800" y="29718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>
            <a:off x="5334000" y="29718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092" name="Rectangle 36"/>
          <p:cNvSpPr>
            <a:spLocks noChangeArrowheads="1"/>
          </p:cNvSpPr>
          <p:nvPr/>
        </p:nvSpPr>
        <p:spPr bwMode="auto">
          <a:xfrm>
            <a:off x="0" y="3063875"/>
            <a:ext cx="9144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5093" name="Rectangle 37"/>
          <p:cNvSpPr>
            <a:spLocks noChangeArrowheads="1"/>
          </p:cNvSpPr>
          <p:nvPr/>
        </p:nvSpPr>
        <p:spPr bwMode="auto">
          <a:xfrm>
            <a:off x="0" y="6534150"/>
            <a:ext cx="4449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hlinkClick r:id="rId2"/>
              </a:rPr>
              <a:t>http://www.cs.washington.edu/education/courses/473/99wi/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050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2743200" y="12192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Patrons?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438400" y="28194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4724400" y="2743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Hungry?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971800" y="3657600"/>
            <a:ext cx="137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Type?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410200" y="48006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Fri/Sat?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029200" y="5867400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1752600" y="4800600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096000" y="5867400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7772400" y="4800600"/>
            <a:ext cx="838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3505200" y="4876800"/>
            <a:ext cx="685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6400800" y="3657600"/>
            <a:ext cx="685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 flipH="1">
            <a:off x="1447800" y="1676400"/>
            <a:ext cx="1828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H="1">
            <a:off x="2743200" y="16764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3276600" y="1676400"/>
            <a:ext cx="2209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 flipH="1">
            <a:off x="3733800" y="3124200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>
            <a:off x="5257800" y="31242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 flipH="1">
            <a:off x="2514600" y="41148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3581400" y="41148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 flipH="1">
            <a:off x="5486400" y="5257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>
            <a:off x="6019800" y="5257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1219200" y="1981200"/>
            <a:ext cx="77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none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2895600" y="2057400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some</a:t>
            </a:r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4495800" y="2057400"/>
            <a:ext cx="60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full</a:t>
            </a:r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4294188" y="3241675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No</a:t>
            </a:r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5540375" y="3241675"/>
            <a:ext cx="65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Yes</a:t>
            </a:r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2001838" y="4232275"/>
            <a:ext cx="1030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French</a:t>
            </a:r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3352800" y="4343400"/>
            <a:ext cx="960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Italian</a:t>
            </a:r>
          </a:p>
        </p:txBody>
      </p:sp>
      <p:sp>
        <p:nvSpPr>
          <p:cNvPr id="46110" name="Text Box 30"/>
          <p:cNvSpPr txBox="1">
            <a:spLocks noChangeArrowheads="1"/>
          </p:cNvSpPr>
          <p:nvPr/>
        </p:nvSpPr>
        <p:spPr bwMode="auto">
          <a:xfrm>
            <a:off x="5089525" y="52990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no</a:t>
            </a:r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6183313" y="5299075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yes</a:t>
            </a:r>
          </a:p>
        </p:txBody>
      </p:sp>
      <p:sp>
        <p:nvSpPr>
          <p:cNvPr id="46112" name="Line 32"/>
          <p:cNvSpPr>
            <a:spLocks noChangeShapeType="1"/>
          </p:cNvSpPr>
          <p:nvPr/>
        </p:nvSpPr>
        <p:spPr bwMode="auto">
          <a:xfrm>
            <a:off x="3810000" y="4114800"/>
            <a:ext cx="2209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4648200" y="434340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Thai</a:t>
            </a:r>
          </a:p>
        </p:txBody>
      </p:sp>
      <p:sp>
        <p:nvSpPr>
          <p:cNvPr id="46114" name="Line 34"/>
          <p:cNvSpPr>
            <a:spLocks noChangeShapeType="1"/>
          </p:cNvSpPr>
          <p:nvPr/>
        </p:nvSpPr>
        <p:spPr bwMode="auto">
          <a:xfrm>
            <a:off x="3886200" y="4114800"/>
            <a:ext cx="411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6292850" y="4232275"/>
            <a:ext cx="97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burger</a:t>
            </a:r>
          </a:p>
        </p:txBody>
      </p:sp>
      <p:sp>
        <p:nvSpPr>
          <p:cNvPr id="46116" name="Rectangle 3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067800" cy="11430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Final Decision Tree</a:t>
            </a:r>
          </a:p>
        </p:txBody>
      </p:sp>
      <p:sp>
        <p:nvSpPr>
          <p:cNvPr id="46117" name="Rectangle 37"/>
          <p:cNvSpPr>
            <a:spLocks noChangeArrowheads="1"/>
          </p:cNvSpPr>
          <p:nvPr/>
        </p:nvSpPr>
        <p:spPr bwMode="auto">
          <a:xfrm>
            <a:off x="0" y="6534150"/>
            <a:ext cx="44497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hlinkClick r:id="rId2"/>
              </a:rPr>
              <a:t>http://www.cs.washington.edu/education/courses/473/99wi/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5489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it-IT"/>
              <a:t>Decision Tree Learning: ID3 algorithm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76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it-IT" sz="2000" b="1" dirty="0" err="1">
                <a:latin typeface="Arial Unicode MS" pitchFamily="34" charset="-128"/>
              </a:rPr>
              <a:t>function</a:t>
            </a:r>
            <a:r>
              <a:rPr lang="it-IT" sz="2000" dirty="0">
                <a:latin typeface="Arial Unicode MS" pitchFamily="34" charset="-128"/>
              </a:rPr>
              <a:t> ID3 (</a:t>
            </a:r>
            <a:r>
              <a:rPr lang="it-IT" sz="2000" b="1" dirty="0">
                <a:latin typeface="Arial Unicode MS" pitchFamily="34" charset="-128"/>
              </a:rPr>
              <a:t>R: </a:t>
            </a:r>
            <a:r>
              <a:rPr lang="it-IT" sz="2000" dirty="0" err="1">
                <a:latin typeface="Arial Unicode MS" pitchFamily="34" charset="-128"/>
              </a:rPr>
              <a:t>attributes</a:t>
            </a:r>
            <a:r>
              <a:rPr lang="it-IT" sz="2000" dirty="0">
                <a:latin typeface="Arial Unicode MS" pitchFamily="34" charset="-128"/>
              </a:rPr>
              <a:t>, </a:t>
            </a:r>
            <a:r>
              <a:rPr lang="it-IT" sz="2000" b="1" dirty="0">
                <a:latin typeface="Arial Unicode MS" pitchFamily="34" charset="-128"/>
              </a:rPr>
              <a:t>S: </a:t>
            </a:r>
            <a:r>
              <a:rPr lang="it-IT" sz="2000" dirty="0">
                <a:latin typeface="Arial Unicode MS" pitchFamily="34" charset="-128"/>
              </a:rPr>
              <a:t>a training set, </a:t>
            </a:r>
            <a:r>
              <a:rPr lang="it-IT" sz="2000" i="1" dirty="0" err="1">
                <a:latin typeface="Arial Unicode MS" pitchFamily="34" charset="-128"/>
              </a:rPr>
              <a:t>default_value</a:t>
            </a:r>
            <a:r>
              <a:rPr lang="it-IT" sz="2000" dirty="0">
                <a:latin typeface="Arial Unicode MS" pitchFamily="34" charset="-128"/>
              </a:rPr>
              <a:t>) </a:t>
            </a:r>
            <a:r>
              <a:rPr lang="it-IT" sz="2000" dirty="0" err="1">
                <a:latin typeface="Arial Unicode MS" pitchFamily="34" charset="-128"/>
              </a:rPr>
              <a:t>returns</a:t>
            </a:r>
            <a:r>
              <a:rPr lang="it-IT" sz="2000" dirty="0">
                <a:latin typeface="Arial Unicode MS" pitchFamily="34" charset="-128"/>
              </a:rPr>
              <a:t> a </a:t>
            </a:r>
            <a:r>
              <a:rPr lang="it-IT" sz="2000" b="1" dirty="0" err="1">
                <a:latin typeface="Arial Unicode MS" pitchFamily="34" charset="-128"/>
              </a:rPr>
              <a:t>decision</a:t>
            </a:r>
            <a:r>
              <a:rPr lang="it-IT" sz="2000" b="1" dirty="0">
                <a:latin typeface="Arial Unicode MS" pitchFamily="34" charset="-128"/>
              </a:rPr>
              <a:t> </a:t>
            </a:r>
            <a:r>
              <a:rPr lang="it-IT" sz="2000" b="1" dirty="0" err="1">
                <a:latin typeface="Arial Unicode MS" pitchFamily="34" charset="-128"/>
              </a:rPr>
              <a:t>tree</a:t>
            </a:r>
            <a:r>
              <a:rPr lang="it-IT" sz="2000" dirty="0">
                <a:latin typeface="Arial Unicode MS" pitchFamily="34" charset="-128"/>
              </a:rPr>
              <a:t>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2000" b="1" dirty="0" err="1">
                <a:latin typeface="Arial Unicode MS" pitchFamily="34" charset="-128"/>
              </a:rPr>
              <a:t>begin</a:t>
            </a:r>
            <a:r>
              <a:rPr lang="it-IT" sz="2000" b="1" dirty="0">
                <a:latin typeface="Arial Unicode MS" pitchFamily="34" charset="-128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sz="2000" b="1" dirty="0" err="1">
                <a:latin typeface="Arial Unicode MS" pitchFamily="34" charset="-128"/>
              </a:rPr>
              <a:t>if</a:t>
            </a:r>
            <a:r>
              <a:rPr lang="it-IT" sz="2000" dirty="0">
                <a:latin typeface="Arial Unicode MS" pitchFamily="34" charset="-128"/>
              </a:rPr>
              <a:t> S=</a:t>
            </a:r>
            <a:r>
              <a:rPr lang="it-IT" sz="2000" dirty="0">
                <a:latin typeface="Arial Unicode MS" pitchFamily="34" charset="-128"/>
                <a:sym typeface="Symbol" pitchFamily="18" charset="2"/>
              </a:rPr>
              <a:t></a:t>
            </a:r>
            <a:r>
              <a:rPr lang="it-IT" sz="2000" dirty="0">
                <a:latin typeface="Arial Unicode MS" pitchFamily="34" charset="-128"/>
              </a:rPr>
              <a:t>, </a:t>
            </a:r>
            <a:r>
              <a:rPr lang="it-IT" sz="2000" b="1" dirty="0" err="1">
                <a:latin typeface="Arial Unicode MS" pitchFamily="34" charset="-128"/>
              </a:rPr>
              <a:t>then</a:t>
            </a:r>
            <a:r>
              <a:rPr lang="it-IT" sz="2000" b="1" dirty="0">
                <a:latin typeface="Arial Unicode MS" pitchFamily="34" charset="-128"/>
              </a:rPr>
              <a:t> </a:t>
            </a:r>
            <a:r>
              <a:rPr lang="it-IT" sz="2000" b="1" dirty="0" err="1">
                <a:latin typeface="Arial Unicode MS" pitchFamily="34" charset="-128"/>
              </a:rPr>
              <a:t>return</a:t>
            </a:r>
            <a:r>
              <a:rPr lang="it-IT" sz="2000" b="1" dirty="0">
                <a:latin typeface="Arial Unicode MS" pitchFamily="34" charset="-128"/>
              </a:rPr>
              <a:t> </a:t>
            </a:r>
            <a:r>
              <a:rPr lang="it-IT" sz="2000" i="1" dirty="0" err="1">
                <a:latin typeface="Arial Unicode MS" pitchFamily="34" charset="-128"/>
              </a:rPr>
              <a:t>default_value</a:t>
            </a:r>
            <a:r>
              <a:rPr lang="it-IT" sz="2000" dirty="0">
                <a:latin typeface="Arial Unicode MS" pitchFamily="34" charset="-128"/>
              </a:rPr>
              <a:t>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sz="2000" b="1" dirty="0">
                <a:latin typeface="Arial Unicode MS" pitchFamily="34" charset="-128"/>
              </a:rPr>
              <a:t>else </a:t>
            </a:r>
            <a:r>
              <a:rPr lang="it-IT" sz="2000" b="1" dirty="0" err="1">
                <a:latin typeface="Arial Unicode MS" pitchFamily="34" charset="-128"/>
              </a:rPr>
              <a:t>if</a:t>
            </a:r>
            <a:r>
              <a:rPr lang="it-IT" sz="2000" dirty="0">
                <a:latin typeface="Arial Unicode MS" pitchFamily="34" charset="-128"/>
              </a:rPr>
              <a:t> S </a:t>
            </a:r>
            <a:r>
              <a:rPr lang="it-IT" sz="2000" dirty="0" err="1">
                <a:latin typeface="Arial Unicode MS" pitchFamily="34" charset="-128"/>
              </a:rPr>
              <a:t>consists</a:t>
            </a:r>
            <a:r>
              <a:rPr lang="it-IT" sz="2000" dirty="0">
                <a:latin typeface="Arial Unicode MS" pitchFamily="34" charset="-128"/>
              </a:rPr>
              <a:t> of </a:t>
            </a:r>
            <a:r>
              <a:rPr lang="it-IT" sz="2000" dirty="0" err="1">
                <a:latin typeface="Arial Unicode MS" pitchFamily="34" charset="-128"/>
              </a:rPr>
              <a:t>records</a:t>
            </a:r>
            <a:r>
              <a:rPr lang="it-IT" sz="2000" dirty="0">
                <a:latin typeface="Arial Unicode MS" pitchFamily="34" charset="-128"/>
              </a:rPr>
              <a:t> </a:t>
            </a:r>
            <a:r>
              <a:rPr lang="it-IT" sz="2000" dirty="0" err="1">
                <a:latin typeface="Arial Unicode MS" pitchFamily="34" charset="-128"/>
              </a:rPr>
              <a:t>all</a:t>
            </a:r>
            <a:r>
              <a:rPr lang="it-IT" sz="2000" dirty="0">
                <a:latin typeface="Arial Unicode MS" pitchFamily="34" charset="-128"/>
              </a:rPr>
              <a:t> with the </a:t>
            </a:r>
            <a:r>
              <a:rPr lang="it-IT" sz="2000" dirty="0" err="1">
                <a:latin typeface="Arial Unicode MS" pitchFamily="34" charset="-128"/>
              </a:rPr>
              <a:t>value</a:t>
            </a:r>
            <a:r>
              <a:rPr lang="it-IT" sz="2000" dirty="0">
                <a:latin typeface="Arial Unicode MS" pitchFamily="34" charset="-128"/>
              </a:rPr>
              <a:t> </a:t>
            </a:r>
            <a:r>
              <a:rPr lang="it-IT" sz="2000" i="1" dirty="0">
                <a:latin typeface="Arial Unicode MS" pitchFamily="34" charset="-128"/>
              </a:rPr>
              <a:t>v </a:t>
            </a:r>
            <a:r>
              <a:rPr lang="it-IT" sz="2000" b="1" dirty="0" err="1">
                <a:latin typeface="Arial Unicode MS" pitchFamily="34" charset="-128"/>
              </a:rPr>
              <a:t>then</a:t>
            </a:r>
            <a:r>
              <a:rPr lang="it-IT" sz="2000" b="1" dirty="0">
                <a:latin typeface="Arial Unicode MS" pitchFamily="34" charset="-128"/>
              </a:rPr>
              <a:t> </a:t>
            </a:r>
            <a:r>
              <a:rPr lang="it-IT" sz="2000" b="1" dirty="0" err="1">
                <a:latin typeface="Arial Unicode MS" pitchFamily="34" charset="-128"/>
              </a:rPr>
              <a:t>return</a:t>
            </a:r>
            <a:r>
              <a:rPr lang="it-IT" sz="2000" b="1" dirty="0">
                <a:latin typeface="Arial Unicode MS" pitchFamily="34" charset="-128"/>
              </a:rPr>
              <a:t> </a:t>
            </a:r>
            <a:r>
              <a:rPr lang="it-IT" sz="2000" dirty="0" err="1">
                <a:latin typeface="Arial Unicode MS" pitchFamily="34" charset="-128"/>
              </a:rPr>
              <a:t>value</a:t>
            </a:r>
            <a:r>
              <a:rPr lang="it-IT" sz="2000" dirty="0">
                <a:latin typeface="Arial Unicode MS" pitchFamily="34" charset="-128"/>
              </a:rPr>
              <a:t> </a:t>
            </a:r>
            <a:r>
              <a:rPr lang="it-IT" sz="2000" i="1" dirty="0">
                <a:latin typeface="Arial Unicode MS" pitchFamily="34" charset="-128"/>
              </a:rPr>
              <a:t>v</a:t>
            </a:r>
            <a:r>
              <a:rPr lang="it-IT" sz="2000" dirty="0">
                <a:latin typeface="Arial Unicode MS" pitchFamily="34" charset="-128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sz="2000" b="1" dirty="0">
                <a:latin typeface="Arial Unicode MS" pitchFamily="34" charset="-128"/>
              </a:rPr>
              <a:t>else f</a:t>
            </a:r>
            <a:r>
              <a:rPr lang="it-IT" sz="2000" dirty="0">
                <a:latin typeface="Arial Unicode MS" pitchFamily="34" charset="-128"/>
              </a:rPr>
              <a:t> R=</a:t>
            </a:r>
            <a:r>
              <a:rPr lang="it-IT" sz="2000" dirty="0">
                <a:latin typeface="Arial Unicode MS" pitchFamily="34" charset="-128"/>
                <a:sym typeface="Symbol" pitchFamily="18" charset="2"/>
              </a:rPr>
              <a:t></a:t>
            </a:r>
            <a:r>
              <a:rPr lang="it-IT" sz="2000" dirty="0">
                <a:latin typeface="Arial Unicode MS" pitchFamily="34" charset="-128"/>
              </a:rPr>
              <a:t>, </a:t>
            </a:r>
            <a:r>
              <a:rPr lang="it-IT" sz="2000" b="1" dirty="0" err="1">
                <a:latin typeface="Arial Unicode MS" pitchFamily="34" charset="-128"/>
              </a:rPr>
              <a:t>then</a:t>
            </a:r>
            <a:r>
              <a:rPr lang="it-IT" sz="2000" b="1" dirty="0">
                <a:latin typeface="Arial Unicode MS" pitchFamily="34" charset="-128"/>
              </a:rPr>
              <a:t> </a:t>
            </a:r>
            <a:r>
              <a:rPr lang="it-IT" sz="2000" b="1" dirty="0" err="1">
                <a:latin typeface="Arial Unicode MS" pitchFamily="34" charset="-128"/>
              </a:rPr>
              <a:t>return</a:t>
            </a:r>
            <a:r>
              <a:rPr lang="it-IT" sz="2000" b="1" dirty="0">
                <a:latin typeface="Arial Unicode MS" pitchFamily="34" charset="-128"/>
              </a:rPr>
              <a:t> </a:t>
            </a:r>
            <a:r>
              <a:rPr lang="it-IT" sz="2000" dirty="0">
                <a:latin typeface="Arial Unicode MS" pitchFamily="34" charset="-128"/>
              </a:rPr>
              <a:t>the </a:t>
            </a:r>
            <a:r>
              <a:rPr lang="it-IT" sz="2000" dirty="0" err="1">
                <a:latin typeface="Arial Unicode MS" pitchFamily="34" charset="-128"/>
              </a:rPr>
              <a:t>most</a:t>
            </a:r>
            <a:r>
              <a:rPr lang="it-IT" sz="2000" dirty="0">
                <a:latin typeface="Arial Unicode MS" pitchFamily="34" charset="-128"/>
              </a:rPr>
              <a:t> </a:t>
            </a:r>
            <a:r>
              <a:rPr lang="it-IT" sz="2000" dirty="0" err="1">
                <a:latin typeface="Arial Unicode MS" pitchFamily="34" charset="-128"/>
              </a:rPr>
              <a:t>frequent</a:t>
            </a:r>
            <a:r>
              <a:rPr lang="it-IT" sz="2000" dirty="0">
                <a:latin typeface="Arial Unicode MS" pitchFamily="34" charset="-128"/>
              </a:rPr>
              <a:t> </a:t>
            </a:r>
            <a:r>
              <a:rPr lang="it-IT" sz="2000" dirty="0" err="1">
                <a:latin typeface="Arial Unicode MS" pitchFamily="34" charset="-128"/>
              </a:rPr>
              <a:t>value</a:t>
            </a:r>
            <a:r>
              <a:rPr lang="it-IT" sz="2000" dirty="0">
                <a:latin typeface="Arial Unicode MS" pitchFamily="34" charset="-128"/>
              </a:rPr>
              <a:t> </a:t>
            </a:r>
            <a:r>
              <a:rPr lang="it-IT" sz="2000" i="1" dirty="0">
                <a:latin typeface="Arial Unicode MS" pitchFamily="34" charset="-128"/>
              </a:rPr>
              <a:t>v </a:t>
            </a:r>
            <a:r>
              <a:rPr lang="it-IT" sz="2000" dirty="0">
                <a:latin typeface="Arial Unicode MS" pitchFamily="34" charset="-128"/>
              </a:rPr>
              <a:t>for </a:t>
            </a:r>
            <a:r>
              <a:rPr lang="it-IT" sz="2000" dirty="0" err="1">
                <a:latin typeface="Arial Unicode MS" pitchFamily="34" charset="-128"/>
              </a:rPr>
              <a:t>records</a:t>
            </a:r>
            <a:r>
              <a:rPr lang="it-IT" sz="2000" dirty="0">
                <a:latin typeface="Arial Unicode MS" pitchFamily="34" charset="-128"/>
              </a:rPr>
              <a:t> of S;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t-IT" sz="2000" b="1" dirty="0">
                <a:latin typeface="Arial Unicode MS" pitchFamily="34" charset="-128"/>
              </a:rPr>
              <a:t>else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t-IT" sz="1800" b="1" dirty="0" err="1">
                <a:latin typeface="Arial Unicode MS" pitchFamily="34" charset="-128"/>
              </a:rPr>
              <a:t>let</a:t>
            </a:r>
            <a:r>
              <a:rPr lang="it-IT" sz="1800" b="1" dirty="0">
                <a:latin typeface="Arial Unicode MS" pitchFamily="34" charset="-128"/>
              </a:rPr>
              <a:t> </a:t>
            </a:r>
            <a:r>
              <a:rPr lang="it-IT" sz="1800" i="1" dirty="0">
                <a:latin typeface="Arial Unicode MS" pitchFamily="34" charset="-128"/>
              </a:rPr>
              <a:t>A </a:t>
            </a:r>
            <a:r>
              <a:rPr lang="it-IT" sz="1800" dirty="0">
                <a:latin typeface="Arial Unicode MS" pitchFamily="34" charset="-128"/>
              </a:rPr>
              <a:t>be the </a:t>
            </a:r>
            <a:r>
              <a:rPr lang="it-IT" sz="1800" dirty="0" err="1">
                <a:latin typeface="Arial Unicode MS" pitchFamily="34" charset="-128"/>
              </a:rPr>
              <a:t>attribute</a:t>
            </a:r>
            <a:r>
              <a:rPr lang="it-IT" sz="1800" dirty="0">
                <a:latin typeface="Arial Unicode MS" pitchFamily="34" charset="-128"/>
              </a:rPr>
              <a:t> with </a:t>
            </a:r>
            <a:r>
              <a:rPr lang="it-IT" sz="1800" dirty="0" err="1">
                <a:latin typeface="Arial Unicode MS" pitchFamily="34" charset="-128"/>
              </a:rPr>
              <a:t>largest</a:t>
            </a:r>
            <a:r>
              <a:rPr lang="it-IT" sz="1800" dirty="0">
                <a:latin typeface="Arial Unicode MS" pitchFamily="34" charset="-128"/>
              </a:rPr>
              <a:t> Gain(</a:t>
            </a:r>
            <a:r>
              <a:rPr lang="it-IT" sz="1800" i="1" dirty="0">
                <a:latin typeface="Arial Unicode MS" pitchFamily="34" charset="-128"/>
              </a:rPr>
              <a:t>A</a:t>
            </a:r>
            <a:r>
              <a:rPr lang="it-IT" sz="1800" dirty="0">
                <a:latin typeface="Arial Unicode MS" pitchFamily="34" charset="-128"/>
              </a:rPr>
              <a:t>,</a:t>
            </a:r>
            <a:r>
              <a:rPr lang="it-IT" sz="1800" i="1" dirty="0">
                <a:latin typeface="Arial Unicode MS" pitchFamily="34" charset="-128"/>
              </a:rPr>
              <a:t>S</a:t>
            </a:r>
            <a:r>
              <a:rPr lang="it-IT" sz="1800" dirty="0">
                <a:latin typeface="Arial Unicode MS" pitchFamily="34" charset="-128"/>
              </a:rPr>
              <a:t>) </a:t>
            </a:r>
            <a:r>
              <a:rPr lang="it-IT" sz="1800" dirty="0" err="1">
                <a:latin typeface="Arial Unicode MS" pitchFamily="34" charset="-128"/>
              </a:rPr>
              <a:t>among</a:t>
            </a:r>
            <a:r>
              <a:rPr lang="it-IT" sz="1800" dirty="0">
                <a:latin typeface="Arial Unicode MS" pitchFamily="34" charset="-128"/>
              </a:rPr>
              <a:t> </a:t>
            </a:r>
            <a:r>
              <a:rPr lang="it-IT" sz="1800" dirty="0" err="1">
                <a:latin typeface="Arial Unicode MS" pitchFamily="34" charset="-128"/>
              </a:rPr>
              <a:t>attributes</a:t>
            </a:r>
            <a:r>
              <a:rPr lang="it-IT" sz="1800" dirty="0">
                <a:latin typeface="Arial Unicode MS" pitchFamily="34" charset="-128"/>
              </a:rPr>
              <a:t> in R;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t-IT" sz="1800" b="1" dirty="0" err="1">
                <a:latin typeface="Arial Unicode MS" pitchFamily="34" charset="-128"/>
              </a:rPr>
              <a:t>let</a:t>
            </a:r>
            <a:r>
              <a:rPr lang="it-IT" sz="1800" b="1" dirty="0">
                <a:latin typeface="Arial Unicode MS" pitchFamily="34" charset="-128"/>
              </a:rPr>
              <a:t> </a:t>
            </a:r>
            <a:r>
              <a:rPr lang="it-IT" sz="1800" dirty="0">
                <a:latin typeface="Arial Unicode MS" pitchFamily="34" charset="-128"/>
              </a:rPr>
              <a:t>{</a:t>
            </a:r>
            <a:r>
              <a:rPr lang="it-IT" sz="1800" dirty="0" err="1">
                <a:latin typeface="Arial Unicode MS" pitchFamily="34" charset="-128"/>
              </a:rPr>
              <a:t>a</a:t>
            </a:r>
            <a:r>
              <a:rPr lang="it-IT" sz="1800" baseline="-25000" dirty="0" err="1">
                <a:latin typeface="Arial Unicode MS" pitchFamily="34" charset="-128"/>
              </a:rPr>
              <a:t>j</a:t>
            </a:r>
            <a:r>
              <a:rPr lang="it-IT" sz="1800" dirty="0">
                <a:latin typeface="Arial Unicode MS" pitchFamily="34" charset="-128"/>
              </a:rPr>
              <a:t>| j=1,2, .., m} be the </a:t>
            </a:r>
            <a:r>
              <a:rPr lang="it-IT" sz="1800" dirty="0" err="1">
                <a:latin typeface="Arial Unicode MS" pitchFamily="34" charset="-128"/>
              </a:rPr>
              <a:t>values</a:t>
            </a:r>
            <a:r>
              <a:rPr lang="it-IT" sz="1800" dirty="0">
                <a:latin typeface="Arial Unicode MS" pitchFamily="34" charset="-128"/>
              </a:rPr>
              <a:t> of </a:t>
            </a:r>
            <a:r>
              <a:rPr lang="it-IT" sz="1800" dirty="0" err="1">
                <a:latin typeface="Arial Unicode MS" pitchFamily="34" charset="-128"/>
              </a:rPr>
              <a:t>attribute</a:t>
            </a:r>
            <a:r>
              <a:rPr lang="it-IT" sz="1800" dirty="0">
                <a:latin typeface="Arial Unicode MS" pitchFamily="34" charset="-128"/>
              </a:rPr>
              <a:t> </a:t>
            </a:r>
            <a:r>
              <a:rPr lang="it-IT" sz="1800" i="1" dirty="0">
                <a:latin typeface="Arial Unicode MS" pitchFamily="34" charset="-128"/>
              </a:rPr>
              <a:t>A</a:t>
            </a:r>
            <a:r>
              <a:rPr lang="it-IT" sz="1800" dirty="0">
                <a:latin typeface="Arial Unicode MS" pitchFamily="34" charset="-128"/>
              </a:rPr>
              <a:t>;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t-IT" sz="1800" b="1" dirty="0" err="1">
                <a:latin typeface="Arial Unicode MS" pitchFamily="34" charset="-128"/>
              </a:rPr>
              <a:t>let</a:t>
            </a:r>
            <a:r>
              <a:rPr lang="it-IT" sz="1800" b="1" dirty="0">
                <a:latin typeface="Arial Unicode MS" pitchFamily="34" charset="-128"/>
              </a:rPr>
              <a:t> </a:t>
            </a:r>
            <a:r>
              <a:rPr lang="it-IT" sz="1800" dirty="0">
                <a:latin typeface="Arial Unicode MS" pitchFamily="34" charset="-128"/>
              </a:rPr>
              <a:t>{</a:t>
            </a:r>
            <a:r>
              <a:rPr lang="it-IT" sz="1800" dirty="0" err="1">
                <a:latin typeface="Arial Unicode MS" pitchFamily="34" charset="-128"/>
              </a:rPr>
              <a:t>S</a:t>
            </a:r>
            <a:r>
              <a:rPr lang="it-IT" sz="1800" baseline="-25000" dirty="0" err="1">
                <a:latin typeface="Arial Unicode MS" pitchFamily="34" charset="-128"/>
              </a:rPr>
              <a:t>j</a:t>
            </a:r>
            <a:r>
              <a:rPr lang="it-IT" sz="1800" dirty="0">
                <a:latin typeface="Arial Unicode MS" pitchFamily="34" charset="-128"/>
              </a:rPr>
              <a:t>| j=1,2, .., m} be the </a:t>
            </a:r>
            <a:r>
              <a:rPr lang="it-IT" sz="1800" dirty="0" err="1">
                <a:latin typeface="Arial Unicode MS" pitchFamily="34" charset="-128"/>
              </a:rPr>
              <a:t>subsets</a:t>
            </a:r>
            <a:r>
              <a:rPr lang="it-IT" sz="1800" dirty="0">
                <a:latin typeface="Arial Unicode MS" pitchFamily="34" charset="-128"/>
              </a:rPr>
              <a:t> of </a:t>
            </a:r>
            <a:r>
              <a:rPr lang="it-IT" sz="1800" i="1" dirty="0">
                <a:latin typeface="Arial Unicode MS" pitchFamily="34" charset="-128"/>
              </a:rPr>
              <a:t>S </a:t>
            </a:r>
            <a:r>
              <a:rPr lang="it-IT" sz="1800" dirty="0" err="1">
                <a:latin typeface="Arial Unicode MS" pitchFamily="34" charset="-128"/>
              </a:rPr>
              <a:t>consisting</a:t>
            </a:r>
            <a:r>
              <a:rPr lang="it-IT" sz="1800" dirty="0">
                <a:latin typeface="Arial Unicode MS" pitchFamily="34" charset="-128"/>
              </a:rPr>
              <a:t> </a:t>
            </a:r>
            <a:r>
              <a:rPr lang="it-IT" sz="1800" dirty="0" err="1">
                <a:latin typeface="Arial Unicode MS" pitchFamily="34" charset="-128"/>
              </a:rPr>
              <a:t>respectively</a:t>
            </a:r>
            <a:r>
              <a:rPr lang="it-IT" sz="1800" dirty="0">
                <a:latin typeface="Arial Unicode MS" pitchFamily="34" charset="-128"/>
              </a:rPr>
              <a:t> of </a:t>
            </a:r>
            <a:r>
              <a:rPr lang="it-IT" sz="1800" dirty="0" err="1">
                <a:latin typeface="Arial Unicode MS" pitchFamily="34" charset="-128"/>
              </a:rPr>
              <a:t>records</a:t>
            </a:r>
            <a:r>
              <a:rPr lang="it-IT" sz="1800" dirty="0">
                <a:latin typeface="Arial Unicode MS" pitchFamily="34" charset="-128"/>
              </a:rPr>
              <a:t> with </a:t>
            </a:r>
            <a:r>
              <a:rPr lang="it-IT" sz="1800" dirty="0" err="1">
                <a:latin typeface="Arial Unicode MS" pitchFamily="34" charset="-128"/>
              </a:rPr>
              <a:t>value</a:t>
            </a:r>
            <a:r>
              <a:rPr lang="it-IT" sz="1800" dirty="0">
                <a:latin typeface="Arial Unicode MS" pitchFamily="34" charset="-128"/>
              </a:rPr>
              <a:t> </a:t>
            </a:r>
            <a:r>
              <a:rPr lang="it-IT" sz="1800" dirty="0" err="1">
                <a:latin typeface="Arial Unicode MS" pitchFamily="34" charset="-128"/>
              </a:rPr>
              <a:t>a</a:t>
            </a:r>
            <a:r>
              <a:rPr lang="it-IT" sz="1800" baseline="-25000" dirty="0" err="1">
                <a:latin typeface="Arial Unicode MS" pitchFamily="34" charset="-128"/>
              </a:rPr>
              <a:t>j</a:t>
            </a:r>
            <a:r>
              <a:rPr lang="it-IT" sz="1800" dirty="0">
                <a:latin typeface="Arial Unicode MS" pitchFamily="34" charset="-128"/>
              </a:rPr>
              <a:t> for A;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t-IT" sz="1800" b="1" dirty="0" err="1">
                <a:latin typeface="Arial Unicode MS" pitchFamily="34" charset="-128"/>
              </a:rPr>
              <a:t>return</a:t>
            </a:r>
            <a:r>
              <a:rPr lang="it-IT" sz="1800" b="1" dirty="0">
                <a:latin typeface="Arial Unicode MS" pitchFamily="34" charset="-128"/>
              </a:rPr>
              <a:t> </a:t>
            </a:r>
            <a:r>
              <a:rPr lang="it-IT" sz="1800" dirty="0">
                <a:latin typeface="Arial Unicode MS" pitchFamily="34" charset="-128"/>
              </a:rPr>
              <a:t>a </a:t>
            </a:r>
            <a:r>
              <a:rPr lang="it-IT" sz="1800" dirty="0" err="1">
                <a:latin typeface="Arial Unicode MS" pitchFamily="34" charset="-128"/>
              </a:rPr>
              <a:t>tree</a:t>
            </a:r>
            <a:r>
              <a:rPr lang="it-IT" sz="1800" dirty="0">
                <a:latin typeface="Arial Unicode MS" pitchFamily="34" charset="-128"/>
              </a:rPr>
              <a:t> with </a:t>
            </a:r>
            <a:r>
              <a:rPr lang="it-IT" sz="1800" dirty="0" err="1">
                <a:latin typeface="Arial Unicode MS" pitchFamily="34" charset="-128"/>
              </a:rPr>
              <a:t>root</a:t>
            </a:r>
            <a:r>
              <a:rPr lang="it-IT" sz="1800" dirty="0">
                <a:latin typeface="Arial Unicode MS" pitchFamily="34" charset="-128"/>
              </a:rPr>
              <a:t> </a:t>
            </a:r>
            <a:r>
              <a:rPr lang="it-IT" sz="1800" dirty="0" err="1">
                <a:latin typeface="Arial Unicode MS" pitchFamily="34" charset="-128"/>
              </a:rPr>
              <a:t>labeled</a:t>
            </a:r>
            <a:r>
              <a:rPr lang="it-IT" sz="1800" dirty="0">
                <a:latin typeface="Arial Unicode MS" pitchFamily="34" charset="-128"/>
              </a:rPr>
              <a:t> </a:t>
            </a:r>
            <a:r>
              <a:rPr lang="it-IT" sz="1800" i="1" dirty="0">
                <a:latin typeface="Arial Unicode MS" pitchFamily="34" charset="-128"/>
              </a:rPr>
              <a:t>A </a:t>
            </a:r>
            <a:r>
              <a:rPr lang="it-IT" sz="1800" dirty="0">
                <a:latin typeface="Arial Unicode MS" pitchFamily="34" charset="-128"/>
              </a:rPr>
              <a:t>and </a:t>
            </a:r>
            <a:r>
              <a:rPr lang="it-IT" sz="1800" dirty="0" err="1">
                <a:latin typeface="Arial Unicode MS" pitchFamily="34" charset="-128"/>
              </a:rPr>
              <a:t>arcs</a:t>
            </a:r>
            <a:r>
              <a:rPr lang="it-IT" sz="1800" dirty="0">
                <a:latin typeface="Arial Unicode MS" pitchFamily="34" charset="-128"/>
              </a:rPr>
              <a:t> </a:t>
            </a:r>
            <a:r>
              <a:rPr lang="it-IT" sz="1800" dirty="0" err="1">
                <a:latin typeface="Arial Unicode MS" pitchFamily="34" charset="-128"/>
              </a:rPr>
              <a:t>labeled</a:t>
            </a:r>
            <a:r>
              <a:rPr lang="it-IT" sz="1800" dirty="0">
                <a:latin typeface="Arial Unicode MS" pitchFamily="34" charset="-128"/>
              </a:rPr>
              <a:t> a</a:t>
            </a:r>
            <a:r>
              <a:rPr lang="it-IT" sz="1800" baseline="-25000" dirty="0">
                <a:latin typeface="Arial Unicode MS" pitchFamily="34" charset="-128"/>
              </a:rPr>
              <a:t>1</a:t>
            </a:r>
            <a:r>
              <a:rPr lang="it-IT" sz="1800" dirty="0">
                <a:latin typeface="Arial Unicode MS" pitchFamily="34" charset="-128"/>
              </a:rPr>
              <a:t>, a</a:t>
            </a:r>
            <a:r>
              <a:rPr lang="it-IT" sz="1800" baseline="-25000" dirty="0">
                <a:latin typeface="Arial Unicode MS" pitchFamily="34" charset="-128"/>
              </a:rPr>
              <a:t>2</a:t>
            </a:r>
            <a:r>
              <a:rPr lang="it-IT" sz="1800" dirty="0">
                <a:latin typeface="Arial Unicode MS" pitchFamily="34" charset="-128"/>
              </a:rPr>
              <a:t>, .., </a:t>
            </a:r>
            <a:r>
              <a:rPr lang="it-IT" sz="1800" dirty="0" err="1">
                <a:latin typeface="Arial Unicode MS" pitchFamily="34" charset="-128"/>
              </a:rPr>
              <a:t>a</a:t>
            </a:r>
            <a:r>
              <a:rPr lang="it-IT" sz="1800" baseline="-25000" dirty="0" err="1">
                <a:latin typeface="Arial Unicode MS" pitchFamily="34" charset="-128"/>
              </a:rPr>
              <a:t>m</a:t>
            </a:r>
            <a:r>
              <a:rPr lang="it-IT" sz="1800" dirty="0">
                <a:latin typeface="Arial Unicode MS" pitchFamily="34" charset="-128"/>
              </a:rPr>
              <a:t> </a:t>
            </a:r>
            <a:r>
              <a:rPr lang="it-IT" sz="1800" dirty="0" err="1">
                <a:latin typeface="Arial Unicode MS" pitchFamily="34" charset="-128"/>
              </a:rPr>
              <a:t>going</a:t>
            </a:r>
            <a:r>
              <a:rPr lang="it-IT" sz="1800" dirty="0">
                <a:latin typeface="Arial Unicode MS" pitchFamily="34" charset="-128"/>
              </a:rPr>
              <a:t> </a:t>
            </a:r>
            <a:r>
              <a:rPr lang="it-IT" sz="1800" dirty="0" err="1">
                <a:latin typeface="Arial Unicode MS" pitchFamily="34" charset="-128"/>
              </a:rPr>
              <a:t>respectively</a:t>
            </a:r>
            <a:r>
              <a:rPr lang="it-IT" sz="1800" dirty="0">
                <a:latin typeface="Arial Unicode MS" pitchFamily="34" charset="-128"/>
              </a:rPr>
              <a:t> to the </a:t>
            </a:r>
            <a:r>
              <a:rPr lang="it-IT" sz="1800" dirty="0" err="1">
                <a:latin typeface="Arial Unicode MS" pitchFamily="34" charset="-128"/>
              </a:rPr>
              <a:t>trees</a:t>
            </a:r>
            <a:r>
              <a:rPr lang="it-IT" sz="1800" dirty="0">
                <a:latin typeface="Arial Unicode MS" pitchFamily="34" charset="-128"/>
              </a:rPr>
              <a:t> (ID3(R-{A}, S</a:t>
            </a:r>
            <a:r>
              <a:rPr lang="it-IT" sz="1800" baseline="-25000" dirty="0">
                <a:latin typeface="Arial Unicode MS" pitchFamily="34" charset="-128"/>
              </a:rPr>
              <a:t>1</a:t>
            </a:r>
            <a:r>
              <a:rPr lang="it-IT" sz="1800" dirty="0">
                <a:latin typeface="Arial Unicode MS" pitchFamily="34" charset="-128"/>
              </a:rPr>
              <a:t>), ID3(R-{A}, S</a:t>
            </a:r>
            <a:r>
              <a:rPr lang="it-IT" sz="1800" baseline="-25000" dirty="0">
                <a:latin typeface="Arial Unicode MS" pitchFamily="34" charset="-128"/>
              </a:rPr>
              <a:t>2</a:t>
            </a:r>
            <a:r>
              <a:rPr lang="it-IT" sz="1800" dirty="0">
                <a:latin typeface="Arial Unicode MS" pitchFamily="34" charset="-128"/>
              </a:rPr>
              <a:t>), .....,ID3(R-{A}, S</a:t>
            </a:r>
            <a:r>
              <a:rPr lang="it-IT" sz="1800" baseline="-25000" dirty="0">
                <a:latin typeface="Arial Unicode MS" pitchFamily="34" charset="-128"/>
              </a:rPr>
              <a:t>m</a:t>
            </a:r>
            <a:r>
              <a:rPr lang="it-IT" sz="1800" dirty="0">
                <a:latin typeface="Arial Unicode MS" pitchFamily="34" charset="-128"/>
              </a:rPr>
              <a:t>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2000" b="1" dirty="0">
                <a:latin typeface="Arial Unicode MS" pitchFamily="34" charset="-128"/>
              </a:rPr>
              <a:t>end</a:t>
            </a:r>
            <a:r>
              <a:rPr lang="it-IT" sz="2000" dirty="0">
                <a:latin typeface="Arial Unicode MS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10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>
                <a:latin typeface="Arial Unicode MS" pitchFamily="34" charset="-128"/>
              </a:rPr>
              <a:t>Attribute selection function: Gain(</a:t>
            </a:r>
            <a:r>
              <a:rPr lang="it-IT" sz="4000" i="1">
                <a:latin typeface="Arial Unicode MS" pitchFamily="34" charset="-128"/>
              </a:rPr>
              <a:t>A</a:t>
            </a:r>
            <a:r>
              <a:rPr lang="it-IT" sz="4000">
                <a:latin typeface="Arial Unicode MS" pitchFamily="34" charset="-128"/>
              </a:rPr>
              <a:t>,</a:t>
            </a:r>
            <a:r>
              <a:rPr lang="it-IT" sz="4000" i="1">
                <a:latin typeface="Arial Unicode MS" pitchFamily="34" charset="-128"/>
              </a:rPr>
              <a:t>S</a:t>
            </a:r>
            <a:r>
              <a:rPr lang="it-IT" sz="4000">
                <a:latin typeface="Arial Unicode MS" pitchFamily="34" charset="-128"/>
              </a:rPr>
              <a:t>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Information Theory</a:t>
            </a:r>
          </a:p>
          <a:p>
            <a:pPr lvl="1"/>
            <a:r>
              <a:rPr lang="en-US" sz="2400"/>
              <a:t>each set of messages has its intrinsic information related to the probability of a given message in the text</a:t>
            </a:r>
          </a:p>
          <a:p>
            <a:r>
              <a:rPr lang="en-US" sz="2800"/>
              <a:t>It is demonstrated that:</a:t>
            </a:r>
          </a:p>
          <a:p>
            <a:pPr lvl="1"/>
            <a:r>
              <a:rPr lang="en-US" sz="2400"/>
              <a:t>M is the set of messages </a:t>
            </a:r>
          </a:p>
          <a:p>
            <a:pPr lvl="1"/>
            <a:r>
              <a:rPr lang="en-US" sz="2400"/>
              <a:t>p is a probability distribution of the messages</a:t>
            </a:r>
          </a:p>
          <a:p>
            <a:pPr lvl="1"/>
            <a:r>
              <a:rPr lang="en-US" sz="2400"/>
              <a:t>the information carried by the set of messages is:</a:t>
            </a:r>
          </a:p>
          <a:p>
            <a:pPr lvl="1">
              <a:buFontTx/>
              <a:buNone/>
            </a:pPr>
            <a:endParaRPr lang="en-US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49" y="4869160"/>
            <a:ext cx="4333875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4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>
                <a:latin typeface="Arial Unicode MS" pitchFamily="34" charset="-128"/>
              </a:rPr>
              <a:t>Attribute selection function: Gain(</a:t>
            </a:r>
            <a:r>
              <a:rPr lang="it-IT" sz="4000" i="1">
                <a:latin typeface="Arial Unicode MS" pitchFamily="34" charset="-128"/>
              </a:rPr>
              <a:t>A</a:t>
            </a:r>
            <a:r>
              <a:rPr lang="it-IT" sz="4000">
                <a:latin typeface="Arial Unicode MS" pitchFamily="34" charset="-128"/>
              </a:rPr>
              <a:t>,</a:t>
            </a:r>
            <a:r>
              <a:rPr lang="it-IT" sz="4000" i="1">
                <a:latin typeface="Arial Unicode MS" pitchFamily="34" charset="-128"/>
              </a:rPr>
              <a:t>S</a:t>
            </a:r>
            <a:r>
              <a:rPr lang="it-IT" sz="4000">
                <a:latin typeface="Arial Unicode MS" pitchFamily="34" charset="-128"/>
              </a:rPr>
              <a:t>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/>
              <a:t>Given:</a:t>
            </a:r>
          </a:p>
          <a:p>
            <a:pPr lvl="1"/>
            <a:r>
              <a:rPr lang="en-US" sz="1600"/>
              <a:t>a set of target classes </a:t>
            </a:r>
            <a:r>
              <a:rPr lang="en-US" sz="1600" b="1"/>
              <a:t>T</a:t>
            </a:r>
          </a:p>
          <a:p>
            <a:pPr lvl="1"/>
            <a:r>
              <a:rPr lang="en-US" sz="1600" i="1"/>
              <a:t>A</a:t>
            </a:r>
            <a:r>
              <a:rPr lang="en-US" sz="1600"/>
              <a:t>: an attribute with values </a:t>
            </a:r>
            <a:r>
              <a:rPr lang="en-US" sz="1600" i="1"/>
              <a:t>a </a:t>
            </a:r>
            <a:r>
              <a:rPr lang="en-US" sz="1600"/>
              <a:t>in </a:t>
            </a:r>
            <a:r>
              <a:rPr lang="en-US" sz="1600" b="1"/>
              <a:t>A</a:t>
            </a:r>
          </a:p>
          <a:p>
            <a:pPr lvl="1"/>
            <a:r>
              <a:rPr lang="en-US" sz="1600" i="1"/>
              <a:t>S</a:t>
            </a:r>
            <a:r>
              <a:rPr lang="en-US" sz="1600"/>
              <a:t>: a set of training instances</a:t>
            </a:r>
            <a:r>
              <a:rPr lang="en-US" sz="1600" i="1"/>
              <a:t> </a:t>
            </a:r>
          </a:p>
          <a:p>
            <a:r>
              <a:rPr lang="en-US" sz="1800"/>
              <a:t>Using the notion of information I(M) it is possible to define:</a:t>
            </a:r>
          </a:p>
          <a:p>
            <a:endParaRPr lang="en-US" sz="1800"/>
          </a:p>
          <a:p>
            <a:pPr lvl="1">
              <a:buFontTx/>
              <a:buNone/>
            </a:pPr>
            <a:endParaRPr lang="en-US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81128"/>
            <a:ext cx="5253038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25850"/>
            <a:ext cx="328136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387975"/>
            <a:ext cx="4443413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2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Quick</a:t>
            </a:r>
            <a:r>
              <a:rPr lang="it-IT" dirty="0" smtClean="0"/>
              <a:t> background </a:t>
            </a:r>
            <a:br>
              <a:rPr lang="it-IT" dirty="0" smtClean="0"/>
            </a:br>
            <a:r>
              <a:rPr lang="it-IT" dirty="0" smtClean="0"/>
              <a:t>on </a:t>
            </a:r>
            <a:r>
              <a:rPr lang="it-IT" dirty="0" err="1" smtClean="0"/>
              <a:t>Supervised</a:t>
            </a:r>
            <a:r>
              <a:rPr lang="it-IT" dirty="0" smtClean="0"/>
              <a:t> </a:t>
            </a:r>
            <a:r>
              <a:rPr lang="it-IT" dirty="0" err="1" smtClean="0"/>
              <a:t>Machine</a:t>
            </a:r>
            <a:r>
              <a:rPr lang="it-IT" dirty="0" smtClean="0"/>
              <a:t> </a:t>
            </a:r>
            <a:r>
              <a:rPr lang="it-IT" dirty="0" err="1" smtClean="0"/>
              <a:t>Learning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3671900" y="2420888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Classifier</a:t>
            </a:r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3671900" y="4869160"/>
            <a:ext cx="144016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Learner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251520" y="2132856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 smtClean="0"/>
              <a:t>Instance</a:t>
            </a:r>
            <a:endParaRPr lang="it-IT" i="1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1979712" y="3242593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i="1" dirty="0" err="1" smtClean="0"/>
              <a:t>Instance</a:t>
            </a:r>
            <a:r>
              <a:rPr lang="it-IT" sz="1800" i="1" dirty="0" smtClean="0"/>
              <a:t> in a </a:t>
            </a:r>
            <a:r>
              <a:rPr lang="it-IT" sz="1800" i="1" dirty="0" err="1" smtClean="0"/>
              <a:t>feature</a:t>
            </a:r>
            <a:r>
              <a:rPr lang="it-IT" sz="1800" i="1" dirty="0" smtClean="0"/>
              <a:t> </a:t>
            </a:r>
            <a:r>
              <a:rPr lang="it-IT" sz="1800" i="1" dirty="0" err="1" smtClean="0"/>
              <a:t>space</a:t>
            </a:r>
            <a:endParaRPr lang="it-IT" sz="1800" i="1" dirty="0"/>
          </a:p>
        </p:txBody>
      </p:sp>
      <p:cxnSp>
        <p:nvCxnSpPr>
          <p:cNvPr id="27" name="Connettore 2 26"/>
          <p:cNvCxnSpPr>
            <a:stCxn id="4" idx="3"/>
            <a:endCxn id="30" idx="1"/>
          </p:cNvCxnSpPr>
          <p:nvPr/>
        </p:nvCxnSpPr>
        <p:spPr>
          <a:xfrm>
            <a:off x="5112060" y="2816932"/>
            <a:ext cx="118813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6300192" y="2586100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y</a:t>
            </a:r>
            <a:r>
              <a:rPr lang="it-IT" baseline="-25000" dirty="0" err="1" smtClean="0"/>
              <a:t>i</a:t>
            </a:r>
            <a:endParaRPr lang="it-IT" baseline="-25000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2051720" y="4480094"/>
            <a:ext cx="11384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{(</a:t>
            </a:r>
            <a:r>
              <a:rPr lang="it-IT" b="1" dirty="0" smtClean="0"/>
              <a:t>x</a:t>
            </a:r>
            <a:r>
              <a:rPr lang="it-IT" b="1" baseline="-25000" dirty="0" smtClean="0"/>
              <a:t>1</a:t>
            </a:r>
            <a:r>
              <a:rPr lang="it-IT" dirty="0" smtClean="0"/>
              <a:t>,y</a:t>
            </a:r>
            <a:r>
              <a:rPr lang="it-IT" baseline="-25000" dirty="0" smtClean="0"/>
              <a:t>1</a:t>
            </a:r>
            <a:r>
              <a:rPr lang="it-IT" dirty="0" smtClean="0"/>
              <a:t>)</a:t>
            </a:r>
            <a:endParaRPr lang="it-IT" baseline="-25000" dirty="0" smtClean="0"/>
          </a:p>
          <a:p>
            <a:r>
              <a:rPr lang="it-IT" dirty="0" smtClean="0"/>
              <a:t>(</a:t>
            </a:r>
            <a:r>
              <a:rPr lang="it-IT" b="1" dirty="0" smtClean="0"/>
              <a:t>x</a:t>
            </a:r>
            <a:r>
              <a:rPr lang="it-IT" b="1" baseline="-25000" dirty="0" smtClean="0"/>
              <a:t>2</a:t>
            </a:r>
            <a:r>
              <a:rPr lang="it-IT" dirty="0" smtClean="0"/>
              <a:t>,y</a:t>
            </a:r>
            <a:r>
              <a:rPr lang="it-IT" baseline="-25000" dirty="0" smtClean="0"/>
              <a:t>2</a:t>
            </a:r>
            <a:r>
              <a:rPr lang="it-IT" dirty="0" smtClean="0"/>
              <a:t>)</a:t>
            </a:r>
            <a:endParaRPr lang="it-IT" baseline="-25000" dirty="0" smtClean="0"/>
          </a:p>
          <a:p>
            <a:r>
              <a:rPr lang="it-IT" dirty="0" smtClean="0"/>
              <a:t>…</a:t>
            </a:r>
          </a:p>
          <a:p>
            <a:r>
              <a:rPr lang="it-IT" dirty="0" smtClean="0"/>
              <a:t>(</a:t>
            </a:r>
            <a:r>
              <a:rPr lang="it-IT" b="1" dirty="0" err="1" smtClean="0"/>
              <a:t>x</a:t>
            </a:r>
            <a:r>
              <a:rPr lang="it-IT" b="1" baseline="-25000" dirty="0" err="1" smtClean="0"/>
              <a:t>n</a:t>
            </a:r>
            <a:r>
              <a:rPr lang="it-IT" dirty="0" smtClean="0"/>
              <a:t>,</a:t>
            </a:r>
            <a:r>
              <a:rPr lang="it-IT" dirty="0" err="1" smtClean="0"/>
              <a:t>y</a:t>
            </a:r>
            <a:r>
              <a:rPr lang="it-IT" baseline="-25000" dirty="0" err="1" smtClean="0"/>
              <a:t>n</a:t>
            </a:r>
            <a:r>
              <a:rPr lang="it-IT" dirty="0" smtClean="0"/>
              <a:t>)}</a:t>
            </a:r>
            <a:endParaRPr lang="it-IT" baseline="-25000" dirty="0"/>
          </a:p>
        </p:txBody>
      </p:sp>
      <p:cxnSp>
        <p:nvCxnSpPr>
          <p:cNvPr id="34" name="Connettore 2 33"/>
          <p:cNvCxnSpPr>
            <a:stCxn id="32" idx="3"/>
            <a:endCxn id="15" idx="1"/>
          </p:cNvCxnSpPr>
          <p:nvPr/>
        </p:nvCxnSpPr>
        <p:spPr>
          <a:xfrm>
            <a:off x="3190173" y="5264924"/>
            <a:ext cx="481727" cy="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ilindro 36"/>
          <p:cNvSpPr/>
          <p:nvPr/>
        </p:nvSpPr>
        <p:spPr>
          <a:xfrm>
            <a:off x="4067944" y="3789040"/>
            <a:ext cx="648072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2 38"/>
          <p:cNvCxnSpPr>
            <a:stCxn id="15" idx="0"/>
            <a:endCxn id="37" idx="3"/>
          </p:cNvCxnSpPr>
          <p:nvPr/>
        </p:nvCxnSpPr>
        <p:spPr>
          <a:xfrm rot="5400000" flipH="1" flipV="1">
            <a:off x="4175956" y="4653136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>
            <a:stCxn id="37" idx="1"/>
            <a:endCxn id="4" idx="2"/>
          </p:cNvCxnSpPr>
          <p:nvPr/>
        </p:nvCxnSpPr>
        <p:spPr>
          <a:xfrm rot="5400000" flipH="1" flipV="1">
            <a:off x="4103948" y="3501008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>
            <a:off x="323528" y="4941168"/>
            <a:ext cx="1701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/>
              <a:t>Training Set</a:t>
            </a:r>
            <a:endParaRPr lang="it-IT" i="1" dirty="0"/>
          </a:p>
        </p:txBody>
      </p:sp>
      <p:sp>
        <p:nvSpPr>
          <p:cNvPr id="43" name="CasellaDiTesto 42"/>
          <p:cNvSpPr txBox="1"/>
          <p:nvPr/>
        </p:nvSpPr>
        <p:spPr>
          <a:xfrm>
            <a:off x="4788024" y="3861048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 smtClean="0"/>
              <a:t>Learnt</a:t>
            </a:r>
            <a:r>
              <a:rPr lang="it-IT" i="1" dirty="0" smtClean="0"/>
              <a:t> </a:t>
            </a:r>
            <a:r>
              <a:rPr lang="it-IT" i="1" dirty="0" err="1" smtClean="0"/>
              <a:t>Model</a:t>
            </a:r>
            <a:endParaRPr lang="it-IT" i="1" dirty="0"/>
          </a:p>
        </p:txBody>
      </p:sp>
      <p:sp>
        <p:nvSpPr>
          <p:cNvPr id="45" name="Connettore 44"/>
          <p:cNvSpPr/>
          <p:nvPr/>
        </p:nvSpPr>
        <p:spPr>
          <a:xfrm>
            <a:off x="827584" y="270892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6" name="Connettore 2 45"/>
          <p:cNvCxnSpPr/>
          <p:nvPr/>
        </p:nvCxnSpPr>
        <p:spPr>
          <a:xfrm flipV="1">
            <a:off x="1763688" y="1948364"/>
            <a:ext cx="0" cy="1253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/>
          <p:nvPr/>
        </p:nvCxnSpPr>
        <p:spPr>
          <a:xfrm flipV="1">
            <a:off x="1763688" y="3212976"/>
            <a:ext cx="165618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nettore 47"/>
          <p:cNvSpPr/>
          <p:nvPr/>
        </p:nvSpPr>
        <p:spPr>
          <a:xfrm>
            <a:off x="2051720" y="2749116"/>
            <a:ext cx="80392" cy="1356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9" name="Connettore 2 48"/>
          <p:cNvCxnSpPr>
            <a:stCxn id="45" idx="6"/>
          </p:cNvCxnSpPr>
          <p:nvPr/>
        </p:nvCxnSpPr>
        <p:spPr>
          <a:xfrm>
            <a:off x="1043608" y="2816932"/>
            <a:ext cx="984669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1933981" y="220666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x</a:t>
            </a:r>
            <a:r>
              <a:rPr lang="it-IT" b="1" baseline="-25000" dirty="0" smtClean="0"/>
              <a:t>i</a:t>
            </a:r>
            <a:endParaRPr lang="it-IT" b="1" baseline="-25000" dirty="0"/>
          </a:p>
        </p:txBody>
      </p:sp>
      <p:cxnSp>
        <p:nvCxnSpPr>
          <p:cNvPr id="51" name="Connettore 2 50"/>
          <p:cNvCxnSpPr>
            <a:stCxn id="48" idx="6"/>
          </p:cNvCxnSpPr>
          <p:nvPr/>
        </p:nvCxnSpPr>
        <p:spPr>
          <a:xfrm>
            <a:off x="2132112" y="2816932"/>
            <a:ext cx="1539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/>
          <p:cNvSpPr txBox="1"/>
          <p:nvPr/>
        </p:nvSpPr>
        <p:spPr>
          <a:xfrm>
            <a:off x="737465" y="2941340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rgbClr val="0070C0"/>
                </a:solidFill>
              </a:rPr>
              <a:t>x</a:t>
            </a:r>
            <a:r>
              <a:rPr lang="it-IT" baseline="-25000" dirty="0" smtClean="0">
                <a:solidFill>
                  <a:srgbClr val="0070C0"/>
                </a:solidFill>
              </a:rPr>
              <a:t>i</a:t>
            </a:r>
            <a:endParaRPr lang="it-IT" baseline="-25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00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  <p:bldP spid="30" grpId="0"/>
      <p:bldP spid="32" grpId="0"/>
      <p:bldP spid="37" grpId="0" animBg="1"/>
      <p:bldP spid="42" grpId="0"/>
      <p:bldP spid="43" grpId="0"/>
      <p:bldP spid="45" grpId="0" animBg="1"/>
      <p:bldP spid="48" grpId="0" animBg="1"/>
      <p:bldP spid="50" grpId="0"/>
      <p:bldP spid="5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>
                <a:latin typeface="Arial Unicode MS" pitchFamily="34" charset="-128"/>
              </a:rPr>
              <a:t>Example: Gain(</a:t>
            </a:r>
            <a:r>
              <a:rPr lang="it-IT" sz="3200" i="1">
                <a:latin typeface="Arial Unicode MS" pitchFamily="34" charset="-128"/>
              </a:rPr>
              <a:t>A</a:t>
            </a:r>
            <a:r>
              <a:rPr lang="it-IT" sz="3200">
                <a:latin typeface="Arial Unicode MS" pitchFamily="34" charset="-128"/>
              </a:rPr>
              <a:t>,</a:t>
            </a:r>
            <a:r>
              <a:rPr lang="it-IT" sz="3200" i="1">
                <a:latin typeface="Arial Unicode MS" pitchFamily="34" charset="-128"/>
              </a:rPr>
              <a:t>S</a:t>
            </a:r>
            <a:r>
              <a:rPr lang="it-IT" sz="3200">
                <a:latin typeface="Arial Unicode MS" pitchFamily="34" charset="-128"/>
              </a:rPr>
              <a:t>)</a:t>
            </a:r>
            <a:r>
              <a:rPr lang="it-IT" sz="3600"/>
              <a:t> with a binary classification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it-IT" sz="2000" dirty="0" err="1"/>
              <a:t>Abusing</a:t>
            </a:r>
            <a:r>
              <a:rPr lang="it-IT" sz="2000" dirty="0"/>
              <a:t> the </a:t>
            </a:r>
            <a:r>
              <a:rPr lang="it-IT" sz="2000" dirty="0" err="1"/>
              <a:t>notation</a:t>
            </a:r>
            <a:r>
              <a:rPr lang="it-IT" sz="2000" dirty="0"/>
              <a:t> and </a:t>
            </a:r>
            <a:r>
              <a:rPr lang="it-IT" sz="2000" dirty="0" err="1"/>
              <a:t>using</a:t>
            </a:r>
            <a:r>
              <a:rPr lang="it-IT" sz="2000" dirty="0"/>
              <a:t> the </a:t>
            </a:r>
            <a:r>
              <a:rPr lang="it-IT" sz="2000" dirty="0" err="1"/>
              <a:t>maximun</a:t>
            </a:r>
            <a:r>
              <a:rPr lang="it-IT" sz="2000" dirty="0"/>
              <a:t> </a:t>
            </a:r>
            <a:r>
              <a:rPr lang="it-IT" sz="2000" dirty="0" err="1"/>
              <a:t>likelihood</a:t>
            </a:r>
            <a:r>
              <a:rPr lang="it-IT" sz="2000" dirty="0"/>
              <a:t> </a:t>
            </a:r>
            <a:r>
              <a:rPr lang="it-IT" sz="2000" dirty="0" err="1"/>
              <a:t>probability</a:t>
            </a:r>
            <a:r>
              <a:rPr lang="it-IT" sz="2000" dirty="0"/>
              <a:t> </a:t>
            </a:r>
            <a:r>
              <a:rPr lang="it-IT" sz="2000" dirty="0" err="1"/>
              <a:t>estimation</a:t>
            </a:r>
            <a:r>
              <a:rPr lang="it-IT" sz="2000" dirty="0"/>
              <a:t> model:</a:t>
            </a:r>
          </a:p>
          <a:p>
            <a:pPr>
              <a:lnSpc>
                <a:spcPct val="90000"/>
              </a:lnSpc>
            </a:pPr>
            <a:endParaRPr lang="it-IT" sz="2000" dirty="0"/>
          </a:p>
          <a:p>
            <a:pPr>
              <a:lnSpc>
                <a:spcPct val="90000"/>
              </a:lnSpc>
            </a:pPr>
            <a:endParaRPr lang="it-IT" sz="2000" dirty="0"/>
          </a:p>
          <a:p>
            <a:pPr>
              <a:lnSpc>
                <a:spcPct val="90000"/>
              </a:lnSpc>
            </a:pPr>
            <a:endParaRPr lang="it-IT" sz="2000" dirty="0"/>
          </a:p>
          <a:p>
            <a:pPr>
              <a:lnSpc>
                <a:spcPct val="90000"/>
              </a:lnSpc>
            </a:pPr>
            <a:endParaRPr lang="it-IT" sz="2000" dirty="0"/>
          </a:p>
          <a:p>
            <a:pPr>
              <a:lnSpc>
                <a:spcPct val="90000"/>
              </a:lnSpc>
            </a:pPr>
            <a:endParaRPr lang="it-IT" sz="2000" dirty="0"/>
          </a:p>
          <a:p>
            <a:pPr>
              <a:lnSpc>
                <a:spcPct val="90000"/>
              </a:lnSpc>
            </a:pPr>
            <a:endParaRPr lang="it-IT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it-IT" sz="2000" dirty="0" err="1"/>
              <a:t>where</a:t>
            </a:r>
            <a:r>
              <a:rPr lang="it-IT" sz="2000" dirty="0"/>
              <a:t>:</a:t>
            </a:r>
          </a:p>
          <a:p>
            <a:pPr lvl="1">
              <a:lnSpc>
                <a:spcPct val="90000"/>
              </a:lnSpc>
            </a:pPr>
            <a:r>
              <a:rPr lang="it-IT" sz="1800" dirty="0"/>
              <a:t>p </a:t>
            </a:r>
            <a:r>
              <a:rPr lang="it-IT" sz="1800" dirty="0" err="1"/>
              <a:t>is</a:t>
            </a:r>
            <a:r>
              <a:rPr lang="it-IT" sz="1800" dirty="0"/>
              <a:t> the # of positive </a:t>
            </a:r>
            <a:r>
              <a:rPr lang="it-IT" sz="1800" dirty="0" err="1"/>
              <a:t>examples</a:t>
            </a:r>
            <a:r>
              <a:rPr lang="it-IT" sz="1800" dirty="0"/>
              <a:t> in S</a:t>
            </a:r>
          </a:p>
          <a:p>
            <a:pPr lvl="1">
              <a:lnSpc>
                <a:spcPct val="90000"/>
              </a:lnSpc>
            </a:pPr>
            <a:r>
              <a:rPr lang="it-IT" sz="1800" dirty="0"/>
              <a:t>n </a:t>
            </a:r>
            <a:r>
              <a:rPr lang="it-IT" sz="1800" dirty="0" err="1"/>
              <a:t>is</a:t>
            </a:r>
            <a:r>
              <a:rPr lang="it-IT" sz="1800" dirty="0"/>
              <a:t> the # of negative </a:t>
            </a:r>
            <a:r>
              <a:rPr lang="it-IT" sz="1800" dirty="0" err="1"/>
              <a:t>examples</a:t>
            </a:r>
            <a:r>
              <a:rPr lang="it-IT" sz="1800" dirty="0"/>
              <a:t> in S</a:t>
            </a:r>
          </a:p>
          <a:p>
            <a:pPr lvl="1">
              <a:lnSpc>
                <a:spcPct val="90000"/>
              </a:lnSpc>
            </a:pPr>
            <a:r>
              <a:rPr lang="it-IT" sz="1800" dirty="0" err="1"/>
              <a:t>p</a:t>
            </a:r>
            <a:r>
              <a:rPr lang="it-IT" sz="1800" baseline="-25000" dirty="0" err="1"/>
              <a:t>a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the # of positive </a:t>
            </a:r>
            <a:r>
              <a:rPr lang="it-IT" sz="1800" dirty="0" err="1"/>
              <a:t>examples</a:t>
            </a:r>
            <a:r>
              <a:rPr lang="it-IT" sz="1800" dirty="0"/>
              <a:t> in S fixing the </a:t>
            </a:r>
            <a:r>
              <a:rPr lang="it-IT" sz="1800" dirty="0" err="1"/>
              <a:t>value</a:t>
            </a:r>
            <a:r>
              <a:rPr lang="it-IT" sz="1800" dirty="0"/>
              <a:t> of A </a:t>
            </a:r>
            <a:r>
              <a:rPr lang="it-IT" sz="1800" dirty="0" err="1"/>
              <a:t>as</a:t>
            </a:r>
            <a:r>
              <a:rPr lang="it-IT" sz="1800" dirty="0"/>
              <a:t> a</a:t>
            </a:r>
          </a:p>
          <a:p>
            <a:pPr lvl="1">
              <a:lnSpc>
                <a:spcPct val="90000"/>
              </a:lnSpc>
            </a:pPr>
            <a:r>
              <a:rPr lang="it-IT" sz="1800" dirty="0" err="1"/>
              <a:t>n</a:t>
            </a:r>
            <a:r>
              <a:rPr lang="it-IT" sz="1800" baseline="-25000" dirty="0" err="1"/>
              <a:t>a</a:t>
            </a:r>
            <a:r>
              <a:rPr lang="it-IT" sz="1800" dirty="0"/>
              <a:t> </a:t>
            </a:r>
            <a:r>
              <a:rPr lang="it-IT" sz="1800" dirty="0" err="1"/>
              <a:t>is</a:t>
            </a:r>
            <a:r>
              <a:rPr lang="it-IT" sz="1800" dirty="0"/>
              <a:t> the # of negative </a:t>
            </a:r>
            <a:r>
              <a:rPr lang="it-IT" sz="1800" dirty="0" err="1"/>
              <a:t>examples</a:t>
            </a:r>
            <a:r>
              <a:rPr lang="it-IT" sz="1800" dirty="0"/>
              <a:t> in S fixing the </a:t>
            </a:r>
            <a:r>
              <a:rPr lang="it-IT" sz="1800" dirty="0" err="1"/>
              <a:t>value</a:t>
            </a:r>
            <a:r>
              <a:rPr lang="it-IT" sz="1800" dirty="0"/>
              <a:t> of A </a:t>
            </a:r>
            <a:r>
              <a:rPr lang="it-IT" sz="1800" dirty="0" err="1"/>
              <a:t>as</a:t>
            </a:r>
            <a:r>
              <a:rPr lang="it-IT" sz="1800" dirty="0"/>
              <a:t> a</a:t>
            </a:r>
          </a:p>
          <a:p>
            <a:pPr lvl="1">
              <a:lnSpc>
                <a:spcPct val="90000"/>
              </a:lnSpc>
            </a:pPr>
            <a:endParaRPr lang="it-IT" sz="1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060848"/>
            <a:ext cx="6191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41315"/>
            <a:ext cx="58483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2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Prolog</a:t>
            </a:r>
            <a:r>
              <a:rPr lang="it-IT" dirty="0" smtClean="0"/>
              <a:t> </a:t>
            </a:r>
            <a:r>
              <a:rPr lang="it-IT" dirty="0" err="1" smtClean="0"/>
              <a:t>Coding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/>
              <a:t>attribute</a:t>
            </a:r>
            <a:r>
              <a:rPr lang="it-IT" dirty="0"/>
              <a:t>(</a:t>
            </a:r>
            <a:r>
              <a:rPr lang="it-IT" dirty="0" err="1"/>
              <a:t>fri</a:t>
            </a:r>
            <a:r>
              <a:rPr lang="it-IT" dirty="0"/>
              <a:t>,[</a:t>
            </a:r>
            <a:r>
              <a:rPr lang="it-IT" dirty="0" err="1"/>
              <a:t>yes,no</a:t>
            </a:r>
            <a:r>
              <a:rPr lang="it-IT" dirty="0"/>
              <a:t>]).</a:t>
            </a:r>
          </a:p>
          <a:p>
            <a:pPr marL="0" indent="0">
              <a:buNone/>
            </a:pPr>
            <a:r>
              <a:rPr lang="it-IT" dirty="0" err="1" smtClean="0"/>
              <a:t>attribute</a:t>
            </a:r>
            <a:r>
              <a:rPr lang="it-IT" dirty="0" smtClean="0"/>
              <a:t>(</a:t>
            </a:r>
            <a:r>
              <a:rPr lang="it-IT" dirty="0" err="1" smtClean="0"/>
              <a:t>hun</a:t>
            </a:r>
            <a:r>
              <a:rPr lang="it-IT" dirty="0" smtClean="0"/>
              <a:t>,[</a:t>
            </a:r>
            <a:r>
              <a:rPr lang="it-IT" dirty="0" err="1"/>
              <a:t>yes,no</a:t>
            </a:r>
            <a:r>
              <a:rPr lang="it-IT" dirty="0"/>
              <a:t>]).</a:t>
            </a:r>
          </a:p>
          <a:p>
            <a:pPr marL="0" indent="0">
              <a:buNone/>
            </a:pPr>
            <a:r>
              <a:rPr lang="it-IT" dirty="0" err="1" smtClean="0"/>
              <a:t>attribute</a:t>
            </a:r>
            <a:r>
              <a:rPr lang="it-IT" dirty="0" smtClean="0"/>
              <a:t>(</a:t>
            </a:r>
            <a:r>
              <a:rPr lang="it-IT" dirty="0" err="1" smtClean="0"/>
              <a:t>pat</a:t>
            </a:r>
            <a:r>
              <a:rPr lang="it-IT" dirty="0" smtClean="0"/>
              <a:t>,[</a:t>
            </a:r>
            <a:r>
              <a:rPr lang="it-IT" dirty="0" err="1" smtClean="0"/>
              <a:t>none,some,full</a:t>
            </a:r>
            <a:r>
              <a:rPr lang="it-IT" dirty="0" smtClean="0"/>
              <a:t>]).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example</a:t>
            </a:r>
            <a:r>
              <a:rPr lang="it-IT" dirty="0" smtClean="0"/>
              <a:t>(yes, [</a:t>
            </a:r>
            <a:r>
              <a:rPr lang="it-IT" dirty="0" err="1" smtClean="0"/>
              <a:t>fri</a:t>
            </a:r>
            <a:r>
              <a:rPr lang="it-IT" dirty="0" smtClean="0"/>
              <a:t> = no, </a:t>
            </a:r>
            <a:r>
              <a:rPr lang="it-IT" dirty="0" err="1" smtClean="0"/>
              <a:t>hun</a:t>
            </a:r>
            <a:r>
              <a:rPr lang="it-IT" dirty="0" smtClean="0"/>
              <a:t> = yes, </a:t>
            </a:r>
            <a:r>
              <a:rPr lang="it-IT" dirty="0" err="1" smtClean="0"/>
              <a:t>pat</a:t>
            </a:r>
            <a:r>
              <a:rPr lang="it-IT" dirty="0" smtClean="0"/>
              <a:t> = some, …]).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345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err="1"/>
              <a:t>induce_tree</a:t>
            </a:r>
            <a:r>
              <a:rPr lang="en-US" sz="2000" dirty="0"/>
              <a:t>( Tree)  :-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findall</a:t>
            </a:r>
            <a:r>
              <a:rPr lang="en-US" sz="2000" dirty="0"/>
              <a:t>( example( Class, </a:t>
            </a:r>
            <a:r>
              <a:rPr lang="en-US" sz="2000" dirty="0" err="1"/>
              <a:t>Obj</a:t>
            </a:r>
            <a:r>
              <a:rPr lang="en-US" sz="2000" dirty="0"/>
              <a:t>), example( Class, </a:t>
            </a:r>
            <a:r>
              <a:rPr lang="en-US" sz="2000" dirty="0" err="1"/>
              <a:t>Obj</a:t>
            </a:r>
            <a:r>
              <a:rPr lang="en-US" sz="2000" dirty="0"/>
              <a:t>), Examples),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findall</a:t>
            </a:r>
            <a:r>
              <a:rPr lang="en-US" sz="2000" dirty="0"/>
              <a:t>( </a:t>
            </a:r>
            <a:r>
              <a:rPr lang="en-US" sz="2000" dirty="0" err="1"/>
              <a:t>Att</a:t>
            </a:r>
            <a:r>
              <a:rPr lang="en-US" sz="2000" dirty="0"/>
              <a:t>, attribute( </a:t>
            </a:r>
            <a:r>
              <a:rPr lang="en-US" sz="2000" dirty="0" err="1"/>
              <a:t>Att</a:t>
            </a:r>
            <a:r>
              <a:rPr lang="en-US" sz="2000" dirty="0"/>
              <a:t>, _ ), Attributes),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induce_tree</a:t>
            </a:r>
            <a:r>
              <a:rPr lang="en-US" sz="2000" dirty="0"/>
              <a:t>( Attributes, Examples, Tree).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33798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/>
              <a:t>induce_tree</a:t>
            </a:r>
            <a:r>
              <a:rPr lang="en-US" sz="2000" dirty="0"/>
              <a:t>( Attributes, Examples, tree( Attribute, </a:t>
            </a:r>
            <a:r>
              <a:rPr lang="en-US" sz="2000" dirty="0" err="1"/>
              <a:t>SubTrees</a:t>
            </a:r>
            <a:r>
              <a:rPr lang="en-US" sz="2000" dirty="0"/>
              <a:t>))  :-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choose_attribute</a:t>
            </a:r>
            <a:r>
              <a:rPr lang="en-US" sz="2000" dirty="0"/>
              <a:t>( Attributes, Examples, Attribute), !,</a:t>
            </a:r>
          </a:p>
          <a:p>
            <a:pPr marL="0" indent="0">
              <a:buNone/>
            </a:pPr>
            <a:r>
              <a:rPr lang="en-US" sz="2000" dirty="0"/>
              <a:t> del( Attribute, Attributes, </a:t>
            </a:r>
            <a:r>
              <a:rPr lang="en-US" sz="2000" dirty="0" err="1"/>
              <a:t>RestAtts</a:t>
            </a:r>
            <a:r>
              <a:rPr lang="en-US" sz="2000" dirty="0"/>
              <a:t>),                  % Delete Attribute</a:t>
            </a:r>
          </a:p>
          <a:p>
            <a:pPr marL="0" indent="0">
              <a:buNone/>
            </a:pPr>
            <a:r>
              <a:rPr lang="en-US" sz="2000" dirty="0"/>
              <a:t> attribute( Attribute, Values),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induce_trees</a:t>
            </a:r>
            <a:r>
              <a:rPr lang="en-US" sz="2000" dirty="0"/>
              <a:t>( Attribute, Values, </a:t>
            </a:r>
            <a:r>
              <a:rPr lang="en-US" sz="2000" dirty="0" err="1"/>
              <a:t>RestAtts</a:t>
            </a:r>
            <a:r>
              <a:rPr lang="en-US" sz="2000" dirty="0"/>
              <a:t>, Examples, </a:t>
            </a:r>
            <a:r>
              <a:rPr lang="en-US" sz="2000" dirty="0" err="1"/>
              <a:t>SubTrees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induce_tree</a:t>
            </a:r>
            <a:r>
              <a:rPr lang="en-US" sz="2000" dirty="0"/>
              <a:t>( _, Examples, leaf( </a:t>
            </a:r>
            <a:r>
              <a:rPr lang="en-US" sz="2000" dirty="0" err="1"/>
              <a:t>ExClasses</a:t>
            </a:r>
            <a:r>
              <a:rPr lang="en-US" sz="2000" dirty="0"/>
              <a:t>))  :-     % No (useful) attribute, leaf with class distr.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findall</a:t>
            </a:r>
            <a:r>
              <a:rPr lang="en-US" sz="2000" dirty="0"/>
              <a:t>( Class, member( example( Class, _), Examples), </a:t>
            </a:r>
            <a:r>
              <a:rPr lang="en-US" sz="2000" dirty="0" err="1"/>
              <a:t>ExClasses</a:t>
            </a:r>
            <a:r>
              <a:rPr lang="en-US" sz="2000" dirty="0"/>
              <a:t>).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970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induce_tree</a:t>
            </a:r>
            <a:r>
              <a:rPr lang="en-US" sz="2000" dirty="0"/>
              <a:t>( _, [], null)  :-  !.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induce_tree</a:t>
            </a:r>
            <a:r>
              <a:rPr lang="en-US" sz="2000" dirty="0"/>
              <a:t>( _, [example( Class,_ ) | Examples], leaf( Class))  :-</a:t>
            </a:r>
          </a:p>
          <a:p>
            <a:pPr marL="0" indent="0">
              <a:buNone/>
            </a:pPr>
            <a:r>
              <a:rPr lang="en-US" sz="2000" dirty="0"/>
              <a:t> not ( member( example( </a:t>
            </a:r>
            <a:r>
              <a:rPr lang="en-US" sz="2000" dirty="0" err="1"/>
              <a:t>ClassX</a:t>
            </a:r>
            <a:r>
              <a:rPr lang="en-US" sz="2000" dirty="0"/>
              <a:t>, _), Examples),           % No other example</a:t>
            </a:r>
          </a:p>
          <a:p>
            <a:pPr marL="0" indent="0">
              <a:buNone/>
            </a:pPr>
            <a:r>
              <a:rPr lang="en-US" sz="2000" dirty="0"/>
              <a:t>	   </a:t>
            </a:r>
            <a:r>
              <a:rPr lang="en-US" sz="2000" dirty="0" err="1"/>
              <a:t>ClassX</a:t>
            </a:r>
            <a:r>
              <a:rPr lang="en-US" sz="2000" dirty="0"/>
              <a:t> \== Class), !.                             % of different class</a:t>
            </a:r>
          </a:p>
          <a:p>
            <a:pPr marL="0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04193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Learning…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/>
              <a:t>What?</a:t>
            </a:r>
          </a:p>
          <a:p>
            <a:r>
              <a:rPr lang="en-GB"/>
              <a:t>Concepts/Classes/Sets </a:t>
            </a:r>
          </a:p>
          <a:p>
            <a:pPr>
              <a:buFontTx/>
              <a:buNone/>
            </a:pPr>
            <a:r>
              <a:rPr lang="en-GB"/>
              <a:t>How?</a:t>
            </a:r>
          </a:p>
          <a:p>
            <a:r>
              <a:rPr lang="en-GB"/>
              <a:t>using similarities among objects/instances</a:t>
            </a:r>
          </a:p>
          <a:p>
            <a:pPr>
              <a:buFontTx/>
              <a:buNone/>
            </a:pPr>
            <a:r>
              <a:rPr lang="en-GB"/>
              <a:t>Where these similarities may be found?</a:t>
            </a:r>
          </a:p>
        </p:txBody>
      </p:sp>
    </p:spTree>
    <p:extLst>
      <p:ext uri="{BB962C8B-B14F-4D97-AF65-F5344CB8AC3E}">
        <p14:creationId xmlns:p14="http://schemas.microsoft.com/office/powerpoint/2010/main" val="38674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Observation Space: Feature Space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z="2800"/>
              <a:t>A Feature Space (FS) is a vector space defined as:</a:t>
            </a:r>
          </a:p>
          <a:p>
            <a:pPr>
              <a:buFontTx/>
              <a:buNone/>
            </a:pPr>
            <a:endParaRPr lang="en-GB" sz="2800"/>
          </a:p>
          <a:p>
            <a:pPr>
              <a:buFontTx/>
              <a:buNone/>
            </a:pPr>
            <a:r>
              <a:rPr lang="en-GB" sz="2800"/>
              <a:t>an instance </a:t>
            </a:r>
            <a:r>
              <a:rPr lang="en-GB" sz="2800" i="1"/>
              <a:t>i </a:t>
            </a:r>
            <a:r>
              <a:rPr lang="en-GB" sz="2800"/>
              <a:t>is a point in the feature space:</a:t>
            </a:r>
          </a:p>
          <a:p>
            <a:pPr>
              <a:buFontTx/>
              <a:buNone/>
            </a:pPr>
            <a:endParaRPr lang="en-GB" sz="2800"/>
          </a:p>
          <a:p>
            <a:pPr>
              <a:buFontTx/>
              <a:buNone/>
            </a:pPr>
            <a:r>
              <a:rPr lang="en-GB" sz="2800"/>
              <a:t>A classification function is:</a:t>
            </a:r>
            <a:r>
              <a:rPr lang="en-GB"/>
              <a:t> </a:t>
            </a:r>
          </a:p>
          <a:p>
            <a:pPr>
              <a:buFontTx/>
              <a:buNone/>
            </a:pPr>
            <a:endParaRPr lang="en-GB" sz="2800"/>
          </a:p>
          <a:p>
            <a:pPr>
              <a:buFontTx/>
              <a:buNone/>
            </a:pPr>
            <a:r>
              <a:rPr lang="en-GB" sz="2800"/>
              <a:t>where T is the set of the target classes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772816"/>
            <a:ext cx="3276600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915816"/>
            <a:ext cx="2466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058816"/>
            <a:ext cx="20193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Observation Space: Feature Space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it-IT" sz="2800"/>
          </a:p>
          <a:p>
            <a:pPr>
              <a:lnSpc>
                <a:spcPct val="90000"/>
              </a:lnSpc>
            </a:pPr>
            <a:r>
              <a:rPr lang="it-IT" sz="2800"/>
              <a:t>Pixel matrix?</a:t>
            </a:r>
          </a:p>
          <a:p>
            <a:pPr>
              <a:lnSpc>
                <a:spcPct val="90000"/>
              </a:lnSpc>
            </a:pPr>
            <a:r>
              <a:rPr lang="it-IT" sz="2800"/>
              <a:t>Ditribution of the colors</a:t>
            </a:r>
          </a:p>
          <a:p>
            <a:pPr>
              <a:lnSpc>
                <a:spcPct val="90000"/>
              </a:lnSpc>
            </a:pPr>
            <a:r>
              <a:rPr lang="it-IT" sz="2800"/>
              <a:t>Features as:</a:t>
            </a:r>
          </a:p>
          <a:p>
            <a:pPr lvl="1">
              <a:lnSpc>
                <a:spcPct val="90000"/>
              </a:lnSpc>
            </a:pPr>
            <a:r>
              <a:rPr lang="it-IT" sz="2400"/>
              <a:t>has leaves?</a:t>
            </a:r>
          </a:p>
          <a:p>
            <a:pPr lvl="1">
              <a:lnSpc>
                <a:spcPct val="90000"/>
              </a:lnSpc>
            </a:pPr>
            <a:r>
              <a:rPr lang="it-IT" sz="2400"/>
              <a:t>is planted in the ground?</a:t>
            </a:r>
          </a:p>
          <a:p>
            <a:pPr lvl="1">
              <a:lnSpc>
                <a:spcPct val="90000"/>
              </a:lnSpc>
            </a:pPr>
            <a:r>
              <a:rPr lang="it-IT" sz="2400"/>
              <a:t>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t-IT" sz="2800"/>
              <a:t>Note: in deciding the feature space some prior knowledge is used</a:t>
            </a:r>
          </a:p>
          <a:p>
            <a:pPr>
              <a:lnSpc>
                <a:spcPct val="90000"/>
              </a:lnSpc>
            </a:pPr>
            <a:endParaRPr lang="it-IT" sz="2800"/>
          </a:p>
        </p:txBody>
      </p:sp>
      <p:pic>
        <p:nvPicPr>
          <p:cNvPr id="12292" name="Picture 4" descr="cact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05000"/>
            <a:ext cx="700088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905000"/>
            <a:ext cx="641350" cy="10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05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Definition of the classification problem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/>
              <a:t>Learning requires positive and negative examples</a:t>
            </a:r>
          </a:p>
          <a:p>
            <a:r>
              <a:rPr lang="en-GB" sz="2800"/>
              <a:t>Verifying learning algorithms require test examples</a:t>
            </a:r>
          </a:p>
          <a:p>
            <a:endParaRPr lang="en-GB" sz="2800"/>
          </a:p>
          <a:p>
            <a:r>
              <a:rPr lang="en-GB" sz="2800"/>
              <a:t>Given a set of instances </a:t>
            </a:r>
            <a:r>
              <a:rPr lang="en-GB" sz="2800" i="1"/>
              <a:t>I </a:t>
            </a:r>
            <a:r>
              <a:rPr lang="en-GB" sz="2800"/>
              <a:t>and a desired target function tagger </a:t>
            </a:r>
            <a:r>
              <a:rPr lang="en-GB" sz="2800" i="1"/>
              <a:t>Tagger</a:t>
            </a:r>
            <a:r>
              <a:rPr lang="en-GB" sz="2800"/>
              <a:t>, we need annotators to define training and testing examples</a:t>
            </a:r>
          </a:p>
          <a:p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6433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Annotation is an hard work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Annotation procedure:</a:t>
            </a:r>
          </a:p>
          <a:p>
            <a:pPr lvl="1"/>
            <a:r>
              <a:rPr lang="it-IT"/>
              <a:t>definition of the scope: the target classes </a:t>
            </a:r>
            <a:r>
              <a:rPr lang="it-IT" i="1"/>
              <a:t>T</a:t>
            </a:r>
          </a:p>
          <a:p>
            <a:pPr lvl="1"/>
            <a:r>
              <a:rPr lang="it-IT"/>
              <a:t>definition of the set of the instances </a:t>
            </a:r>
            <a:r>
              <a:rPr lang="it-IT" i="1"/>
              <a:t>I</a:t>
            </a:r>
            <a:endParaRPr lang="it-IT"/>
          </a:p>
          <a:p>
            <a:pPr lvl="1"/>
            <a:r>
              <a:rPr lang="it-IT"/>
              <a:t>definition of the annotation procedure</a:t>
            </a:r>
          </a:p>
          <a:p>
            <a:pPr lvl="1"/>
            <a:r>
              <a:rPr lang="it-IT"/>
              <a:t>actual annotation</a:t>
            </a:r>
          </a:p>
        </p:txBody>
      </p:sp>
    </p:spTree>
    <p:extLst>
      <p:ext uri="{BB962C8B-B14F-4D97-AF65-F5344CB8AC3E}">
        <p14:creationId xmlns:p14="http://schemas.microsoft.com/office/powerpoint/2010/main" val="242707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Annotation problems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Are the target classes well defined (and shared among people)?</a:t>
            </a:r>
          </a:p>
          <a:p>
            <a:r>
              <a:rPr lang="it-IT"/>
              <a:t>How is possible to measure this?</a:t>
            </a:r>
          </a:p>
          <a:p>
            <a:pPr lvl="1">
              <a:buFontTx/>
              <a:buNone/>
            </a:pPr>
            <a:r>
              <a:rPr lang="it-IT">
                <a:sym typeface="Wingdings" pitchFamily="2" charset="2"/>
              </a:rPr>
              <a:t> inter-annotator agreement</a:t>
            </a:r>
          </a:p>
          <a:p>
            <a:pPr lvl="2">
              <a:buFontTx/>
              <a:buNone/>
            </a:pPr>
            <a:endParaRPr lang="it-IT"/>
          </a:p>
          <a:p>
            <a:pPr lvl="2" algn="ctr">
              <a:buFontTx/>
              <a:buNone/>
            </a:pPr>
            <a:r>
              <a:rPr lang="it-IT" sz="3200" b="1"/>
              <a:t>instances should be annotated </a:t>
            </a:r>
          </a:p>
          <a:p>
            <a:pPr lvl="2" algn="ctr">
              <a:buFontTx/>
              <a:buNone/>
            </a:pPr>
            <a:r>
              <a:rPr lang="it-IT" sz="3200" b="1"/>
              <a:t>by more than one annotators</a:t>
            </a:r>
          </a:p>
        </p:txBody>
      </p:sp>
    </p:spTree>
    <p:extLst>
      <p:ext uri="{BB962C8B-B14F-4D97-AF65-F5344CB8AC3E}">
        <p14:creationId xmlns:p14="http://schemas.microsoft.com/office/powerpoint/2010/main" val="12045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Settings\fabio\Dati applicazioni\Microsoft\Modelli\Template.pot</Template>
  <TotalTime>10838</TotalTime>
  <Words>1471</Words>
  <Application>Microsoft Office PowerPoint</Application>
  <PresentationFormat>Presentazione su schermo (4:3)</PresentationFormat>
  <Paragraphs>330</Paragraphs>
  <Slides>34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6" baseType="lpstr">
      <vt:lpstr>Template</vt:lpstr>
      <vt:lpstr>Worksheet</vt:lpstr>
      <vt:lpstr>Cenni di Machine Learning: Decision Tree Learning</vt:lpstr>
      <vt:lpstr>Concept Learning… what?</vt:lpstr>
      <vt:lpstr>Quick background  on Supervised Machine Learning</vt:lpstr>
      <vt:lpstr>Learning…</vt:lpstr>
      <vt:lpstr>Observation Space: Feature Space</vt:lpstr>
      <vt:lpstr>Observation Space: Feature Space </vt:lpstr>
      <vt:lpstr>Definition of the classification problem</vt:lpstr>
      <vt:lpstr>Annotation is an hard work</vt:lpstr>
      <vt:lpstr>Annotation problems</vt:lpstr>
      <vt:lpstr>Speeding up the annotation...</vt:lpstr>
      <vt:lpstr>After the annotation</vt:lpstr>
      <vt:lpstr>Using the annotated material</vt:lpstr>
      <vt:lpstr>Evaluation Metrics</vt:lpstr>
      <vt:lpstr>Precision/Recall/F-measure</vt:lpstr>
      <vt:lpstr>Categorizzazione: come avviene?</vt:lpstr>
      <vt:lpstr>Categorizzazione: in apprendimento automatico</vt:lpstr>
      <vt:lpstr>Categorizzazione: in apprendimento automatico</vt:lpstr>
      <vt:lpstr>Decision Tree: example</vt:lpstr>
      <vt:lpstr>Decision Tree: how is it?</vt:lpstr>
      <vt:lpstr>The Restaurant Domain</vt:lpstr>
      <vt:lpstr>Splitting Examples by Testing on Attributes</vt:lpstr>
      <vt:lpstr>Splitting Examples by Testing on Attributes (con’t)</vt:lpstr>
      <vt:lpstr>Splitting Examples by Testing on Attributes (con’t)</vt:lpstr>
      <vt:lpstr>Splitting Examples by Testing on Attributes (con’t)</vt:lpstr>
      <vt:lpstr>What Makes a Good Attribute?</vt:lpstr>
      <vt:lpstr>Final Decision Tree</vt:lpstr>
      <vt:lpstr>Decision Tree Learning: ID3 algorithm</vt:lpstr>
      <vt:lpstr>Attribute selection function: Gain(A,S)</vt:lpstr>
      <vt:lpstr>Attribute selection function: Gain(A,S)</vt:lpstr>
      <vt:lpstr>Example: Gain(A,S) with a binary classification</vt:lpstr>
      <vt:lpstr>Prolog Coding</vt:lpstr>
      <vt:lpstr>Presentazione standard di PowerPoint</vt:lpstr>
      <vt:lpstr>Presentazione standard di PowerPoint</vt:lpstr>
      <vt:lpstr>Presentazione standard di PowerPoint</vt:lpstr>
    </vt:vector>
  </TitlesOfParts>
  <Company>DISP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fabio</dc:creator>
  <cp:lastModifiedBy>fmz</cp:lastModifiedBy>
  <cp:revision>219</cp:revision>
  <dcterms:created xsi:type="dcterms:W3CDTF">2006-11-03T14:20:30Z</dcterms:created>
  <dcterms:modified xsi:type="dcterms:W3CDTF">2013-01-08T22:05:29Z</dcterms:modified>
</cp:coreProperties>
</file>