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BDAC38A-F47B-400B-A7C9-1AE9FA49E16D}"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1084698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BDAC38A-F47B-400B-A7C9-1AE9FA49E16D}"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365476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BDAC38A-F47B-400B-A7C9-1AE9FA49E16D}"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33083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BDAC38A-F47B-400B-A7C9-1AE9FA49E16D}"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54B26-4940-41A2-B4A7-7EA3AA6A6259}"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914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BDAC38A-F47B-400B-A7C9-1AE9FA49E16D}"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71496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6BDAC38A-F47B-400B-A7C9-1AE9FA49E16D}" type="datetimeFigureOut">
              <a:rPr lang="en-US" smtClean="0"/>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2891449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6BDAC38A-F47B-400B-A7C9-1AE9FA49E16D}" type="datetimeFigureOut">
              <a:rPr lang="en-US" smtClean="0"/>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32486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BDAC38A-F47B-400B-A7C9-1AE9FA49E16D}"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267903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BDAC38A-F47B-400B-A7C9-1AE9FA49E16D}"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13280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BDAC38A-F47B-400B-A7C9-1AE9FA49E16D}"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365737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BDAC38A-F47B-400B-A7C9-1AE9FA49E16D}"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114392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BDAC38A-F47B-400B-A7C9-1AE9FA49E16D}"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89947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BDAC38A-F47B-400B-A7C9-1AE9FA49E16D}" type="datetimeFigureOut">
              <a:rPr lang="en-US" smtClean="0"/>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363767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BDAC38A-F47B-400B-A7C9-1AE9FA49E16D}" type="datetimeFigureOut">
              <a:rPr lang="en-US" smtClean="0"/>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218711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AC38A-F47B-400B-A7C9-1AE9FA49E16D}" type="datetimeFigureOut">
              <a:rPr lang="en-US" smtClean="0"/>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111212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BDAC38A-F47B-400B-A7C9-1AE9FA49E16D}"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155074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BDAC38A-F47B-400B-A7C9-1AE9FA49E16D}"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54B26-4940-41A2-B4A7-7EA3AA6A6259}" type="slidenum">
              <a:rPr lang="en-US" smtClean="0"/>
              <a:t>‹Nº›</a:t>
            </a:fld>
            <a:endParaRPr lang="en-US"/>
          </a:p>
        </p:txBody>
      </p:sp>
    </p:spTree>
    <p:extLst>
      <p:ext uri="{BB962C8B-B14F-4D97-AF65-F5344CB8AC3E}">
        <p14:creationId xmlns:p14="http://schemas.microsoft.com/office/powerpoint/2010/main" val="122538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BDAC38A-F47B-400B-A7C9-1AE9FA49E16D}" type="datetimeFigureOut">
              <a:rPr lang="en-US" smtClean="0"/>
              <a:t>8/14/2019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A54B26-4940-41A2-B4A7-7EA3AA6A6259}" type="slidenum">
              <a:rPr lang="en-US" smtClean="0"/>
              <a:t>‹Nº›</a:t>
            </a:fld>
            <a:endParaRPr lang="en-US"/>
          </a:p>
        </p:txBody>
      </p:sp>
    </p:spTree>
    <p:extLst>
      <p:ext uri="{BB962C8B-B14F-4D97-AF65-F5344CB8AC3E}">
        <p14:creationId xmlns:p14="http://schemas.microsoft.com/office/powerpoint/2010/main" val="22727300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TIPOS DE OPERADORES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744510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1026" name="Picture 2" descr="Operadores aritmÃ©ticos incremental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91237" y="2675867"/>
            <a:ext cx="8800000" cy="217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178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NOTA:</a:t>
            </a:r>
            <a:endParaRPr lang="en-US" dirty="0"/>
          </a:p>
        </p:txBody>
      </p:sp>
      <p:sp>
        <p:nvSpPr>
          <p:cNvPr id="3" name="Marcador de contenido 2"/>
          <p:cNvSpPr>
            <a:spLocks noGrp="1"/>
          </p:cNvSpPr>
          <p:nvPr>
            <p:ph idx="1"/>
          </p:nvPr>
        </p:nvSpPr>
        <p:spPr/>
        <p:txBody>
          <a:bodyPr>
            <a:normAutofit/>
          </a:bodyPr>
          <a:lstStyle/>
          <a:p>
            <a:r>
              <a:rPr lang="es-ES" sz="5400" dirty="0"/>
              <a:t>Estos operadores suelen sustituir a veces al operador asignación y también suelen aparecer en bucles </a:t>
            </a:r>
            <a:r>
              <a:rPr lang="es-ES" sz="5400" dirty="0" err="1"/>
              <a:t>for</a:t>
            </a:r>
            <a:r>
              <a:rPr lang="es-ES" sz="5400" dirty="0"/>
              <a:t>.</a:t>
            </a:r>
            <a:endParaRPr lang="en-US" sz="5400" dirty="0"/>
          </a:p>
        </p:txBody>
      </p:sp>
    </p:spTree>
    <p:extLst>
      <p:ext uri="{BB962C8B-B14F-4D97-AF65-F5344CB8AC3E}">
        <p14:creationId xmlns:p14="http://schemas.microsoft.com/office/powerpoint/2010/main" val="277410680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cap="all" dirty="0"/>
              <a:t>OPERADORES ARITMÉTICOS </a:t>
            </a:r>
            <a:r>
              <a:rPr lang="en-US" cap="all" dirty="0" smtClean="0"/>
              <a:t>COMBINADOS</a:t>
            </a:r>
            <a:endParaRPr lang="en-US" dirty="0"/>
          </a:p>
        </p:txBody>
      </p:sp>
      <p:sp>
        <p:nvSpPr>
          <p:cNvPr id="3" name="Marcador de contenido 2"/>
          <p:cNvSpPr>
            <a:spLocks noGrp="1"/>
          </p:cNvSpPr>
          <p:nvPr>
            <p:ph idx="1"/>
          </p:nvPr>
        </p:nvSpPr>
        <p:spPr/>
        <p:txBody>
          <a:bodyPr>
            <a:normAutofit/>
          </a:bodyPr>
          <a:lstStyle/>
          <a:p>
            <a:r>
              <a:rPr lang="es-ES" sz="3600" dirty="0"/>
              <a:t>Combinan un operador aritmético con el operador asignación. Como en el caso de los operadores aritméticos pueden tener </a:t>
            </a:r>
            <a:r>
              <a:rPr lang="es-ES" sz="3600" dirty="0" err="1"/>
              <a:t>operandos</a:t>
            </a:r>
            <a:r>
              <a:rPr lang="es-ES" sz="3600" dirty="0"/>
              <a:t> numéricos enteros o reales y el tipo específico de resultado numérico dependerá del tipo de éstos. En la siguiente tabla se resumen los diferentes operadores de esta categoría.</a:t>
            </a:r>
            <a:endParaRPr lang="en-US" sz="3600" dirty="0"/>
          </a:p>
        </p:txBody>
      </p:sp>
    </p:spTree>
    <p:extLst>
      <p:ext uri="{BB962C8B-B14F-4D97-AF65-F5344CB8AC3E}">
        <p14:creationId xmlns:p14="http://schemas.microsoft.com/office/powerpoint/2010/main" val="338838600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EJEMPLO:</a:t>
            </a:r>
            <a:endParaRPr lang="en-US" dirty="0"/>
          </a:p>
        </p:txBody>
      </p:sp>
      <p:pic>
        <p:nvPicPr>
          <p:cNvPr id="3074" name="Picture 2" descr="Operadores aritmÃ©ticos combinado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97587" y="2758407"/>
            <a:ext cx="8787301" cy="200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842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cap="all" dirty="0"/>
              <a:t>OPERADORES DE </a:t>
            </a:r>
            <a:r>
              <a:rPr lang="en-US" cap="all" dirty="0" smtClean="0"/>
              <a:t>RELACIÓN</a:t>
            </a:r>
            <a:endParaRPr lang="en-US" dirty="0"/>
          </a:p>
        </p:txBody>
      </p:sp>
      <p:sp>
        <p:nvSpPr>
          <p:cNvPr id="3" name="Marcador de contenido 2"/>
          <p:cNvSpPr>
            <a:spLocks noGrp="1"/>
          </p:cNvSpPr>
          <p:nvPr>
            <p:ph idx="1"/>
          </p:nvPr>
        </p:nvSpPr>
        <p:spPr/>
        <p:txBody>
          <a:bodyPr>
            <a:normAutofit/>
          </a:bodyPr>
          <a:lstStyle/>
          <a:p>
            <a:r>
              <a:rPr lang="es-ES" sz="4000" dirty="0"/>
              <a:t>Realizan comparaciones entre datos compatibles de tipos primitivos (numéricos, carácter y booleanos) teniendo siempre un resultado booleano. Los </a:t>
            </a:r>
            <a:r>
              <a:rPr lang="es-ES" sz="4000" dirty="0" err="1"/>
              <a:t>operandos</a:t>
            </a:r>
            <a:r>
              <a:rPr lang="es-ES" sz="4000" dirty="0"/>
              <a:t> booleanos sólo pueden emplear los operadores de igualdad y desigualdad.</a:t>
            </a:r>
            <a:endParaRPr lang="en-US" sz="4000" dirty="0"/>
          </a:p>
        </p:txBody>
      </p:sp>
    </p:spTree>
    <p:extLst>
      <p:ext uri="{BB962C8B-B14F-4D97-AF65-F5344CB8AC3E}">
        <p14:creationId xmlns:p14="http://schemas.microsoft.com/office/powerpoint/2010/main" val="130290171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098" name="Picture 2" descr="Operadores de relaciÃ³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16634" y="2745708"/>
            <a:ext cx="8749206" cy="2031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62713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NOTA</a:t>
            </a:r>
            <a:endParaRPr lang="en-US" dirty="0"/>
          </a:p>
        </p:txBody>
      </p:sp>
      <p:sp>
        <p:nvSpPr>
          <p:cNvPr id="3" name="Marcador de contenido 2"/>
          <p:cNvSpPr>
            <a:spLocks noGrp="1"/>
          </p:cNvSpPr>
          <p:nvPr>
            <p:ph idx="1"/>
          </p:nvPr>
        </p:nvSpPr>
        <p:spPr/>
        <p:txBody>
          <a:bodyPr>
            <a:normAutofit/>
          </a:bodyPr>
          <a:lstStyle/>
          <a:p>
            <a:r>
              <a:rPr lang="es-ES" sz="4400" dirty="0"/>
              <a:t>Todos los valores numéricos que se comparan con </a:t>
            </a:r>
            <a:r>
              <a:rPr lang="es-ES" sz="4400" dirty="0" err="1"/>
              <a:t>NaN</a:t>
            </a:r>
            <a:r>
              <a:rPr lang="es-ES" sz="4400" dirty="0"/>
              <a:t> dan como resultado false excepto el operador != que devuelve true. Esto ocurre incluso si ambos valores son </a:t>
            </a:r>
            <a:r>
              <a:rPr lang="es-ES" sz="4400" dirty="0" err="1"/>
              <a:t>NaN</a:t>
            </a:r>
            <a:r>
              <a:rPr lang="es-ES" sz="4400" dirty="0"/>
              <a:t>.</a:t>
            </a:r>
            <a:endParaRPr lang="en-US" sz="4400" dirty="0"/>
          </a:p>
        </p:txBody>
      </p:sp>
    </p:spTree>
    <p:extLst>
      <p:ext uri="{BB962C8B-B14F-4D97-AF65-F5344CB8AC3E}">
        <p14:creationId xmlns:p14="http://schemas.microsoft.com/office/powerpoint/2010/main" val="329546450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cap="all" dirty="0"/>
              <a:t>OPERADOR CONCATENACIÓN DE CADENAS</a:t>
            </a:r>
            <a:br>
              <a:rPr lang="en-US" cap="all" dirty="0"/>
            </a:br>
            <a:endParaRPr lang="en-US" dirty="0"/>
          </a:p>
        </p:txBody>
      </p:sp>
      <p:sp>
        <p:nvSpPr>
          <p:cNvPr id="3" name="Marcador de contenido 2"/>
          <p:cNvSpPr>
            <a:spLocks noGrp="1"/>
          </p:cNvSpPr>
          <p:nvPr>
            <p:ph idx="1"/>
          </p:nvPr>
        </p:nvSpPr>
        <p:spPr/>
        <p:txBody>
          <a:bodyPr>
            <a:normAutofit/>
          </a:bodyPr>
          <a:lstStyle/>
          <a:p>
            <a:r>
              <a:rPr lang="es-ES" sz="4000" dirty="0"/>
              <a:t>El operador concatenación +, es un operador binario que devuelve una cadena resultado de concatenar las dos cadenas que actúan como </a:t>
            </a:r>
            <a:r>
              <a:rPr lang="es-ES" sz="4000" dirty="0" err="1"/>
              <a:t>operandos</a:t>
            </a:r>
            <a:r>
              <a:rPr lang="es-ES" sz="4000" dirty="0"/>
              <a:t>. Si sólo uno de los </a:t>
            </a:r>
            <a:r>
              <a:rPr lang="es-ES" sz="4000" dirty="0" err="1"/>
              <a:t>operandos</a:t>
            </a:r>
            <a:r>
              <a:rPr lang="es-ES" sz="4000" dirty="0"/>
              <a:t> es de tipo cadena, el otro operando se convierte implícitamente en tipo cadena.</a:t>
            </a:r>
            <a:endParaRPr lang="en-US" sz="4000" dirty="0"/>
          </a:p>
        </p:txBody>
      </p:sp>
    </p:spTree>
    <p:extLst>
      <p:ext uri="{BB962C8B-B14F-4D97-AF65-F5344CB8AC3E}">
        <p14:creationId xmlns:p14="http://schemas.microsoft.com/office/powerpoint/2010/main" val="220815127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7170" name="Picture 2" descr="Operador concatenaciÃ³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89650" y="3279042"/>
            <a:ext cx="9003174" cy="96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15207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cap="all" dirty="0"/>
              <a:t>SEPARADORES</a:t>
            </a:r>
            <a:br>
              <a:rPr lang="en-US" cap="all" dirty="0"/>
            </a:br>
            <a:endParaRPr lang="en-US" dirty="0"/>
          </a:p>
        </p:txBody>
      </p:sp>
      <p:sp>
        <p:nvSpPr>
          <p:cNvPr id="3" name="Marcador de contenido 2"/>
          <p:cNvSpPr>
            <a:spLocks noGrp="1"/>
          </p:cNvSpPr>
          <p:nvPr>
            <p:ph idx="1"/>
          </p:nvPr>
        </p:nvSpPr>
        <p:spPr/>
        <p:txBody>
          <a:bodyPr>
            <a:normAutofit lnSpcReduction="10000"/>
          </a:bodyPr>
          <a:lstStyle/>
          <a:p>
            <a:r>
              <a:rPr lang="es-ES" sz="4800" dirty="0"/>
              <a:t>Existen algunos caracteres que tienen un significado especial en el lenguaje Java. En la siguiente tabla se resumen los diferentes separadores que pueden encontrarse en el código fuente de un programa.</a:t>
            </a:r>
            <a:endParaRPr lang="en-US" sz="4800" dirty="0"/>
          </a:p>
        </p:txBody>
      </p:sp>
    </p:spTree>
    <p:extLst>
      <p:ext uri="{BB962C8B-B14F-4D97-AF65-F5344CB8AC3E}">
        <p14:creationId xmlns:p14="http://schemas.microsoft.com/office/powerpoint/2010/main" val="291528677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a:bodyPr>
          <a:lstStyle/>
          <a:p>
            <a:r>
              <a:rPr lang="en-US" cap="all" dirty="0"/>
              <a:t>OPERADOR ASIGNACIÓN</a:t>
            </a:r>
          </a:p>
          <a:p>
            <a:r>
              <a:rPr lang="en-US" cap="all" dirty="0"/>
              <a:t>OPERADORES ARITMÉTICOS</a:t>
            </a:r>
          </a:p>
          <a:p>
            <a:r>
              <a:rPr lang="en-US" cap="all" dirty="0"/>
              <a:t>OPERADORES ARITMÉTICOS INCREMENTALES</a:t>
            </a:r>
          </a:p>
          <a:p>
            <a:r>
              <a:rPr lang="en-US" cap="all" dirty="0"/>
              <a:t>OPERADORES ARITMÉTICOS COMBINADOS</a:t>
            </a:r>
          </a:p>
          <a:p>
            <a:r>
              <a:rPr lang="en-US" cap="all" dirty="0"/>
              <a:t>OPERADORES DE RELACIÓN</a:t>
            </a:r>
          </a:p>
          <a:p>
            <a:r>
              <a:rPr lang="en-US" cap="all" dirty="0"/>
              <a:t>OPERADORES LÓGICOS O BOOLEANOS</a:t>
            </a:r>
          </a:p>
          <a:p>
            <a:r>
              <a:rPr lang="en-US" cap="all" dirty="0"/>
              <a:t>EL OPERADOR CONDICIONAL</a:t>
            </a:r>
          </a:p>
          <a:p>
            <a:r>
              <a:rPr lang="en-US" cap="all" dirty="0"/>
              <a:t>OPERADORES DE BIT</a:t>
            </a:r>
          </a:p>
          <a:p>
            <a:r>
              <a:rPr lang="en-US" cap="all" dirty="0"/>
              <a:t>OPERADOR CONCATENACIÓN DE CADENAS</a:t>
            </a:r>
          </a:p>
          <a:p>
            <a:endParaRPr lang="en-US" dirty="0"/>
          </a:p>
        </p:txBody>
      </p:sp>
    </p:spTree>
    <p:extLst>
      <p:ext uri="{BB962C8B-B14F-4D97-AF65-F5344CB8AC3E}">
        <p14:creationId xmlns:p14="http://schemas.microsoft.com/office/powerpoint/2010/main" val="139273896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stretch>
            <a:fillRect/>
          </a:stretch>
        </p:blipFill>
        <p:spPr>
          <a:xfrm>
            <a:off x="2814637" y="2104231"/>
            <a:ext cx="6553200" cy="3314700"/>
          </a:xfrm>
          <a:prstGeom prst="rect">
            <a:avLst/>
          </a:prstGeom>
        </p:spPr>
      </p:pic>
    </p:spTree>
    <p:extLst>
      <p:ext uri="{BB962C8B-B14F-4D97-AF65-F5344CB8AC3E}">
        <p14:creationId xmlns:p14="http://schemas.microsoft.com/office/powerpoint/2010/main" val="391402343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cap="all" dirty="0">
                <a:effectLst/>
              </a:rPr>
              <a:t>SENTENCIAS DE CONTROL DEL FLUJO DE UN PROGRAMA</a:t>
            </a:r>
            <a:br>
              <a:rPr lang="es-ES" cap="all" dirty="0">
                <a:effectLst/>
              </a:rPr>
            </a:br>
            <a:endParaRPr lang="en-US" dirty="0"/>
          </a:p>
        </p:txBody>
      </p:sp>
      <p:sp>
        <p:nvSpPr>
          <p:cNvPr id="3" name="Marcador de contenido 2"/>
          <p:cNvSpPr>
            <a:spLocks noGrp="1"/>
          </p:cNvSpPr>
          <p:nvPr>
            <p:ph idx="1"/>
          </p:nvPr>
        </p:nvSpPr>
        <p:spPr/>
        <p:txBody>
          <a:bodyPr>
            <a:normAutofit/>
          </a:bodyPr>
          <a:lstStyle/>
          <a:p>
            <a:r>
              <a:rPr lang="es-ES" sz="2800" dirty="0">
                <a:effectLst/>
              </a:rPr>
              <a:t>Cuando se escribe un programa, se introduce la secuencia de sentencias dentro de un archivo. Sin sentencias de control del flujo, el intérprete ejecuta las sentencias conforme aparecen en el programa de principio a fin. Las sentencias de control de flujo se emplean en los programas para ejecutar sentencias condicionalmente, repetir un conjunto de sentencias o, en general, cambiar el flujo secuencial de ejecución. Las sentencias selectivas o condicionales se verán en este capítulo y las sentencias repetitivas en el siguiente.</a:t>
            </a:r>
            <a:endParaRPr lang="en-US" sz="2800" dirty="0"/>
          </a:p>
        </p:txBody>
      </p:sp>
    </p:spTree>
    <p:extLst>
      <p:ext uri="{BB962C8B-B14F-4D97-AF65-F5344CB8AC3E}">
        <p14:creationId xmlns:p14="http://schemas.microsoft.com/office/powerpoint/2010/main" val="1798631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cap="all" dirty="0">
                <a:effectLst/>
              </a:rPr>
              <a:t>SENTENCIA </a:t>
            </a:r>
            <a:r>
              <a:rPr lang="en-US" cap="all" dirty="0" smtClean="0">
                <a:effectLst/>
              </a:rPr>
              <a:t>IF-ELSE</a:t>
            </a:r>
            <a:endParaRPr lang="en-US" dirty="0"/>
          </a:p>
        </p:txBody>
      </p:sp>
      <p:sp>
        <p:nvSpPr>
          <p:cNvPr id="3" name="Marcador de contenido 2"/>
          <p:cNvSpPr>
            <a:spLocks noGrp="1"/>
          </p:cNvSpPr>
          <p:nvPr>
            <p:ph idx="1"/>
          </p:nvPr>
        </p:nvSpPr>
        <p:spPr/>
        <p:txBody>
          <a:bodyPr>
            <a:normAutofit/>
          </a:bodyPr>
          <a:lstStyle/>
          <a:p>
            <a:r>
              <a:rPr lang="es-ES" sz="3200" dirty="0"/>
              <a:t>Es una bifurcación o sentencia condicional de una o dos ramas. La sentencia de control evalúa la condición lógica o booleana. Si esta condición es cierta entonces se ejecuta la sentencia o sentencias (1) que se encuentra a </a:t>
            </a:r>
            <a:r>
              <a:rPr lang="es-ES" sz="3200" dirty="0" smtClean="0"/>
              <a:t>continuación. </a:t>
            </a:r>
            <a:r>
              <a:rPr lang="es-ES" sz="3200" dirty="0"/>
              <a:t>En caso contrario, se ejecuta la sentencia (2) que sigue a </a:t>
            </a:r>
            <a:r>
              <a:rPr lang="es-ES" sz="3200" dirty="0" err="1"/>
              <a:t>else</a:t>
            </a:r>
            <a:r>
              <a:rPr lang="es-ES" sz="3200" dirty="0"/>
              <a:t> (si ésta existe). La sentencia puede constar opcionalmente de una o dos ramas con sus correspondientes sentencias.</a:t>
            </a:r>
            <a:endParaRPr lang="en-US" sz="3200" dirty="0"/>
          </a:p>
        </p:txBody>
      </p:sp>
    </p:spTree>
    <p:extLst>
      <p:ext uri="{BB962C8B-B14F-4D97-AF65-F5344CB8AC3E}">
        <p14:creationId xmlns:p14="http://schemas.microsoft.com/office/powerpoint/2010/main" val="3447913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effectLst/>
              </a:rPr>
              <a:t>Sintaxis</a:t>
            </a:r>
            <a:r>
              <a:rPr lang="en-US" dirty="0">
                <a:effectLst/>
              </a:rPr>
              <a:t>:</a:t>
            </a:r>
            <a:endParaRPr lang="en-US" dirty="0"/>
          </a:p>
        </p:txBody>
      </p:sp>
      <p:sp>
        <p:nvSpPr>
          <p:cNvPr id="3" name="Marcador de contenido 2"/>
          <p:cNvSpPr>
            <a:spLocks noGrp="1"/>
          </p:cNvSpPr>
          <p:nvPr>
            <p:ph idx="1"/>
          </p:nvPr>
        </p:nvSpPr>
        <p:spPr>
          <a:xfrm>
            <a:off x="913795" y="1358537"/>
            <a:ext cx="10353762" cy="5216433"/>
          </a:xfrm>
        </p:spPr>
        <p:txBody>
          <a:bodyPr>
            <a:noAutofit/>
          </a:bodyPr>
          <a:lstStyle/>
          <a:p>
            <a:r>
              <a:rPr lang="en-US" sz="2200" b="1" dirty="0"/>
              <a:t>if (</a:t>
            </a:r>
            <a:r>
              <a:rPr lang="en-US" sz="2200" b="1" dirty="0" err="1"/>
              <a:t>expresionLogica</a:t>
            </a:r>
            <a:r>
              <a:rPr lang="en-US" sz="2200" b="1" dirty="0"/>
              <a:t>) {</a:t>
            </a:r>
          </a:p>
          <a:p>
            <a:r>
              <a:rPr lang="en-US" sz="2200" dirty="0"/>
              <a:t>    </a:t>
            </a:r>
            <a:r>
              <a:rPr lang="en-US" sz="2200" dirty="0" smtClean="0"/>
              <a:t>sentencia_1;</a:t>
            </a:r>
            <a:endParaRPr lang="en-US" sz="2200" dirty="0"/>
          </a:p>
          <a:p>
            <a:r>
              <a:rPr lang="en-US" sz="2200" dirty="0" smtClean="0"/>
              <a:t>}</a:t>
            </a:r>
          </a:p>
          <a:p>
            <a:endParaRPr lang="en-US" sz="2200" dirty="0"/>
          </a:p>
          <a:p>
            <a:r>
              <a:rPr lang="es-ES" sz="2200" dirty="0" smtClean="0">
                <a:effectLst/>
              </a:rPr>
              <a:t>o bien (con dos ramas):</a:t>
            </a:r>
          </a:p>
          <a:p>
            <a:endParaRPr lang="es-ES" sz="2200" dirty="0">
              <a:effectLst/>
            </a:endParaRPr>
          </a:p>
          <a:p>
            <a:r>
              <a:rPr lang="en-US" sz="2200" b="1" dirty="0"/>
              <a:t>if (</a:t>
            </a:r>
            <a:r>
              <a:rPr lang="en-US" sz="2200" b="1" dirty="0" err="1"/>
              <a:t>expresionLogica</a:t>
            </a:r>
            <a:r>
              <a:rPr lang="en-US" sz="2200" b="1" dirty="0"/>
              <a:t>) {</a:t>
            </a:r>
          </a:p>
          <a:p>
            <a:r>
              <a:rPr lang="en-US" sz="2200" dirty="0"/>
              <a:t>    sentencia_1;</a:t>
            </a:r>
          </a:p>
          <a:p>
            <a:r>
              <a:rPr lang="en-US" sz="2200" dirty="0"/>
              <a:t>} </a:t>
            </a:r>
            <a:r>
              <a:rPr lang="en-US" sz="2200" b="1" dirty="0"/>
              <a:t>else {</a:t>
            </a:r>
          </a:p>
          <a:p>
            <a:r>
              <a:rPr lang="en-US" sz="2200" dirty="0"/>
              <a:t>    sentencia_2;</a:t>
            </a:r>
          </a:p>
          <a:p>
            <a:r>
              <a:rPr lang="en-US" sz="2200" dirty="0"/>
              <a:t>}</a:t>
            </a:r>
          </a:p>
          <a:p>
            <a:endParaRPr lang="en-US" sz="2200" dirty="0"/>
          </a:p>
        </p:txBody>
      </p:sp>
    </p:spTree>
    <p:extLst>
      <p:ext uri="{BB962C8B-B14F-4D97-AF65-F5344CB8AC3E}">
        <p14:creationId xmlns:p14="http://schemas.microsoft.com/office/powerpoint/2010/main" val="4270378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EJERCICIO #1</a:t>
            </a:r>
            <a:br>
              <a:rPr lang="en-US" dirty="0" smtClean="0"/>
            </a:br>
            <a:r>
              <a:rPr lang="en-US" dirty="0" smtClean="0"/>
              <a:t>CALCULAR LA RENTA</a:t>
            </a:r>
            <a:endParaRPr lang="en-US" dirty="0"/>
          </a:p>
        </p:txBody>
      </p:sp>
      <p:pic>
        <p:nvPicPr>
          <p:cNvPr id="1026" name="Picture 2" descr="Resultado de imagen para tabla de descuento de renta"/>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4058" r="35339"/>
          <a:stretch/>
        </p:blipFill>
        <p:spPr bwMode="auto">
          <a:xfrm>
            <a:off x="2857891" y="2360021"/>
            <a:ext cx="6465570" cy="26500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85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cap="all" dirty="0" smtClean="0"/>
              <a:t>OPERADOR ASIGNACIÓN</a:t>
            </a:r>
            <a:endParaRPr lang="en-US" dirty="0"/>
          </a:p>
        </p:txBody>
      </p:sp>
      <p:sp>
        <p:nvSpPr>
          <p:cNvPr id="3" name="Marcador de contenido 2"/>
          <p:cNvSpPr>
            <a:spLocks noGrp="1"/>
          </p:cNvSpPr>
          <p:nvPr>
            <p:ph idx="1"/>
          </p:nvPr>
        </p:nvSpPr>
        <p:spPr/>
        <p:txBody>
          <a:bodyPr/>
          <a:lstStyle/>
          <a:p>
            <a:r>
              <a:rPr lang="es-ES" dirty="0" smtClean="0"/>
              <a:t>El operador asignación =, es un operador binario que asigna el valor del término de la derecha al operando de la izquierda. El operando de la izquierda suele ser el identificador de una variable. El término de la derecha es, en general, una expresión de un tipo de dato compatible; en particular puede ser una constante u otra variable. Como caso particular, y a diferencia de los demás operadores, este operador no se evalúa devolviendo un determinado valor.</a:t>
            </a:r>
            <a:endParaRPr lang="en-US" dirty="0"/>
          </a:p>
        </p:txBody>
      </p:sp>
    </p:spTree>
    <p:extLst>
      <p:ext uri="{BB962C8B-B14F-4D97-AF65-F5344CB8AC3E}">
        <p14:creationId xmlns:p14="http://schemas.microsoft.com/office/powerpoint/2010/main" val="21857684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EJEMPLO</a:t>
            </a:r>
            <a:endParaRPr lang="en-US" dirty="0"/>
          </a:p>
        </p:txBody>
      </p:sp>
      <p:pic>
        <p:nvPicPr>
          <p:cNvPr id="3074" name="Picture 2" descr="Operador asignaciÃ³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89650" y="3291740"/>
            <a:ext cx="9003174" cy="939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25473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NOTA</a:t>
            </a:r>
            <a:endParaRPr lang="en-US" dirty="0"/>
          </a:p>
        </p:txBody>
      </p:sp>
      <p:sp>
        <p:nvSpPr>
          <p:cNvPr id="3" name="Marcador de contenido 2"/>
          <p:cNvSpPr>
            <a:spLocks noGrp="1"/>
          </p:cNvSpPr>
          <p:nvPr>
            <p:ph idx="1"/>
          </p:nvPr>
        </p:nvSpPr>
        <p:spPr/>
        <p:txBody>
          <a:bodyPr/>
          <a:lstStyle/>
          <a:p>
            <a:r>
              <a:rPr lang="es-ES" dirty="0" smtClean="0"/>
              <a:t>No debe confundirse el operador asignación (=) con el operador relacional de igualdad (==) que se verá más adelante. Además Java dispone de otros operadores que combinan la asignación con otras operaciones (operadores aritméticos combinados).</a:t>
            </a:r>
          </a:p>
          <a:p>
            <a:endParaRPr lang="es-ES" dirty="0" smtClean="0"/>
          </a:p>
          <a:p>
            <a:r>
              <a:rPr lang="es-ES" dirty="0" smtClean="0"/>
              <a:t>En el siguiente código se muestran algunos ejemplos de uso del operador asignación con datos de distintos tipos:</a:t>
            </a:r>
            <a:endParaRPr lang="en-US" dirty="0"/>
          </a:p>
        </p:txBody>
      </p:sp>
    </p:spTree>
    <p:extLst>
      <p:ext uri="{BB962C8B-B14F-4D97-AF65-F5344CB8AC3E}">
        <p14:creationId xmlns:p14="http://schemas.microsoft.com/office/powerpoint/2010/main" val="35775774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36273" y="78377"/>
            <a:ext cx="4833258" cy="6313714"/>
          </a:xfrm>
        </p:spPr>
        <p:txBody>
          <a:bodyPr>
            <a:noAutofit/>
          </a:bodyPr>
          <a:lstStyle/>
          <a:p>
            <a:pPr marL="0" indent="0">
              <a:buNone/>
            </a:pPr>
            <a:r>
              <a:rPr lang="en-US" sz="1300" b="1" dirty="0" smtClean="0">
                <a:solidFill>
                  <a:srgbClr val="008000"/>
                </a:solidFill>
                <a:latin typeface=""/>
              </a:rPr>
              <a:t>public class </a:t>
            </a:r>
            <a:r>
              <a:rPr lang="en-US" sz="1300" b="1" dirty="0" err="1" smtClean="0">
                <a:solidFill>
                  <a:srgbClr val="0000FF"/>
                </a:solidFill>
                <a:latin typeface=""/>
              </a:rPr>
              <a:t>OpAsignacion</a:t>
            </a:r>
            <a:r>
              <a:rPr lang="en-US" sz="1300" b="1" dirty="0" smtClean="0">
                <a:solidFill>
                  <a:srgbClr val="0000FF"/>
                </a:solidFill>
                <a:latin typeface=""/>
              </a:rPr>
              <a:t> </a:t>
            </a:r>
            <a:r>
              <a:rPr lang="en-US" sz="1300" b="1" dirty="0" smtClean="0">
                <a:solidFill>
                  <a:srgbClr val="666666"/>
                </a:solidFill>
                <a:latin typeface=""/>
              </a:rPr>
              <a:t>{</a:t>
            </a:r>
          </a:p>
          <a:p>
            <a:pPr marL="0" indent="0">
              <a:buNone/>
            </a:pPr>
            <a:r>
              <a:rPr lang="en-US" sz="1300" dirty="0" smtClean="0">
                <a:latin typeface=""/>
              </a:rPr>
              <a:t>    </a:t>
            </a:r>
            <a:r>
              <a:rPr lang="en-US" sz="1300" b="1" dirty="0" smtClean="0">
                <a:solidFill>
                  <a:srgbClr val="008000"/>
                </a:solidFill>
                <a:latin typeface=""/>
              </a:rPr>
              <a:t>public static </a:t>
            </a:r>
            <a:r>
              <a:rPr lang="en-US" sz="1300" b="1" dirty="0" smtClean="0">
                <a:solidFill>
                  <a:srgbClr val="B00040"/>
                </a:solidFill>
                <a:latin typeface=""/>
              </a:rPr>
              <a:t>void </a:t>
            </a:r>
            <a:r>
              <a:rPr lang="en-US" sz="1300" b="1" dirty="0" smtClean="0">
                <a:solidFill>
                  <a:srgbClr val="0000FF"/>
                </a:solidFill>
                <a:latin typeface=""/>
              </a:rPr>
              <a:t>main</a:t>
            </a:r>
            <a:r>
              <a:rPr lang="en-US" sz="1300" b="1" dirty="0" smtClean="0">
                <a:solidFill>
                  <a:srgbClr val="666666"/>
                </a:solidFill>
                <a:latin typeface=""/>
              </a:rPr>
              <a:t>(String[] </a:t>
            </a:r>
            <a:r>
              <a:rPr lang="en-US" sz="1300" b="1" dirty="0" err="1" smtClean="0">
                <a:solidFill>
                  <a:srgbClr val="666666"/>
                </a:solidFill>
                <a:latin typeface=""/>
              </a:rPr>
              <a:t>args</a:t>
            </a:r>
            <a:r>
              <a:rPr lang="en-US" sz="1300" b="1" dirty="0" smtClean="0">
                <a:solidFill>
                  <a:srgbClr val="666666"/>
                </a:solidFill>
                <a:latin typeface=""/>
              </a:rPr>
              <a:t>) {</a:t>
            </a:r>
          </a:p>
          <a:p>
            <a:pPr marL="0" indent="0">
              <a:buNone/>
            </a:pPr>
            <a:r>
              <a:rPr lang="en-US" sz="1300" dirty="0" smtClean="0">
                <a:latin typeface=""/>
              </a:rPr>
              <a:t>        </a:t>
            </a:r>
            <a:r>
              <a:rPr lang="en-US" sz="1300" dirty="0" err="1" smtClean="0">
                <a:solidFill>
                  <a:srgbClr val="B00040"/>
                </a:solidFill>
                <a:latin typeface=""/>
              </a:rPr>
              <a:t>int</a:t>
            </a:r>
            <a:r>
              <a:rPr lang="en-US" sz="1300" dirty="0" smtClean="0">
                <a:solidFill>
                  <a:srgbClr val="B00040"/>
                </a:solidFill>
                <a:latin typeface=""/>
              </a:rPr>
              <a:t> </a:t>
            </a:r>
            <a:r>
              <a:rPr lang="en-US" sz="1300" dirty="0" err="1" smtClean="0">
                <a:solidFill>
                  <a:srgbClr val="B00040"/>
                </a:solidFill>
                <a:latin typeface=""/>
              </a:rPr>
              <a:t>i</a:t>
            </a:r>
            <a:r>
              <a:rPr lang="en-US" sz="1300" dirty="0" err="1" smtClean="0">
                <a:solidFill>
                  <a:srgbClr val="666666"/>
                </a:solidFill>
                <a:latin typeface=""/>
              </a:rPr>
              <a:t>,j</a:t>
            </a:r>
            <a:r>
              <a:rPr lang="en-US" sz="1300" dirty="0" smtClean="0">
                <a:solidFill>
                  <a:srgbClr val="666666"/>
                </a:solidFill>
                <a:latin typeface=""/>
              </a:rPr>
              <a:t>;</a:t>
            </a:r>
          </a:p>
          <a:p>
            <a:pPr marL="0" indent="0">
              <a:buNone/>
            </a:pPr>
            <a:r>
              <a:rPr lang="en-US" sz="1300" dirty="0" smtClean="0">
                <a:latin typeface=""/>
              </a:rPr>
              <a:t>        </a:t>
            </a:r>
            <a:r>
              <a:rPr lang="en-US" sz="1300" dirty="0" smtClean="0">
                <a:solidFill>
                  <a:srgbClr val="B00040"/>
                </a:solidFill>
                <a:latin typeface=""/>
              </a:rPr>
              <a:t>double x</a:t>
            </a:r>
            <a:r>
              <a:rPr lang="en-US" sz="1300" dirty="0" smtClean="0">
                <a:solidFill>
                  <a:srgbClr val="666666"/>
                </a:solidFill>
                <a:latin typeface=""/>
              </a:rPr>
              <a:t>;</a:t>
            </a:r>
          </a:p>
          <a:p>
            <a:pPr marL="0" indent="0">
              <a:buNone/>
            </a:pPr>
            <a:r>
              <a:rPr lang="en-US" sz="1300" dirty="0" smtClean="0">
                <a:latin typeface=""/>
              </a:rPr>
              <a:t>        </a:t>
            </a:r>
            <a:r>
              <a:rPr lang="en-US" sz="1300" dirty="0" smtClean="0">
                <a:solidFill>
                  <a:srgbClr val="B00040"/>
                </a:solidFill>
                <a:latin typeface=""/>
              </a:rPr>
              <a:t>char c</a:t>
            </a:r>
            <a:r>
              <a:rPr lang="en-US" sz="1300" dirty="0" smtClean="0">
                <a:solidFill>
                  <a:srgbClr val="666666"/>
                </a:solidFill>
                <a:latin typeface=""/>
              </a:rPr>
              <a:t>;</a:t>
            </a:r>
          </a:p>
          <a:p>
            <a:pPr marL="0" indent="0">
              <a:buNone/>
            </a:pPr>
            <a:r>
              <a:rPr lang="en-US" sz="1300" dirty="0" smtClean="0">
                <a:latin typeface=""/>
              </a:rPr>
              <a:t>        </a:t>
            </a:r>
            <a:r>
              <a:rPr lang="en-US" sz="1300" dirty="0" err="1" smtClean="0">
                <a:solidFill>
                  <a:srgbClr val="B00040"/>
                </a:solidFill>
                <a:latin typeface=""/>
              </a:rPr>
              <a:t>boolean</a:t>
            </a:r>
            <a:r>
              <a:rPr lang="en-US" sz="1300" dirty="0" smtClean="0">
                <a:solidFill>
                  <a:srgbClr val="B00040"/>
                </a:solidFill>
                <a:latin typeface=""/>
              </a:rPr>
              <a:t> b</a:t>
            </a:r>
            <a:r>
              <a:rPr lang="en-US" sz="1300" dirty="0" smtClean="0">
                <a:solidFill>
                  <a:srgbClr val="666666"/>
                </a:solidFill>
                <a:latin typeface=""/>
              </a:rPr>
              <a:t>;</a:t>
            </a:r>
          </a:p>
          <a:p>
            <a:pPr marL="0" indent="0">
              <a:buNone/>
            </a:pPr>
            <a:r>
              <a:rPr lang="en-US" sz="1300" dirty="0" smtClean="0">
                <a:latin typeface=""/>
              </a:rPr>
              <a:t>        String s</a:t>
            </a:r>
            <a:r>
              <a:rPr lang="en-US" sz="1300" dirty="0" smtClean="0">
                <a:solidFill>
                  <a:srgbClr val="666666"/>
                </a:solidFill>
                <a:latin typeface=""/>
              </a:rPr>
              <a:t>;</a:t>
            </a:r>
          </a:p>
          <a:p>
            <a:pPr marL="0" indent="0">
              <a:buNone/>
            </a:pPr>
            <a:r>
              <a:rPr lang="en-US" sz="1300" dirty="0" smtClean="0">
                <a:latin typeface=""/>
              </a:rPr>
              <a:t>        </a:t>
            </a:r>
            <a:r>
              <a:rPr lang="en-US" sz="1300" dirty="0" err="1" smtClean="0">
                <a:latin typeface=""/>
              </a:rPr>
              <a:t>i</a:t>
            </a:r>
            <a:r>
              <a:rPr lang="en-US" sz="1300" dirty="0" smtClean="0">
                <a:latin typeface=""/>
              </a:rPr>
              <a:t> </a:t>
            </a:r>
            <a:r>
              <a:rPr lang="en-US" sz="1300" dirty="0" smtClean="0">
                <a:solidFill>
                  <a:srgbClr val="666666"/>
                </a:solidFill>
                <a:latin typeface=""/>
              </a:rPr>
              <a:t>= 15;</a:t>
            </a:r>
          </a:p>
          <a:p>
            <a:pPr marL="0" indent="0">
              <a:buNone/>
            </a:pPr>
            <a:r>
              <a:rPr lang="en-US" sz="1300" dirty="0" smtClean="0">
                <a:latin typeface=""/>
              </a:rPr>
              <a:t>        j </a:t>
            </a:r>
            <a:r>
              <a:rPr lang="en-US" sz="1300" dirty="0" smtClean="0">
                <a:solidFill>
                  <a:srgbClr val="666666"/>
                </a:solidFill>
                <a:latin typeface=""/>
              </a:rPr>
              <a:t>= </a:t>
            </a:r>
            <a:r>
              <a:rPr lang="en-US" sz="1300" dirty="0" err="1" smtClean="0">
                <a:solidFill>
                  <a:srgbClr val="666666"/>
                </a:solidFill>
                <a:latin typeface=""/>
              </a:rPr>
              <a:t>i</a:t>
            </a:r>
            <a:r>
              <a:rPr lang="en-US" sz="1300" dirty="0" smtClean="0">
                <a:solidFill>
                  <a:srgbClr val="666666"/>
                </a:solidFill>
                <a:latin typeface=""/>
              </a:rPr>
              <a:t>;</a:t>
            </a:r>
          </a:p>
          <a:p>
            <a:pPr marL="0" indent="0">
              <a:buNone/>
            </a:pPr>
            <a:r>
              <a:rPr lang="en-US" sz="1300" dirty="0" smtClean="0">
                <a:latin typeface=""/>
              </a:rPr>
              <a:t>        x </a:t>
            </a:r>
            <a:r>
              <a:rPr lang="en-US" sz="1300" dirty="0" smtClean="0">
                <a:solidFill>
                  <a:srgbClr val="666666"/>
                </a:solidFill>
                <a:latin typeface=""/>
              </a:rPr>
              <a:t>= 12.345;</a:t>
            </a:r>
          </a:p>
          <a:p>
            <a:pPr marL="0" indent="0">
              <a:buNone/>
            </a:pPr>
            <a:r>
              <a:rPr lang="en-US" sz="1300" dirty="0" smtClean="0">
                <a:latin typeface=""/>
              </a:rPr>
              <a:t>        c </a:t>
            </a:r>
            <a:r>
              <a:rPr lang="en-US" sz="1300" dirty="0" smtClean="0">
                <a:solidFill>
                  <a:srgbClr val="666666"/>
                </a:solidFill>
                <a:latin typeface=""/>
              </a:rPr>
              <a:t>= </a:t>
            </a:r>
            <a:r>
              <a:rPr lang="en-US" sz="1300" dirty="0" smtClean="0">
                <a:solidFill>
                  <a:srgbClr val="BA2121"/>
                </a:solidFill>
                <a:latin typeface=""/>
              </a:rPr>
              <a:t>'A'</a:t>
            </a:r>
            <a:r>
              <a:rPr lang="en-US" sz="1300" dirty="0" smtClean="0">
                <a:solidFill>
                  <a:srgbClr val="666666"/>
                </a:solidFill>
                <a:latin typeface=""/>
              </a:rPr>
              <a:t>;</a:t>
            </a:r>
          </a:p>
          <a:p>
            <a:pPr marL="0" indent="0">
              <a:buNone/>
            </a:pPr>
            <a:r>
              <a:rPr lang="en-US" sz="1300" dirty="0" smtClean="0">
                <a:latin typeface=""/>
              </a:rPr>
              <a:t>        b </a:t>
            </a:r>
            <a:r>
              <a:rPr lang="en-US" sz="1300" dirty="0" smtClean="0">
                <a:solidFill>
                  <a:srgbClr val="666666"/>
                </a:solidFill>
                <a:latin typeface=""/>
              </a:rPr>
              <a:t>= </a:t>
            </a:r>
            <a:r>
              <a:rPr lang="en-US" sz="1300" b="1" dirty="0" smtClean="0">
                <a:solidFill>
                  <a:srgbClr val="008000"/>
                </a:solidFill>
                <a:latin typeface=""/>
              </a:rPr>
              <a:t>false</a:t>
            </a:r>
            <a:r>
              <a:rPr lang="en-US" sz="1300" b="1" dirty="0" smtClean="0">
                <a:solidFill>
                  <a:srgbClr val="666666"/>
                </a:solidFill>
                <a:latin typeface=""/>
              </a:rPr>
              <a:t>;</a:t>
            </a:r>
          </a:p>
          <a:p>
            <a:pPr marL="0" indent="0">
              <a:buNone/>
            </a:pPr>
            <a:r>
              <a:rPr lang="en-US" sz="1300" dirty="0" smtClean="0">
                <a:latin typeface=""/>
              </a:rPr>
              <a:t>        s </a:t>
            </a:r>
            <a:r>
              <a:rPr lang="en-US" sz="1300" dirty="0" smtClean="0">
                <a:solidFill>
                  <a:srgbClr val="666666"/>
                </a:solidFill>
                <a:latin typeface=""/>
              </a:rPr>
              <a:t>= </a:t>
            </a:r>
            <a:r>
              <a:rPr lang="en-US" sz="1300" dirty="0" smtClean="0">
                <a:solidFill>
                  <a:srgbClr val="BA2121"/>
                </a:solidFill>
                <a:latin typeface=""/>
              </a:rPr>
              <a:t>"</a:t>
            </a:r>
            <a:r>
              <a:rPr lang="en-US" sz="1300" dirty="0" err="1" smtClean="0">
                <a:solidFill>
                  <a:srgbClr val="BA2121"/>
                </a:solidFill>
                <a:latin typeface=""/>
              </a:rPr>
              <a:t>Hola</a:t>
            </a:r>
            <a:r>
              <a:rPr lang="en-US" sz="1300" dirty="0" smtClean="0">
                <a:solidFill>
                  <a:srgbClr val="BA2121"/>
                </a:solidFill>
                <a:latin typeface=""/>
              </a:rPr>
              <a:t>"</a:t>
            </a:r>
            <a:r>
              <a:rPr lang="en-US" sz="1300" dirty="0" smtClean="0">
                <a:solidFill>
                  <a:srgbClr val="666666"/>
                </a:solidFill>
                <a:latin typeface=""/>
              </a:rPr>
              <a:t>;</a:t>
            </a:r>
          </a:p>
          <a:p>
            <a:pPr marL="0" indent="0">
              <a:buNone/>
            </a:pPr>
            <a:r>
              <a:rPr lang="en-US" sz="1300" dirty="0" smtClean="0">
                <a:latin typeface=""/>
              </a:rPr>
              <a:t> </a:t>
            </a:r>
          </a:p>
          <a:p>
            <a:pPr marL="0" indent="0">
              <a:buNone/>
            </a:pPr>
            <a:r>
              <a:rPr lang="en-US" sz="1300" dirty="0" smtClean="0">
                <a:latin typeface=""/>
              </a:rPr>
              <a:t>        </a:t>
            </a:r>
            <a:r>
              <a:rPr lang="en-US" sz="1300" dirty="0" err="1" smtClean="0">
                <a:latin typeface=""/>
              </a:rPr>
              <a:t>System</a:t>
            </a:r>
            <a:r>
              <a:rPr lang="en-US" sz="1300" dirty="0" err="1" smtClean="0">
                <a:solidFill>
                  <a:srgbClr val="666666"/>
                </a:solidFill>
                <a:latin typeface=""/>
              </a:rPr>
              <a:t>.</a:t>
            </a:r>
            <a:r>
              <a:rPr lang="en-US" sz="1300" dirty="0" err="1" smtClean="0">
                <a:solidFill>
                  <a:srgbClr val="7D9029"/>
                </a:solidFill>
                <a:latin typeface=""/>
              </a:rPr>
              <a:t>out</a:t>
            </a:r>
            <a:r>
              <a:rPr lang="en-US" sz="1300" dirty="0" err="1" smtClean="0">
                <a:solidFill>
                  <a:srgbClr val="666666"/>
                </a:solidFill>
                <a:latin typeface=""/>
              </a:rPr>
              <a:t>.</a:t>
            </a:r>
            <a:r>
              <a:rPr lang="en-US" sz="1300" dirty="0" err="1" smtClean="0">
                <a:solidFill>
                  <a:srgbClr val="7D9029"/>
                </a:solidFill>
                <a:latin typeface=""/>
              </a:rPr>
              <a:t>println</a:t>
            </a:r>
            <a:r>
              <a:rPr lang="en-US" sz="1300" dirty="0" smtClean="0">
                <a:solidFill>
                  <a:srgbClr val="666666"/>
                </a:solidFill>
                <a:latin typeface=""/>
              </a:rPr>
              <a:t>(</a:t>
            </a:r>
            <a:r>
              <a:rPr lang="en-US" sz="1300" dirty="0" smtClean="0">
                <a:solidFill>
                  <a:srgbClr val="BA2121"/>
                </a:solidFill>
                <a:latin typeface=""/>
              </a:rPr>
              <a:t>"</a:t>
            </a:r>
            <a:r>
              <a:rPr lang="en-US" sz="1300" dirty="0" err="1" smtClean="0">
                <a:solidFill>
                  <a:srgbClr val="BA2121"/>
                </a:solidFill>
                <a:latin typeface=""/>
              </a:rPr>
              <a:t>i</a:t>
            </a:r>
            <a:r>
              <a:rPr lang="en-US" sz="1300" dirty="0" smtClean="0">
                <a:solidFill>
                  <a:srgbClr val="BA2121"/>
                </a:solidFill>
                <a:latin typeface=""/>
              </a:rPr>
              <a:t> = " </a:t>
            </a:r>
            <a:r>
              <a:rPr lang="en-US" sz="1300" dirty="0" smtClean="0">
                <a:solidFill>
                  <a:srgbClr val="666666"/>
                </a:solidFill>
                <a:latin typeface=""/>
              </a:rPr>
              <a:t>+ </a:t>
            </a:r>
            <a:r>
              <a:rPr lang="en-US" sz="1300" dirty="0" err="1" smtClean="0">
                <a:solidFill>
                  <a:srgbClr val="666666"/>
                </a:solidFill>
                <a:latin typeface=""/>
              </a:rPr>
              <a:t>i</a:t>
            </a:r>
            <a:r>
              <a:rPr lang="en-US" sz="1300" dirty="0" smtClean="0">
                <a:solidFill>
                  <a:srgbClr val="666666"/>
                </a:solidFill>
                <a:latin typeface=""/>
              </a:rPr>
              <a:t>);</a:t>
            </a:r>
          </a:p>
          <a:p>
            <a:pPr marL="0" indent="0">
              <a:buNone/>
            </a:pPr>
            <a:r>
              <a:rPr lang="en-US" sz="1300" dirty="0" smtClean="0">
                <a:latin typeface=""/>
              </a:rPr>
              <a:t>        </a:t>
            </a:r>
            <a:r>
              <a:rPr lang="en-US" sz="1300" dirty="0" err="1" smtClean="0">
                <a:latin typeface=""/>
              </a:rPr>
              <a:t>System</a:t>
            </a:r>
            <a:r>
              <a:rPr lang="en-US" sz="1300" dirty="0" err="1" smtClean="0">
                <a:solidFill>
                  <a:srgbClr val="666666"/>
                </a:solidFill>
                <a:latin typeface=""/>
              </a:rPr>
              <a:t>.</a:t>
            </a:r>
            <a:r>
              <a:rPr lang="en-US" sz="1300" dirty="0" err="1" smtClean="0">
                <a:solidFill>
                  <a:srgbClr val="7D9029"/>
                </a:solidFill>
                <a:latin typeface=""/>
              </a:rPr>
              <a:t>out</a:t>
            </a:r>
            <a:r>
              <a:rPr lang="en-US" sz="1300" dirty="0" err="1" smtClean="0">
                <a:solidFill>
                  <a:srgbClr val="666666"/>
                </a:solidFill>
                <a:latin typeface=""/>
              </a:rPr>
              <a:t>.</a:t>
            </a:r>
            <a:r>
              <a:rPr lang="en-US" sz="1300" dirty="0" err="1" smtClean="0">
                <a:solidFill>
                  <a:srgbClr val="7D9029"/>
                </a:solidFill>
                <a:latin typeface=""/>
              </a:rPr>
              <a:t>println</a:t>
            </a:r>
            <a:r>
              <a:rPr lang="en-US" sz="1300" dirty="0" smtClean="0">
                <a:solidFill>
                  <a:srgbClr val="666666"/>
                </a:solidFill>
                <a:latin typeface=""/>
              </a:rPr>
              <a:t>(</a:t>
            </a:r>
            <a:r>
              <a:rPr lang="en-US" sz="1300" dirty="0" smtClean="0">
                <a:solidFill>
                  <a:srgbClr val="BA2121"/>
                </a:solidFill>
                <a:latin typeface=""/>
              </a:rPr>
              <a:t>"j = " </a:t>
            </a:r>
            <a:r>
              <a:rPr lang="en-US" sz="1300" dirty="0" smtClean="0">
                <a:solidFill>
                  <a:srgbClr val="666666"/>
                </a:solidFill>
                <a:latin typeface=""/>
              </a:rPr>
              <a:t>+ j);</a:t>
            </a:r>
          </a:p>
          <a:p>
            <a:pPr marL="0" indent="0">
              <a:buNone/>
            </a:pPr>
            <a:r>
              <a:rPr lang="en-US" sz="1300" dirty="0" smtClean="0">
                <a:latin typeface=""/>
              </a:rPr>
              <a:t>        </a:t>
            </a:r>
            <a:r>
              <a:rPr lang="en-US" sz="1300" dirty="0" err="1" smtClean="0">
                <a:latin typeface=""/>
              </a:rPr>
              <a:t>System</a:t>
            </a:r>
            <a:r>
              <a:rPr lang="en-US" sz="1300" dirty="0" err="1" smtClean="0">
                <a:solidFill>
                  <a:srgbClr val="666666"/>
                </a:solidFill>
                <a:latin typeface=""/>
              </a:rPr>
              <a:t>.</a:t>
            </a:r>
            <a:r>
              <a:rPr lang="en-US" sz="1300" dirty="0" err="1" smtClean="0">
                <a:solidFill>
                  <a:srgbClr val="7D9029"/>
                </a:solidFill>
                <a:latin typeface=""/>
              </a:rPr>
              <a:t>out</a:t>
            </a:r>
            <a:r>
              <a:rPr lang="en-US" sz="1300" dirty="0" err="1" smtClean="0">
                <a:solidFill>
                  <a:srgbClr val="666666"/>
                </a:solidFill>
                <a:latin typeface=""/>
              </a:rPr>
              <a:t>.</a:t>
            </a:r>
            <a:r>
              <a:rPr lang="en-US" sz="1300" dirty="0" err="1" smtClean="0">
                <a:solidFill>
                  <a:srgbClr val="7D9029"/>
                </a:solidFill>
                <a:latin typeface=""/>
              </a:rPr>
              <a:t>println</a:t>
            </a:r>
            <a:r>
              <a:rPr lang="en-US" sz="1300" dirty="0" smtClean="0">
                <a:solidFill>
                  <a:srgbClr val="666666"/>
                </a:solidFill>
                <a:latin typeface=""/>
              </a:rPr>
              <a:t>(</a:t>
            </a:r>
            <a:r>
              <a:rPr lang="en-US" sz="1300" dirty="0" smtClean="0">
                <a:solidFill>
                  <a:srgbClr val="BA2121"/>
                </a:solidFill>
                <a:latin typeface=""/>
              </a:rPr>
              <a:t>"x = " </a:t>
            </a:r>
            <a:r>
              <a:rPr lang="en-US" sz="1300" dirty="0" smtClean="0">
                <a:solidFill>
                  <a:srgbClr val="666666"/>
                </a:solidFill>
                <a:latin typeface=""/>
              </a:rPr>
              <a:t>+ x);</a:t>
            </a:r>
          </a:p>
          <a:p>
            <a:pPr marL="0" indent="0">
              <a:buNone/>
            </a:pPr>
            <a:r>
              <a:rPr lang="en-US" sz="1300" dirty="0" smtClean="0">
                <a:latin typeface=""/>
              </a:rPr>
              <a:t>        </a:t>
            </a:r>
            <a:r>
              <a:rPr lang="en-US" sz="1300" dirty="0" err="1" smtClean="0">
                <a:latin typeface=""/>
              </a:rPr>
              <a:t>System</a:t>
            </a:r>
            <a:r>
              <a:rPr lang="en-US" sz="1300" dirty="0" err="1" smtClean="0">
                <a:solidFill>
                  <a:srgbClr val="666666"/>
                </a:solidFill>
                <a:latin typeface=""/>
              </a:rPr>
              <a:t>.</a:t>
            </a:r>
            <a:r>
              <a:rPr lang="en-US" sz="1300" dirty="0" err="1" smtClean="0">
                <a:solidFill>
                  <a:srgbClr val="7D9029"/>
                </a:solidFill>
                <a:latin typeface=""/>
              </a:rPr>
              <a:t>out</a:t>
            </a:r>
            <a:r>
              <a:rPr lang="en-US" sz="1300" dirty="0" err="1" smtClean="0">
                <a:solidFill>
                  <a:srgbClr val="666666"/>
                </a:solidFill>
                <a:latin typeface=""/>
              </a:rPr>
              <a:t>.</a:t>
            </a:r>
            <a:r>
              <a:rPr lang="en-US" sz="1300" dirty="0" err="1" smtClean="0">
                <a:solidFill>
                  <a:srgbClr val="7D9029"/>
                </a:solidFill>
                <a:latin typeface=""/>
              </a:rPr>
              <a:t>println</a:t>
            </a:r>
            <a:r>
              <a:rPr lang="en-US" sz="1300" dirty="0" smtClean="0">
                <a:solidFill>
                  <a:srgbClr val="666666"/>
                </a:solidFill>
                <a:latin typeface=""/>
              </a:rPr>
              <a:t>(</a:t>
            </a:r>
            <a:r>
              <a:rPr lang="en-US" sz="1300" dirty="0" smtClean="0">
                <a:solidFill>
                  <a:srgbClr val="BA2121"/>
                </a:solidFill>
                <a:latin typeface=""/>
              </a:rPr>
              <a:t>"c = " </a:t>
            </a:r>
            <a:r>
              <a:rPr lang="en-US" sz="1300" dirty="0" smtClean="0">
                <a:solidFill>
                  <a:srgbClr val="666666"/>
                </a:solidFill>
                <a:latin typeface=""/>
              </a:rPr>
              <a:t>+ c);</a:t>
            </a:r>
          </a:p>
          <a:p>
            <a:pPr marL="0" indent="0">
              <a:buNone/>
            </a:pPr>
            <a:r>
              <a:rPr lang="en-US" sz="1300" dirty="0" smtClean="0">
                <a:latin typeface=""/>
              </a:rPr>
              <a:t>        </a:t>
            </a:r>
            <a:r>
              <a:rPr lang="en-US" sz="1300" dirty="0" err="1" smtClean="0">
                <a:latin typeface=""/>
              </a:rPr>
              <a:t>System</a:t>
            </a:r>
            <a:r>
              <a:rPr lang="en-US" sz="1300" dirty="0" err="1" smtClean="0">
                <a:solidFill>
                  <a:srgbClr val="666666"/>
                </a:solidFill>
                <a:latin typeface=""/>
              </a:rPr>
              <a:t>.</a:t>
            </a:r>
            <a:r>
              <a:rPr lang="en-US" sz="1300" dirty="0" err="1" smtClean="0">
                <a:solidFill>
                  <a:srgbClr val="7D9029"/>
                </a:solidFill>
                <a:latin typeface=""/>
              </a:rPr>
              <a:t>out</a:t>
            </a:r>
            <a:r>
              <a:rPr lang="en-US" sz="1300" dirty="0" err="1" smtClean="0">
                <a:solidFill>
                  <a:srgbClr val="666666"/>
                </a:solidFill>
                <a:latin typeface=""/>
              </a:rPr>
              <a:t>.</a:t>
            </a:r>
            <a:r>
              <a:rPr lang="en-US" sz="1300" dirty="0" err="1" smtClean="0">
                <a:solidFill>
                  <a:srgbClr val="7D9029"/>
                </a:solidFill>
                <a:latin typeface=""/>
              </a:rPr>
              <a:t>println</a:t>
            </a:r>
            <a:r>
              <a:rPr lang="en-US" sz="1300" dirty="0" smtClean="0">
                <a:solidFill>
                  <a:srgbClr val="666666"/>
                </a:solidFill>
                <a:latin typeface=""/>
              </a:rPr>
              <a:t>(</a:t>
            </a:r>
            <a:r>
              <a:rPr lang="en-US" sz="1300" dirty="0" smtClean="0">
                <a:solidFill>
                  <a:srgbClr val="BA2121"/>
                </a:solidFill>
                <a:latin typeface=""/>
              </a:rPr>
              <a:t>"b = " </a:t>
            </a:r>
            <a:r>
              <a:rPr lang="en-US" sz="1300" dirty="0" smtClean="0">
                <a:solidFill>
                  <a:srgbClr val="666666"/>
                </a:solidFill>
                <a:latin typeface=""/>
              </a:rPr>
              <a:t>+ b);</a:t>
            </a:r>
          </a:p>
          <a:p>
            <a:pPr marL="0" indent="0">
              <a:buNone/>
            </a:pPr>
            <a:r>
              <a:rPr lang="en-US" sz="1300" dirty="0" smtClean="0">
                <a:latin typeface=""/>
              </a:rPr>
              <a:t>        </a:t>
            </a:r>
            <a:r>
              <a:rPr lang="en-US" sz="1300" dirty="0" err="1" smtClean="0">
                <a:latin typeface=""/>
              </a:rPr>
              <a:t>System</a:t>
            </a:r>
            <a:r>
              <a:rPr lang="en-US" sz="1300" dirty="0" err="1" smtClean="0">
                <a:solidFill>
                  <a:srgbClr val="666666"/>
                </a:solidFill>
                <a:latin typeface=""/>
              </a:rPr>
              <a:t>.</a:t>
            </a:r>
            <a:r>
              <a:rPr lang="en-US" sz="1300" dirty="0" err="1" smtClean="0">
                <a:solidFill>
                  <a:srgbClr val="7D9029"/>
                </a:solidFill>
                <a:latin typeface=""/>
              </a:rPr>
              <a:t>out</a:t>
            </a:r>
            <a:r>
              <a:rPr lang="en-US" sz="1300" dirty="0" err="1" smtClean="0">
                <a:solidFill>
                  <a:srgbClr val="666666"/>
                </a:solidFill>
                <a:latin typeface=""/>
              </a:rPr>
              <a:t>.</a:t>
            </a:r>
            <a:r>
              <a:rPr lang="en-US" sz="1300" dirty="0" err="1" smtClean="0">
                <a:solidFill>
                  <a:srgbClr val="7D9029"/>
                </a:solidFill>
                <a:latin typeface=""/>
              </a:rPr>
              <a:t>println</a:t>
            </a:r>
            <a:r>
              <a:rPr lang="en-US" sz="1300" dirty="0" smtClean="0">
                <a:solidFill>
                  <a:srgbClr val="666666"/>
                </a:solidFill>
                <a:latin typeface=""/>
              </a:rPr>
              <a:t>(</a:t>
            </a:r>
            <a:r>
              <a:rPr lang="en-US" sz="1300" dirty="0" smtClean="0">
                <a:solidFill>
                  <a:srgbClr val="BA2121"/>
                </a:solidFill>
                <a:latin typeface=""/>
              </a:rPr>
              <a:t>"s = " </a:t>
            </a:r>
            <a:r>
              <a:rPr lang="en-US" sz="1300" dirty="0" smtClean="0">
                <a:solidFill>
                  <a:srgbClr val="666666"/>
                </a:solidFill>
                <a:latin typeface=""/>
              </a:rPr>
              <a:t>+ s);</a:t>
            </a:r>
          </a:p>
          <a:p>
            <a:pPr marL="0" indent="0">
              <a:buNone/>
            </a:pPr>
            <a:r>
              <a:rPr lang="en-US" sz="1300" dirty="0" smtClean="0">
                <a:latin typeface=""/>
              </a:rPr>
              <a:t>    </a:t>
            </a:r>
            <a:r>
              <a:rPr lang="en-US" sz="1300" dirty="0" smtClean="0">
                <a:solidFill>
                  <a:srgbClr val="666666"/>
                </a:solidFill>
                <a:latin typeface=""/>
              </a:rPr>
              <a:t>}</a:t>
            </a:r>
          </a:p>
          <a:p>
            <a:pPr marL="0" indent="0">
              <a:buNone/>
            </a:pPr>
            <a:r>
              <a:rPr lang="en-US" sz="1300" dirty="0" smtClean="0">
                <a:solidFill>
                  <a:srgbClr val="666666"/>
                </a:solidFill>
                <a:latin typeface=""/>
              </a:rPr>
              <a:t>}</a:t>
            </a:r>
          </a:p>
          <a:p>
            <a:pPr marL="0" indent="0">
              <a:buNone/>
            </a:pPr>
            <a:endParaRPr lang="en-US" sz="1300" dirty="0"/>
          </a:p>
        </p:txBody>
      </p:sp>
    </p:spTree>
    <p:extLst>
      <p:ext uri="{BB962C8B-B14F-4D97-AF65-F5344CB8AC3E}">
        <p14:creationId xmlns:p14="http://schemas.microsoft.com/office/powerpoint/2010/main" val="260490673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cap="all" dirty="0"/>
              <a:t>OPERADORES ARITMÉTICOS</a:t>
            </a:r>
            <a:br>
              <a:rPr lang="en-US" cap="all" dirty="0"/>
            </a:br>
            <a:endParaRPr lang="en-US" dirty="0"/>
          </a:p>
        </p:txBody>
      </p:sp>
      <p:sp>
        <p:nvSpPr>
          <p:cNvPr id="3" name="Marcador de contenido 2"/>
          <p:cNvSpPr>
            <a:spLocks noGrp="1"/>
          </p:cNvSpPr>
          <p:nvPr>
            <p:ph idx="1"/>
          </p:nvPr>
        </p:nvSpPr>
        <p:spPr/>
        <p:txBody>
          <a:bodyPr/>
          <a:lstStyle/>
          <a:p>
            <a:r>
              <a:rPr lang="es-ES" dirty="0"/>
              <a:t>El lenguaje de programación Java tiene varios operadores aritméticos para los datos numéricos enteros y reales. En la siguiente tabla se resumen los diferentes operadores de esta categoría.</a:t>
            </a:r>
            <a:endParaRPr lang="en-US" dirty="0"/>
          </a:p>
        </p:txBody>
      </p:sp>
    </p:spTree>
    <p:extLst>
      <p:ext uri="{BB962C8B-B14F-4D97-AF65-F5344CB8AC3E}">
        <p14:creationId xmlns:p14="http://schemas.microsoft.com/office/powerpoint/2010/main" val="18319535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EJEMPLO</a:t>
            </a:r>
            <a:endParaRPr lang="en-US" dirty="0"/>
          </a:p>
        </p:txBody>
      </p:sp>
      <p:pic>
        <p:nvPicPr>
          <p:cNvPr id="5122" name="Picture 2" descr="Operadores aritmÃ©ticos bÃ¡sico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83301" y="2510788"/>
            <a:ext cx="9015873" cy="250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57443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cap="all" dirty="0"/>
              <a:t>OPERADORES ARITMÉTICOS </a:t>
            </a:r>
            <a:r>
              <a:rPr lang="en-US" cap="all" dirty="0" smtClean="0"/>
              <a:t>INCREMENTALES</a:t>
            </a:r>
            <a:endParaRPr lang="en-US" dirty="0"/>
          </a:p>
        </p:txBody>
      </p:sp>
      <p:sp>
        <p:nvSpPr>
          <p:cNvPr id="3" name="Marcador de contenido 2"/>
          <p:cNvSpPr>
            <a:spLocks noGrp="1"/>
          </p:cNvSpPr>
          <p:nvPr>
            <p:ph idx="1"/>
          </p:nvPr>
        </p:nvSpPr>
        <p:spPr/>
        <p:txBody>
          <a:bodyPr>
            <a:normAutofit lnSpcReduction="10000"/>
          </a:bodyPr>
          <a:lstStyle/>
          <a:p>
            <a:r>
              <a:rPr lang="es-ES" sz="4000" dirty="0"/>
              <a:t>Los operadores aritméticos incrementales son operadores unarios (un único operando). El operando puede ser numérico o de tipo </a:t>
            </a:r>
            <a:r>
              <a:rPr lang="es-ES" sz="4000" dirty="0" err="1"/>
              <a:t>char</a:t>
            </a:r>
            <a:r>
              <a:rPr lang="es-ES" sz="4000" dirty="0"/>
              <a:t> y el resultado es del mismo tipo que el operando. Estos operadores pueden emplearse de dos formas dependiendo de su posición con respecto al operando.</a:t>
            </a:r>
            <a:endParaRPr lang="en-US" sz="4000" dirty="0"/>
          </a:p>
        </p:txBody>
      </p:sp>
    </p:spTree>
    <p:extLst>
      <p:ext uri="{BB962C8B-B14F-4D97-AF65-F5344CB8AC3E}">
        <p14:creationId xmlns:p14="http://schemas.microsoft.com/office/powerpoint/2010/main" val="231359273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353</TotalTime>
  <Words>823</Words>
  <Application>Microsoft Office PowerPoint</Application>
  <PresentationFormat>Panorámica</PresentationFormat>
  <Paragraphs>74</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Calisto MT</vt:lpstr>
      <vt:lpstr>Trebuchet MS</vt:lpstr>
      <vt:lpstr>Wingdings 2</vt:lpstr>
      <vt:lpstr>Pizarra</vt:lpstr>
      <vt:lpstr>TIPOS DE OPERADORES</vt:lpstr>
      <vt:lpstr>Presentación de PowerPoint</vt:lpstr>
      <vt:lpstr>OPERADOR ASIGNACIÓN</vt:lpstr>
      <vt:lpstr>EJEMPLO</vt:lpstr>
      <vt:lpstr>NOTA</vt:lpstr>
      <vt:lpstr>Presentación de PowerPoint</vt:lpstr>
      <vt:lpstr>OPERADORES ARITMÉTICOS </vt:lpstr>
      <vt:lpstr>EJEMPLO</vt:lpstr>
      <vt:lpstr>OPERADORES ARITMÉTICOS INCREMENTALES</vt:lpstr>
      <vt:lpstr>Presentación de PowerPoint</vt:lpstr>
      <vt:lpstr>NOTA:</vt:lpstr>
      <vt:lpstr>OPERADORES ARITMÉTICOS COMBINADOS</vt:lpstr>
      <vt:lpstr>EJEMPLO:</vt:lpstr>
      <vt:lpstr>OPERADORES DE RELACIÓN</vt:lpstr>
      <vt:lpstr>Presentación de PowerPoint</vt:lpstr>
      <vt:lpstr>NOTA</vt:lpstr>
      <vt:lpstr>OPERADOR CONCATENACIÓN DE CADENAS </vt:lpstr>
      <vt:lpstr>Presentación de PowerPoint</vt:lpstr>
      <vt:lpstr>SEPARADORES </vt:lpstr>
      <vt:lpstr>Presentación de PowerPoint</vt:lpstr>
      <vt:lpstr>SENTENCIAS DE CONTROL DEL FLUJO DE UN PROGRAMA </vt:lpstr>
      <vt:lpstr>SENTENCIA IF-ELSE</vt:lpstr>
      <vt:lpstr>Sintaxis:</vt:lpstr>
      <vt:lpstr>EJERCICIO #1 CALCULAR LA RENTA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OPERADORES</dc:title>
  <dc:creator>ING</dc:creator>
  <cp:lastModifiedBy>ING</cp:lastModifiedBy>
  <cp:revision>12</cp:revision>
  <dcterms:created xsi:type="dcterms:W3CDTF">2019-08-13T20:24:57Z</dcterms:created>
  <dcterms:modified xsi:type="dcterms:W3CDTF">2019-08-15T05:10:17Z</dcterms:modified>
</cp:coreProperties>
</file>