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5" r:id="rId11"/>
    <p:sldId id="263" r:id="rId12"/>
    <p:sldId id="281" r:id="rId13"/>
    <p:sldId id="282" r:id="rId14"/>
    <p:sldId id="264" r:id="rId15"/>
    <p:sldId id="283" r:id="rId16"/>
    <p:sldId id="266" r:id="rId17"/>
    <p:sldId id="267" r:id="rId18"/>
    <p:sldId id="268" r:id="rId19"/>
    <p:sldId id="284" r:id="rId20"/>
    <p:sldId id="269" r:id="rId21"/>
    <p:sldId id="285" r:id="rId22"/>
    <p:sldId id="270" r:id="rId23"/>
    <p:sldId id="271" r:id="rId24"/>
    <p:sldId id="272" r:id="rId25"/>
    <p:sldId id="286" r:id="rId26"/>
    <p:sldId id="273" r:id="rId27"/>
    <p:sldId id="274" r:id="rId28"/>
    <p:sldId id="287" r:id="rId29"/>
    <p:sldId id="275" r:id="rId30"/>
    <p:sldId id="276" r:id="rId31"/>
    <p:sldId id="277" r:id="rId32"/>
    <p:sldId id="278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3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BREVE HISTORIA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1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dESARROLLO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5927" y="2336799"/>
            <a:ext cx="10418618" cy="4285673"/>
          </a:xfrm>
        </p:spPr>
        <p:txBody>
          <a:bodyPr>
            <a:noAutofit/>
          </a:bodyPr>
          <a:lstStyle/>
          <a:p>
            <a:r>
              <a:rPr lang="es-SV" sz="4000" dirty="0"/>
              <a:t>El lenguaje de programación Java fue originalmente desarrollado por James </a:t>
            </a:r>
            <a:r>
              <a:rPr lang="es-SV" sz="4000" dirty="0" err="1"/>
              <a:t>Gosling</a:t>
            </a:r>
            <a:r>
              <a:rPr lang="es-SV" sz="4000" dirty="0"/>
              <a:t>, de </a:t>
            </a:r>
            <a:r>
              <a:rPr lang="es-SV" sz="4000" dirty="0" err="1"/>
              <a:t>Sun</a:t>
            </a:r>
            <a:r>
              <a:rPr lang="es-SV" sz="4000" dirty="0"/>
              <a:t> Microsystems (constituida en 1982 y posteriormente adquirida el 27 de enero de 2010 por la compañía Oracle</a:t>
            </a:r>
            <a:r>
              <a:rPr lang="es-SV" sz="4000" dirty="0" smtClean="0"/>
              <a:t>),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814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200" dirty="0" smtClean="0"/>
              <a:t>publicado </a:t>
            </a:r>
            <a:r>
              <a:rPr lang="es-SV" sz="3200" dirty="0"/>
              <a:t>en 1995 como un componente fundamental de la plataforma Java de </a:t>
            </a:r>
            <a:r>
              <a:rPr lang="es-SV" sz="3200" dirty="0" err="1"/>
              <a:t>Sun</a:t>
            </a:r>
            <a:r>
              <a:rPr lang="es-SV" sz="3200" dirty="0"/>
              <a:t> Microsystems. Su sintaxis deriva en gran medida de C y C++, pero tiene menos utilidades de bajo nivel que cualquiera de ellos.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383503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200" dirty="0"/>
              <a:t>Las aplicaciones de Java son compiladas a </a:t>
            </a:r>
            <a:r>
              <a:rPr lang="es-SV" sz="3200" dirty="0" err="1"/>
              <a:t>bytecode</a:t>
            </a:r>
            <a:r>
              <a:rPr lang="es-SV" sz="3200" dirty="0"/>
              <a:t> (clase Java), que puede ejecutarse en cualquier máquina virtual Java (JVM) sin importar la arquitectura de la computadora subyacente.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6929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5164" y="2638044"/>
            <a:ext cx="10372436" cy="3101983"/>
          </a:xfrm>
        </p:spPr>
        <p:txBody>
          <a:bodyPr>
            <a:noAutofit/>
          </a:bodyPr>
          <a:lstStyle/>
          <a:p>
            <a:r>
              <a:rPr lang="es-SV" sz="3600" dirty="0"/>
              <a:t>La compañía </a:t>
            </a:r>
            <a:r>
              <a:rPr lang="es-SV" sz="3600" dirty="0" err="1"/>
              <a:t>Sun</a:t>
            </a:r>
            <a:r>
              <a:rPr lang="es-SV" sz="3600" dirty="0"/>
              <a:t> desarrolló la implementación de referencia original para los compiladores de Java, máquinas virtuales y librerías de clases en 1991, y las publicó por primera vez en </a:t>
            </a:r>
            <a:r>
              <a:rPr lang="es-SV" sz="3600" dirty="0" smtClean="0"/>
              <a:t>1995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356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1451" y="2638044"/>
            <a:ext cx="9649098" cy="3101983"/>
          </a:xfrm>
        </p:spPr>
        <p:txBody>
          <a:bodyPr>
            <a:normAutofit/>
          </a:bodyPr>
          <a:lstStyle/>
          <a:p>
            <a:r>
              <a:rPr lang="es-SV" sz="2800" dirty="0"/>
              <a:t>. A partir de mayo de 2007, en cumplimiento de las especificaciones del Proceso de la Comunidad Java, </a:t>
            </a:r>
            <a:r>
              <a:rPr lang="es-SV" sz="2800" dirty="0" err="1"/>
              <a:t>Sun</a:t>
            </a:r>
            <a:r>
              <a:rPr lang="es-SV" sz="2800" dirty="0"/>
              <a:t> volvió a licenciar la mayoría de sus tecnologías de Java bajo la Licencia Pública General de GNU. Otros también han desarrollado implementaciones alternas a estas tecnologías de </a:t>
            </a:r>
            <a:r>
              <a:rPr lang="es-SV" sz="2800" dirty="0" err="1"/>
              <a:t>Sun</a:t>
            </a:r>
            <a:r>
              <a:rPr lang="es-SV" sz="2800" dirty="0"/>
              <a:t>, tales como el Compilador de Java de GNU y el GNU </a:t>
            </a:r>
            <a:r>
              <a:rPr lang="es-SV" sz="2800" dirty="0" err="1"/>
              <a:t>Classpath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99907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055" y="2638044"/>
            <a:ext cx="10307781" cy="3101983"/>
          </a:xfrm>
        </p:spPr>
        <p:txBody>
          <a:bodyPr>
            <a:normAutofit/>
          </a:bodyPr>
          <a:lstStyle/>
          <a:p>
            <a:r>
              <a:rPr lang="es-SV" sz="2800"/>
              <a:t>Java se creó como una herramienta de programación para ser usada en un proyecto de set-top-box en una pequeña operación denominada </a:t>
            </a:r>
            <a:r>
              <a:rPr lang="es-SV" sz="2800" dirty="0" err="1"/>
              <a:t>the</a:t>
            </a:r>
            <a:r>
              <a:rPr lang="es-SV" sz="2800" dirty="0"/>
              <a:t> Green Project en </a:t>
            </a:r>
            <a:r>
              <a:rPr lang="es-SV" sz="2800" dirty="0" err="1"/>
              <a:t>Sun</a:t>
            </a:r>
            <a:r>
              <a:rPr lang="es-SV" sz="2800" dirty="0"/>
              <a:t> Microsystems en el año 1991. El equipo (Green </a:t>
            </a:r>
            <a:r>
              <a:rPr lang="es-SV" sz="2800" dirty="0" err="1"/>
              <a:t>Team</a:t>
            </a:r>
            <a:r>
              <a:rPr lang="es-SV" sz="2800" dirty="0"/>
              <a:t>), compuesto por trece personas y dirigido por James </a:t>
            </a:r>
            <a:r>
              <a:rPr lang="es-SV" sz="2800" dirty="0" err="1"/>
              <a:t>Gosling</a:t>
            </a:r>
            <a:r>
              <a:rPr lang="es-SV" sz="2800" dirty="0"/>
              <a:t>, trabajó durante 18 meses en </a:t>
            </a:r>
            <a:r>
              <a:rPr lang="es-SV" sz="2800" dirty="0" err="1"/>
              <a:t>Sand</a:t>
            </a:r>
            <a:r>
              <a:rPr lang="es-SV" sz="2800" dirty="0"/>
              <a:t> Hill Road, en </a:t>
            </a:r>
            <a:r>
              <a:rPr lang="es-SV" sz="2800" dirty="0" err="1"/>
              <a:t>Menlo</a:t>
            </a:r>
            <a:r>
              <a:rPr lang="es-SV" sz="2800" dirty="0"/>
              <a:t> Park, en su desarrollo.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534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OBTUVO SU NOMBRE JAVA?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255" y="2638044"/>
            <a:ext cx="10769600" cy="3101983"/>
          </a:xfrm>
        </p:spPr>
        <p:txBody>
          <a:bodyPr>
            <a:normAutofit/>
          </a:bodyPr>
          <a:lstStyle/>
          <a:p>
            <a:r>
              <a:rPr lang="es-SV" sz="2800" dirty="0"/>
              <a:t>El lenguaje se denominó inicialmente </a:t>
            </a:r>
            <a:r>
              <a:rPr lang="es-SV" sz="2800" dirty="0" err="1"/>
              <a:t>Oak</a:t>
            </a:r>
            <a:r>
              <a:rPr lang="es-SV" sz="2800" dirty="0"/>
              <a:t> (por un roble que había fuera de la oficina de </a:t>
            </a:r>
            <a:r>
              <a:rPr lang="es-SV" sz="2800" dirty="0" err="1"/>
              <a:t>Gosling</a:t>
            </a:r>
            <a:r>
              <a:rPr lang="es-SV" sz="2800" dirty="0"/>
              <a:t>), luego pasó a denominarse Green tras descubrir que </a:t>
            </a:r>
            <a:r>
              <a:rPr lang="es-SV" sz="2800" dirty="0" err="1"/>
              <a:t>Oak</a:t>
            </a:r>
            <a:r>
              <a:rPr lang="es-SV" sz="2800" dirty="0"/>
              <a:t> era ya una marca comercial registrada para adaptadores de tarjetas gráficas, y finalmente se renombró como Java.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798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Los objetivos de </a:t>
            </a:r>
            <a:r>
              <a:rPr lang="es-SV" dirty="0" err="1"/>
              <a:t>Gosling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817" y="2638044"/>
            <a:ext cx="10880437" cy="3101983"/>
          </a:xfrm>
        </p:spPr>
        <p:txBody>
          <a:bodyPr>
            <a:noAutofit/>
          </a:bodyPr>
          <a:lstStyle/>
          <a:p>
            <a:r>
              <a:rPr lang="es-SV" sz="3200" dirty="0" smtClean="0"/>
              <a:t>Eran </a:t>
            </a:r>
            <a:r>
              <a:rPr lang="es-SV" sz="3200" dirty="0"/>
              <a:t>implementar una máquina virtual y un lenguaje con una estructura y sintaxis similar a C++. Entre junio y julio de 1994, tras una sesión </a:t>
            </a:r>
            <a:r>
              <a:rPr lang="es-SV" sz="3200" dirty="0" smtClean="0"/>
              <a:t>de </a:t>
            </a:r>
            <a:r>
              <a:rPr lang="es-SV" sz="3200" dirty="0" err="1" smtClean="0"/>
              <a:t>reunion</a:t>
            </a:r>
            <a:r>
              <a:rPr lang="es-SV" sz="3200" dirty="0" smtClean="0"/>
              <a:t> </a:t>
            </a:r>
            <a:r>
              <a:rPr lang="es-SV" sz="3200" dirty="0"/>
              <a:t>de tres días entre John Gaga, James </a:t>
            </a:r>
            <a:r>
              <a:rPr lang="es-SV" sz="3200" dirty="0" err="1"/>
              <a:t>Gosling</a:t>
            </a:r>
            <a:r>
              <a:rPr lang="es-SV" sz="3200" dirty="0"/>
              <a:t>, Patrick </a:t>
            </a:r>
            <a:r>
              <a:rPr lang="es-SV" sz="3200" dirty="0" err="1"/>
              <a:t>Naughton</a:t>
            </a:r>
            <a:r>
              <a:rPr lang="es-SV" sz="3200" dirty="0"/>
              <a:t>, Wayne </a:t>
            </a:r>
            <a:r>
              <a:rPr lang="es-SV" sz="3200" dirty="0" err="1"/>
              <a:t>Rosing</a:t>
            </a:r>
            <a:r>
              <a:rPr lang="es-SV" sz="3200" dirty="0"/>
              <a:t> y Eric Schmidt, el equipo reorientó la plataforma hacia la Web.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165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3074" y="2638044"/>
            <a:ext cx="9570720" cy="3101983"/>
          </a:xfrm>
        </p:spPr>
        <p:txBody>
          <a:bodyPr>
            <a:noAutofit/>
          </a:bodyPr>
          <a:lstStyle/>
          <a:p>
            <a:r>
              <a:rPr lang="es-SV" sz="3200" dirty="0"/>
              <a:t>Sintieron que la llegada del navegador web </a:t>
            </a:r>
            <a:r>
              <a:rPr lang="es-SV" sz="3200" dirty="0" err="1"/>
              <a:t>Mosaic</a:t>
            </a:r>
            <a:r>
              <a:rPr lang="es-SV" sz="3200" dirty="0"/>
              <a:t> propiciaría que Internet se convirtiese en un medio interactivo, como el que pensaban era la televisión por cable. </a:t>
            </a:r>
            <a:r>
              <a:rPr lang="es-SV" sz="3200" dirty="0" err="1"/>
              <a:t>Naughton</a:t>
            </a:r>
            <a:r>
              <a:rPr lang="es-SV" sz="3200" dirty="0"/>
              <a:t> creó entonces un prototipo de navegador, </a:t>
            </a:r>
            <a:r>
              <a:rPr lang="es-SV" sz="3200" dirty="0" err="1"/>
              <a:t>WebRunner</a:t>
            </a:r>
            <a:r>
              <a:rPr lang="es-SV" sz="3200" dirty="0"/>
              <a:t>, que más tarde sería conocido como </a:t>
            </a:r>
            <a:r>
              <a:rPr lang="es-SV" sz="3200" dirty="0" err="1"/>
              <a:t>HotJava</a:t>
            </a:r>
            <a:r>
              <a:rPr lang="es-SV" sz="3200" dirty="0"/>
              <a:t>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0589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78917" y="2276256"/>
            <a:ext cx="7729728" cy="1188720"/>
          </a:xfrm>
        </p:spPr>
        <p:txBody>
          <a:bodyPr/>
          <a:lstStyle/>
          <a:p>
            <a:r>
              <a:rPr lang="es-ES" dirty="0" smtClean="0"/>
              <a:t>POPULARIDAD DE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036" y="2638044"/>
            <a:ext cx="10501746" cy="3101983"/>
          </a:xfrm>
        </p:spPr>
        <p:txBody>
          <a:bodyPr>
            <a:noAutofit/>
          </a:bodyPr>
          <a:lstStyle/>
          <a:p>
            <a:r>
              <a:rPr lang="es-SV" sz="3600" dirty="0"/>
              <a:t>En 1994, se les hizo una demostración de </a:t>
            </a:r>
            <a:r>
              <a:rPr lang="es-SV" sz="3600" dirty="0" err="1"/>
              <a:t>HotJava</a:t>
            </a:r>
            <a:r>
              <a:rPr lang="es-SV" sz="3600" dirty="0"/>
              <a:t> y la plataforma Java a los ejecutivos de </a:t>
            </a:r>
            <a:r>
              <a:rPr lang="es-SV" sz="3600" dirty="0" err="1"/>
              <a:t>Sun</a:t>
            </a:r>
            <a:r>
              <a:rPr lang="es-SV" sz="3600" dirty="0"/>
              <a:t>. Java 1.0a pudo descargarse por primera vez en 1994.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2467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3405" y="2638044"/>
            <a:ext cx="10040983" cy="3101983"/>
          </a:xfrm>
        </p:spPr>
        <p:txBody>
          <a:bodyPr>
            <a:noAutofit/>
          </a:bodyPr>
          <a:lstStyle/>
          <a:p>
            <a:r>
              <a:rPr lang="es-SV" sz="3200" dirty="0"/>
              <a:t>La promesa inicial de </a:t>
            </a:r>
            <a:r>
              <a:rPr lang="es-SV" sz="3200" dirty="0" err="1"/>
              <a:t>Gosling</a:t>
            </a:r>
            <a:r>
              <a:rPr lang="es-SV" sz="3200" dirty="0"/>
              <a:t> era </a:t>
            </a:r>
            <a:r>
              <a:rPr lang="es-SV" sz="3200" dirty="0" err="1"/>
              <a:t>Write</a:t>
            </a:r>
            <a:r>
              <a:rPr lang="es-SV" sz="3200" dirty="0"/>
              <a:t> Once, Run </a:t>
            </a:r>
            <a:r>
              <a:rPr lang="es-SV" sz="3200" dirty="0" err="1"/>
              <a:t>Anywhere</a:t>
            </a:r>
            <a:r>
              <a:rPr lang="es-SV" sz="3200" dirty="0"/>
              <a:t> (Escríbelo una vez, ejecútalo en cualquier lugar), proporcionando un lenguaje independiente de la plataforma y un entorno de ejecución (la JVM) ligero y gratuito para las plataformas más populares, de forma que los binarios (</a:t>
            </a:r>
            <a:r>
              <a:rPr lang="es-SV" sz="3200" dirty="0" err="1"/>
              <a:t>bytecode</a:t>
            </a:r>
            <a:r>
              <a:rPr lang="es-SV" sz="3200" dirty="0"/>
              <a:t>) de las aplicaciones Java pudiesen ejecutarse en cualquier plataforma.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364562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4473" y="2638044"/>
            <a:ext cx="10132291" cy="3101983"/>
          </a:xfrm>
        </p:spPr>
        <p:txBody>
          <a:bodyPr>
            <a:normAutofit/>
          </a:bodyPr>
          <a:lstStyle/>
          <a:p>
            <a:r>
              <a:rPr lang="es-SV" sz="2400" dirty="0"/>
              <a:t>El entorno de ejecución era relativamente seguro y los principales navegadores web pronto incorporaron la posibilidad de ejecutar </a:t>
            </a:r>
            <a:r>
              <a:rPr lang="es-SV" sz="2400" dirty="0" err="1"/>
              <a:t>applets</a:t>
            </a:r>
            <a:r>
              <a:rPr lang="es-SV" sz="2400" dirty="0"/>
              <a:t> Java incrustadas en las páginas web.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s-SV" sz="2400" dirty="0"/>
              <a:t>Java ha experimentado numerosos cambios desde la versión primigenia, JDK 1.0, así como un enorme incremento en el número de clases y paquetes que componen la biblioteca estándar.6​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373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5782" y="2638044"/>
            <a:ext cx="10926618" cy="3101983"/>
          </a:xfrm>
        </p:spPr>
        <p:txBody>
          <a:bodyPr>
            <a:noAutofit/>
          </a:bodyPr>
          <a:lstStyle/>
          <a:p>
            <a:r>
              <a:rPr lang="es-SV" sz="2800" dirty="0"/>
              <a:t>Desde J2SE 1.4, la evolución del lenguaje ha sido regulada por el JCP (Java </a:t>
            </a:r>
            <a:r>
              <a:rPr lang="es-SV" sz="2800" dirty="0" err="1"/>
              <a:t>Community</a:t>
            </a:r>
            <a:r>
              <a:rPr lang="es-SV" sz="2800" dirty="0"/>
              <a:t> </a:t>
            </a:r>
            <a:r>
              <a:rPr lang="es-SV" sz="2800" dirty="0" err="1"/>
              <a:t>Process</a:t>
            </a:r>
            <a:r>
              <a:rPr lang="es-SV" sz="2800" dirty="0"/>
              <a:t>), que usa Java </a:t>
            </a:r>
            <a:r>
              <a:rPr lang="es-SV" sz="2800" dirty="0" err="1"/>
              <a:t>Specification</a:t>
            </a:r>
            <a:r>
              <a:rPr lang="es-SV" sz="2800" dirty="0"/>
              <a:t> </a:t>
            </a:r>
            <a:r>
              <a:rPr lang="es-SV" sz="2800" dirty="0" err="1"/>
              <a:t>Requests</a:t>
            </a:r>
            <a:r>
              <a:rPr lang="es-SV" sz="2800" dirty="0"/>
              <a:t> (</a:t>
            </a:r>
            <a:r>
              <a:rPr lang="es-SV" sz="2800" dirty="0" err="1"/>
              <a:t>JSRs</a:t>
            </a:r>
            <a:r>
              <a:rPr lang="es-SV" sz="2800" dirty="0"/>
              <a:t>) para proponer y especificar cambios en la plataforma Java. El lenguaje en sí mismo está especificado en la Java </a:t>
            </a:r>
            <a:r>
              <a:rPr lang="es-SV" sz="2800" dirty="0" err="1"/>
              <a:t>Language</a:t>
            </a:r>
            <a:r>
              <a:rPr lang="es-SV" sz="2800" dirty="0"/>
              <a:t> </a:t>
            </a:r>
            <a:r>
              <a:rPr lang="es-SV" sz="2800" dirty="0" err="1"/>
              <a:t>Specification</a:t>
            </a:r>
            <a:r>
              <a:rPr lang="es-SV" sz="2800" dirty="0"/>
              <a:t> (JLS), o Especificación del Lenguaje Java. Los cambios en los JLS son gestionados en JSR 901.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32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3417" y="2153412"/>
            <a:ext cx="10945091" cy="4330515"/>
          </a:xfrm>
        </p:spPr>
        <p:txBody>
          <a:bodyPr>
            <a:noAutofit/>
          </a:bodyPr>
          <a:lstStyle/>
          <a:p>
            <a:r>
              <a:rPr lang="es-SV" sz="2800" dirty="0"/>
              <a:t>JDK 1.0 (23 de enero de 1996) — Primer lanzamiento: comunicado de prensa</a:t>
            </a:r>
            <a:endParaRPr lang="en-US" sz="2800" dirty="0"/>
          </a:p>
          <a:p>
            <a:r>
              <a:rPr lang="es-SV" sz="2800" dirty="0"/>
              <a:t>JDK 1.1 (19 de febrero de 1997) </a:t>
            </a:r>
            <a:endParaRPr lang="es-SV" sz="2800" dirty="0" smtClean="0"/>
          </a:p>
          <a:p>
            <a:r>
              <a:rPr lang="es-SV" sz="2800" b="1" dirty="0" smtClean="0"/>
              <a:t>J2SE </a:t>
            </a:r>
            <a:r>
              <a:rPr lang="es-SV" sz="2800" b="1" dirty="0"/>
              <a:t>1.2</a:t>
            </a:r>
            <a:r>
              <a:rPr lang="es-SV" sz="2800" dirty="0"/>
              <a:t> (8 de diciembre de 1998) — Nombre clave </a:t>
            </a:r>
            <a:r>
              <a:rPr lang="es-SV" sz="2800" dirty="0" err="1"/>
              <a:t>Playground</a:t>
            </a:r>
            <a:r>
              <a:rPr lang="es-SV" sz="2800" dirty="0"/>
              <a:t>. Esta y las siguientes versiones fueron recogidas bajo la denominación Java 2 y el nombre "J2SE" (Java 2 </a:t>
            </a:r>
            <a:r>
              <a:rPr lang="es-SV" sz="2800" dirty="0" err="1"/>
              <a:t>Platform</a:t>
            </a:r>
            <a:r>
              <a:rPr lang="es-SV" sz="2800" dirty="0"/>
              <a:t>, Standard </a:t>
            </a:r>
            <a:r>
              <a:rPr lang="es-SV" sz="2800" dirty="0" err="1"/>
              <a:t>Edition</a:t>
            </a:r>
            <a:r>
              <a:rPr lang="es-SV" sz="2800" dirty="0"/>
              <a:t>) reemplazó a JDK para distinguir la plataforma base de J2EE (Java 2 </a:t>
            </a:r>
            <a:r>
              <a:rPr lang="es-SV" sz="2800" dirty="0" err="1"/>
              <a:t>Platform</a:t>
            </a:r>
            <a:r>
              <a:rPr lang="es-SV" sz="2800" dirty="0"/>
              <a:t>, Enterprise </a:t>
            </a:r>
            <a:r>
              <a:rPr lang="es-SV" sz="2800" dirty="0" err="1"/>
              <a:t>Edition</a:t>
            </a:r>
            <a:r>
              <a:rPr lang="es-SV" sz="2800" dirty="0"/>
              <a:t>) y J2ME (Java 2 </a:t>
            </a:r>
            <a:r>
              <a:rPr lang="es-SV" sz="2800" dirty="0" err="1"/>
              <a:t>Platform</a:t>
            </a:r>
            <a:r>
              <a:rPr lang="es-SV" sz="2800" dirty="0"/>
              <a:t>, Micro </a:t>
            </a:r>
            <a:r>
              <a:rPr lang="es-SV" sz="2800" dirty="0" err="1"/>
              <a:t>Edition</a:t>
            </a:r>
            <a:r>
              <a:rPr lang="es-SV" sz="2800" dirty="0"/>
              <a:t>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194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7909" y="2638044"/>
            <a:ext cx="9779725" cy="3101983"/>
          </a:xfrm>
        </p:spPr>
        <p:txBody>
          <a:bodyPr>
            <a:noAutofit/>
          </a:bodyPr>
          <a:lstStyle/>
          <a:p>
            <a:r>
              <a:rPr lang="es-SV" sz="3200" b="1" dirty="0"/>
              <a:t>J2SE 1.3</a:t>
            </a:r>
            <a:r>
              <a:rPr lang="es-SV" sz="3200" dirty="0"/>
              <a:t> (8 de mayo de 2000) — Nombre clave </a:t>
            </a:r>
            <a:r>
              <a:rPr lang="es-SV" sz="3200" dirty="0" err="1"/>
              <a:t>Kestrel</a:t>
            </a:r>
            <a:r>
              <a:rPr lang="es-SV" sz="3200" dirty="0"/>
              <a:t>. Los cambios más notables fueron: comunicado de prensa lista completa de cambios</a:t>
            </a:r>
            <a:endParaRPr lang="en-US" sz="3200" dirty="0"/>
          </a:p>
          <a:p>
            <a:r>
              <a:rPr lang="es-SV" sz="3200" dirty="0"/>
              <a:t>la inclusión de la máquina virtual de </a:t>
            </a:r>
            <a:r>
              <a:rPr lang="es-SV" sz="3200" dirty="0" err="1"/>
              <a:t>HotSpot</a:t>
            </a:r>
            <a:r>
              <a:rPr lang="es-SV" sz="3200" dirty="0"/>
              <a:t> JVM (la JVM de </a:t>
            </a:r>
            <a:r>
              <a:rPr lang="es-SV" sz="3200" dirty="0" err="1"/>
              <a:t>HotSpot</a:t>
            </a:r>
            <a:r>
              <a:rPr lang="es-SV" sz="3200" dirty="0"/>
              <a:t> fue lanzada inicialmente en abril de 1999, para la JVM de J2SE 1.2)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410749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6218" y="2638044"/>
            <a:ext cx="9236364" cy="3101983"/>
          </a:xfrm>
        </p:spPr>
        <p:txBody>
          <a:bodyPr>
            <a:normAutofit/>
          </a:bodyPr>
          <a:lstStyle/>
          <a:p>
            <a:r>
              <a:rPr lang="es-SV" sz="2000" b="1" dirty="0"/>
              <a:t>J2SE 1.4</a:t>
            </a:r>
            <a:r>
              <a:rPr lang="es-SV" sz="2000" dirty="0"/>
              <a:t> (6 de febrero de 2002) — Nombre clave </a:t>
            </a:r>
            <a:r>
              <a:rPr lang="es-SV" sz="2000" dirty="0" err="1"/>
              <a:t>Merlin</a:t>
            </a:r>
            <a:r>
              <a:rPr lang="es-SV" sz="2000" dirty="0"/>
              <a:t>. Este fue el primer lanzamiento de la plataforma Java desarrollado bajo el Proceso de la Comunidad Java como JSR 59. </a:t>
            </a:r>
            <a:endParaRPr lang="en-US" sz="2000" dirty="0"/>
          </a:p>
          <a:p>
            <a:pPr marL="0" indent="0">
              <a:buNone/>
            </a:pPr>
            <a:r>
              <a:rPr lang="es-SV" sz="2000" dirty="0"/>
              <a:t> </a:t>
            </a:r>
            <a:endParaRPr lang="en-US" sz="2000" dirty="0"/>
          </a:p>
          <a:p>
            <a:r>
              <a:rPr lang="es-SV" sz="2000" b="1" dirty="0"/>
              <a:t>J2SE 5.0</a:t>
            </a:r>
            <a:r>
              <a:rPr lang="es-SV" sz="2000" dirty="0"/>
              <a:t> (30 de septiembre de 2004) — Nombre clave: Tiger. (Originalmente numerado 1.5, esta notación aún es usada internamente.[2]) Desarrollado bajo JSR 176, Tiger añadió un número significativo de nuevas características comunicado de prensa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13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9491" y="2305535"/>
            <a:ext cx="11333018" cy="3101983"/>
          </a:xfrm>
        </p:spPr>
        <p:txBody>
          <a:bodyPr>
            <a:noAutofit/>
          </a:bodyPr>
          <a:lstStyle/>
          <a:p>
            <a:r>
              <a:rPr lang="es-SV" sz="3600" b="1" dirty="0"/>
              <a:t>Java SE 6</a:t>
            </a:r>
            <a:r>
              <a:rPr lang="es-SV" sz="3600" dirty="0"/>
              <a:t> (11 de diciembre de 2006) — Nombre clave Mustang. Estuvo en desarrollo bajo la JSR 270. En esta versión, </a:t>
            </a:r>
            <a:r>
              <a:rPr lang="es-SV" sz="3600" dirty="0" err="1"/>
              <a:t>Sun</a:t>
            </a:r>
            <a:r>
              <a:rPr lang="es-SV" sz="3600" dirty="0"/>
              <a:t> cambió el nombre "J2SE" por Java SE y eliminó el ".0" del número de versión.[3] Está disponible en http://java.sun.com/javase/6/. Los cambios más importantes introducidos en esta versión son: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74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6353" y="2638044"/>
            <a:ext cx="10615749" cy="3101983"/>
          </a:xfrm>
        </p:spPr>
        <p:txBody>
          <a:bodyPr>
            <a:noAutofit/>
          </a:bodyPr>
          <a:lstStyle/>
          <a:p>
            <a:r>
              <a:rPr lang="es-SV" sz="2400" dirty="0"/>
              <a:t>Incluye un nuevo marco de trabajo y </a:t>
            </a:r>
            <a:r>
              <a:rPr lang="es-SV" sz="2400" dirty="0" err="1"/>
              <a:t>APIs</a:t>
            </a:r>
            <a:r>
              <a:rPr lang="es-SV" sz="2400" dirty="0"/>
              <a:t> que hacen posible la combinación de Java con lenguajes dinámicos como PHP, Python, Ruby y JavaScript.</a:t>
            </a:r>
            <a:endParaRPr lang="en-US" sz="2400" dirty="0"/>
          </a:p>
          <a:p>
            <a:r>
              <a:rPr lang="es-SV" sz="2400" dirty="0"/>
              <a:t>Incluye el motor </a:t>
            </a:r>
            <a:r>
              <a:rPr lang="es-SV" sz="2400" dirty="0" err="1"/>
              <a:t>Rhino</a:t>
            </a:r>
            <a:r>
              <a:rPr lang="es-SV" sz="2400" dirty="0"/>
              <a:t>, de Mozilla, una implementación de </a:t>
            </a:r>
            <a:r>
              <a:rPr lang="es-SV" sz="2400" dirty="0" err="1"/>
              <a:t>Javascript</a:t>
            </a:r>
            <a:r>
              <a:rPr lang="es-SV" sz="2400" dirty="0"/>
              <a:t> en Java.</a:t>
            </a:r>
            <a:endParaRPr lang="en-US" sz="2400" dirty="0"/>
          </a:p>
          <a:p>
            <a:r>
              <a:rPr lang="es-SV" sz="2400" dirty="0"/>
              <a:t>Incluye un cliente completo de Servicios Web y soporta las últimas especificaciones para Servicios Web, como JAX-WS 2.0, JAXB 2.0, STAX y JAXP.</a:t>
            </a:r>
            <a:endParaRPr lang="en-US" sz="2400" dirty="0"/>
          </a:p>
          <a:p>
            <a:r>
              <a:rPr lang="es-SV" sz="2400" dirty="0"/>
              <a:t>Mejoras en la interfaz gráfica y en el rendimiento.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77507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8372" y="2290618"/>
            <a:ext cx="11531046" cy="4128655"/>
          </a:xfrm>
        </p:spPr>
        <p:txBody>
          <a:bodyPr>
            <a:noAutofit/>
          </a:bodyPr>
          <a:lstStyle/>
          <a:p>
            <a:r>
              <a:rPr lang="es-SV" sz="2000" b="1" dirty="0"/>
              <a:t>Java SE 7</a:t>
            </a:r>
            <a:r>
              <a:rPr lang="es-SV" sz="2000" dirty="0"/>
              <a:t> — Nombre clave </a:t>
            </a:r>
            <a:r>
              <a:rPr lang="es-SV" sz="2000" dirty="0" err="1"/>
              <a:t>Dolphin</a:t>
            </a:r>
            <a:r>
              <a:rPr lang="es-SV" sz="2000" dirty="0"/>
              <a:t>. En el año 2006 aún se encontraba en las primeras etapas de planificación. Su lanzamiento fue en julio de 2011.</a:t>
            </a:r>
            <a:endParaRPr lang="en-US" sz="2000" dirty="0"/>
          </a:p>
          <a:p>
            <a:r>
              <a:rPr lang="es-SV" sz="2000" dirty="0"/>
              <a:t>Soporte para XML dentro del propio lenguaje.</a:t>
            </a:r>
            <a:endParaRPr lang="en-US" sz="2000" dirty="0"/>
          </a:p>
          <a:p>
            <a:r>
              <a:rPr lang="es-SV" sz="2000" dirty="0"/>
              <a:t>Un nuevo concepto de </a:t>
            </a:r>
            <a:r>
              <a:rPr lang="es-SV" sz="2000" dirty="0" err="1"/>
              <a:t>superpaquete</a:t>
            </a:r>
            <a:r>
              <a:rPr lang="es-SV" sz="2000" dirty="0"/>
              <a:t>.</a:t>
            </a:r>
            <a:endParaRPr lang="en-US" sz="2000" dirty="0"/>
          </a:p>
          <a:p>
            <a:r>
              <a:rPr lang="es-SV" sz="2000" dirty="0"/>
              <a:t>Soporte para </a:t>
            </a:r>
            <a:r>
              <a:rPr lang="es-SV" sz="2000" dirty="0" err="1"/>
              <a:t>closures</a:t>
            </a:r>
            <a:r>
              <a:rPr lang="es-SV" sz="2000" dirty="0"/>
              <a:t>.</a:t>
            </a:r>
            <a:endParaRPr lang="en-US" sz="2000" dirty="0"/>
          </a:p>
          <a:p>
            <a:r>
              <a:rPr lang="es-SV" sz="2000" dirty="0"/>
              <a:t>Introducción de anotaciones estándar para detectar fallos en el software.</a:t>
            </a:r>
            <a:endParaRPr lang="en-US" sz="2000" dirty="0"/>
          </a:p>
          <a:p>
            <a:r>
              <a:rPr lang="es-SV" sz="2000" dirty="0"/>
              <a:t>No </a:t>
            </a:r>
            <a:r>
              <a:rPr lang="es-SV" sz="2000" dirty="0" smtClean="0"/>
              <a:t>oficiales: NIO2. Java </a:t>
            </a:r>
            <a:r>
              <a:rPr lang="es-SV" sz="2000" dirty="0"/>
              <a:t>Module </a:t>
            </a:r>
            <a:r>
              <a:rPr lang="es-SV" sz="2000" dirty="0" err="1" smtClean="0"/>
              <a:t>System</a:t>
            </a:r>
            <a:r>
              <a:rPr lang="es-SV" sz="2000" dirty="0" smtClean="0"/>
              <a:t>. Java </a:t>
            </a:r>
            <a:r>
              <a:rPr lang="es-SV" sz="2000" dirty="0" err="1"/>
              <a:t>Kernel</a:t>
            </a:r>
            <a:r>
              <a:rPr lang="es-SV" sz="2000" dirty="0"/>
              <a:t>.</a:t>
            </a:r>
            <a:endParaRPr lang="en-US" sz="2000" dirty="0"/>
          </a:p>
          <a:p>
            <a:r>
              <a:rPr lang="es-SV" sz="2000" dirty="0"/>
              <a:t>Nueva API para el manejo de Días y Fechas, la cual reemplazará las antiguas clases Date y Calendar.</a:t>
            </a:r>
            <a:endParaRPr lang="en-US" sz="2000" dirty="0"/>
          </a:p>
          <a:p>
            <a:r>
              <a:rPr lang="es-SV" sz="2000" dirty="0"/>
              <a:t>Posibilidad de operar con clases </a:t>
            </a:r>
            <a:r>
              <a:rPr lang="es-SV" sz="2000" dirty="0" err="1"/>
              <a:t>BigDecimal</a:t>
            </a:r>
            <a:r>
              <a:rPr lang="es-SV" sz="2000" dirty="0"/>
              <a:t> usando </a:t>
            </a:r>
            <a:r>
              <a:rPr lang="es-SV" sz="2000" dirty="0" err="1"/>
              <a:t>operandos</a:t>
            </a:r>
            <a:r>
              <a:rPr lang="es-SV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29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b="1" dirty="0" smtClean="0"/>
              <a:t>PYPL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71419" y="2638044"/>
            <a:ext cx="9827490" cy="3101983"/>
          </a:xfrm>
        </p:spPr>
        <p:txBody>
          <a:bodyPr>
            <a:noAutofit/>
          </a:bodyPr>
          <a:lstStyle/>
          <a:p>
            <a:r>
              <a:rPr lang="es-SV" sz="2400" dirty="0"/>
              <a:t>El lenguaje de programación Python es el preferido a nivel internacional, según el </a:t>
            </a:r>
            <a:r>
              <a:rPr lang="es-SV" sz="2400" dirty="0" err="1"/>
              <a:t>PopularitY</a:t>
            </a:r>
            <a:r>
              <a:rPr lang="es-SV" sz="2400" dirty="0"/>
              <a:t> of </a:t>
            </a:r>
            <a:r>
              <a:rPr lang="es-SV" sz="2400" dirty="0" err="1"/>
              <a:t>Programming</a:t>
            </a:r>
            <a:r>
              <a:rPr lang="es-SV" sz="2400" dirty="0"/>
              <a:t> </a:t>
            </a:r>
            <a:r>
              <a:rPr lang="es-SV" sz="2400" dirty="0" err="1"/>
              <a:t>Language</a:t>
            </a:r>
            <a:r>
              <a:rPr lang="es-SV" sz="2400" dirty="0"/>
              <a:t> </a:t>
            </a:r>
            <a:r>
              <a:rPr lang="es-SV" sz="2400" dirty="0" err="1"/>
              <a:t>Index</a:t>
            </a:r>
            <a:r>
              <a:rPr lang="es-SV" sz="2400" dirty="0"/>
              <a:t> (acortado como PYPL y traducido al español como Índice de Popularidad de Lenguajes de Programación). Así, en enero de este año este era utilizado por casi el 26% de los programadores web, tal y como se estima en un análisis de las búsquedas en Google de tutoriales sobre programación. Tras Python, los creadores de aplicaciones informáticos prefieren Java, este objeto del 21,4% de las búsquedas de Google para este fin, según datos de la citada fuente.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94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2397899"/>
            <a:ext cx="10871200" cy="3633447"/>
          </a:xfrm>
        </p:spPr>
        <p:txBody>
          <a:bodyPr>
            <a:noAutofit/>
          </a:bodyPr>
          <a:lstStyle/>
          <a:p>
            <a:r>
              <a:rPr lang="es-SV" sz="2800" b="1" dirty="0"/>
              <a:t>Java SE 8</a:t>
            </a:r>
            <a:r>
              <a:rPr lang="es-SV" sz="2800" dirty="0"/>
              <a:t> — lanzada en marzo de 2014. Cabe destacar:</a:t>
            </a:r>
            <a:endParaRPr lang="en-US" sz="2800" dirty="0"/>
          </a:p>
          <a:p>
            <a:r>
              <a:rPr lang="es-SV" sz="2800" dirty="0"/>
              <a:t>Incorpora de forma completa la librería </a:t>
            </a:r>
            <a:r>
              <a:rPr lang="es-SV" sz="2800" dirty="0" err="1"/>
              <a:t>JavaFX</a:t>
            </a:r>
            <a:r>
              <a:rPr lang="es-SV" sz="2800" dirty="0"/>
              <a:t>.</a:t>
            </a:r>
            <a:endParaRPr lang="en-US" sz="2800" dirty="0"/>
          </a:p>
          <a:p>
            <a:r>
              <a:rPr lang="es-SV" sz="2800" dirty="0"/>
              <a:t>Diferentes mejoras en seguridad.</a:t>
            </a:r>
            <a:endParaRPr lang="en-US" sz="2800" dirty="0"/>
          </a:p>
          <a:p>
            <a:r>
              <a:rPr lang="es-SV" sz="2800" dirty="0"/>
              <a:t>Diferentes mejoras en concurrencia.</a:t>
            </a:r>
            <a:endParaRPr lang="en-US" sz="2800" dirty="0"/>
          </a:p>
          <a:p>
            <a:r>
              <a:rPr lang="es-SV" sz="2800" dirty="0"/>
              <a:t>Añade funcionalidad para programación funcional mediante expresiones Lambda.</a:t>
            </a:r>
            <a:endParaRPr lang="en-US" sz="2800" dirty="0"/>
          </a:p>
          <a:p>
            <a:r>
              <a:rPr lang="es-SV" sz="2800" dirty="0"/>
              <a:t>Mejora la integración de JavaScript.</a:t>
            </a:r>
            <a:endParaRPr lang="en-US" sz="2800" dirty="0"/>
          </a:p>
          <a:p>
            <a:r>
              <a:rPr lang="es-SV" sz="2800" dirty="0"/>
              <a:t>Nuevas API para manejo de fechas y tiempo (date - time).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355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5" y="2638044"/>
            <a:ext cx="8159773" cy="3101983"/>
          </a:xfrm>
        </p:spPr>
        <p:txBody>
          <a:bodyPr>
            <a:normAutofit/>
          </a:bodyPr>
          <a:lstStyle/>
          <a:p>
            <a:r>
              <a:rPr lang="es-SV" sz="2800" b="1" dirty="0"/>
              <a:t>Java SE 9 </a:t>
            </a:r>
            <a:r>
              <a:rPr lang="es-SV" sz="2800" dirty="0"/>
              <a:t>— lanzada el 21 de septiembre del 2017.</a:t>
            </a:r>
            <a:endParaRPr lang="en-US" sz="2800" dirty="0"/>
          </a:p>
          <a:p>
            <a:r>
              <a:rPr lang="es-SV" sz="2800" b="1" dirty="0"/>
              <a:t>Java SE 10 </a:t>
            </a:r>
            <a:r>
              <a:rPr lang="es-SV" sz="2800" dirty="0"/>
              <a:t>— lanzada el 20 de marzo del 2018.</a:t>
            </a:r>
            <a:endParaRPr lang="en-US" sz="2800" dirty="0"/>
          </a:p>
          <a:p>
            <a:r>
              <a:rPr lang="es-SV" sz="2800" b="1" dirty="0"/>
              <a:t>Java SE 11 </a:t>
            </a:r>
            <a:r>
              <a:rPr lang="es-SV" sz="2800" dirty="0"/>
              <a:t>— lanzada el 25 de septiembre del 2018</a:t>
            </a:r>
            <a:r>
              <a:rPr lang="es-SV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494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SE</a:t>
            </a:r>
          </a:p>
          <a:p>
            <a:r>
              <a:rPr lang="es-ES" smtClean="0"/>
              <a:t>JAVA 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662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SV" b="1"/>
              <a:t>JAVA SE: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dirty="0"/>
              <a:t>es una especificación que describe una plataforma Java de resumen. Proporciona una base para crear y desplegar aplicaciones de negocio centradas en la red que van desde un ordenador de escritorio PC a un servidor de grupo de trabajo. Java SE lo implementa el kit de desarrollo de software (SDK) Java.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855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800" dirty="0" smtClean="0"/>
              <a:t>Rule </a:t>
            </a:r>
            <a:r>
              <a:rPr lang="es-SV" sz="2800" dirty="0" err="1" smtClean="0"/>
              <a:t>Execution</a:t>
            </a:r>
            <a:r>
              <a:rPr lang="es-SV" sz="2800" dirty="0" smtClean="0"/>
              <a:t> Server puede ejecutar conjuntos de reglas con código Java SE 100%. Muchos casos de uso existen para la ejecución pura de Java SE como, por ejemplo, la ejecución de lotes o la ejecución de reglas desde un proveedor Java </a:t>
            </a:r>
            <a:r>
              <a:rPr lang="es-SV" sz="2800" dirty="0" err="1" smtClean="0"/>
              <a:t>Message</a:t>
            </a:r>
            <a:r>
              <a:rPr lang="es-SV" sz="2800" dirty="0" smtClean="0"/>
              <a:t> </a:t>
            </a:r>
            <a:r>
              <a:rPr lang="es-SV" sz="2800" dirty="0" err="1" smtClean="0"/>
              <a:t>Service</a:t>
            </a:r>
            <a:r>
              <a:rPr lang="es-SV" sz="2800" dirty="0" smtClean="0"/>
              <a:t> (JMS) o un Enterprise </a:t>
            </a:r>
            <a:r>
              <a:rPr lang="es-SV" sz="2800" dirty="0" err="1" smtClean="0"/>
              <a:t>Service</a:t>
            </a:r>
            <a:r>
              <a:rPr lang="es-SV" sz="2800" dirty="0" smtClean="0"/>
              <a:t> Bus (ESB) no Java EE.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08591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SV" b="1" dirty="0"/>
              <a:t>JAVA EE: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6651" y="2638044"/>
            <a:ext cx="10441578" cy="3101983"/>
          </a:xfrm>
        </p:spPr>
        <p:txBody>
          <a:bodyPr>
            <a:noAutofit/>
          </a:bodyPr>
          <a:lstStyle/>
          <a:p>
            <a:r>
              <a:rPr lang="es-SV" sz="2400" dirty="0"/>
              <a:t>Java </a:t>
            </a:r>
            <a:r>
              <a:rPr lang="es-SV" sz="2400" dirty="0" err="1"/>
              <a:t>Platform</a:t>
            </a:r>
            <a:r>
              <a:rPr lang="es-SV" sz="2400" dirty="0"/>
              <a:t>, Enterprise </a:t>
            </a:r>
            <a:r>
              <a:rPr lang="es-SV" sz="2400" dirty="0" err="1"/>
              <a:t>Edition</a:t>
            </a:r>
            <a:r>
              <a:rPr lang="es-SV" sz="2400" dirty="0"/>
              <a:t> (Java EE) se basa en la especificación Java SE. Representa una colaboración entre varios proveedores y líderes del sector y proporciona el soporte de la infraestructura para las aplicaciones.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SV" sz="2400" dirty="0"/>
              <a:t>En la infraestructura de Java EE, añada las reglas en dos niveles:</a:t>
            </a:r>
            <a:endParaRPr lang="en-US" sz="2400" dirty="0"/>
          </a:p>
          <a:p>
            <a:pPr marL="0" lvl="0" indent="0">
              <a:buNone/>
            </a:pPr>
            <a:endParaRPr lang="es-SV" sz="2400" dirty="0" smtClean="0"/>
          </a:p>
          <a:p>
            <a:pPr marL="0" lvl="0" indent="0">
              <a:buNone/>
            </a:pPr>
            <a:r>
              <a:rPr lang="es-SV" sz="2400" dirty="0" smtClean="0"/>
              <a:t>En </a:t>
            </a:r>
            <a:r>
              <a:rPr lang="es-SV" sz="2400" dirty="0"/>
              <a:t>la capa de la aplicación, para gestionar la lógica empresarial dinámica y el flujo de tareas.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82008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SV" sz="3600" dirty="0" smtClean="0"/>
              <a:t>En la capa de presentación, para personalizar el flujo de páginas y el flujo de trabajo y para construir páginas personalizadas basándose en el estado de la sesión.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55475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SV" sz="2800" dirty="0" smtClean="0"/>
              <a:t>Java EE es portable y escalable, y soporta la integración existente y los componentes basados en la arquitectura EJB. Java EE simplifica las aplicaciones empresariales definiendo y especificando un complejo conjunto de servicios estándar comunes, como denominación, gestión de transacciones, simultaneidad, seguridad y acceso a base de datos.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75996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SV" sz="3600" dirty="0" smtClean="0"/>
              <a:t>Java EE también define un modelo de contenedor, que aloja y gestiona instancias de componentes de aplicaciones Java EE. Los contenedores están a su vez alojados en servidores Java EE.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377270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SWING: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Swing es una biblioteca gráfica para Java. Incluye widgets para interfaz gráfica de usuario tales como cajas de texto, botones, listas desplegables y tablas.</a:t>
            </a:r>
          </a:p>
          <a:p>
            <a:r>
              <a:rPr lang="es-ES" sz="2400" dirty="0" smtClean="0"/>
              <a:t>Es un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MVC para desarrollar interfaces graficas para Java con independencia de la plataforma. </a:t>
            </a:r>
          </a:p>
          <a:p>
            <a:r>
              <a:rPr lang="es-ES" sz="2400" dirty="0" smtClean="0"/>
              <a:t>Sigue un simple modelo de programación por hilos, y posee las siguientes características principales: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9983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6" y="341745"/>
            <a:ext cx="11416144" cy="62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SV" b="1" dirty="0"/>
              <a:t>JAVAFX</a:t>
            </a:r>
            <a:r>
              <a:rPr lang="es-SV" b="1" dirty="0" smtClean="0"/>
              <a:t>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SV" sz="2400" dirty="0"/>
              <a:t>permite a los desarrolladores de la aplicación crear e implementar fácilmente aplicaciones de Internet enriquecidas (RIA) que se comportan de la misma forma en distintas plataformas. </a:t>
            </a:r>
            <a:r>
              <a:rPr lang="es-SV" sz="2400" dirty="0" err="1"/>
              <a:t>JavaFX</a:t>
            </a:r>
            <a:r>
              <a:rPr lang="es-SV" sz="2400" dirty="0"/>
              <a:t> amplía la potencia de Java permitiendo a los desarrolladores utilizar cualquier biblioteca de Java en aplicaciones </a:t>
            </a:r>
            <a:r>
              <a:rPr lang="es-SV" sz="2400" dirty="0" err="1"/>
              <a:t>JavaFX</a:t>
            </a:r>
            <a:r>
              <a:rPr lang="es-SV" sz="2400" dirty="0"/>
              <a:t>. Los desarrolladores pueden ampliar sus capacidades en Java y utilizar la tecnología de presentación que </a:t>
            </a:r>
            <a:r>
              <a:rPr lang="es-SV" sz="2400" dirty="0" err="1"/>
              <a:t>JavaFX</a:t>
            </a:r>
            <a:r>
              <a:rPr lang="es-SV" sz="2400" dirty="0"/>
              <a:t> proporciona para crear experiencias visuales que resulten atractivas</a:t>
            </a:r>
            <a:r>
              <a:rPr lang="es-SV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39097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600" dirty="0"/>
              <a:t>permite crear aplicaciones de escritorio, para celulares, la Web, TV, consolas de videojuegos, reproductores Blu-ray, entre otras plataformas planeadas.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1000813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/>
              <a:t>CARACTERÍSTICAS</a:t>
            </a:r>
            <a:endParaRPr lang="en-US" sz="2400" dirty="0"/>
          </a:p>
          <a:p>
            <a:r>
              <a:rPr lang="es-SV" sz="2400" dirty="0"/>
              <a:t>Permite a los desarrolladores integrar gráficos vectoriales, animación, sonido y activos web de vídeo en una aplicación interactiva, completa y atractiva</a:t>
            </a:r>
            <a:endParaRPr lang="en-US" sz="2400" dirty="0"/>
          </a:p>
          <a:p>
            <a:r>
              <a:rPr lang="es-SV" sz="2400" dirty="0"/>
              <a:t>Amplía la tecnología Java permitiendo el uso de cualquier biblioteca de Java en una aplicación </a:t>
            </a:r>
            <a:r>
              <a:rPr lang="es-SV" sz="2400" dirty="0" err="1"/>
              <a:t>JavaFX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18212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200" dirty="0"/>
              <a:t>Permite mantener un eficaz flujo de trabajo entre diseñador y desarrollador en el que los diseñadores pueden trabajar en las herramientas que deseen mientras colaboran con los desarrolladores,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025632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La Java Virtual Machine o JVM toma el código Byte </a:t>
            </a:r>
            <a:r>
              <a:rPr lang="es-ES" sz="2800" dirty="0" err="1"/>
              <a:t>Code</a:t>
            </a:r>
            <a:r>
              <a:rPr lang="es-ES" sz="2800" dirty="0"/>
              <a:t> resultante de compilar tu aplicación Java y lo compila a su vez a código nativo de la plataforma en la que se está ejecutando. La ventaja principal de este esquema es que es muy fácil crear un programa en Java y que luego éste se pueda ejecutar en cualquier sistema operativo para el cual exista una implementación de la JVM.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6621881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IReport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/>
              <a:t>La herramienta </a:t>
            </a:r>
            <a:r>
              <a:rPr lang="es-ES" sz="2400" dirty="0" err="1"/>
              <a:t>iReport</a:t>
            </a:r>
            <a:r>
              <a:rPr lang="es-ES" sz="2400" dirty="0"/>
              <a:t> es un constructor / diseñador de informes visual, poderoso, intuitivo y fácil de usar para </a:t>
            </a:r>
            <a:r>
              <a:rPr lang="es-ES" sz="2400" dirty="0" err="1"/>
              <a:t>JasperReports</a:t>
            </a:r>
            <a:r>
              <a:rPr lang="es-ES" sz="2400" dirty="0"/>
              <a:t> escrito en Java. Este instrumento permite que los usuarios corrijan visualmente informes complejos con cartas, imágenes, </a:t>
            </a:r>
            <a:r>
              <a:rPr lang="es-ES" sz="2400" dirty="0" err="1"/>
              <a:t>subinformes</a:t>
            </a:r>
            <a:r>
              <a:rPr lang="es-ES" sz="2400" dirty="0"/>
              <a:t>, etc. </a:t>
            </a:r>
            <a:r>
              <a:rPr lang="es-ES" sz="2400" dirty="0" err="1"/>
              <a:t>iReport</a:t>
            </a:r>
            <a:r>
              <a:rPr lang="es-ES" sz="2400" dirty="0"/>
              <a:t> está además integrado </a:t>
            </a:r>
            <a:r>
              <a:rPr lang="es-ES" sz="2400" dirty="0" err="1"/>
              <a:t>conJFreeChart</a:t>
            </a:r>
            <a:r>
              <a:rPr lang="es-ES" sz="2400" dirty="0"/>
              <a:t>, una de la biblioteca gráficas </a:t>
            </a:r>
            <a:r>
              <a:rPr lang="es-ES" sz="2400" dirty="0" err="1"/>
              <a:t>OpenSource</a:t>
            </a:r>
            <a:r>
              <a:rPr lang="es-ES" sz="2400" dirty="0"/>
              <a:t> más difundida para Java. Los datos para imprimir pueden ser recuperados por varios caminos incluso múltiples uniones JDBC, </a:t>
            </a:r>
            <a:r>
              <a:rPr lang="es-ES" sz="2400" dirty="0" err="1"/>
              <a:t>TableModels</a:t>
            </a:r>
            <a:r>
              <a:rPr lang="es-ES" sz="2400" dirty="0"/>
              <a:t>, JavaBeans, XML,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4228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b="1" dirty="0"/>
              <a:t>EL ÍNDICE TIOBE DE LENGUAJES DE </a:t>
            </a:r>
            <a:r>
              <a:rPr lang="es-SV" b="1" dirty="0" smtClean="0"/>
              <a:t>PROGRAMACIÓN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818" y="2638044"/>
            <a:ext cx="11028218" cy="3101983"/>
          </a:xfrm>
        </p:spPr>
        <p:txBody>
          <a:bodyPr>
            <a:normAutofit/>
          </a:bodyPr>
          <a:lstStyle/>
          <a:p>
            <a:r>
              <a:rPr lang="es-SV" sz="2800" dirty="0"/>
              <a:t>El índice TIOBE calcula la popularidad de los lenguajes en función del número de páginas web que hablan de él. Muy resumidamente, TIOBE mira cuantos resultados devuelve cada buscador (Google, Bing, </a:t>
            </a:r>
            <a:r>
              <a:rPr lang="es-SV" sz="2800" dirty="0" err="1"/>
              <a:t>Baidu</a:t>
            </a:r>
            <a:r>
              <a:rPr lang="es-SV" sz="2800" dirty="0"/>
              <a:t>,…) cuando utilizas el nombre del lenguaje de programación como </a:t>
            </a:r>
            <a:r>
              <a:rPr lang="es-SV" sz="2800" dirty="0" err="1"/>
              <a:t>keyword</a:t>
            </a:r>
            <a:r>
              <a:rPr lang="es-SV" sz="2800" dirty="0"/>
              <a:t>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187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0" y="227734"/>
            <a:ext cx="11684770" cy="63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2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JAVA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455" y="2638044"/>
            <a:ext cx="11194472" cy="3101983"/>
          </a:xfrm>
        </p:spPr>
        <p:txBody>
          <a:bodyPr>
            <a:noAutofit/>
          </a:bodyPr>
          <a:lstStyle/>
          <a:p>
            <a:r>
              <a:rPr lang="es-SV" sz="2400" dirty="0"/>
              <a:t>Java es un lenguaje de programación de propósito general, concurrente, orientado a objetos, que fue diseñado específicamente para tener tan pocas dependencias de implementación como fuera posible.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75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Su intención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3200" dirty="0" smtClean="0"/>
              <a:t>Es </a:t>
            </a:r>
            <a:r>
              <a:rPr lang="es-SV" sz="3200" dirty="0"/>
              <a:t>permitir que los desarrolladores de aplicaciones escriban el programa una vez y lo ejecuten en cualquier dispositivo (conocido en inglés como WORA, o "</a:t>
            </a:r>
            <a:r>
              <a:rPr lang="es-SV" sz="3200" dirty="0" err="1"/>
              <a:t>write</a:t>
            </a:r>
            <a:r>
              <a:rPr lang="es-SV" sz="3200" dirty="0"/>
              <a:t> once, run </a:t>
            </a:r>
            <a:r>
              <a:rPr lang="es-SV" sz="3200" dirty="0" err="1"/>
              <a:t>anywhere</a:t>
            </a:r>
            <a:r>
              <a:rPr lang="es-SV" sz="3200" dirty="0" smtClean="0"/>
              <a:t>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321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lo que quiere decir que 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800" dirty="0"/>
              <a:t>C</a:t>
            </a:r>
            <a:r>
              <a:rPr lang="es-SV" sz="2800" dirty="0" smtClean="0"/>
              <a:t>ódigo </a:t>
            </a:r>
            <a:r>
              <a:rPr lang="es-SV" sz="2800" dirty="0"/>
              <a:t>que es ejecutado en una plataforma no tiene que ser recompilado para correr en otra. Java es, a partir de 2012, uno de los lenguajes de programación más populares en uso, particularmente para aplicaciones de cliente-servidor de web, con unos diez millones de usuarios reportados.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25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326</TotalTime>
  <Words>2186</Words>
  <Application>Microsoft Office PowerPoint</Application>
  <PresentationFormat>Panorámica</PresentationFormat>
  <Paragraphs>104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8" baseType="lpstr">
      <vt:lpstr>Arial</vt:lpstr>
      <vt:lpstr>Gill Sans MT</vt:lpstr>
      <vt:lpstr>Parcel</vt:lpstr>
      <vt:lpstr>JAVA</vt:lpstr>
      <vt:lpstr>POPULARIDAD DE JAVA</vt:lpstr>
      <vt:lpstr>PYPL</vt:lpstr>
      <vt:lpstr>Presentación de PowerPoint</vt:lpstr>
      <vt:lpstr>EL ÍNDICE TIOBE DE LENGUAJES DE PROGRAMACIÓN</vt:lpstr>
      <vt:lpstr>Presentación de PowerPoint</vt:lpstr>
      <vt:lpstr>QUE ES JAVA</vt:lpstr>
      <vt:lpstr>Su intención</vt:lpstr>
      <vt:lpstr>lo que quiere decir que el</vt:lpstr>
      <vt:lpstr>BREVE HISTORIA</vt:lpstr>
      <vt:lpstr>dESARROLLO</vt:lpstr>
      <vt:lpstr>Presentación de PowerPoint</vt:lpstr>
      <vt:lpstr>Presentación de PowerPoint</vt:lpstr>
      <vt:lpstr>DESARROLLO</vt:lpstr>
      <vt:lpstr>Presentación de PowerPoint</vt:lpstr>
      <vt:lpstr>DESARROLLO</vt:lpstr>
      <vt:lpstr>¿Cómo OBTUVO SU NOMBRE JAVA?</vt:lpstr>
      <vt:lpstr>Los objetivos de Gosling</vt:lpstr>
      <vt:lpstr>Presentación de PowerPoint</vt:lpstr>
      <vt:lpstr>PRESENTACION</vt:lpstr>
      <vt:lpstr>Presentación de PowerPoint</vt:lpstr>
      <vt:lpstr>VERSIONES</vt:lpstr>
      <vt:lpstr>VERSIONES</vt:lpstr>
      <vt:lpstr>VERSIONES</vt:lpstr>
      <vt:lpstr>Presentación de PowerPoint</vt:lpstr>
      <vt:lpstr>VERSIONES</vt:lpstr>
      <vt:lpstr>VERSIONES</vt:lpstr>
      <vt:lpstr>Presentación de PowerPoint</vt:lpstr>
      <vt:lpstr>VERSIONES</vt:lpstr>
      <vt:lpstr>VERSIONES</vt:lpstr>
      <vt:lpstr>VERSIONES</vt:lpstr>
      <vt:lpstr>JAVA</vt:lpstr>
      <vt:lpstr>JAVA SE:</vt:lpstr>
      <vt:lpstr>Presentación de PowerPoint</vt:lpstr>
      <vt:lpstr>JAVA EE: </vt:lpstr>
      <vt:lpstr>Presentación de PowerPoint</vt:lpstr>
      <vt:lpstr>Presentación de PowerPoint</vt:lpstr>
      <vt:lpstr>Presentación de PowerPoint</vt:lpstr>
      <vt:lpstr>JAVA SWING:</vt:lpstr>
      <vt:lpstr>JAVAFX:</vt:lpstr>
      <vt:lpstr>Presentación de PowerPoint</vt:lpstr>
      <vt:lpstr>Presentación de PowerPoint</vt:lpstr>
      <vt:lpstr>Presentación de PowerPoint</vt:lpstr>
      <vt:lpstr>JVM</vt:lpstr>
      <vt:lpstr>IReport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WILLIAM PC</dc:creator>
  <cp:lastModifiedBy>ING</cp:lastModifiedBy>
  <cp:revision>14</cp:revision>
  <dcterms:created xsi:type="dcterms:W3CDTF">2019-07-25T05:51:49Z</dcterms:created>
  <dcterms:modified xsi:type="dcterms:W3CDTF">2019-08-15T04:37:05Z</dcterms:modified>
</cp:coreProperties>
</file>