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2"/>
  </p:notesMasterIdLst>
  <p:handoutMasterIdLst>
    <p:handoutMasterId r:id="rId73"/>
  </p:handoutMasterIdLst>
  <p:sldIdLst>
    <p:sldId id="265" r:id="rId5"/>
    <p:sldId id="365" r:id="rId6"/>
    <p:sldId id="366" r:id="rId7"/>
    <p:sldId id="367" r:id="rId8"/>
    <p:sldId id="368" r:id="rId9"/>
    <p:sldId id="369" r:id="rId10"/>
    <p:sldId id="362" r:id="rId11"/>
    <p:sldId id="363" r:id="rId12"/>
    <p:sldId id="364" r:id="rId13"/>
    <p:sldId id="358" r:id="rId14"/>
    <p:sldId id="359" r:id="rId15"/>
    <p:sldId id="360" r:id="rId16"/>
    <p:sldId id="361" r:id="rId17"/>
    <p:sldId id="310" r:id="rId18"/>
    <p:sldId id="320" r:id="rId19"/>
    <p:sldId id="321" r:id="rId20"/>
    <p:sldId id="322" r:id="rId21"/>
    <p:sldId id="323" r:id="rId22"/>
    <p:sldId id="324" r:id="rId23"/>
    <p:sldId id="325" r:id="rId24"/>
    <p:sldId id="326" r:id="rId25"/>
    <p:sldId id="327" r:id="rId26"/>
    <p:sldId id="328" r:id="rId27"/>
    <p:sldId id="329" r:id="rId28"/>
    <p:sldId id="330" r:id="rId29"/>
    <p:sldId id="342" r:id="rId30"/>
    <p:sldId id="343" r:id="rId31"/>
    <p:sldId id="370" r:id="rId32"/>
    <p:sldId id="331" r:id="rId33"/>
    <p:sldId id="332" r:id="rId34"/>
    <p:sldId id="333" r:id="rId35"/>
    <p:sldId id="334" r:id="rId36"/>
    <p:sldId id="335" r:id="rId37"/>
    <p:sldId id="346" r:id="rId38"/>
    <p:sldId id="347" r:id="rId39"/>
    <p:sldId id="337" r:id="rId40"/>
    <p:sldId id="338" r:id="rId41"/>
    <p:sldId id="340" r:id="rId42"/>
    <p:sldId id="339" r:id="rId43"/>
    <p:sldId id="341" r:id="rId44"/>
    <p:sldId id="344" r:id="rId45"/>
    <p:sldId id="345" r:id="rId46"/>
    <p:sldId id="371" r:id="rId47"/>
    <p:sldId id="372" r:id="rId48"/>
    <p:sldId id="373" r:id="rId49"/>
    <p:sldId id="374" r:id="rId50"/>
    <p:sldId id="375" r:id="rId51"/>
    <p:sldId id="376" r:id="rId52"/>
    <p:sldId id="349" r:id="rId53"/>
    <p:sldId id="348" r:id="rId54"/>
    <p:sldId id="350" r:id="rId55"/>
    <p:sldId id="351" r:id="rId56"/>
    <p:sldId id="352" r:id="rId57"/>
    <p:sldId id="377" r:id="rId58"/>
    <p:sldId id="381" r:id="rId59"/>
    <p:sldId id="382" r:id="rId60"/>
    <p:sldId id="378" r:id="rId61"/>
    <p:sldId id="380" r:id="rId62"/>
    <p:sldId id="379" r:id="rId63"/>
    <p:sldId id="384" r:id="rId64"/>
    <p:sldId id="383" r:id="rId65"/>
    <p:sldId id="353" r:id="rId66"/>
    <p:sldId id="354" r:id="rId67"/>
    <p:sldId id="355" r:id="rId68"/>
    <p:sldId id="356" r:id="rId69"/>
    <p:sldId id="357" r:id="rId70"/>
    <p:sldId id="385" r:id="rId71"/>
  </p:sldIdLst>
  <p:sldSz cx="12188825" cy="6858000"/>
  <p:notesSz cx="6858000" cy="9144000"/>
  <p:custDataLst>
    <p:tags r:id="rId74"/>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29" autoAdjust="0"/>
  </p:normalViewPr>
  <p:slideViewPr>
    <p:cSldViewPr showGuides="1">
      <p:cViewPr varScale="1">
        <p:scale>
          <a:sx n="88" d="100"/>
          <a:sy n="88" d="100"/>
        </p:scale>
        <p:origin x="47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8F4F67-4FA2-4D95-B9EE-CCFC7044690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ES"/>
        </a:p>
      </dgm:t>
    </dgm:pt>
    <dgm:pt modelId="{64129A51-95AA-4DD5-AE1E-5F2432013A8B}">
      <dgm:prSet phldrT="[Texto]"/>
      <dgm:spPr/>
      <dgm:t>
        <a:bodyPr/>
        <a:lstStyle/>
        <a:p>
          <a:r>
            <a:rPr lang="es-ES" dirty="0" smtClean="0"/>
            <a:t>¿Cómo funciona? </a:t>
          </a:r>
          <a:endParaRPr lang="es-ES" dirty="0"/>
        </a:p>
      </dgm:t>
    </dgm:pt>
    <dgm:pt modelId="{787D0F9A-6471-427D-803A-6A13BCDCF8D5}" type="parTrans" cxnId="{F9FD3400-692A-4960-BD27-039DBB7A84AC}">
      <dgm:prSet/>
      <dgm:spPr/>
      <dgm:t>
        <a:bodyPr/>
        <a:lstStyle/>
        <a:p>
          <a:endParaRPr lang="es-ES"/>
        </a:p>
      </dgm:t>
    </dgm:pt>
    <dgm:pt modelId="{CF2FB64B-59C7-401B-AD73-1A862D43F8C1}" type="sibTrans" cxnId="{F9FD3400-692A-4960-BD27-039DBB7A84AC}">
      <dgm:prSet/>
      <dgm:spPr/>
      <dgm:t>
        <a:bodyPr/>
        <a:lstStyle/>
        <a:p>
          <a:endParaRPr lang="es-ES"/>
        </a:p>
      </dgm:t>
    </dgm:pt>
    <dgm:pt modelId="{507D088A-DB6A-4C2F-8F58-F8EB062FAEBD}">
      <dgm:prSet phldrT="[Texto]"/>
      <dgm:spPr/>
      <dgm:t>
        <a:bodyPr/>
        <a:lstStyle/>
        <a:p>
          <a:r>
            <a:rPr lang="es-ES" dirty="0" smtClean="0"/>
            <a:t>¿Qué es HTML? </a:t>
          </a:r>
          <a:endParaRPr lang="es-ES" dirty="0"/>
        </a:p>
      </dgm:t>
    </dgm:pt>
    <dgm:pt modelId="{7370CE72-CF10-4422-A385-4AFD26F03D7E}" type="parTrans" cxnId="{CD4D8455-A604-4E54-B591-43E250B23929}">
      <dgm:prSet/>
      <dgm:spPr/>
      <dgm:t>
        <a:bodyPr/>
        <a:lstStyle/>
        <a:p>
          <a:endParaRPr lang="es-ES"/>
        </a:p>
      </dgm:t>
    </dgm:pt>
    <dgm:pt modelId="{2965995A-6B06-4EA2-9798-B855FDF49E77}" type="sibTrans" cxnId="{CD4D8455-A604-4E54-B591-43E250B23929}">
      <dgm:prSet/>
      <dgm:spPr/>
      <dgm:t>
        <a:bodyPr/>
        <a:lstStyle/>
        <a:p>
          <a:endParaRPr lang="es-ES"/>
        </a:p>
      </dgm:t>
    </dgm:pt>
    <dgm:pt modelId="{2B22BC42-EB25-412E-BAE6-B009E629E6B5}">
      <dgm:prSet phldrT="[Texto]"/>
      <dgm:spPr/>
      <dgm:t>
        <a:bodyPr/>
        <a:lstStyle/>
        <a:p>
          <a:r>
            <a:rPr lang="es-ES" dirty="0" smtClean="0"/>
            <a:t>¿Es difícil escribir en HTML? </a:t>
          </a:r>
          <a:endParaRPr lang="es-ES" dirty="0"/>
        </a:p>
      </dgm:t>
    </dgm:pt>
    <dgm:pt modelId="{17235E82-DD02-45F2-87E8-F78984A15049}" type="parTrans" cxnId="{76874515-A869-4DA4-9150-C59C12AA7D12}">
      <dgm:prSet/>
      <dgm:spPr/>
      <dgm:t>
        <a:bodyPr/>
        <a:lstStyle/>
        <a:p>
          <a:endParaRPr lang="es-ES"/>
        </a:p>
      </dgm:t>
    </dgm:pt>
    <dgm:pt modelId="{12833559-C7A9-420F-9A5A-13053FFCDBE7}" type="sibTrans" cxnId="{76874515-A869-4DA4-9150-C59C12AA7D12}">
      <dgm:prSet/>
      <dgm:spPr/>
      <dgm:t>
        <a:bodyPr/>
        <a:lstStyle/>
        <a:p>
          <a:endParaRPr lang="es-ES"/>
        </a:p>
      </dgm:t>
    </dgm:pt>
    <dgm:pt modelId="{F99DA208-9F62-4710-B515-7936F7D318F8}">
      <dgm:prSet phldrT="[Texto]"/>
      <dgm:spPr/>
      <dgm:t>
        <a:bodyPr/>
        <a:lstStyle/>
        <a:p>
          <a:r>
            <a:rPr lang="es-ES" dirty="0" smtClean="0"/>
            <a:t>¿Quien  utilizan HTML?</a:t>
          </a:r>
          <a:endParaRPr lang="es-ES" dirty="0"/>
        </a:p>
      </dgm:t>
    </dgm:pt>
    <dgm:pt modelId="{955D4D94-651E-4316-8385-821F6236192E}" type="parTrans" cxnId="{C7A4022B-70BF-4CAC-8D95-09D83D866CE0}">
      <dgm:prSet/>
      <dgm:spPr/>
      <dgm:t>
        <a:bodyPr/>
        <a:lstStyle/>
        <a:p>
          <a:endParaRPr lang="es-ES"/>
        </a:p>
      </dgm:t>
    </dgm:pt>
    <dgm:pt modelId="{6D089BB4-3A91-45BA-935E-F106E5383E59}" type="sibTrans" cxnId="{C7A4022B-70BF-4CAC-8D95-09D83D866CE0}">
      <dgm:prSet/>
      <dgm:spPr/>
      <dgm:t>
        <a:bodyPr/>
        <a:lstStyle/>
        <a:p>
          <a:endParaRPr lang="es-ES"/>
        </a:p>
      </dgm:t>
    </dgm:pt>
    <dgm:pt modelId="{F3DE6B6F-79D8-4262-8531-197ADE70F658}">
      <dgm:prSet phldrT="[Texto]"/>
      <dgm:spPr/>
      <dgm:t>
        <a:bodyPr/>
        <a:lstStyle/>
        <a:p>
          <a:r>
            <a:rPr lang="es-ES" dirty="0" smtClean="0"/>
            <a:t>¿Para qué me sirve? </a:t>
          </a:r>
          <a:endParaRPr lang="es-ES" dirty="0"/>
        </a:p>
      </dgm:t>
    </dgm:pt>
    <dgm:pt modelId="{75122077-ED59-4546-865B-BA09FBC83856}" type="parTrans" cxnId="{502D34D7-39E9-4C44-821F-A6D7195826D1}">
      <dgm:prSet/>
      <dgm:spPr/>
      <dgm:t>
        <a:bodyPr/>
        <a:lstStyle/>
        <a:p>
          <a:endParaRPr lang="es-ES"/>
        </a:p>
      </dgm:t>
    </dgm:pt>
    <dgm:pt modelId="{C3ACE5AD-2F28-40B2-A8A2-9923322EEA67}" type="sibTrans" cxnId="{502D34D7-39E9-4C44-821F-A6D7195826D1}">
      <dgm:prSet/>
      <dgm:spPr/>
      <dgm:t>
        <a:bodyPr/>
        <a:lstStyle/>
        <a:p>
          <a:endParaRPr lang="es-ES"/>
        </a:p>
      </dgm:t>
    </dgm:pt>
    <dgm:pt modelId="{C6EED7CC-D0C0-41BB-84B3-9155EE31723A}">
      <dgm:prSet phldrT="[Texto]"/>
      <dgm:spPr/>
      <dgm:t>
        <a:bodyPr/>
        <a:lstStyle/>
        <a:p>
          <a:r>
            <a:rPr lang="es-ES" dirty="0" smtClean="0"/>
            <a:t>¿Dónde puedo escribir HTML? </a:t>
          </a:r>
          <a:endParaRPr lang="es-ES" dirty="0"/>
        </a:p>
      </dgm:t>
    </dgm:pt>
    <dgm:pt modelId="{6CBA818D-9278-4ABF-9A5E-B2D6D26195E0}" type="parTrans" cxnId="{8C2CAC93-211D-40B7-82C0-520B053CE2A1}">
      <dgm:prSet/>
      <dgm:spPr/>
      <dgm:t>
        <a:bodyPr/>
        <a:lstStyle/>
        <a:p>
          <a:endParaRPr lang="es-ES"/>
        </a:p>
      </dgm:t>
    </dgm:pt>
    <dgm:pt modelId="{698DF442-2255-45C2-9C51-0AD01037FD4D}" type="sibTrans" cxnId="{8C2CAC93-211D-40B7-82C0-520B053CE2A1}">
      <dgm:prSet/>
      <dgm:spPr/>
      <dgm:t>
        <a:bodyPr/>
        <a:lstStyle/>
        <a:p>
          <a:endParaRPr lang="es-ES"/>
        </a:p>
      </dgm:t>
    </dgm:pt>
    <dgm:pt modelId="{0B9DF935-EE4D-496D-B4F5-F828820D8BBB}" type="pres">
      <dgm:prSet presAssocID="{088F4F67-4FA2-4D95-B9EE-CCFC7044690A}" presName="Name0" presStyleCnt="0">
        <dgm:presLayoutVars>
          <dgm:dir/>
          <dgm:animLvl val="lvl"/>
          <dgm:resizeHandles val="exact"/>
        </dgm:presLayoutVars>
      </dgm:prSet>
      <dgm:spPr/>
      <dgm:t>
        <a:bodyPr/>
        <a:lstStyle/>
        <a:p>
          <a:endParaRPr lang="es-ES"/>
        </a:p>
      </dgm:t>
    </dgm:pt>
    <dgm:pt modelId="{0D0A579E-7A5F-440D-8073-18F2315D5939}" type="pres">
      <dgm:prSet presAssocID="{088F4F67-4FA2-4D95-B9EE-CCFC7044690A}" presName="tSp" presStyleCnt="0"/>
      <dgm:spPr/>
    </dgm:pt>
    <dgm:pt modelId="{2C381B9F-ECA6-4C1E-B3DD-99933D826B2F}" type="pres">
      <dgm:prSet presAssocID="{088F4F67-4FA2-4D95-B9EE-CCFC7044690A}" presName="bSp" presStyleCnt="0"/>
      <dgm:spPr/>
    </dgm:pt>
    <dgm:pt modelId="{2994BDBF-FE41-49B7-823B-AB9E260F607E}" type="pres">
      <dgm:prSet presAssocID="{088F4F67-4FA2-4D95-B9EE-CCFC7044690A}" presName="process" presStyleCnt="0"/>
      <dgm:spPr/>
    </dgm:pt>
    <dgm:pt modelId="{74895103-3A0E-4BB0-93BD-62BD02AF8558}" type="pres">
      <dgm:prSet presAssocID="{64129A51-95AA-4DD5-AE1E-5F2432013A8B}" presName="composite1" presStyleCnt="0"/>
      <dgm:spPr/>
    </dgm:pt>
    <dgm:pt modelId="{AD806BE1-934F-4758-B2D8-08DEB4C1755E}" type="pres">
      <dgm:prSet presAssocID="{64129A51-95AA-4DD5-AE1E-5F2432013A8B}" presName="dummyNode1" presStyleLbl="node1" presStyleIdx="0" presStyleCnt="3"/>
      <dgm:spPr/>
    </dgm:pt>
    <dgm:pt modelId="{32717DBC-41F6-41A3-9CF5-99DCCFD42B6B}" type="pres">
      <dgm:prSet presAssocID="{64129A51-95AA-4DD5-AE1E-5F2432013A8B}" presName="childNode1" presStyleLbl="bgAcc1" presStyleIdx="0" presStyleCnt="3">
        <dgm:presLayoutVars>
          <dgm:bulletEnabled val="1"/>
        </dgm:presLayoutVars>
      </dgm:prSet>
      <dgm:spPr/>
      <dgm:t>
        <a:bodyPr/>
        <a:lstStyle/>
        <a:p>
          <a:endParaRPr lang="es-ES"/>
        </a:p>
      </dgm:t>
    </dgm:pt>
    <dgm:pt modelId="{EB38114F-0883-4E15-9FFB-5FB9F0BFAB1D}" type="pres">
      <dgm:prSet presAssocID="{64129A51-95AA-4DD5-AE1E-5F2432013A8B}" presName="childNode1tx" presStyleLbl="bgAcc1" presStyleIdx="0" presStyleCnt="3">
        <dgm:presLayoutVars>
          <dgm:bulletEnabled val="1"/>
        </dgm:presLayoutVars>
      </dgm:prSet>
      <dgm:spPr/>
      <dgm:t>
        <a:bodyPr/>
        <a:lstStyle/>
        <a:p>
          <a:endParaRPr lang="es-ES"/>
        </a:p>
      </dgm:t>
    </dgm:pt>
    <dgm:pt modelId="{7AA5E401-54D3-4D2A-B0CA-6C009427493A}" type="pres">
      <dgm:prSet presAssocID="{64129A51-95AA-4DD5-AE1E-5F2432013A8B}" presName="parentNode1" presStyleLbl="node1" presStyleIdx="0" presStyleCnt="3">
        <dgm:presLayoutVars>
          <dgm:chMax val="1"/>
          <dgm:bulletEnabled val="1"/>
        </dgm:presLayoutVars>
      </dgm:prSet>
      <dgm:spPr/>
      <dgm:t>
        <a:bodyPr/>
        <a:lstStyle/>
        <a:p>
          <a:endParaRPr lang="es-ES"/>
        </a:p>
      </dgm:t>
    </dgm:pt>
    <dgm:pt modelId="{10BA0E88-763D-4C54-895B-08E0CBB62CEC}" type="pres">
      <dgm:prSet presAssocID="{64129A51-95AA-4DD5-AE1E-5F2432013A8B}" presName="connSite1" presStyleCnt="0"/>
      <dgm:spPr/>
    </dgm:pt>
    <dgm:pt modelId="{0D1F8DFF-5662-4519-97C9-E3871B4AB9B8}" type="pres">
      <dgm:prSet presAssocID="{CF2FB64B-59C7-401B-AD73-1A862D43F8C1}" presName="Name9" presStyleLbl="sibTrans2D1" presStyleIdx="0" presStyleCnt="2"/>
      <dgm:spPr/>
      <dgm:t>
        <a:bodyPr/>
        <a:lstStyle/>
        <a:p>
          <a:endParaRPr lang="es-ES"/>
        </a:p>
      </dgm:t>
    </dgm:pt>
    <dgm:pt modelId="{D665D19D-C06F-498E-A04E-E8A204480B3B}" type="pres">
      <dgm:prSet presAssocID="{2B22BC42-EB25-412E-BAE6-B009E629E6B5}" presName="composite2" presStyleCnt="0"/>
      <dgm:spPr/>
    </dgm:pt>
    <dgm:pt modelId="{BC7836FC-7E2F-45E1-AF94-FC147E9FA058}" type="pres">
      <dgm:prSet presAssocID="{2B22BC42-EB25-412E-BAE6-B009E629E6B5}" presName="dummyNode2" presStyleLbl="node1" presStyleIdx="0" presStyleCnt="3"/>
      <dgm:spPr/>
    </dgm:pt>
    <dgm:pt modelId="{DD58F729-FAE3-48A8-9B25-30F6D529467A}" type="pres">
      <dgm:prSet presAssocID="{2B22BC42-EB25-412E-BAE6-B009E629E6B5}" presName="childNode2" presStyleLbl="bgAcc1" presStyleIdx="1" presStyleCnt="3">
        <dgm:presLayoutVars>
          <dgm:bulletEnabled val="1"/>
        </dgm:presLayoutVars>
      </dgm:prSet>
      <dgm:spPr/>
      <dgm:t>
        <a:bodyPr/>
        <a:lstStyle/>
        <a:p>
          <a:endParaRPr lang="es-ES"/>
        </a:p>
      </dgm:t>
    </dgm:pt>
    <dgm:pt modelId="{B0BCE6AC-0069-4AA1-AC0D-BDA165F6657C}" type="pres">
      <dgm:prSet presAssocID="{2B22BC42-EB25-412E-BAE6-B009E629E6B5}" presName="childNode2tx" presStyleLbl="bgAcc1" presStyleIdx="1" presStyleCnt="3">
        <dgm:presLayoutVars>
          <dgm:bulletEnabled val="1"/>
        </dgm:presLayoutVars>
      </dgm:prSet>
      <dgm:spPr/>
      <dgm:t>
        <a:bodyPr/>
        <a:lstStyle/>
        <a:p>
          <a:endParaRPr lang="es-ES"/>
        </a:p>
      </dgm:t>
    </dgm:pt>
    <dgm:pt modelId="{1B906840-561C-48C8-A15A-7E2D548E3818}" type="pres">
      <dgm:prSet presAssocID="{2B22BC42-EB25-412E-BAE6-B009E629E6B5}" presName="parentNode2" presStyleLbl="node1" presStyleIdx="1" presStyleCnt="3">
        <dgm:presLayoutVars>
          <dgm:chMax val="0"/>
          <dgm:bulletEnabled val="1"/>
        </dgm:presLayoutVars>
      </dgm:prSet>
      <dgm:spPr/>
      <dgm:t>
        <a:bodyPr/>
        <a:lstStyle/>
        <a:p>
          <a:endParaRPr lang="es-ES"/>
        </a:p>
      </dgm:t>
    </dgm:pt>
    <dgm:pt modelId="{5398297D-0E73-4EC6-818A-EBB46A4B4928}" type="pres">
      <dgm:prSet presAssocID="{2B22BC42-EB25-412E-BAE6-B009E629E6B5}" presName="connSite2" presStyleCnt="0"/>
      <dgm:spPr/>
    </dgm:pt>
    <dgm:pt modelId="{C7C38077-4216-4095-B619-7CCBE89ECF16}" type="pres">
      <dgm:prSet presAssocID="{12833559-C7A9-420F-9A5A-13053FFCDBE7}" presName="Name18" presStyleLbl="sibTrans2D1" presStyleIdx="1" presStyleCnt="2"/>
      <dgm:spPr/>
      <dgm:t>
        <a:bodyPr/>
        <a:lstStyle/>
        <a:p>
          <a:endParaRPr lang="es-ES"/>
        </a:p>
      </dgm:t>
    </dgm:pt>
    <dgm:pt modelId="{4EDFA63B-86BE-42CB-89E4-1F78156595CB}" type="pres">
      <dgm:prSet presAssocID="{F3DE6B6F-79D8-4262-8531-197ADE70F658}" presName="composite1" presStyleCnt="0"/>
      <dgm:spPr/>
    </dgm:pt>
    <dgm:pt modelId="{4DC063A4-3B19-40C0-8287-C85EEC824A1D}" type="pres">
      <dgm:prSet presAssocID="{F3DE6B6F-79D8-4262-8531-197ADE70F658}" presName="dummyNode1" presStyleLbl="node1" presStyleIdx="1" presStyleCnt="3"/>
      <dgm:spPr/>
    </dgm:pt>
    <dgm:pt modelId="{38DEFE64-3088-41F8-9A8F-32F5351D244E}" type="pres">
      <dgm:prSet presAssocID="{F3DE6B6F-79D8-4262-8531-197ADE70F658}" presName="childNode1" presStyleLbl="bgAcc1" presStyleIdx="2" presStyleCnt="3">
        <dgm:presLayoutVars>
          <dgm:bulletEnabled val="1"/>
        </dgm:presLayoutVars>
      </dgm:prSet>
      <dgm:spPr/>
      <dgm:t>
        <a:bodyPr/>
        <a:lstStyle/>
        <a:p>
          <a:endParaRPr lang="es-ES"/>
        </a:p>
      </dgm:t>
    </dgm:pt>
    <dgm:pt modelId="{25F59D1F-752D-4D17-93BF-D60520A97F44}" type="pres">
      <dgm:prSet presAssocID="{F3DE6B6F-79D8-4262-8531-197ADE70F658}" presName="childNode1tx" presStyleLbl="bgAcc1" presStyleIdx="2" presStyleCnt="3">
        <dgm:presLayoutVars>
          <dgm:bulletEnabled val="1"/>
        </dgm:presLayoutVars>
      </dgm:prSet>
      <dgm:spPr/>
      <dgm:t>
        <a:bodyPr/>
        <a:lstStyle/>
        <a:p>
          <a:endParaRPr lang="es-ES"/>
        </a:p>
      </dgm:t>
    </dgm:pt>
    <dgm:pt modelId="{A05E965F-26ED-46AC-8B02-C92D5D24D5CC}" type="pres">
      <dgm:prSet presAssocID="{F3DE6B6F-79D8-4262-8531-197ADE70F658}" presName="parentNode1" presStyleLbl="node1" presStyleIdx="2" presStyleCnt="3">
        <dgm:presLayoutVars>
          <dgm:chMax val="1"/>
          <dgm:bulletEnabled val="1"/>
        </dgm:presLayoutVars>
      </dgm:prSet>
      <dgm:spPr/>
      <dgm:t>
        <a:bodyPr/>
        <a:lstStyle/>
        <a:p>
          <a:endParaRPr lang="es-ES"/>
        </a:p>
      </dgm:t>
    </dgm:pt>
    <dgm:pt modelId="{2216827C-BBCF-45C4-80D3-6B7D7D57B330}" type="pres">
      <dgm:prSet presAssocID="{F3DE6B6F-79D8-4262-8531-197ADE70F658}" presName="connSite1" presStyleCnt="0"/>
      <dgm:spPr/>
    </dgm:pt>
  </dgm:ptLst>
  <dgm:cxnLst>
    <dgm:cxn modelId="{3F083BF7-C981-483C-95B7-438AB463BDA2}" type="presOf" srcId="{F99DA208-9F62-4710-B515-7936F7D318F8}" destId="{B0BCE6AC-0069-4AA1-AC0D-BDA165F6657C}" srcOrd="1" destOrd="0" presId="urn:microsoft.com/office/officeart/2005/8/layout/hProcess4"/>
    <dgm:cxn modelId="{D3C34C64-C2B4-4853-A44C-882C7AA41C01}" type="presOf" srcId="{2B22BC42-EB25-412E-BAE6-B009E629E6B5}" destId="{1B906840-561C-48C8-A15A-7E2D548E3818}" srcOrd="0" destOrd="0" presId="urn:microsoft.com/office/officeart/2005/8/layout/hProcess4"/>
    <dgm:cxn modelId="{76874515-A869-4DA4-9150-C59C12AA7D12}" srcId="{088F4F67-4FA2-4D95-B9EE-CCFC7044690A}" destId="{2B22BC42-EB25-412E-BAE6-B009E629E6B5}" srcOrd="1" destOrd="0" parTransId="{17235E82-DD02-45F2-87E8-F78984A15049}" sibTransId="{12833559-C7A9-420F-9A5A-13053FFCDBE7}"/>
    <dgm:cxn modelId="{38B76BD5-6C2D-4F00-A6B8-3254073169DA}" type="presOf" srcId="{507D088A-DB6A-4C2F-8F58-F8EB062FAEBD}" destId="{32717DBC-41F6-41A3-9CF5-99DCCFD42B6B}" srcOrd="0" destOrd="0" presId="urn:microsoft.com/office/officeart/2005/8/layout/hProcess4"/>
    <dgm:cxn modelId="{C7A4022B-70BF-4CAC-8D95-09D83D866CE0}" srcId="{2B22BC42-EB25-412E-BAE6-B009E629E6B5}" destId="{F99DA208-9F62-4710-B515-7936F7D318F8}" srcOrd="0" destOrd="0" parTransId="{955D4D94-651E-4316-8385-821F6236192E}" sibTransId="{6D089BB4-3A91-45BA-935E-F106E5383E59}"/>
    <dgm:cxn modelId="{322E58A0-D054-4FAD-A31B-288FD4EAB8E3}" type="presOf" srcId="{CF2FB64B-59C7-401B-AD73-1A862D43F8C1}" destId="{0D1F8DFF-5662-4519-97C9-E3871B4AB9B8}" srcOrd="0" destOrd="0" presId="urn:microsoft.com/office/officeart/2005/8/layout/hProcess4"/>
    <dgm:cxn modelId="{8C2CAC93-211D-40B7-82C0-520B053CE2A1}" srcId="{F3DE6B6F-79D8-4262-8531-197ADE70F658}" destId="{C6EED7CC-D0C0-41BB-84B3-9155EE31723A}" srcOrd="0" destOrd="0" parTransId="{6CBA818D-9278-4ABF-9A5E-B2D6D26195E0}" sibTransId="{698DF442-2255-45C2-9C51-0AD01037FD4D}"/>
    <dgm:cxn modelId="{97093CAB-A77F-4303-B61A-9574EE14DEB8}" type="presOf" srcId="{C6EED7CC-D0C0-41BB-84B3-9155EE31723A}" destId="{25F59D1F-752D-4D17-93BF-D60520A97F44}" srcOrd="1" destOrd="0" presId="urn:microsoft.com/office/officeart/2005/8/layout/hProcess4"/>
    <dgm:cxn modelId="{38DAD761-C9F5-42C2-9762-05D3E2D31FFA}" type="presOf" srcId="{C6EED7CC-D0C0-41BB-84B3-9155EE31723A}" destId="{38DEFE64-3088-41F8-9A8F-32F5351D244E}" srcOrd="0" destOrd="0" presId="urn:microsoft.com/office/officeart/2005/8/layout/hProcess4"/>
    <dgm:cxn modelId="{3DB3F0C7-73B7-48DF-ADA6-8033AB4B0369}" type="presOf" srcId="{12833559-C7A9-420F-9A5A-13053FFCDBE7}" destId="{C7C38077-4216-4095-B619-7CCBE89ECF16}" srcOrd="0" destOrd="0" presId="urn:microsoft.com/office/officeart/2005/8/layout/hProcess4"/>
    <dgm:cxn modelId="{7ECD2F6C-A899-4687-B191-A2FF5EEA079F}" type="presOf" srcId="{088F4F67-4FA2-4D95-B9EE-CCFC7044690A}" destId="{0B9DF935-EE4D-496D-B4F5-F828820D8BBB}" srcOrd="0" destOrd="0" presId="urn:microsoft.com/office/officeart/2005/8/layout/hProcess4"/>
    <dgm:cxn modelId="{F9FD3400-692A-4960-BD27-039DBB7A84AC}" srcId="{088F4F67-4FA2-4D95-B9EE-CCFC7044690A}" destId="{64129A51-95AA-4DD5-AE1E-5F2432013A8B}" srcOrd="0" destOrd="0" parTransId="{787D0F9A-6471-427D-803A-6A13BCDCF8D5}" sibTransId="{CF2FB64B-59C7-401B-AD73-1A862D43F8C1}"/>
    <dgm:cxn modelId="{C36F4F81-5262-4A13-9C1F-EA22E5D0526A}" type="presOf" srcId="{F99DA208-9F62-4710-B515-7936F7D318F8}" destId="{DD58F729-FAE3-48A8-9B25-30F6D529467A}" srcOrd="0" destOrd="0" presId="urn:microsoft.com/office/officeart/2005/8/layout/hProcess4"/>
    <dgm:cxn modelId="{502D34D7-39E9-4C44-821F-A6D7195826D1}" srcId="{088F4F67-4FA2-4D95-B9EE-CCFC7044690A}" destId="{F3DE6B6F-79D8-4262-8531-197ADE70F658}" srcOrd="2" destOrd="0" parTransId="{75122077-ED59-4546-865B-BA09FBC83856}" sibTransId="{C3ACE5AD-2F28-40B2-A8A2-9923322EEA67}"/>
    <dgm:cxn modelId="{CD4D8455-A604-4E54-B591-43E250B23929}" srcId="{64129A51-95AA-4DD5-AE1E-5F2432013A8B}" destId="{507D088A-DB6A-4C2F-8F58-F8EB062FAEBD}" srcOrd="0" destOrd="0" parTransId="{7370CE72-CF10-4422-A385-4AFD26F03D7E}" sibTransId="{2965995A-6B06-4EA2-9798-B855FDF49E77}"/>
    <dgm:cxn modelId="{BB46F7B7-BA08-451C-8513-06AC0753BF98}" type="presOf" srcId="{F3DE6B6F-79D8-4262-8531-197ADE70F658}" destId="{A05E965F-26ED-46AC-8B02-C92D5D24D5CC}" srcOrd="0" destOrd="0" presId="urn:microsoft.com/office/officeart/2005/8/layout/hProcess4"/>
    <dgm:cxn modelId="{7BF557F1-B44B-44F4-B716-7DA2E15367E9}" type="presOf" srcId="{507D088A-DB6A-4C2F-8F58-F8EB062FAEBD}" destId="{EB38114F-0883-4E15-9FFB-5FB9F0BFAB1D}" srcOrd="1" destOrd="0" presId="urn:microsoft.com/office/officeart/2005/8/layout/hProcess4"/>
    <dgm:cxn modelId="{061A1EC4-2DAE-4BF3-AFBC-D7C661775E7B}" type="presOf" srcId="{64129A51-95AA-4DD5-AE1E-5F2432013A8B}" destId="{7AA5E401-54D3-4D2A-B0CA-6C009427493A}" srcOrd="0" destOrd="0" presId="urn:microsoft.com/office/officeart/2005/8/layout/hProcess4"/>
    <dgm:cxn modelId="{7C956FE7-8BAC-4A52-B2B6-0090803A3A32}" type="presParOf" srcId="{0B9DF935-EE4D-496D-B4F5-F828820D8BBB}" destId="{0D0A579E-7A5F-440D-8073-18F2315D5939}" srcOrd="0" destOrd="0" presId="urn:microsoft.com/office/officeart/2005/8/layout/hProcess4"/>
    <dgm:cxn modelId="{59511FBF-1DB2-45AE-A1B2-67E3F7D60D0D}" type="presParOf" srcId="{0B9DF935-EE4D-496D-B4F5-F828820D8BBB}" destId="{2C381B9F-ECA6-4C1E-B3DD-99933D826B2F}" srcOrd="1" destOrd="0" presId="urn:microsoft.com/office/officeart/2005/8/layout/hProcess4"/>
    <dgm:cxn modelId="{7B112979-AD32-4571-9C0A-6AAF9220B6A9}" type="presParOf" srcId="{0B9DF935-EE4D-496D-B4F5-F828820D8BBB}" destId="{2994BDBF-FE41-49B7-823B-AB9E260F607E}" srcOrd="2" destOrd="0" presId="urn:microsoft.com/office/officeart/2005/8/layout/hProcess4"/>
    <dgm:cxn modelId="{147B8888-B873-43A4-9823-4A9C1582954B}" type="presParOf" srcId="{2994BDBF-FE41-49B7-823B-AB9E260F607E}" destId="{74895103-3A0E-4BB0-93BD-62BD02AF8558}" srcOrd="0" destOrd="0" presId="urn:microsoft.com/office/officeart/2005/8/layout/hProcess4"/>
    <dgm:cxn modelId="{0BD5E1BC-BD9F-406A-9512-30C79B506E58}" type="presParOf" srcId="{74895103-3A0E-4BB0-93BD-62BD02AF8558}" destId="{AD806BE1-934F-4758-B2D8-08DEB4C1755E}" srcOrd="0" destOrd="0" presId="urn:microsoft.com/office/officeart/2005/8/layout/hProcess4"/>
    <dgm:cxn modelId="{CCB5E0C2-BFB8-4963-BFA1-AA7527921247}" type="presParOf" srcId="{74895103-3A0E-4BB0-93BD-62BD02AF8558}" destId="{32717DBC-41F6-41A3-9CF5-99DCCFD42B6B}" srcOrd="1" destOrd="0" presId="urn:microsoft.com/office/officeart/2005/8/layout/hProcess4"/>
    <dgm:cxn modelId="{2F8F645B-5C66-408C-A773-B0B326FC1A50}" type="presParOf" srcId="{74895103-3A0E-4BB0-93BD-62BD02AF8558}" destId="{EB38114F-0883-4E15-9FFB-5FB9F0BFAB1D}" srcOrd="2" destOrd="0" presId="urn:microsoft.com/office/officeart/2005/8/layout/hProcess4"/>
    <dgm:cxn modelId="{B36BFEA5-D141-4124-A7D1-A113DA4AB9CC}" type="presParOf" srcId="{74895103-3A0E-4BB0-93BD-62BD02AF8558}" destId="{7AA5E401-54D3-4D2A-B0CA-6C009427493A}" srcOrd="3" destOrd="0" presId="urn:microsoft.com/office/officeart/2005/8/layout/hProcess4"/>
    <dgm:cxn modelId="{DD676179-1050-4ABC-990A-3ED578FBCBC3}" type="presParOf" srcId="{74895103-3A0E-4BB0-93BD-62BD02AF8558}" destId="{10BA0E88-763D-4C54-895B-08E0CBB62CEC}" srcOrd="4" destOrd="0" presId="urn:microsoft.com/office/officeart/2005/8/layout/hProcess4"/>
    <dgm:cxn modelId="{22BA8C93-11A7-4C06-AADC-63E397A6AB31}" type="presParOf" srcId="{2994BDBF-FE41-49B7-823B-AB9E260F607E}" destId="{0D1F8DFF-5662-4519-97C9-E3871B4AB9B8}" srcOrd="1" destOrd="0" presId="urn:microsoft.com/office/officeart/2005/8/layout/hProcess4"/>
    <dgm:cxn modelId="{87F403F8-8F1A-4317-BE78-5A0A842DD36D}" type="presParOf" srcId="{2994BDBF-FE41-49B7-823B-AB9E260F607E}" destId="{D665D19D-C06F-498E-A04E-E8A204480B3B}" srcOrd="2" destOrd="0" presId="urn:microsoft.com/office/officeart/2005/8/layout/hProcess4"/>
    <dgm:cxn modelId="{B5A0A86A-0B9A-4DCA-9252-1F50CD5636D3}" type="presParOf" srcId="{D665D19D-C06F-498E-A04E-E8A204480B3B}" destId="{BC7836FC-7E2F-45E1-AF94-FC147E9FA058}" srcOrd="0" destOrd="0" presId="urn:microsoft.com/office/officeart/2005/8/layout/hProcess4"/>
    <dgm:cxn modelId="{EA34665F-D8C7-4DF8-BED1-AA62AC55539C}" type="presParOf" srcId="{D665D19D-C06F-498E-A04E-E8A204480B3B}" destId="{DD58F729-FAE3-48A8-9B25-30F6D529467A}" srcOrd="1" destOrd="0" presId="urn:microsoft.com/office/officeart/2005/8/layout/hProcess4"/>
    <dgm:cxn modelId="{900A5F32-3BC4-42A0-B5D7-56AE72D0EEB2}" type="presParOf" srcId="{D665D19D-C06F-498E-A04E-E8A204480B3B}" destId="{B0BCE6AC-0069-4AA1-AC0D-BDA165F6657C}" srcOrd="2" destOrd="0" presId="urn:microsoft.com/office/officeart/2005/8/layout/hProcess4"/>
    <dgm:cxn modelId="{89C565AB-3C11-4289-B9F7-5CA722777632}" type="presParOf" srcId="{D665D19D-C06F-498E-A04E-E8A204480B3B}" destId="{1B906840-561C-48C8-A15A-7E2D548E3818}" srcOrd="3" destOrd="0" presId="urn:microsoft.com/office/officeart/2005/8/layout/hProcess4"/>
    <dgm:cxn modelId="{8B1B87A8-C6DD-49A1-86B6-34357753EC4F}" type="presParOf" srcId="{D665D19D-C06F-498E-A04E-E8A204480B3B}" destId="{5398297D-0E73-4EC6-818A-EBB46A4B4928}" srcOrd="4" destOrd="0" presId="urn:microsoft.com/office/officeart/2005/8/layout/hProcess4"/>
    <dgm:cxn modelId="{E239B413-205F-42AB-B2B9-B42E3DED1847}" type="presParOf" srcId="{2994BDBF-FE41-49B7-823B-AB9E260F607E}" destId="{C7C38077-4216-4095-B619-7CCBE89ECF16}" srcOrd="3" destOrd="0" presId="urn:microsoft.com/office/officeart/2005/8/layout/hProcess4"/>
    <dgm:cxn modelId="{CB3612D5-1D71-4C86-A1B9-DF3B0694649F}" type="presParOf" srcId="{2994BDBF-FE41-49B7-823B-AB9E260F607E}" destId="{4EDFA63B-86BE-42CB-89E4-1F78156595CB}" srcOrd="4" destOrd="0" presId="urn:microsoft.com/office/officeart/2005/8/layout/hProcess4"/>
    <dgm:cxn modelId="{F185B147-AAF0-46E9-81C8-DF2D30D368DF}" type="presParOf" srcId="{4EDFA63B-86BE-42CB-89E4-1F78156595CB}" destId="{4DC063A4-3B19-40C0-8287-C85EEC824A1D}" srcOrd="0" destOrd="0" presId="urn:microsoft.com/office/officeart/2005/8/layout/hProcess4"/>
    <dgm:cxn modelId="{D628797F-4001-4DE6-9458-E4016E776B7F}" type="presParOf" srcId="{4EDFA63B-86BE-42CB-89E4-1F78156595CB}" destId="{38DEFE64-3088-41F8-9A8F-32F5351D244E}" srcOrd="1" destOrd="0" presId="urn:microsoft.com/office/officeart/2005/8/layout/hProcess4"/>
    <dgm:cxn modelId="{D6D1A5FC-0043-4870-9914-532819877097}" type="presParOf" srcId="{4EDFA63B-86BE-42CB-89E4-1F78156595CB}" destId="{25F59D1F-752D-4D17-93BF-D60520A97F44}" srcOrd="2" destOrd="0" presId="urn:microsoft.com/office/officeart/2005/8/layout/hProcess4"/>
    <dgm:cxn modelId="{C97E3616-6B1E-4A3C-895B-7DEF25D645A3}" type="presParOf" srcId="{4EDFA63B-86BE-42CB-89E4-1F78156595CB}" destId="{A05E965F-26ED-46AC-8B02-C92D5D24D5CC}" srcOrd="3" destOrd="0" presId="urn:microsoft.com/office/officeart/2005/8/layout/hProcess4"/>
    <dgm:cxn modelId="{6690275F-79F5-433E-AF14-3962BC522D71}" type="presParOf" srcId="{4EDFA63B-86BE-42CB-89E4-1F78156595CB}" destId="{2216827C-BBCF-45C4-80D3-6B7D7D57B33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B446F8-60E8-45B5-87E0-21B48DBA5B0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s-ES"/>
        </a:p>
      </dgm:t>
    </dgm:pt>
    <dgm:pt modelId="{9B03A8D3-CC79-4A67-B52F-6BA2C5488C7A}">
      <dgm:prSet phldrT="[Texto]"/>
      <dgm:spPr/>
      <dgm:t>
        <a:bodyPr/>
        <a:lstStyle/>
        <a:p>
          <a:r>
            <a:rPr lang="es-ES" dirty="0" smtClean="0"/>
            <a:t>HTML stands </a:t>
          </a:r>
          <a:r>
            <a:rPr lang="es-ES" dirty="0" err="1" smtClean="0"/>
            <a:t>for</a:t>
          </a:r>
          <a:r>
            <a:rPr lang="es-ES" dirty="0" smtClean="0"/>
            <a:t> </a:t>
          </a:r>
          <a:r>
            <a:rPr lang="es-ES" dirty="0" err="1" smtClean="0"/>
            <a:t>Hyper</a:t>
          </a:r>
          <a:r>
            <a:rPr lang="es-ES" dirty="0" smtClean="0"/>
            <a:t> Text </a:t>
          </a:r>
          <a:r>
            <a:rPr lang="es-ES" dirty="0" err="1" smtClean="0"/>
            <a:t>Markup</a:t>
          </a:r>
          <a:r>
            <a:rPr lang="es-ES" dirty="0" smtClean="0"/>
            <a:t> </a:t>
          </a:r>
          <a:r>
            <a:rPr lang="es-ES" dirty="0" err="1" smtClean="0"/>
            <a:t>Language</a:t>
          </a:r>
          <a:endParaRPr lang="es-ES" dirty="0"/>
        </a:p>
      </dgm:t>
    </dgm:pt>
    <dgm:pt modelId="{7C531993-6553-4196-8C3A-9AAB680C2F24}" type="parTrans" cxnId="{FD2DA8B5-90EC-4D71-A48D-17D37AC0A67F}">
      <dgm:prSet/>
      <dgm:spPr/>
      <dgm:t>
        <a:bodyPr/>
        <a:lstStyle/>
        <a:p>
          <a:endParaRPr lang="es-ES"/>
        </a:p>
      </dgm:t>
    </dgm:pt>
    <dgm:pt modelId="{96C95D9A-3E46-4F19-BCB9-B529D9938402}" type="sibTrans" cxnId="{FD2DA8B5-90EC-4D71-A48D-17D37AC0A67F}">
      <dgm:prSet/>
      <dgm:spPr/>
      <dgm:t>
        <a:bodyPr/>
        <a:lstStyle/>
        <a:p>
          <a:endParaRPr lang="es-ES"/>
        </a:p>
      </dgm:t>
    </dgm:pt>
    <dgm:pt modelId="{A2CD8A48-A4F0-424B-9A10-CC3B192FA5A8}">
      <dgm:prSet phldrT="[Texto]"/>
      <dgm:spPr/>
      <dgm:t>
        <a:bodyPr/>
        <a:lstStyle/>
        <a:p>
          <a:r>
            <a:rPr lang="es-ES" dirty="0" smtClean="0"/>
            <a:t>HTML</a:t>
          </a:r>
          <a:endParaRPr lang="es-ES" dirty="0"/>
        </a:p>
      </dgm:t>
    </dgm:pt>
    <dgm:pt modelId="{463F712F-6D7E-465B-B593-A6FD4DF1EC76}" type="parTrans" cxnId="{D2DE2A0B-BAC9-47C4-A503-513696AC8E17}">
      <dgm:prSet/>
      <dgm:spPr/>
      <dgm:t>
        <a:bodyPr/>
        <a:lstStyle/>
        <a:p>
          <a:endParaRPr lang="es-ES"/>
        </a:p>
      </dgm:t>
    </dgm:pt>
    <dgm:pt modelId="{BD1F5A89-A478-4B76-8F32-6415F48D75C9}" type="sibTrans" cxnId="{D2DE2A0B-BAC9-47C4-A503-513696AC8E17}">
      <dgm:prSet/>
      <dgm:spPr/>
      <dgm:t>
        <a:bodyPr/>
        <a:lstStyle/>
        <a:p>
          <a:endParaRPr lang="es-ES"/>
        </a:p>
      </dgm:t>
    </dgm:pt>
    <dgm:pt modelId="{AB272CB1-36F1-4C4A-BD34-E6315A1B0C2F}">
      <dgm:prSet phldrT="[Texto]"/>
      <dgm:spPr/>
      <dgm:t>
        <a:bodyPr/>
        <a:lstStyle/>
        <a:p>
          <a:r>
            <a:rPr lang="es-ES" dirty="0" smtClean="0"/>
            <a:t>HTML es el lenguaje de marcado estándar para páginas web</a:t>
          </a:r>
          <a:endParaRPr lang="es-ES" dirty="0"/>
        </a:p>
      </dgm:t>
    </dgm:pt>
    <dgm:pt modelId="{CE620992-997B-4CCA-A300-7A4E139670FB}" type="parTrans" cxnId="{7654D2B6-CD67-447A-B129-A173B082C4FF}">
      <dgm:prSet/>
      <dgm:spPr/>
      <dgm:t>
        <a:bodyPr/>
        <a:lstStyle/>
        <a:p>
          <a:endParaRPr lang="es-ES"/>
        </a:p>
      </dgm:t>
    </dgm:pt>
    <dgm:pt modelId="{BFDA1845-78D7-49BF-99B5-37C9A5F8B825}" type="sibTrans" cxnId="{7654D2B6-CD67-447A-B129-A173B082C4FF}">
      <dgm:prSet/>
      <dgm:spPr/>
      <dgm:t>
        <a:bodyPr/>
        <a:lstStyle/>
        <a:p>
          <a:endParaRPr lang="es-ES"/>
        </a:p>
      </dgm:t>
    </dgm:pt>
    <dgm:pt modelId="{35D39E18-7163-4554-B542-E926A86CCA99}">
      <dgm:prSet/>
      <dgm:spPr/>
      <dgm:t>
        <a:bodyPr/>
        <a:lstStyle/>
        <a:p>
          <a:endParaRPr lang="es-ES" dirty="0"/>
        </a:p>
      </dgm:t>
    </dgm:pt>
    <dgm:pt modelId="{3D27644D-CFB7-4CAD-847A-1BA6F0240D0B}" type="parTrans" cxnId="{2B4ABF69-32AB-4AE6-97F6-8642DCFE658C}">
      <dgm:prSet/>
      <dgm:spPr/>
      <dgm:t>
        <a:bodyPr/>
        <a:lstStyle/>
        <a:p>
          <a:endParaRPr lang="es-ES"/>
        </a:p>
      </dgm:t>
    </dgm:pt>
    <dgm:pt modelId="{42406EFD-D169-4C7B-B3E2-08FE8EA32CE1}" type="sibTrans" cxnId="{2B4ABF69-32AB-4AE6-97F6-8642DCFE658C}">
      <dgm:prSet/>
      <dgm:spPr/>
      <dgm:t>
        <a:bodyPr/>
        <a:lstStyle/>
        <a:p>
          <a:endParaRPr lang="es-ES"/>
        </a:p>
      </dgm:t>
    </dgm:pt>
    <dgm:pt modelId="{F0315F20-9417-4825-A0D5-435EEBB12A1F}">
      <dgm:prSet phldrT="[Texto]"/>
      <dgm:spPr/>
      <dgm:t>
        <a:bodyPr/>
        <a:lstStyle/>
        <a:p>
          <a:r>
            <a:rPr lang="es-ES" dirty="0" smtClean="0"/>
            <a:t>HTML	</a:t>
          </a:r>
          <a:endParaRPr lang="es-ES" dirty="0"/>
        </a:p>
      </dgm:t>
    </dgm:pt>
    <dgm:pt modelId="{24B85373-58F7-4E17-BA21-EF4AD725627F}" type="sibTrans" cxnId="{F1A29231-A042-47FB-A3D2-A7C7E9FDDB1C}">
      <dgm:prSet/>
      <dgm:spPr/>
      <dgm:t>
        <a:bodyPr/>
        <a:lstStyle/>
        <a:p>
          <a:endParaRPr lang="es-ES"/>
        </a:p>
      </dgm:t>
    </dgm:pt>
    <dgm:pt modelId="{4020051E-91B2-4988-9EF6-19A62BE5668D}" type="parTrans" cxnId="{F1A29231-A042-47FB-A3D2-A7C7E9FDDB1C}">
      <dgm:prSet/>
      <dgm:spPr/>
      <dgm:t>
        <a:bodyPr/>
        <a:lstStyle/>
        <a:p>
          <a:endParaRPr lang="es-ES"/>
        </a:p>
      </dgm:t>
    </dgm:pt>
    <dgm:pt modelId="{0A5934DF-8C6E-4C7F-A6C4-DD1257D1909F}" type="pres">
      <dgm:prSet presAssocID="{45B446F8-60E8-45B5-87E0-21B48DBA5B0F}" presName="Name0" presStyleCnt="0">
        <dgm:presLayoutVars>
          <dgm:dir/>
          <dgm:animLvl val="lvl"/>
          <dgm:resizeHandles val="exact"/>
        </dgm:presLayoutVars>
      </dgm:prSet>
      <dgm:spPr/>
      <dgm:t>
        <a:bodyPr/>
        <a:lstStyle/>
        <a:p>
          <a:endParaRPr lang="es-ES"/>
        </a:p>
      </dgm:t>
    </dgm:pt>
    <dgm:pt modelId="{5B277AF6-2B71-4555-BAFC-636837A6D007}" type="pres">
      <dgm:prSet presAssocID="{F0315F20-9417-4825-A0D5-435EEBB12A1F}" presName="composite" presStyleCnt="0"/>
      <dgm:spPr/>
    </dgm:pt>
    <dgm:pt modelId="{AB12739C-8A86-44C6-854D-5ABE118335AB}" type="pres">
      <dgm:prSet presAssocID="{F0315F20-9417-4825-A0D5-435EEBB12A1F}" presName="parTx" presStyleLbl="alignNode1" presStyleIdx="0" presStyleCnt="2">
        <dgm:presLayoutVars>
          <dgm:chMax val="0"/>
          <dgm:chPref val="0"/>
          <dgm:bulletEnabled val="1"/>
        </dgm:presLayoutVars>
      </dgm:prSet>
      <dgm:spPr/>
      <dgm:t>
        <a:bodyPr/>
        <a:lstStyle/>
        <a:p>
          <a:endParaRPr lang="es-ES"/>
        </a:p>
      </dgm:t>
    </dgm:pt>
    <dgm:pt modelId="{544034AE-A74A-403A-80AC-BABCB6AEB9D4}" type="pres">
      <dgm:prSet presAssocID="{F0315F20-9417-4825-A0D5-435EEBB12A1F}" presName="desTx" presStyleLbl="alignAccFollowNode1" presStyleIdx="0" presStyleCnt="2">
        <dgm:presLayoutVars>
          <dgm:bulletEnabled val="1"/>
        </dgm:presLayoutVars>
      </dgm:prSet>
      <dgm:spPr/>
      <dgm:t>
        <a:bodyPr/>
        <a:lstStyle/>
        <a:p>
          <a:endParaRPr lang="es-ES"/>
        </a:p>
      </dgm:t>
    </dgm:pt>
    <dgm:pt modelId="{C6E43BC3-7332-4B3E-821F-66B9F3BB340A}" type="pres">
      <dgm:prSet presAssocID="{24B85373-58F7-4E17-BA21-EF4AD725627F}" presName="space" presStyleCnt="0"/>
      <dgm:spPr/>
    </dgm:pt>
    <dgm:pt modelId="{E6B5E409-2969-4467-9DF2-C8BAECECCF2A}" type="pres">
      <dgm:prSet presAssocID="{A2CD8A48-A4F0-424B-9A10-CC3B192FA5A8}" presName="composite" presStyleCnt="0"/>
      <dgm:spPr/>
    </dgm:pt>
    <dgm:pt modelId="{F10C8CC8-1283-44C3-AF43-23D79AC457CC}" type="pres">
      <dgm:prSet presAssocID="{A2CD8A48-A4F0-424B-9A10-CC3B192FA5A8}" presName="parTx" presStyleLbl="alignNode1" presStyleIdx="1" presStyleCnt="2">
        <dgm:presLayoutVars>
          <dgm:chMax val="0"/>
          <dgm:chPref val="0"/>
          <dgm:bulletEnabled val="1"/>
        </dgm:presLayoutVars>
      </dgm:prSet>
      <dgm:spPr/>
      <dgm:t>
        <a:bodyPr/>
        <a:lstStyle/>
        <a:p>
          <a:endParaRPr lang="es-ES"/>
        </a:p>
      </dgm:t>
    </dgm:pt>
    <dgm:pt modelId="{D3E2B248-10DF-44EC-B4B8-6A7B6BBCEE7F}" type="pres">
      <dgm:prSet presAssocID="{A2CD8A48-A4F0-424B-9A10-CC3B192FA5A8}" presName="desTx" presStyleLbl="alignAccFollowNode1" presStyleIdx="1" presStyleCnt="2">
        <dgm:presLayoutVars>
          <dgm:bulletEnabled val="1"/>
        </dgm:presLayoutVars>
      </dgm:prSet>
      <dgm:spPr/>
      <dgm:t>
        <a:bodyPr/>
        <a:lstStyle/>
        <a:p>
          <a:endParaRPr lang="es-ES"/>
        </a:p>
      </dgm:t>
    </dgm:pt>
  </dgm:ptLst>
  <dgm:cxnLst>
    <dgm:cxn modelId="{D74BDAA7-0A0A-42A9-BE77-E3EBED2AA4AA}" type="presOf" srcId="{35D39E18-7163-4554-B542-E926A86CCA99}" destId="{544034AE-A74A-403A-80AC-BABCB6AEB9D4}" srcOrd="0" destOrd="1" presId="urn:microsoft.com/office/officeart/2005/8/layout/hList1"/>
    <dgm:cxn modelId="{2B4ABF69-32AB-4AE6-97F6-8642DCFE658C}" srcId="{F0315F20-9417-4825-A0D5-435EEBB12A1F}" destId="{35D39E18-7163-4554-B542-E926A86CCA99}" srcOrd="1" destOrd="0" parTransId="{3D27644D-CFB7-4CAD-847A-1BA6F0240D0B}" sibTransId="{42406EFD-D169-4C7B-B3E2-08FE8EA32CE1}"/>
    <dgm:cxn modelId="{E1B8E3DB-C575-4851-93E7-CB8E01C0B51E}" type="presOf" srcId="{9B03A8D3-CC79-4A67-B52F-6BA2C5488C7A}" destId="{544034AE-A74A-403A-80AC-BABCB6AEB9D4}" srcOrd="0" destOrd="0" presId="urn:microsoft.com/office/officeart/2005/8/layout/hList1"/>
    <dgm:cxn modelId="{9A62CE78-4386-4ADB-A663-3B9B540FBEFC}" type="presOf" srcId="{A2CD8A48-A4F0-424B-9A10-CC3B192FA5A8}" destId="{F10C8CC8-1283-44C3-AF43-23D79AC457CC}" srcOrd="0" destOrd="0" presId="urn:microsoft.com/office/officeart/2005/8/layout/hList1"/>
    <dgm:cxn modelId="{D2DE2A0B-BAC9-47C4-A503-513696AC8E17}" srcId="{45B446F8-60E8-45B5-87E0-21B48DBA5B0F}" destId="{A2CD8A48-A4F0-424B-9A10-CC3B192FA5A8}" srcOrd="1" destOrd="0" parTransId="{463F712F-6D7E-465B-B593-A6FD4DF1EC76}" sibTransId="{BD1F5A89-A478-4B76-8F32-6415F48D75C9}"/>
    <dgm:cxn modelId="{F1A29231-A042-47FB-A3D2-A7C7E9FDDB1C}" srcId="{45B446F8-60E8-45B5-87E0-21B48DBA5B0F}" destId="{F0315F20-9417-4825-A0D5-435EEBB12A1F}" srcOrd="0" destOrd="0" parTransId="{4020051E-91B2-4988-9EF6-19A62BE5668D}" sibTransId="{24B85373-58F7-4E17-BA21-EF4AD725627F}"/>
    <dgm:cxn modelId="{FEB07156-582E-4C5A-B7B1-45321B97E622}" type="presOf" srcId="{AB272CB1-36F1-4C4A-BD34-E6315A1B0C2F}" destId="{D3E2B248-10DF-44EC-B4B8-6A7B6BBCEE7F}" srcOrd="0" destOrd="0" presId="urn:microsoft.com/office/officeart/2005/8/layout/hList1"/>
    <dgm:cxn modelId="{FD2DA8B5-90EC-4D71-A48D-17D37AC0A67F}" srcId="{F0315F20-9417-4825-A0D5-435EEBB12A1F}" destId="{9B03A8D3-CC79-4A67-B52F-6BA2C5488C7A}" srcOrd="0" destOrd="0" parTransId="{7C531993-6553-4196-8C3A-9AAB680C2F24}" sibTransId="{96C95D9A-3E46-4F19-BCB9-B529D9938402}"/>
    <dgm:cxn modelId="{AEB6E55C-5687-40F3-BB24-13E82F58B7F0}" type="presOf" srcId="{45B446F8-60E8-45B5-87E0-21B48DBA5B0F}" destId="{0A5934DF-8C6E-4C7F-A6C4-DD1257D1909F}" srcOrd="0" destOrd="0" presId="urn:microsoft.com/office/officeart/2005/8/layout/hList1"/>
    <dgm:cxn modelId="{7654D2B6-CD67-447A-B129-A173B082C4FF}" srcId="{A2CD8A48-A4F0-424B-9A10-CC3B192FA5A8}" destId="{AB272CB1-36F1-4C4A-BD34-E6315A1B0C2F}" srcOrd="0" destOrd="0" parTransId="{CE620992-997B-4CCA-A300-7A4E139670FB}" sibTransId="{BFDA1845-78D7-49BF-99B5-37C9A5F8B825}"/>
    <dgm:cxn modelId="{39339AD0-848D-471B-B748-CD14F785A169}" type="presOf" srcId="{F0315F20-9417-4825-A0D5-435EEBB12A1F}" destId="{AB12739C-8A86-44C6-854D-5ABE118335AB}" srcOrd="0" destOrd="0" presId="urn:microsoft.com/office/officeart/2005/8/layout/hList1"/>
    <dgm:cxn modelId="{87E42EE7-C3E2-4552-86E1-D61164C4E436}" type="presParOf" srcId="{0A5934DF-8C6E-4C7F-A6C4-DD1257D1909F}" destId="{5B277AF6-2B71-4555-BAFC-636837A6D007}" srcOrd="0" destOrd="0" presId="urn:microsoft.com/office/officeart/2005/8/layout/hList1"/>
    <dgm:cxn modelId="{5E8E2B94-D212-41F6-8060-359ED019C7AF}" type="presParOf" srcId="{5B277AF6-2B71-4555-BAFC-636837A6D007}" destId="{AB12739C-8A86-44C6-854D-5ABE118335AB}" srcOrd="0" destOrd="0" presId="urn:microsoft.com/office/officeart/2005/8/layout/hList1"/>
    <dgm:cxn modelId="{B8BE7A2E-DB71-4384-90A7-AE31203FE879}" type="presParOf" srcId="{5B277AF6-2B71-4555-BAFC-636837A6D007}" destId="{544034AE-A74A-403A-80AC-BABCB6AEB9D4}" srcOrd="1" destOrd="0" presId="urn:microsoft.com/office/officeart/2005/8/layout/hList1"/>
    <dgm:cxn modelId="{5BB44572-5976-4765-99DC-5203F1E1348C}" type="presParOf" srcId="{0A5934DF-8C6E-4C7F-A6C4-DD1257D1909F}" destId="{C6E43BC3-7332-4B3E-821F-66B9F3BB340A}" srcOrd="1" destOrd="0" presId="urn:microsoft.com/office/officeart/2005/8/layout/hList1"/>
    <dgm:cxn modelId="{7312E918-2D49-4ECC-887C-4CC145DBE727}" type="presParOf" srcId="{0A5934DF-8C6E-4C7F-A6C4-DD1257D1909F}" destId="{E6B5E409-2969-4467-9DF2-C8BAECECCF2A}" srcOrd="2" destOrd="0" presId="urn:microsoft.com/office/officeart/2005/8/layout/hList1"/>
    <dgm:cxn modelId="{BC8973F9-307F-4E89-BFE8-3D5EF15E76DF}" type="presParOf" srcId="{E6B5E409-2969-4467-9DF2-C8BAECECCF2A}" destId="{F10C8CC8-1283-44C3-AF43-23D79AC457CC}" srcOrd="0" destOrd="0" presId="urn:microsoft.com/office/officeart/2005/8/layout/hList1"/>
    <dgm:cxn modelId="{2A6340A3-994C-4A87-AF08-A775B2CC7AF5}" type="presParOf" srcId="{E6B5E409-2969-4467-9DF2-C8BAECECCF2A}" destId="{D3E2B248-10DF-44EC-B4B8-6A7B6BBCEE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17DBC-41F6-41A3-9CF5-99DCCFD42B6B}">
      <dsp:nvSpPr>
        <dsp:cNvPr id="0" name=""/>
        <dsp:cNvSpPr/>
      </dsp:nvSpPr>
      <dsp:spPr>
        <a:xfrm>
          <a:off x="52116"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¿Qué es HTML? </a:t>
          </a:r>
          <a:endParaRPr lang="es-ES" sz="2400" kern="1200" dirty="0"/>
        </a:p>
      </dsp:txBody>
      <dsp:txXfrm>
        <a:off x="94728" y="1006234"/>
        <a:ext cx="2159790" cy="1369657"/>
      </dsp:txXfrm>
    </dsp:sp>
    <dsp:sp modelId="{0D1F8DFF-5662-4519-97C9-E3871B4AB9B8}">
      <dsp:nvSpPr>
        <dsp:cNvPr id="0" name=""/>
        <dsp:cNvSpPr/>
      </dsp:nvSpPr>
      <dsp:spPr>
        <a:xfrm>
          <a:off x="1298738" y="1350695"/>
          <a:ext cx="2555514" cy="2555514"/>
        </a:xfrm>
        <a:prstGeom prst="leftCircularArrow">
          <a:avLst>
            <a:gd name="adj1" fmla="val 3464"/>
            <a:gd name="adj2" fmla="val 429429"/>
            <a:gd name="adj3" fmla="val 2204940"/>
            <a:gd name="adj4" fmla="val 9024489"/>
            <a:gd name="adj5" fmla="val 40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A5E401-54D3-4D2A-B0CA-6C009427493A}">
      <dsp:nvSpPr>
        <dsp:cNvPr id="0" name=""/>
        <dsp:cNvSpPr/>
      </dsp:nvSpPr>
      <dsp:spPr>
        <a:xfrm>
          <a:off x="551008" y="2418504"/>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¿Cómo funciona? </a:t>
          </a:r>
          <a:endParaRPr lang="es-ES" sz="2000" kern="1200" dirty="0"/>
        </a:p>
      </dsp:txBody>
      <dsp:txXfrm>
        <a:off x="574251" y="2441747"/>
        <a:ext cx="1949082" cy="747085"/>
      </dsp:txXfrm>
    </dsp:sp>
    <dsp:sp modelId="{DD58F729-FAE3-48A8-9B25-30F6D529467A}">
      <dsp:nvSpPr>
        <dsp:cNvPr id="0" name=""/>
        <dsp:cNvSpPr/>
      </dsp:nvSpPr>
      <dsp:spPr>
        <a:xfrm>
          <a:off x="2968111"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¿Quien  utilizan HTML?</a:t>
          </a:r>
          <a:endParaRPr lang="es-ES" sz="2400" kern="1200" dirty="0"/>
        </a:p>
      </dsp:txBody>
      <dsp:txXfrm>
        <a:off x="3010723" y="1403020"/>
        <a:ext cx="2159790" cy="1369657"/>
      </dsp:txXfrm>
    </dsp:sp>
    <dsp:sp modelId="{C7C38077-4216-4095-B619-7CCBE89ECF16}">
      <dsp:nvSpPr>
        <dsp:cNvPr id="0" name=""/>
        <dsp:cNvSpPr/>
      </dsp:nvSpPr>
      <dsp:spPr>
        <a:xfrm>
          <a:off x="4196024" y="-199899"/>
          <a:ext cx="2842377" cy="2842377"/>
        </a:xfrm>
        <a:prstGeom prst="circularArrow">
          <a:avLst>
            <a:gd name="adj1" fmla="val 3114"/>
            <a:gd name="adj2" fmla="val 382903"/>
            <a:gd name="adj3" fmla="val 19441587"/>
            <a:gd name="adj4" fmla="val 12575511"/>
            <a:gd name="adj5" fmla="val 36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906840-561C-48C8-A15A-7E2D548E3818}">
      <dsp:nvSpPr>
        <dsp:cNvPr id="0" name=""/>
        <dsp:cNvSpPr/>
      </dsp:nvSpPr>
      <dsp:spPr>
        <a:xfrm>
          <a:off x="3467003" y="566836"/>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¿Es difícil escribir en HTML? </a:t>
          </a:r>
          <a:endParaRPr lang="es-ES" sz="2000" kern="1200" dirty="0"/>
        </a:p>
      </dsp:txBody>
      <dsp:txXfrm>
        <a:off x="3490246" y="590079"/>
        <a:ext cx="1949082" cy="747085"/>
      </dsp:txXfrm>
    </dsp:sp>
    <dsp:sp modelId="{38DEFE64-3088-41F8-9A8F-32F5351D244E}">
      <dsp:nvSpPr>
        <dsp:cNvPr id="0" name=""/>
        <dsp:cNvSpPr/>
      </dsp:nvSpPr>
      <dsp:spPr>
        <a:xfrm>
          <a:off x="5884105"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¿Dónde puedo escribir HTML? </a:t>
          </a:r>
          <a:endParaRPr lang="es-ES" sz="2400" kern="1200" dirty="0"/>
        </a:p>
      </dsp:txBody>
      <dsp:txXfrm>
        <a:off x="5926717" y="1006234"/>
        <a:ext cx="2159790" cy="1369657"/>
      </dsp:txXfrm>
    </dsp:sp>
    <dsp:sp modelId="{A05E965F-26ED-46AC-8B02-C92D5D24D5CC}">
      <dsp:nvSpPr>
        <dsp:cNvPr id="0" name=""/>
        <dsp:cNvSpPr/>
      </dsp:nvSpPr>
      <dsp:spPr>
        <a:xfrm>
          <a:off x="6382997" y="2418504"/>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¿Para qué me sirve? </a:t>
          </a:r>
          <a:endParaRPr lang="es-ES" sz="2000" kern="1200" dirty="0"/>
        </a:p>
      </dsp:txBody>
      <dsp:txXfrm>
        <a:off x="6406240" y="2441747"/>
        <a:ext cx="1949082" cy="747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2739C-8A86-44C6-854D-5ABE118335AB}">
      <dsp:nvSpPr>
        <dsp:cNvPr id="0" name=""/>
        <dsp:cNvSpPr/>
      </dsp:nvSpPr>
      <dsp:spPr>
        <a:xfrm>
          <a:off x="49" y="18347"/>
          <a:ext cx="4700141" cy="135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lvl="0" algn="ctr" defTabSz="2089150">
            <a:lnSpc>
              <a:spcPct val="90000"/>
            </a:lnSpc>
            <a:spcBef>
              <a:spcPct val="0"/>
            </a:spcBef>
            <a:spcAft>
              <a:spcPct val="35000"/>
            </a:spcAft>
          </a:pPr>
          <a:r>
            <a:rPr lang="es-ES" sz="4700" kern="1200" dirty="0" smtClean="0"/>
            <a:t>HTML	</a:t>
          </a:r>
          <a:endParaRPr lang="es-ES" sz="4700" kern="1200" dirty="0"/>
        </a:p>
      </dsp:txBody>
      <dsp:txXfrm>
        <a:off x="49" y="18347"/>
        <a:ext cx="4700141" cy="1353600"/>
      </dsp:txXfrm>
    </dsp:sp>
    <dsp:sp modelId="{544034AE-A74A-403A-80AC-BABCB6AEB9D4}">
      <dsp:nvSpPr>
        <dsp:cNvPr id="0" name=""/>
        <dsp:cNvSpPr/>
      </dsp:nvSpPr>
      <dsp:spPr>
        <a:xfrm>
          <a:off x="49" y="1371947"/>
          <a:ext cx="4700141" cy="40639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698" tIns="250698" rIns="334264" bIns="376047"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HTML stands </a:t>
          </a:r>
          <a:r>
            <a:rPr lang="es-ES" sz="4700" kern="1200" dirty="0" err="1" smtClean="0"/>
            <a:t>for</a:t>
          </a:r>
          <a:r>
            <a:rPr lang="es-ES" sz="4700" kern="1200" dirty="0" smtClean="0"/>
            <a:t> </a:t>
          </a:r>
          <a:r>
            <a:rPr lang="es-ES" sz="4700" kern="1200" dirty="0" err="1" smtClean="0"/>
            <a:t>Hyper</a:t>
          </a:r>
          <a:r>
            <a:rPr lang="es-ES" sz="4700" kern="1200" dirty="0" smtClean="0"/>
            <a:t> Text </a:t>
          </a:r>
          <a:r>
            <a:rPr lang="es-ES" sz="4700" kern="1200" dirty="0" err="1" smtClean="0"/>
            <a:t>Markup</a:t>
          </a:r>
          <a:r>
            <a:rPr lang="es-ES" sz="4700" kern="1200" dirty="0" smtClean="0"/>
            <a:t> </a:t>
          </a:r>
          <a:r>
            <a:rPr lang="es-ES" sz="4700" kern="1200" dirty="0" err="1" smtClean="0"/>
            <a:t>Language</a:t>
          </a:r>
          <a:endParaRPr lang="es-ES" sz="4700" kern="1200" dirty="0"/>
        </a:p>
        <a:p>
          <a:pPr marL="285750" lvl="1" indent="-285750" algn="l" defTabSz="2089150">
            <a:lnSpc>
              <a:spcPct val="90000"/>
            </a:lnSpc>
            <a:spcBef>
              <a:spcPct val="0"/>
            </a:spcBef>
            <a:spcAft>
              <a:spcPct val="15000"/>
            </a:spcAft>
            <a:buChar char="••"/>
          </a:pPr>
          <a:endParaRPr lang="es-ES" sz="4700" kern="1200" dirty="0"/>
        </a:p>
      </dsp:txBody>
      <dsp:txXfrm>
        <a:off x="49" y="1371947"/>
        <a:ext cx="4700141" cy="4063972"/>
      </dsp:txXfrm>
    </dsp:sp>
    <dsp:sp modelId="{F10C8CC8-1283-44C3-AF43-23D79AC457CC}">
      <dsp:nvSpPr>
        <dsp:cNvPr id="0" name=""/>
        <dsp:cNvSpPr/>
      </dsp:nvSpPr>
      <dsp:spPr>
        <a:xfrm>
          <a:off x="5358209" y="18347"/>
          <a:ext cx="4700141" cy="135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lvl="0" algn="ctr" defTabSz="2089150">
            <a:lnSpc>
              <a:spcPct val="90000"/>
            </a:lnSpc>
            <a:spcBef>
              <a:spcPct val="0"/>
            </a:spcBef>
            <a:spcAft>
              <a:spcPct val="35000"/>
            </a:spcAft>
          </a:pPr>
          <a:r>
            <a:rPr lang="es-ES" sz="4700" kern="1200" dirty="0" smtClean="0"/>
            <a:t>HTML</a:t>
          </a:r>
          <a:endParaRPr lang="es-ES" sz="4700" kern="1200" dirty="0"/>
        </a:p>
      </dsp:txBody>
      <dsp:txXfrm>
        <a:off x="5358209" y="18347"/>
        <a:ext cx="4700141" cy="1353600"/>
      </dsp:txXfrm>
    </dsp:sp>
    <dsp:sp modelId="{D3E2B248-10DF-44EC-B4B8-6A7B6BBCEE7F}">
      <dsp:nvSpPr>
        <dsp:cNvPr id="0" name=""/>
        <dsp:cNvSpPr/>
      </dsp:nvSpPr>
      <dsp:spPr>
        <a:xfrm>
          <a:off x="5358209" y="1371947"/>
          <a:ext cx="4700141" cy="40639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698" tIns="250698" rIns="334264" bIns="376047"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HTML es el lenguaje de marcado estándar para páginas web</a:t>
          </a:r>
          <a:endParaRPr lang="es-ES" sz="4700" kern="1200" dirty="0"/>
        </a:p>
      </dsp:txBody>
      <dsp:txXfrm>
        <a:off x="5358209" y="1371947"/>
        <a:ext cx="4700141" cy="4063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06/08/2019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06/08/2019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06/08/2019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06/08/2019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06/08/2019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06/08/2019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2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2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2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065214" y="1828800"/>
            <a:ext cx="9677398" cy="2895600"/>
          </a:xfrm>
        </p:spPr>
        <p:txBody>
          <a:bodyPr rtlCol="0">
            <a:normAutofit/>
          </a:bodyPr>
          <a:lstStyle/>
          <a:p>
            <a:r>
              <a:rPr lang="es-ES" dirty="0"/>
              <a:t>Conceptos de Lenguajes de Desarrollo Web y Móvil</a:t>
            </a:r>
          </a:p>
        </p:txBody>
      </p:sp>
      <p:sp>
        <p:nvSpPr>
          <p:cNvPr id="4" name="Subtítulo 3"/>
          <p:cNvSpPr>
            <a:spLocks noGrp="1"/>
          </p:cNvSpPr>
          <p:nvPr>
            <p:ph type="subTitle" idx="1"/>
          </p:nvPr>
        </p:nvSpPr>
        <p:spPr/>
        <p:txBody>
          <a:bodyPr rtlCol="0"/>
          <a:lstStyle/>
          <a:p>
            <a:pPr rtl="0"/>
            <a:r>
              <a:rPr lang="es-ES" dirty="0" err="1" smtClean="0"/>
              <a:t>By</a:t>
            </a:r>
            <a:r>
              <a:rPr lang="es-ES" dirty="0" smtClean="0"/>
              <a:t> </a:t>
            </a:r>
          </a:p>
          <a:p>
            <a:pPr rtl="0"/>
            <a:r>
              <a:rPr lang="es-ES" dirty="0" smtClean="0"/>
              <a:t>Ing. </a:t>
            </a:r>
            <a:r>
              <a:rPr lang="es-ES" dirty="0" err="1" smtClean="0"/>
              <a:t>diaz</a:t>
            </a:r>
            <a:endParaRPr lang="es-E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Servidor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3" y="228600"/>
            <a:ext cx="11981789"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575006" y="5181600"/>
            <a:ext cx="5567405" cy="830997"/>
          </a:xfrm>
          <a:prstGeom prst="rect">
            <a:avLst/>
          </a:prstGeom>
          <a:noFill/>
        </p:spPr>
        <p:txBody>
          <a:bodyPr wrap="square" rtlCol="0">
            <a:spAutoFit/>
          </a:bodyPr>
          <a:lstStyle/>
          <a:p>
            <a:r>
              <a:rPr lang="en-US" sz="2400" dirty="0"/>
              <a:t>"</a:t>
            </a:r>
            <a:r>
              <a:rPr lang="en-US" sz="2400" dirty="0" err="1"/>
              <a:t>Servidor</a:t>
            </a:r>
            <a:r>
              <a:rPr lang="en-US" sz="2400" dirty="0"/>
              <a:t> web" </a:t>
            </a:r>
            <a:r>
              <a:rPr lang="en-US" sz="2400" dirty="0" err="1"/>
              <a:t>puede</a:t>
            </a:r>
            <a:r>
              <a:rPr lang="en-US" sz="2400" dirty="0"/>
              <a:t> </a:t>
            </a:r>
            <a:r>
              <a:rPr lang="en-US" sz="2400" dirty="0" err="1"/>
              <a:t>referirse</a:t>
            </a:r>
            <a:r>
              <a:rPr lang="en-US" sz="2400" dirty="0"/>
              <a:t> a hardware o software, o ambos </a:t>
            </a:r>
            <a:r>
              <a:rPr lang="en-US" sz="2400" dirty="0" err="1"/>
              <a:t>trabajando</a:t>
            </a:r>
            <a:r>
              <a:rPr lang="en-US" sz="2400" dirty="0"/>
              <a:t> </a:t>
            </a:r>
            <a:r>
              <a:rPr lang="en-US" sz="2400" dirty="0" err="1"/>
              <a:t>juntos</a:t>
            </a:r>
            <a:r>
              <a:rPr lang="en-US" sz="2400" dirty="0"/>
              <a:t>.</a:t>
            </a:r>
          </a:p>
        </p:txBody>
      </p:sp>
    </p:spTree>
    <p:extLst>
      <p:ext uri="{BB962C8B-B14F-4D97-AF65-F5344CB8AC3E}">
        <p14:creationId xmlns:p14="http://schemas.microsoft.com/office/powerpoint/2010/main" val="362924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SERVIDOR WEB</a:t>
            </a:r>
            <a:endParaRPr lang="en-US" dirty="0"/>
          </a:p>
        </p:txBody>
      </p:sp>
      <p:sp>
        <p:nvSpPr>
          <p:cNvPr id="5" name="Marcador de texto 4"/>
          <p:cNvSpPr>
            <a:spLocks noGrp="1"/>
          </p:cNvSpPr>
          <p:nvPr>
            <p:ph type="body" idx="1"/>
          </p:nvPr>
        </p:nvSpPr>
        <p:spPr/>
        <p:txBody>
          <a:bodyPr/>
          <a:lstStyle/>
          <a:p>
            <a:r>
              <a:rPr lang="en-US" dirty="0" smtClean="0"/>
              <a:t>hardware</a:t>
            </a:r>
            <a:endParaRPr lang="en-US" dirty="0"/>
          </a:p>
        </p:txBody>
      </p:sp>
      <p:sp>
        <p:nvSpPr>
          <p:cNvPr id="3" name="Marcador de contenido 2"/>
          <p:cNvSpPr>
            <a:spLocks noGrp="1"/>
          </p:cNvSpPr>
          <p:nvPr>
            <p:ph sz="half" idx="2"/>
          </p:nvPr>
        </p:nvSpPr>
        <p:spPr>
          <a:xfrm>
            <a:off x="531812" y="2743201"/>
            <a:ext cx="5407151" cy="3276600"/>
          </a:xfrm>
        </p:spPr>
        <p:txBody>
          <a:bodyPr>
            <a:normAutofit fontScale="92500"/>
          </a:bodyPr>
          <a:lstStyle/>
          <a:p>
            <a:r>
              <a:rPr lang="es-ES" dirty="0"/>
              <a:t/>
            </a:r>
            <a:br>
              <a:rPr lang="es-ES" dirty="0"/>
            </a:br>
            <a:r>
              <a:rPr lang="es-ES" dirty="0"/>
              <a:t>En el lado del hardware, un servidor web es una computadora que almacena el software del servidor web y los archivos componentes de un sitio web (por ejemplo, documentos HTML, imágenes, hojas de estilo CSS y archivos JavaScript). Está conectado a Internet y admite el intercambio de datos físicos con otros dispositivos conectados a la web.</a:t>
            </a:r>
            <a:endParaRPr lang="en-US" dirty="0"/>
          </a:p>
        </p:txBody>
      </p:sp>
      <p:sp>
        <p:nvSpPr>
          <p:cNvPr id="6" name="Marcador de texto 5"/>
          <p:cNvSpPr>
            <a:spLocks noGrp="1"/>
          </p:cNvSpPr>
          <p:nvPr>
            <p:ph type="body" sz="quarter" idx="3"/>
          </p:nvPr>
        </p:nvSpPr>
        <p:spPr/>
        <p:txBody>
          <a:bodyPr/>
          <a:lstStyle/>
          <a:p>
            <a:r>
              <a:rPr lang="en-US" dirty="0" smtClean="0"/>
              <a:t>software</a:t>
            </a:r>
            <a:endParaRPr lang="en-US" dirty="0"/>
          </a:p>
        </p:txBody>
      </p:sp>
      <p:sp>
        <p:nvSpPr>
          <p:cNvPr id="7" name="Marcador de contenido 6"/>
          <p:cNvSpPr>
            <a:spLocks noGrp="1"/>
          </p:cNvSpPr>
          <p:nvPr>
            <p:ph sz="quarter" idx="4"/>
          </p:nvPr>
        </p:nvSpPr>
        <p:spPr>
          <a:xfrm>
            <a:off x="6249860" y="2743201"/>
            <a:ext cx="5483352" cy="3276600"/>
          </a:xfrm>
        </p:spPr>
        <p:txBody>
          <a:bodyPr>
            <a:normAutofit fontScale="92500" lnSpcReduction="20000"/>
          </a:bodyPr>
          <a:lstStyle/>
          <a:p>
            <a:r>
              <a:rPr lang="es-ES" dirty="0"/>
              <a:t/>
            </a:r>
            <a:br>
              <a:rPr lang="es-ES" dirty="0"/>
            </a:br>
            <a:r>
              <a:rPr lang="es-ES" dirty="0"/>
              <a:t>En el lado del software, un servidor web incluye varias partes que controlan cómo los usuarios web acceden a los archivos alojados, como mínimo un servidor HTTP. Un servidor HTTP es un software que comprende las URL (direcciones web) y HTTP (el protocolo que utiliza su navegador para ver páginas web). Se puede acceder a él a través de los nombres de dominio (como mozilla.org) de los sitios web que almacena, y entrega su contenido al dispositivo del usuario final.</a:t>
            </a:r>
            <a:endParaRPr lang="en-US" dirty="0"/>
          </a:p>
        </p:txBody>
      </p:sp>
    </p:spTree>
    <p:extLst>
      <p:ext uri="{BB962C8B-B14F-4D97-AF65-F5344CB8AC3E}">
        <p14:creationId xmlns:p14="http://schemas.microsoft.com/office/powerpoint/2010/main" val="2148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LO QUE HACE UN SERVIDOR WEB</a:t>
            </a:r>
            <a:endParaRPr lang="en-US" dirty="0"/>
          </a:p>
        </p:txBody>
      </p:sp>
      <p:sp>
        <p:nvSpPr>
          <p:cNvPr id="8" name="Marcador de contenido 7"/>
          <p:cNvSpPr>
            <a:spLocks noGrp="1"/>
          </p:cNvSpPr>
          <p:nvPr>
            <p:ph idx="1"/>
          </p:nvPr>
        </p:nvSpPr>
        <p:spPr/>
        <p:txBody>
          <a:bodyPr>
            <a:normAutofit/>
          </a:bodyPr>
          <a:lstStyle/>
          <a:p>
            <a:r>
              <a:rPr lang="es-ES" sz="3200" dirty="0"/>
              <a:t/>
            </a:r>
            <a:br>
              <a:rPr lang="es-ES" sz="3200" dirty="0"/>
            </a:br>
            <a:r>
              <a:rPr lang="es-ES" sz="3200" dirty="0"/>
              <a:t>En el nivel más básico, cada vez que un navegador necesita un archivo alojado en un servidor web, el navegador solicita el archivo a través de HTTP. Cuando la solicitud llega al servidor web correcto (hardware), el servidor HTTP (software) acepta la solicitud, encuentra el documento solicitado (si no lo hace, se devuelve una respuesta 404) y lo envía de vuelta al navegador, también a través de HTTP .</a:t>
            </a:r>
            <a:endParaRPr lang="en-US" sz="3200" dirty="0"/>
          </a:p>
        </p:txBody>
      </p:sp>
    </p:spTree>
    <p:extLst>
      <p:ext uri="{BB962C8B-B14F-4D97-AF65-F5344CB8AC3E}">
        <p14:creationId xmlns:p14="http://schemas.microsoft.com/office/powerpoint/2010/main" val="343011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6"/>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WEB HOSTING MAS POPULARES</a:t>
            </a:r>
            <a:endParaRPr lang="en-US" dirty="0"/>
          </a:p>
        </p:txBody>
      </p:sp>
      <p:pic>
        <p:nvPicPr>
          <p:cNvPr id="4098" name="Picture 2" descr="Hostinger log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0913" y="1694361"/>
            <a:ext cx="2667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luehos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513" y="3405596"/>
            <a:ext cx="2209800" cy="44932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GoDaddy Opinion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439" y="4495800"/>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ext uri="{D42A27DB-BD31-4B8C-83A1-F6EECF244321}">
                <p14:modId xmlns:p14="http://schemas.microsoft.com/office/powerpoint/2010/main" val="3822234925"/>
              </p:ext>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p:cNvGraphicFramePr/>
          <p:nvPr>
            <p:extLst>
              <p:ext uri="{D42A27DB-BD31-4B8C-83A1-F6EECF244321}">
                <p14:modId xmlns:p14="http://schemas.microsoft.com/office/powerpoint/2010/main" val="1781754344"/>
              </p:ext>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
            <a:ext cx="9144001" cy="1371600"/>
          </a:xfrm>
          <a:prstGeom prst="leftRightArrow">
            <a:avLst/>
          </a:prstGeom>
          <a:ln>
            <a:noFill/>
          </a:ln>
          <a:effectLst>
            <a:innerShdw blurRad="63500" dist="50800" dir="16200000">
              <a:prstClr val="black">
                <a:alpha val="50000"/>
              </a:prstClr>
            </a:innerShdw>
            <a:softEdge rad="635000"/>
          </a:effectLst>
          <a:scene3d>
            <a:camera prst="orthographicFront">
              <a:rot lat="0" lon="0" rev="0"/>
            </a:camera>
            <a:lightRig rig="brightRoom" dir="t">
              <a:rot lat="0" lon="0" rev="600000"/>
            </a:lightRig>
          </a:scene3d>
          <a:sp3d prstMaterial="metal">
            <a:bevelT w="38100" h="57150" prst="angle"/>
          </a:sp3d>
        </p:spPr>
        <p:style>
          <a:lnRef idx="1">
            <a:schemeClr val="accent2"/>
          </a:lnRef>
          <a:fillRef idx="2">
            <a:schemeClr val="accent2"/>
          </a:fillRef>
          <a:effectRef idx="1">
            <a:schemeClr val="accent2"/>
          </a:effectRef>
          <a:fontRef idx="minor">
            <a:schemeClr val="dk1"/>
          </a:fontRef>
        </p:style>
        <p:txBody>
          <a:bodyPr anchor="t"/>
          <a:lstStyle/>
          <a:p>
            <a:pPr algn="ctr"/>
            <a:r>
              <a:rPr lang="en-US" dirty="0" smtClean="0"/>
              <a:t>HTML</a:t>
            </a:r>
            <a:endParaRPr lang="en-US" dirty="0"/>
          </a:p>
        </p:txBody>
      </p:sp>
      <p:sp>
        <p:nvSpPr>
          <p:cNvPr id="3" name="Marcador de contenido 2"/>
          <p:cNvSpPr>
            <a:spLocks noGrp="1"/>
          </p:cNvSpPr>
          <p:nvPr>
            <p:ph idx="1"/>
          </p:nvPr>
        </p:nvSpPr>
        <p:spPr/>
        <p:txBody>
          <a:bodyPr/>
          <a:lstStyle/>
          <a:p>
            <a:r>
              <a:rPr lang="es-ES" dirty="0"/>
              <a:t>Actualmente la mayoría de las personas han visto cientos de páginas web pero muchos se </a:t>
            </a:r>
            <a:r>
              <a:rPr lang="es-ES" dirty="0" smtClean="0"/>
              <a:t>preguntarán</a:t>
            </a:r>
            <a:endParaRPr lang="en-US" dirty="0"/>
          </a:p>
        </p:txBody>
      </p:sp>
      <p:pic>
        <p:nvPicPr>
          <p:cNvPr id="1026" name="Picture 2" descr="Resultado de imagen para HTML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27256">
            <a:off x="10555893" y="1345415"/>
            <a:ext cx="1531256" cy="1531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p:cNvGraphicFramePr/>
          <p:nvPr>
            <p:extLst>
              <p:ext uri="{D42A27DB-BD31-4B8C-83A1-F6EECF244321}">
                <p14:modId xmlns:p14="http://schemas.microsoft.com/office/powerpoint/2010/main" val="292913872"/>
              </p:ext>
            </p:extLst>
          </p:nvPr>
        </p:nvGraphicFramePr>
        <p:xfrm>
          <a:off x="1874266" y="2895600"/>
          <a:ext cx="8430683" cy="377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13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674812" y="2133600"/>
            <a:ext cx="9144001" cy="1371600"/>
          </a:xfrm>
        </p:spPr>
        <p:txBody>
          <a:bodyPr>
            <a:normAutofit/>
          </a:bodyPr>
          <a:lstStyle/>
          <a:p>
            <a:pPr lvl="0"/>
            <a:r>
              <a:rPr lang="en-US" sz="7200" dirty="0" smtClean="0"/>
              <a:t>Pero… </a:t>
            </a:r>
            <a:r>
              <a:rPr lang="es-ES" sz="7200" dirty="0" smtClean="0"/>
              <a:t>¿Qué es HTML?</a:t>
            </a:r>
            <a:endParaRPr lang="en-US" sz="7200" dirty="0"/>
          </a:p>
        </p:txBody>
      </p:sp>
      <p:pic>
        <p:nvPicPr>
          <p:cNvPr id="2050" name="Picture 2" descr="Resultado de imagen para PENSAND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9612" y="3886200"/>
            <a:ext cx="1103382" cy="178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28986" y="349431"/>
            <a:ext cx="9982202" cy="838200"/>
          </a:xfrm>
        </p:spPr>
        <p:txBody>
          <a:bodyPr anchor="t">
            <a:noAutofit/>
          </a:bodyPr>
          <a:lstStyle/>
          <a:p>
            <a:r>
              <a:rPr lang="en-US" sz="6600" dirty="0" smtClean="0">
                <a:latin typeface="Algerian" panose="04020705040A02060702" pitchFamily="82" charset="0"/>
              </a:rPr>
              <a:t>HTML ES.. </a:t>
            </a:r>
            <a:r>
              <a:rPr lang="es-SV" sz="6600" dirty="0" smtClean="0">
                <a:latin typeface="Algerian" panose="04020705040A02060702" pitchFamily="82" charset="0"/>
              </a:rPr>
              <a:t> </a:t>
            </a:r>
            <a:r>
              <a:rPr lang="en-US" sz="6600" dirty="0" smtClean="0">
                <a:latin typeface="Algerian" panose="04020705040A02060702" pitchFamily="82" charset="0"/>
              </a:rPr>
              <a:t>UN LENGUAJE</a:t>
            </a:r>
            <a:endParaRPr lang="en-US" sz="6600" dirty="0">
              <a:latin typeface="Algerian" panose="04020705040A02060702" pitchFamily="82" charset="0"/>
            </a:endParaRPr>
          </a:p>
        </p:txBody>
      </p:sp>
      <p:sp>
        <p:nvSpPr>
          <p:cNvPr id="4" name="Marcador de contenido 3"/>
          <p:cNvSpPr>
            <a:spLocks noGrp="1"/>
          </p:cNvSpPr>
          <p:nvPr>
            <p:ph idx="1"/>
          </p:nvPr>
        </p:nvSpPr>
        <p:spPr>
          <a:xfrm>
            <a:off x="684212" y="1371600"/>
            <a:ext cx="10744199" cy="5181599"/>
          </a:xfrm>
        </p:spPr>
        <p:txBody>
          <a:bodyPr>
            <a:normAutofit/>
          </a:bodyPr>
          <a:lstStyle/>
          <a:p>
            <a:r>
              <a:rPr lang="es-ES" sz="4400" dirty="0"/>
              <a:t>Si buscas en GOOGLE o en cualquier otro buscador la definición de HTML, probablemente encontrarás </a:t>
            </a:r>
            <a:r>
              <a:rPr lang="es-ES" sz="4400" dirty="0" err="1"/>
              <a:t>está:“HTML</a:t>
            </a:r>
            <a:r>
              <a:rPr lang="es-ES" sz="4400" dirty="0"/>
              <a:t> es un lenguaje de marcado que se utiliza para el desarrollo de páginas de Internet. Se trata de la siglas que corresponden a </a:t>
            </a:r>
            <a:r>
              <a:rPr lang="es-ES" sz="4400" dirty="0" err="1"/>
              <a:t>HyperText</a:t>
            </a:r>
            <a:r>
              <a:rPr lang="es-ES" sz="4400" dirty="0"/>
              <a:t> </a:t>
            </a:r>
            <a:r>
              <a:rPr lang="es-ES" sz="4400" dirty="0" err="1"/>
              <a:t>Markup</a:t>
            </a:r>
            <a:r>
              <a:rPr lang="es-ES" sz="4400" dirty="0"/>
              <a:t> </a:t>
            </a:r>
            <a:r>
              <a:rPr lang="es-ES" sz="4400" dirty="0" err="1"/>
              <a:t>Language</a:t>
            </a:r>
            <a:r>
              <a:rPr lang="es-ES" sz="4400" dirty="0"/>
              <a:t>, es decir, Lenguaje de Marcas de Hipertexto”.</a:t>
            </a:r>
            <a:endParaRPr lang="en-US" sz="4400" dirty="0"/>
          </a:p>
        </p:txBody>
      </p:sp>
      <p:pic>
        <p:nvPicPr>
          <p:cNvPr id="7172" name="Picture 4" descr="Resultado de imagen para google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012" y="15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65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914400"/>
          </a:xfrm>
        </p:spPr>
        <p:txBody>
          <a:bodyPr anchor="t">
            <a:noAutofit/>
          </a:bodyPr>
          <a:lstStyle/>
          <a:p>
            <a:pPr algn="ctr"/>
            <a:r>
              <a:rPr lang="es-SV" sz="8800" dirty="0" err="1" smtClean="0">
                <a:latin typeface="Algerian" panose="04020705040A02060702" pitchFamily="82" charset="0"/>
              </a:rPr>
              <a:t>Atencion</a:t>
            </a:r>
            <a:r>
              <a:rPr lang="es-SV" sz="8800" dirty="0" smtClean="0"/>
              <a:t>!</a:t>
            </a:r>
            <a:endParaRPr lang="en-US" sz="8800" dirty="0"/>
          </a:p>
        </p:txBody>
      </p:sp>
      <p:sp>
        <p:nvSpPr>
          <p:cNvPr id="3" name="Marcador de contenido 2"/>
          <p:cNvSpPr>
            <a:spLocks noGrp="1"/>
          </p:cNvSpPr>
          <p:nvPr>
            <p:ph idx="1"/>
          </p:nvPr>
        </p:nvSpPr>
        <p:spPr/>
        <p:txBody>
          <a:bodyPr>
            <a:normAutofit/>
          </a:bodyPr>
          <a:lstStyle/>
          <a:p>
            <a:r>
              <a:rPr lang="es-ES" sz="3200" dirty="0"/>
              <a:t>No obstante, este tipo de definiciones no nos dice mucho porque la definición es técnica. Para algunas personas al leer esto, piensan que HTML incluye el diseño gráfico de las páginas web, sin embargo, eso no es cierto ya que HTML sólo sirve para indicar como va ordenado el contenido de una página web. Esto lo hace por medio de las marcas de hipertexto las cuales son etiquetas conocidas en inglés como </a:t>
            </a:r>
            <a:r>
              <a:rPr lang="es-ES" sz="3200" dirty="0" err="1"/>
              <a:t>tags</a:t>
            </a:r>
            <a:r>
              <a:rPr lang="es-ES" sz="3200" dirty="0"/>
              <a:t>.</a:t>
            </a:r>
            <a:endParaRPr lang="en-US" sz="3200" dirty="0"/>
          </a:p>
        </p:txBody>
      </p:sp>
      <p:pic>
        <p:nvPicPr>
          <p:cNvPr id="3074" name="Picture 2" descr="Resultado de imagen para atenci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12" y="685800"/>
            <a:ext cx="1492785" cy="149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HTML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3412" y="0"/>
            <a:ext cx="2591793" cy="259179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t>¿ES HTML UN LENGUAJE DE PROGRAMACIÓN?</a:t>
            </a:r>
            <a:endParaRPr lang="en-US" dirty="0"/>
          </a:p>
        </p:txBody>
      </p:sp>
      <p:sp>
        <p:nvSpPr>
          <p:cNvPr id="4" name="Marcador de texto 3"/>
          <p:cNvSpPr>
            <a:spLocks noGrp="1"/>
          </p:cNvSpPr>
          <p:nvPr>
            <p:ph type="body" idx="1"/>
          </p:nvPr>
        </p:nvSpPr>
        <p:spPr>
          <a:xfrm>
            <a:off x="1522411" y="1904999"/>
            <a:ext cx="4416552" cy="832883"/>
          </a:xfrm>
        </p:spPr>
        <p:txBody>
          <a:bodyPr/>
          <a:lstStyle/>
          <a:p>
            <a:r>
              <a:rPr lang="es-ES" sz="2800" dirty="0"/>
              <a:t>no es un lenguaje de programación</a:t>
            </a:r>
            <a:endParaRPr lang="en-US" sz="2800" dirty="0"/>
          </a:p>
        </p:txBody>
      </p:sp>
      <p:sp>
        <p:nvSpPr>
          <p:cNvPr id="3" name="Marcador de contenido 2"/>
          <p:cNvSpPr>
            <a:spLocks noGrp="1"/>
          </p:cNvSpPr>
          <p:nvPr>
            <p:ph sz="half" idx="2"/>
          </p:nvPr>
        </p:nvSpPr>
        <p:spPr>
          <a:xfrm>
            <a:off x="1522411" y="2743200"/>
            <a:ext cx="4416552" cy="3581399"/>
          </a:xfrm>
        </p:spPr>
        <p:txBody>
          <a:bodyPr anchor="ctr">
            <a:normAutofit lnSpcReduction="10000"/>
          </a:bodyPr>
          <a:lstStyle/>
          <a:p>
            <a:r>
              <a:rPr lang="es-ES" sz="3200" dirty="0"/>
              <a:t>En principio diremos que </a:t>
            </a:r>
            <a:r>
              <a:rPr lang="es-ES" sz="3200" dirty="0" smtClean="0"/>
              <a:t>HTML no es un lenguaje de programación, </a:t>
            </a:r>
            <a:r>
              <a:rPr lang="es-ES" sz="3200" dirty="0"/>
              <a:t>aunque de forma coloquial muchas veces se oigan referencias a HTML como si lo </a:t>
            </a:r>
            <a:r>
              <a:rPr lang="es-ES" sz="3200" dirty="0" smtClean="0"/>
              <a:t>fuera</a:t>
            </a:r>
            <a:endParaRPr lang="en-US" sz="3200" dirty="0"/>
          </a:p>
        </p:txBody>
      </p:sp>
      <p:sp>
        <p:nvSpPr>
          <p:cNvPr id="5" name="Marcador de texto 4"/>
          <p:cNvSpPr>
            <a:spLocks noGrp="1"/>
          </p:cNvSpPr>
          <p:nvPr>
            <p:ph type="body" sz="quarter" idx="3"/>
          </p:nvPr>
        </p:nvSpPr>
        <p:spPr>
          <a:xfrm>
            <a:off x="6249861" y="1904999"/>
            <a:ext cx="4416552" cy="832883"/>
          </a:xfrm>
        </p:spPr>
        <p:txBody>
          <a:bodyPr/>
          <a:lstStyle/>
          <a:p>
            <a:r>
              <a:rPr lang="es-ES" sz="2800" dirty="0"/>
              <a:t>HTML es un lenguaje de etiquetas</a:t>
            </a:r>
            <a:endParaRPr lang="en-US" sz="2800" dirty="0"/>
          </a:p>
        </p:txBody>
      </p:sp>
      <p:sp>
        <p:nvSpPr>
          <p:cNvPr id="6" name="Marcador de contenido 5"/>
          <p:cNvSpPr>
            <a:spLocks noGrp="1"/>
          </p:cNvSpPr>
          <p:nvPr>
            <p:ph sz="quarter" idx="4"/>
          </p:nvPr>
        </p:nvSpPr>
        <p:spPr>
          <a:xfrm>
            <a:off x="6249861" y="2743200"/>
            <a:ext cx="4416552" cy="3581399"/>
          </a:xfrm>
        </p:spPr>
        <p:txBody>
          <a:bodyPr anchor="ctr"/>
          <a:lstStyle/>
          <a:p>
            <a:r>
              <a:rPr lang="es-ES" sz="3200" dirty="0" smtClean="0"/>
              <a:t>Estas </a:t>
            </a:r>
            <a:r>
              <a:rPr lang="es-ES" sz="3200" dirty="0"/>
              <a:t>etiquetas (</a:t>
            </a:r>
            <a:r>
              <a:rPr lang="es-ES" sz="3200" dirty="0" err="1"/>
              <a:t>tag</a:t>
            </a:r>
            <a:r>
              <a:rPr lang="es-ES" sz="3200" dirty="0"/>
              <a:t>) HTML comunican al navegador cuál es la información a mostrar por pantalla, además del formato de dicha información.</a:t>
            </a:r>
            <a:endParaRPr lang="en-US" sz="3200" dirty="0"/>
          </a:p>
        </p:txBody>
      </p:sp>
    </p:spTree>
    <p:extLst>
      <p:ext uri="{BB962C8B-B14F-4D97-AF65-F5344CB8AC3E}">
        <p14:creationId xmlns:p14="http://schemas.microsoft.com/office/powerpoint/2010/main" val="85308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Lenguajes</a:t>
            </a:r>
            <a:r>
              <a:rPr lang="en-US" b="1" dirty="0"/>
              <a:t> </a:t>
            </a:r>
            <a:r>
              <a:rPr lang="en-US" b="1" dirty="0" err="1"/>
              <a:t>compilados</a:t>
            </a:r>
            <a:r>
              <a:rPr lang="en-US" b="1" dirty="0"/>
              <a:t> e </a:t>
            </a:r>
            <a:r>
              <a:rPr lang="en-US" b="1" dirty="0" err="1"/>
              <a:t>interpretados</a:t>
            </a:r>
            <a:r>
              <a:rPr lang="en-US" b="1" dirty="0"/>
              <a:t/>
            </a:r>
            <a:br>
              <a:rPr lang="en-US" b="1" dirty="0"/>
            </a:br>
            <a:endParaRPr lang="en-US" dirty="0"/>
          </a:p>
        </p:txBody>
      </p:sp>
      <p:sp>
        <p:nvSpPr>
          <p:cNvPr id="3" name="Marcador de contenido 2"/>
          <p:cNvSpPr>
            <a:spLocks noGrp="1"/>
          </p:cNvSpPr>
          <p:nvPr>
            <p:ph idx="1"/>
          </p:nvPr>
        </p:nvSpPr>
        <p:spPr/>
        <p:txBody>
          <a:bodyPr/>
          <a:lstStyle/>
          <a:p>
            <a:r>
              <a:rPr lang="es-ES" dirty="0"/>
              <a:t>C, C++ y </a:t>
            </a:r>
            <a:r>
              <a:rPr lang="es-ES" dirty="0" err="1"/>
              <a:t>Go</a:t>
            </a:r>
            <a:r>
              <a:rPr lang="es-ES" dirty="0"/>
              <a:t> son lenguajes de programación </a:t>
            </a:r>
            <a:r>
              <a:rPr lang="es-ES" b="1" dirty="0"/>
              <a:t>compilados</a:t>
            </a:r>
            <a:r>
              <a:rPr lang="es-ES" dirty="0"/>
              <a:t>. JavaScript, Python y Ruby son lenguajes </a:t>
            </a:r>
            <a:r>
              <a:rPr lang="es-ES" b="1" dirty="0"/>
              <a:t>interpretados</a:t>
            </a:r>
            <a:r>
              <a:rPr lang="es-ES" dirty="0"/>
              <a:t>. ¿Cuál es la diferencia y las ventajas/desventajas de un lenguaje compilado versus uno interpretado</a:t>
            </a:r>
            <a:r>
              <a:rPr lang="es-ES" dirty="0" smtClean="0"/>
              <a:t>?.</a:t>
            </a:r>
          </a:p>
          <a:p>
            <a:r>
              <a:rPr lang="es-ES" dirty="0"/>
              <a:t>Tanto </a:t>
            </a:r>
            <a:r>
              <a:rPr lang="es-ES" b="1" dirty="0"/>
              <a:t>compiladores</a:t>
            </a:r>
            <a:r>
              <a:rPr lang="es-ES" dirty="0"/>
              <a:t> como </a:t>
            </a:r>
            <a:r>
              <a:rPr lang="es-ES" b="1" dirty="0"/>
              <a:t>interpretadores</a:t>
            </a:r>
            <a:r>
              <a:rPr lang="es-ES" dirty="0"/>
              <a:t> son programas que convierten el código que escribes a </a:t>
            </a:r>
            <a:r>
              <a:rPr lang="es-ES" b="1" dirty="0"/>
              <a:t>lenguaje de máquina</a:t>
            </a:r>
            <a:r>
              <a:rPr lang="es-ES" dirty="0"/>
              <a:t>.</a:t>
            </a:r>
          </a:p>
          <a:p>
            <a:r>
              <a:rPr lang="es-ES" b="1" dirty="0"/>
              <a:t>Lenguaje de máquina</a:t>
            </a:r>
            <a:r>
              <a:rPr lang="es-ES" dirty="0"/>
              <a:t> son las instrucciones que entiende el computador (el procesador para ser más exactos) en código binario (unos y ceros).</a:t>
            </a:r>
          </a:p>
          <a:p>
            <a:endParaRPr lang="en-US" dirty="0"/>
          </a:p>
        </p:txBody>
      </p:sp>
    </p:spTree>
    <p:extLst>
      <p:ext uri="{BB962C8B-B14F-4D97-AF65-F5344CB8AC3E}">
        <p14:creationId xmlns:p14="http://schemas.microsoft.com/office/powerpoint/2010/main" val="140557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n relacionada"/>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27412" y="1752600"/>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6"/>
          <p:cNvSpPr>
            <a:spLocks noGrp="1"/>
          </p:cNvSpPr>
          <p:nvPr>
            <p:ph type="title"/>
          </p:nvPr>
        </p:nvSpPr>
        <p:spPr/>
        <p:txBody>
          <a:bodyPr>
            <a:normAutofit fontScale="90000"/>
          </a:bodyPr>
          <a:lstStyle/>
          <a:p>
            <a:r>
              <a:rPr lang="es-ES" b="1" dirty="0"/>
              <a:t>EJEMPLO PARA ENTENDER EL CONCEPTO DE LENGUAJE DE ETIQUETAS FRENTE A LENGUAJE DE PROGRAMACIÓN</a:t>
            </a:r>
            <a:endParaRPr lang="en-US" dirty="0"/>
          </a:p>
        </p:txBody>
      </p:sp>
      <p:sp>
        <p:nvSpPr>
          <p:cNvPr id="8" name="Marcador de contenido 7"/>
          <p:cNvSpPr>
            <a:spLocks noGrp="1"/>
          </p:cNvSpPr>
          <p:nvPr>
            <p:ph idx="1"/>
          </p:nvPr>
        </p:nvSpPr>
        <p:spPr>
          <a:xfrm>
            <a:off x="531812" y="1904999"/>
            <a:ext cx="11048999" cy="4800601"/>
          </a:xfrm>
        </p:spPr>
        <p:txBody>
          <a:bodyPr>
            <a:noAutofit/>
          </a:bodyPr>
          <a:lstStyle/>
          <a:p>
            <a:r>
              <a:rPr lang="es-ES" sz="3200" dirty="0"/>
              <a:t>Si analizamos el siguiente algoritmo realizado el lenguaje de programación Java, podremos observar cómo una cosa tan simple como es ejecutar un proceso para escribir los números del 1 al 10, no es posible en HTML. Esto es debido a que HTML no es un lenguaje de programación y no dispone de las sentencias básicas de la programación, como instrucciones para repetir un proceso o, elegir si realizar un proceso u otro en función de una circunstancia que se esté produciendo.</a:t>
            </a:r>
            <a:endParaRPr lang="en-US" sz="3200" dirty="0"/>
          </a:p>
        </p:txBody>
      </p:sp>
    </p:spTree>
    <p:extLst>
      <p:ext uri="{BB962C8B-B14F-4D97-AF65-F5344CB8AC3E}">
        <p14:creationId xmlns:p14="http://schemas.microsoft.com/office/powerpoint/2010/main" val="216074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b="1" dirty="0" err="1"/>
              <a:t>Código</a:t>
            </a:r>
            <a:endParaRPr lang="en-US" dirty="0"/>
          </a:p>
        </p:txBody>
      </p:sp>
      <p:sp>
        <p:nvSpPr>
          <p:cNvPr id="8" name="Marcador de texto 7"/>
          <p:cNvSpPr>
            <a:spLocks noGrp="1"/>
          </p:cNvSpPr>
          <p:nvPr>
            <p:ph type="body" idx="1"/>
          </p:nvPr>
        </p:nvSpPr>
        <p:spPr/>
        <p:txBody>
          <a:bodyPr/>
          <a:lstStyle/>
          <a:p>
            <a:r>
              <a:rPr lang="en-US" dirty="0"/>
              <a:t>Java</a:t>
            </a:r>
          </a:p>
        </p:txBody>
      </p:sp>
      <p:sp>
        <p:nvSpPr>
          <p:cNvPr id="9" name="Marcador de contenido 8"/>
          <p:cNvSpPr>
            <a:spLocks noGrp="1"/>
          </p:cNvSpPr>
          <p:nvPr>
            <p:ph sz="half" idx="2"/>
          </p:nvPr>
        </p:nvSpPr>
        <p:spPr>
          <a:xfrm>
            <a:off x="684212" y="2743201"/>
            <a:ext cx="5254751" cy="3276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0" indent="0">
              <a:buNone/>
            </a:pPr>
            <a:r>
              <a:rPr lang="en-US" dirty="0"/>
              <a:t>public class </a:t>
            </a:r>
            <a:r>
              <a:rPr lang="en-US" dirty="0" err="1"/>
              <a:t>MuestraDelUnoAlDiez</a:t>
            </a:r>
            <a:r>
              <a:rPr lang="en-US" dirty="0"/>
              <a:t> {</a:t>
            </a:r>
          </a:p>
          <a:p>
            <a:pPr marL="0" indent="0">
              <a:buNone/>
            </a:pPr>
            <a:r>
              <a:rPr lang="en-US" dirty="0"/>
              <a:t>public static void main (String[] </a:t>
            </a:r>
            <a:r>
              <a:rPr lang="en-US" dirty="0" err="1"/>
              <a:t>args</a:t>
            </a:r>
            <a:r>
              <a:rPr lang="en-US" dirty="0"/>
              <a:t>) {</a:t>
            </a:r>
          </a:p>
          <a:p>
            <a:pPr marL="0" indent="0" algn="ctr">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0" indent="0" algn="ctr">
              <a:buNone/>
            </a:pPr>
            <a:r>
              <a:rPr lang="en-US" dirty="0" err="1"/>
              <a:t>System.out.println</a:t>
            </a:r>
            <a:r>
              <a:rPr lang="en-US" dirty="0"/>
              <a:t>(</a:t>
            </a:r>
            <a:r>
              <a:rPr lang="en-US" dirty="0" err="1"/>
              <a:t>i</a:t>
            </a:r>
            <a:r>
              <a:rPr lang="en-US" dirty="0" smtClean="0"/>
              <a:t>);</a:t>
            </a:r>
          </a:p>
          <a:p>
            <a:pPr marL="0" indent="0">
              <a:buNone/>
            </a:pPr>
            <a:r>
              <a:rPr lang="en-US" dirty="0" smtClean="0"/>
              <a:t>			}</a:t>
            </a:r>
          </a:p>
          <a:p>
            <a:pPr marL="0" indent="0">
              <a:buNone/>
            </a:pPr>
            <a:r>
              <a:rPr lang="en-US" dirty="0" smtClean="0"/>
              <a:t>		}</a:t>
            </a:r>
            <a:endParaRPr lang="en-US" dirty="0"/>
          </a:p>
          <a:p>
            <a:pPr marL="0" indent="0">
              <a:buNone/>
            </a:pPr>
            <a:r>
              <a:rPr lang="en-US" dirty="0" smtClean="0"/>
              <a:t>	}</a:t>
            </a:r>
            <a:endParaRPr lang="en-US" dirty="0"/>
          </a:p>
          <a:p>
            <a:pPr algn="ctr"/>
            <a:endParaRPr lang="en-US" dirty="0"/>
          </a:p>
        </p:txBody>
      </p:sp>
      <p:sp>
        <p:nvSpPr>
          <p:cNvPr id="10" name="Marcador de texto 9"/>
          <p:cNvSpPr>
            <a:spLocks noGrp="1"/>
          </p:cNvSpPr>
          <p:nvPr>
            <p:ph type="body" sz="quarter" idx="3"/>
          </p:nvPr>
        </p:nvSpPr>
        <p:spPr/>
        <p:txBody>
          <a:bodyPr/>
          <a:lstStyle/>
          <a:p>
            <a:r>
              <a:rPr lang="en-US" dirty="0"/>
              <a:t>HTML</a:t>
            </a:r>
          </a:p>
        </p:txBody>
      </p:sp>
      <p:pic>
        <p:nvPicPr>
          <p:cNvPr id="12" name="Marcador de contenido 11"/>
          <p:cNvPicPr>
            <a:picLocks noGrp="1" noChangeAspect="1"/>
          </p:cNvPicPr>
          <p:nvPr>
            <p:ph sz="quarter" idx="4"/>
          </p:nvPr>
        </p:nvPicPr>
        <p:blipFill>
          <a:blip r:embed="rId2"/>
          <a:stretch>
            <a:fillRect/>
          </a:stretch>
        </p:blipFill>
        <p:spPr>
          <a:xfrm>
            <a:off x="6856412" y="2758440"/>
            <a:ext cx="3048000" cy="3307907"/>
          </a:xfrm>
          <a:prstGeom prst="rect">
            <a:avLst/>
          </a:prstGeom>
        </p:spPr>
      </p:pic>
    </p:spTree>
    <p:extLst>
      <p:ext uri="{BB962C8B-B14F-4D97-AF65-F5344CB8AC3E}">
        <p14:creationId xmlns:p14="http://schemas.microsoft.com/office/powerpoint/2010/main" val="399181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SV" dirty="0" smtClean="0"/>
              <a:t>SALIDA</a:t>
            </a:r>
            <a:endParaRPr lang="en-US" dirty="0"/>
          </a:p>
        </p:txBody>
      </p:sp>
      <p:sp>
        <p:nvSpPr>
          <p:cNvPr id="8" name="Marcador de contenido 7"/>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lgn="ctr"/>
            <a:r>
              <a:rPr lang="en-US" dirty="0"/>
              <a:t>1</a:t>
            </a:r>
          </a:p>
          <a:p>
            <a:pPr algn="ctr"/>
            <a:r>
              <a:rPr lang="en-US" dirty="0"/>
              <a:t>2</a:t>
            </a:r>
          </a:p>
          <a:p>
            <a:pPr algn="ctr"/>
            <a:r>
              <a:rPr lang="en-US" dirty="0"/>
              <a:t>3</a:t>
            </a:r>
          </a:p>
          <a:p>
            <a:pPr algn="ctr"/>
            <a:r>
              <a:rPr lang="en-US" dirty="0"/>
              <a:t>4</a:t>
            </a:r>
          </a:p>
          <a:p>
            <a:pPr algn="ctr"/>
            <a:r>
              <a:rPr lang="en-US" dirty="0"/>
              <a:t>5</a:t>
            </a:r>
          </a:p>
          <a:p>
            <a:pPr algn="ctr"/>
            <a:r>
              <a:rPr lang="en-US" dirty="0"/>
              <a:t>6</a:t>
            </a:r>
          </a:p>
          <a:p>
            <a:pPr algn="ctr"/>
            <a:r>
              <a:rPr lang="en-US" dirty="0"/>
              <a:t>7</a:t>
            </a:r>
          </a:p>
          <a:p>
            <a:pPr algn="ctr"/>
            <a:r>
              <a:rPr lang="en-US" dirty="0"/>
              <a:t>8</a:t>
            </a:r>
          </a:p>
          <a:p>
            <a:pPr algn="ctr"/>
            <a:r>
              <a:rPr lang="en-US" dirty="0"/>
              <a:t>9</a:t>
            </a:r>
          </a:p>
          <a:p>
            <a:pPr algn="ctr"/>
            <a:r>
              <a:rPr lang="en-US" dirty="0"/>
              <a:t>10</a:t>
            </a:r>
          </a:p>
          <a:p>
            <a:pPr algn="ctr"/>
            <a:endParaRPr lang="en-US" dirty="0"/>
          </a:p>
        </p:txBody>
      </p:sp>
    </p:spTree>
    <p:extLst>
      <p:ext uri="{BB962C8B-B14F-4D97-AF65-F5344CB8AC3E}">
        <p14:creationId xmlns:p14="http://schemas.microsoft.com/office/powerpoint/2010/main" val="294213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r>
              <a:rPr lang="es-SV" dirty="0" smtClean="0"/>
              <a:t>CONCLUCION</a:t>
            </a:r>
            <a:endParaRPr lang="en-US" dirty="0"/>
          </a:p>
        </p:txBody>
      </p:sp>
      <p:sp>
        <p:nvSpPr>
          <p:cNvPr id="3" name="Marcador de contenido 2"/>
          <p:cNvSpPr>
            <a:spLocks noGrp="1"/>
          </p:cNvSpPr>
          <p:nvPr>
            <p:ph idx="1"/>
          </p:nvPr>
        </p:nvSpPr>
        <p:spPr/>
        <p:txBody>
          <a:bodyPr>
            <a:normAutofit/>
          </a:bodyPr>
          <a:lstStyle/>
          <a:p>
            <a:r>
              <a:rPr lang="es-ES" sz="3200" dirty="0"/>
              <a:t>Como podemos observar, en el ejemplo anterior, HTML no tiene la capacidad de contar y debemos escribir nosotros todo lo que queremos que salga por pantalla. Sin embargo, vemos cómo en Java podemos indicar que cuente del 1 al 10 y que lo muestre por pantalla sin escribir elemento a elemento lo que queremos visualizar.</a:t>
            </a:r>
            <a:endParaRPr lang="en-US" sz="3200" dirty="0"/>
          </a:p>
        </p:txBody>
      </p:sp>
    </p:spTree>
    <p:extLst>
      <p:ext uri="{BB962C8B-B14F-4D97-AF65-F5344CB8AC3E}">
        <p14:creationId xmlns:p14="http://schemas.microsoft.com/office/powerpoint/2010/main" val="320922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r>
              <a:rPr lang="en-US" dirty="0"/>
              <a:t>BASICAMENTE HTML ES!</a:t>
            </a:r>
          </a:p>
        </p:txBody>
      </p:sp>
      <p:sp>
        <p:nvSpPr>
          <p:cNvPr id="3" name="Marcador de contenido 2"/>
          <p:cNvSpPr>
            <a:spLocks noGrp="1"/>
          </p:cNvSpPr>
          <p:nvPr>
            <p:ph idx="1"/>
          </p:nvPr>
        </p:nvSpPr>
        <p:spPr/>
        <p:txBody>
          <a:bodyPr/>
          <a:lstStyle/>
          <a:p>
            <a:endParaRPr lang="es-ES" dirty="0" smtClean="0"/>
          </a:p>
          <a:p>
            <a:endParaRPr lang="es-ES" dirty="0"/>
          </a:p>
        </p:txBody>
      </p:sp>
      <p:graphicFrame>
        <p:nvGraphicFramePr>
          <p:cNvPr id="4" name="Diagrama 3"/>
          <p:cNvGraphicFramePr/>
          <p:nvPr>
            <p:extLst>
              <p:ext uri="{D42A27DB-BD31-4B8C-83A1-F6EECF244321}">
                <p14:modId xmlns:p14="http://schemas.microsoft.com/office/powerpoint/2010/main" val="3219295802"/>
              </p:ext>
            </p:extLst>
          </p:nvPr>
        </p:nvGraphicFramePr>
        <p:xfrm>
          <a:off x="989012" y="1066800"/>
          <a:ext cx="10058400" cy="5454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9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AGLUNOS ELEMENTOS</a:t>
            </a:r>
          </a:p>
        </p:txBody>
      </p:sp>
      <p:sp>
        <p:nvSpPr>
          <p:cNvPr id="3" name="Marcador de contenido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&lt;h1&gt;  </a:t>
            </a:r>
            <a:r>
              <a:rPr lang="en-US" dirty="0" err="1"/>
              <a:t>Titulo</a:t>
            </a:r>
            <a:r>
              <a:rPr lang="en-US" dirty="0"/>
              <a:t> </a:t>
            </a:r>
            <a:r>
              <a:rPr lang="en-US" dirty="0" smtClean="0"/>
              <a:t>principal&lt;h1&gt;</a:t>
            </a:r>
            <a:endParaRPr lang="en-US" dirty="0"/>
          </a:p>
          <a:p>
            <a:endParaRPr lang="en-US" dirty="0" smtClean="0"/>
          </a:p>
          <a:p>
            <a:r>
              <a:rPr lang="en-US" dirty="0" smtClean="0"/>
              <a:t>&lt;</a:t>
            </a:r>
            <a:r>
              <a:rPr lang="en-US" dirty="0"/>
              <a:t>p&gt; </a:t>
            </a:r>
            <a:r>
              <a:rPr lang="en-US" dirty="0" err="1" smtClean="0"/>
              <a:t>Parrafo</a:t>
            </a:r>
            <a:r>
              <a:rPr lang="en-US" dirty="0" smtClean="0"/>
              <a:t>&lt;p&gt;</a:t>
            </a:r>
            <a:endParaRPr lang="en-US" dirty="0"/>
          </a:p>
        </p:txBody>
      </p:sp>
    </p:spTree>
    <p:extLst>
      <p:ext uri="{BB962C8B-B14F-4D97-AF65-F5344CB8AC3E}">
        <p14:creationId xmlns:p14="http://schemas.microsoft.com/office/powerpoint/2010/main" val="29879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a:t>
            </a:r>
            <a:endParaRPr lang="en-US" dirty="0"/>
          </a:p>
        </p:txBody>
      </p:sp>
      <p:sp>
        <p:nvSpPr>
          <p:cNvPr id="3" name="Marcador de contenido 2"/>
          <p:cNvSpPr>
            <a:spLocks noGrp="1"/>
          </p:cNvSpPr>
          <p:nvPr>
            <p:ph idx="1"/>
          </p:nvPr>
        </p:nvSpPr>
        <p:spPr/>
        <p:txBody>
          <a:bodyPr>
            <a:normAutofit/>
          </a:bodyPr>
          <a:lstStyle/>
          <a:p>
            <a:pPr marL="0" indent="0">
              <a:buNone/>
            </a:pPr>
            <a:r>
              <a:rPr lang="es-ES" dirty="0" smtClean="0"/>
              <a:t>Sencillo </a:t>
            </a:r>
            <a:r>
              <a:rPr lang="es-ES" dirty="0"/>
              <a:t>que permite describir hipertexto.</a:t>
            </a:r>
          </a:p>
          <a:p>
            <a:r>
              <a:rPr lang="es-ES" dirty="0"/>
              <a:t>Texto presentado de forma estructurada y agradable.</a:t>
            </a:r>
          </a:p>
          <a:p>
            <a:r>
              <a:rPr lang="es-ES" dirty="0"/>
              <a:t>No necesita de grandes conocimientos cuando se cuenta con un editor de páginas web o WYSIWYG.</a:t>
            </a:r>
          </a:p>
          <a:p>
            <a:r>
              <a:rPr lang="es-ES" dirty="0"/>
              <a:t>Archivos pequeños.</a:t>
            </a:r>
          </a:p>
          <a:p>
            <a:r>
              <a:rPr lang="es-ES" dirty="0"/>
              <a:t>Despliegue rápido.</a:t>
            </a:r>
          </a:p>
          <a:p>
            <a:r>
              <a:rPr lang="es-ES" dirty="0"/>
              <a:t>Lenguaje de fácil aprendizaje.</a:t>
            </a:r>
          </a:p>
          <a:p>
            <a:r>
              <a:rPr lang="es-ES" dirty="0"/>
              <a:t> admiten todos los exploradores.</a:t>
            </a:r>
          </a:p>
          <a:p>
            <a:endParaRPr lang="en-US" dirty="0"/>
          </a:p>
        </p:txBody>
      </p:sp>
    </p:spTree>
    <p:extLst>
      <p:ext uri="{BB962C8B-B14F-4D97-AF65-F5344CB8AC3E}">
        <p14:creationId xmlns:p14="http://schemas.microsoft.com/office/powerpoint/2010/main" val="5243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Desventajas:</a:t>
            </a:r>
            <a:br>
              <a:rPr lang="es-ES" dirty="0"/>
            </a:br>
            <a:endParaRPr lang="en-US" dirty="0"/>
          </a:p>
        </p:txBody>
      </p:sp>
      <p:sp>
        <p:nvSpPr>
          <p:cNvPr id="3" name="Marcador de contenido 2"/>
          <p:cNvSpPr>
            <a:spLocks noGrp="1"/>
          </p:cNvSpPr>
          <p:nvPr>
            <p:ph idx="1"/>
          </p:nvPr>
        </p:nvSpPr>
        <p:spPr/>
        <p:txBody>
          <a:bodyPr/>
          <a:lstStyle/>
          <a:p>
            <a:r>
              <a:rPr lang="es-ES" dirty="0" smtClean="0"/>
              <a:t>Lenguaje </a:t>
            </a:r>
            <a:r>
              <a:rPr lang="es-ES" dirty="0"/>
              <a:t>estático.</a:t>
            </a:r>
          </a:p>
          <a:p>
            <a:r>
              <a:rPr lang="es-ES" dirty="0"/>
              <a:t>La interpretación de cada navegador puede ser diferente.</a:t>
            </a:r>
          </a:p>
          <a:p>
            <a:r>
              <a:rPr lang="es-ES" dirty="0"/>
              <a:t>Guarda muchas etiquetas que pueden convertirse en “basura” y dificultan la corrección.</a:t>
            </a:r>
          </a:p>
          <a:p>
            <a:r>
              <a:rPr lang="es-ES" dirty="0"/>
              <a:t>El diseño es más lento.</a:t>
            </a:r>
          </a:p>
          <a:p>
            <a:r>
              <a:rPr lang="es-ES" dirty="0"/>
              <a:t>Las etiquetas son muy limitadas.</a:t>
            </a:r>
            <a:endParaRPr lang="en-US" dirty="0"/>
          </a:p>
        </p:txBody>
      </p:sp>
    </p:spTree>
    <p:extLst>
      <p:ext uri="{BB962C8B-B14F-4D97-AF65-F5344CB8AC3E}">
        <p14:creationId xmlns:p14="http://schemas.microsoft.com/office/powerpoint/2010/main" val="223202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prstGeom prst="round2DiagRect">
            <a:avLst/>
          </a:prstGeo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EDITORES DE CODIGO POPULARES</a:t>
            </a:r>
            <a:endParaRPr lang="en-US" dirty="0"/>
          </a:p>
        </p:txBody>
      </p:sp>
      <p:pic>
        <p:nvPicPr>
          <p:cNvPr id="4098" name="Picture 2" descr="Resultado de imagen para sublime text logo"/>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6612" y="2425133"/>
            <a:ext cx="1833562" cy="18335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visual studio cod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7595" y="1972694"/>
            <a:ext cx="4572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NOTE ++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895" y="2295080"/>
            <a:ext cx="2921397" cy="209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5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ext uri="{D42A27DB-BD31-4B8C-83A1-F6EECF244321}">
                <p14:modId xmlns:p14="http://schemas.microsoft.com/office/powerpoint/2010/main" val="2932832714"/>
              </p:ext>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317637891"/>
              </p:ext>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3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Lenguaje de alto nivel a lenguaje de mÃ¡qu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3" y="1447800"/>
            <a:ext cx="1202055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751012" y="1752600"/>
            <a:ext cx="9144001" cy="2514600"/>
          </a:xfrm>
        </p:spPr>
        <p:txBody>
          <a:bodyPr>
            <a:noAutofit/>
          </a:bodyPr>
          <a:lstStyle/>
          <a:p>
            <a:pPr algn="ctr"/>
            <a:r>
              <a:rPr lang="en-US" sz="13800" dirty="0" smtClean="0">
                <a:latin typeface="Algerian" panose="04020705040A02060702" pitchFamily="82" charset="0"/>
              </a:rPr>
              <a:t>ASP. NET</a:t>
            </a:r>
            <a:endParaRPr lang="en-US" sz="13800" dirty="0">
              <a:latin typeface="Algerian" panose="04020705040A02060702" pitchFamily="82" charset="0"/>
            </a:endParaRPr>
          </a:p>
        </p:txBody>
      </p:sp>
      <p:pic>
        <p:nvPicPr>
          <p:cNvPr id="9220"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2" y="4648200"/>
            <a:ext cx="40576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7612" y="304800"/>
            <a:ext cx="9829799" cy="1371600"/>
          </a:xfrm>
        </p:spPr>
        <p:txBody>
          <a:bodyPr>
            <a:normAutofit fontScale="90000"/>
          </a:bodyPr>
          <a:lstStyle/>
          <a:p>
            <a:pPr algn="ctr"/>
            <a:r>
              <a:rPr lang="en-US" sz="6600" b="1" dirty="0">
                <a:latin typeface="Arial Black" panose="020B0A04020102020204" pitchFamily="34" charset="0"/>
              </a:rPr>
              <a:t>¿</a:t>
            </a:r>
            <a:r>
              <a:rPr lang="en-US" sz="6600" b="1" dirty="0" err="1">
                <a:latin typeface="Arial Black" panose="020B0A04020102020204" pitchFamily="34" charset="0"/>
              </a:rPr>
              <a:t>Qué</a:t>
            </a:r>
            <a:r>
              <a:rPr lang="en-US" sz="6600" b="1" dirty="0">
                <a:latin typeface="Arial Black" panose="020B0A04020102020204" pitchFamily="34" charset="0"/>
              </a:rPr>
              <a:t> </a:t>
            </a:r>
            <a:r>
              <a:rPr lang="en-US" sz="6600" b="1" dirty="0" err="1">
                <a:latin typeface="Arial Black" panose="020B0A04020102020204" pitchFamily="34" charset="0"/>
              </a:rPr>
              <a:t>es</a:t>
            </a:r>
            <a:r>
              <a:rPr lang="en-US" sz="6600" b="1" dirty="0">
                <a:latin typeface="Arial Black" panose="020B0A04020102020204" pitchFamily="34" charset="0"/>
              </a:rPr>
              <a:t> </a:t>
            </a:r>
            <a:r>
              <a:rPr lang="en-US" sz="6600" b="1" dirty="0" err="1">
                <a:latin typeface="Arial Black" panose="020B0A04020102020204" pitchFamily="34" charset="0"/>
              </a:rPr>
              <a:t>ASP.Net</a:t>
            </a:r>
            <a:r>
              <a:rPr lang="en-US" sz="6600" b="1" dirty="0" smtClean="0">
                <a:latin typeface="Arial Black" panose="020B0A04020102020204" pitchFamily="34" charset="0"/>
              </a:rPr>
              <a:t>? </a:t>
            </a:r>
            <a:r>
              <a:rPr lang="en-US" dirty="0"/>
              <a:t> </a:t>
            </a:r>
            <a:r>
              <a:rPr lang="en-US" dirty="0" smtClean="0"/>
              <a:t/>
            </a:r>
            <a:br>
              <a:rPr lang="en-US" dirty="0" smtClean="0"/>
            </a:br>
            <a:r>
              <a:rPr lang="en-US" sz="4400" b="1" dirty="0" smtClean="0"/>
              <a:t>(</a:t>
            </a:r>
            <a:r>
              <a:rPr lang="en-US" sz="4400" b="1" dirty="0"/>
              <a:t>Active Server Pages)</a:t>
            </a:r>
            <a:endParaRPr lang="en-US" sz="7300" b="1" dirty="0">
              <a:latin typeface="Arial Black" panose="020B0A04020102020204" pitchFamily="34" charset="0"/>
            </a:endParaRPr>
          </a:p>
        </p:txBody>
      </p:sp>
      <p:sp>
        <p:nvSpPr>
          <p:cNvPr id="3" name="Marcador de contenido 2"/>
          <p:cNvSpPr>
            <a:spLocks noGrp="1"/>
          </p:cNvSpPr>
          <p:nvPr>
            <p:ph idx="1"/>
          </p:nvPr>
        </p:nvSpPr>
        <p:spPr>
          <a:xfrm>
            <a:off x="836612" y="1904999"/>
            <a:ext cx="10363199" cy="4114801"/>
          </a:xfrm>
        </p:spPr>
        <p:txBody>
          <a:bodyPr>
            <a:normAutofit fontScale="92500"/>
          </a:bodyPr>
          <a:lstStyle/>
          <a:p>
            <a:r>
              <a:rPr lang="es-ES" sz="4800" dirty="0" err="1"/>
              <a:t>ASP.Net</a:t>
            </a:r>
            <a:r>
              <a:rPr lang="es-ES" sz="4800" dirty="0"/>
              <a:t> es una plataforma de desarrollo web proporcionada por Microsoft. Se utiliza para crear aplicaciones basadas en la web. </a:t>
            </a:r>
            <a:r>
              <a:rPr lang="es-ES" sz="4800" dirty="0" err="1"/>
              <a:t>ASP.Net</a:t>
            </a:r>
            <a:r>
              <a:rPr lang="es-ES" sz="4800" dirty="0"/>
              <a:t> se lanzó por primera vez en el año 2002</a:t>
            </a:r>
            <a:r>
              <a:rPr lang="es-ES" sz="4800" dirty="0" smtClean="0"/>
              <a:t>.</a:t>
            </a:r>
          </a:p>
          <a:p>
            <a:r>
              <a:rPr lang="es-ES" sz="4800" dirty="0" smtClean="0"/>
              <a:t>ES UN LENGUAJE DE SERVIDOR</a:t>
            </a:r>
            <a:endParaRPr lang="en-US" sz="4800" dirty="0"/>
          </a:p>
        </p:txBody>
      </p:sp>
    </p:spTree>
    <p:extLst>
      <p:ext uri="{BB962C8B-B14F-4D97-AF65-F5344CB8AC3E}">
        <p14:creationId xmlns:p14="http://schemas.microsoft.com/office/powerpoint/2010/main" val="191985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6612" y="609600"/>
            <a:ext cx="9906000" cy="5257800"/>
          </a:xfrm>
        </p:spPr>
        <p:txBody>
          <a:bodyPr>
            <a:noAutofit/>
          </a:bodyPr>
          <a:lstStyle/>
          <a:p>
            <a:r>
              <a:rPr lang="es-ES" sz="5400" dirty="0"/>
              <a:t>Las aplicaciones </a:t>
            </a:r>
            <a:r>
              <a:rPr lang="es-ES" sz="5400" dirty="0" err="1"/>
              <a:t>ASP.Net</a:t>
            </a:r>
            <a:r>
              <a:rPr lang="es-ES" sz="5400" dirty="0"/>
              <a:t> también se pueden escribir en una variedad de lenguajes </a:t>
            </a:r>
            <a:r>
              <a:rPr lang="es-ES" sz="5400" dirty="0" err="1"/>
              <a:t>.Net</a:t>
            </a:r>
            <a:r>
              <a:rPr lang="es-ES" sz="5400" dirty="0"/>
              <a:t>. Estos incluyen C #, </a:t>
            </a:r>
            <a:r>
              <a:rPr lang="es-ES" sz="5400" dirty="0" err="1"/>
              <a:t>VB.Net</a:t>
            </a:r>
            <a:r>
              <a:rPr lang="es-ES" sz="5400" dirty="0"/>
              <a:t> y J #. En este capítulo, verá algunos fundamentos básicos del marco </a:t>
            </a:r>
            <a:r>
              <a:rPr lang="es-ES" sz="5400" dirty="0" err="1"/>
              <a:t>.Net</a:t>
            </a:r>
            <a:r>
              <a:rPr lang="es-ES" sz="5400" dirty="0"/>
              <a:t>.</a:t>
            </a:r>
            <a:endParaRPr lang="en-US" sz="5400" dirty="0"/>
          </a:p>
        </p:txBody>
      </p:sp>
    </p:spTree>
    <p:extLst>
      <p:ext uri="{BB962C8B-B14F-4D97-AF65-F5344CB8AC3E}">
        <p14:creationId xmlns:p14="http://schemas.microsoft.com/office/powerpoint/2010/main" val="155383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ASP.NET Core</a:t>
            </a:r>
            <a:br>
              <a:rPr lang="en-US" b="1" dirty="0" smtClean="0"/>
            </a:br>
            <a:endParaRPr lang="en-US" dirty="0"/>
          </a:p>
        </p:txBody>
      </p:sp>
      <p:sp>
        <p:nvSpPr>
          <p:cNvPr id="3" name="Marcador de contenido 2"/>
          <p:cNvSpPr>
            <a:spLocks noGrp="1"/>
          </p:cNvSpPr>
          <p:nvPr>
            <p:ph idx="1"/>
          </p:nvPr>
        </p:nvSpPr>
        <p:spPr>
          <a:xfrm>
            <a:off x="836612" y="1752600"/>
            <a:ext cx="10363199" cy="4419599"/>
          </a:xfrm>
        </p:spPr>
        <p:txBody>
          <a:bodyPr>
            <a:normAutofit/>
          </a:bodyPr>
          <a:lstStyle/>
          <a:p>
            <a:r>
              <a:rPr lang="es-ES" dirty="0"/>
              <a:t>ASP.NET Core es un marco multiplataforma de código abierto y de alto rendimiento que tiene como finalidad compilar modernas aplicaciones conectadas a Internet y basadas en la nube. Con ASP.NET Core puede hacer lo siguiente:</a:t>
            </a:r>
          </a:p>
          <a:p>
            <a:r>
              <a:rPr lang="es-ES" dirty="0"/>
              <a:t>Compilar servicios y aplicaciones web, aplicaciones de </a:t>
            </a:r>
            <a:r>
              <a:rPr lang="es-ES" dirty="0" smtClean="0"/>
              <a:t>back-</a:t>
            </a:r>
            <a:r>
              <a:rPr lang="es-ES" dirty="0" err="1" smtClean="0"/>
              <a:t>ends</a:t>
            </a:r>
            <a:r>
              <a:rPr lang="es-ES" dirty="0" smtClean="0"/>
              <a:t> </a:t>
            </a:r>
            <a:r>
              <a:rPr lang="es-ES" dirty="0"/>
              <a:t>móviles.</a:t>
            </a:r>
          </a:p>
          <a:p>
            <a:r>
              <a:rPr lang="es-ES" dirty="0"/>
              <a:t>Usar sus herramientas de desarrollo favoritas en Windows, </a:t>
            </a:r>
            <a:r>
              <a:rPr lang="es-ES" dirty="0" err="1"/>
              <a:t>macOS</a:t>
            </a:r>
            <a:r>
              <a:rPr lang="es-ES" dirty="0"/>
              <a:t> y Linux.</a:t>
            </a:r>
          </a:p>
          <a:p>
            <a:r>
              <a:rPr lang="es-ES" dirty="0"/>
              <a:t>Efectuar implementaciones locales y en la nube.</a:t>
            </a:r>
          </a:p>
          <a:p>
            <a:r>
              <a:rPr lang="es-ES" dirty="0"/>
              <a:t>Ejecutarlo en .NET Core o en .NET Framework.</a:t>
            </a:r>
            <a:endParaRPr lang="en-US" dirty="0"/>
          </a:p>
        </p:txBody>
      </p:sp>
    </p:spTree>
    <p:extLst>
      <p:ext uri="{BB962C8B-B14F-4D97-AF65-F5344CB8AC3E}">
        <p14:creationId xmlns:p14="http://schemas.microsoft.com/office/powerpoint/2010/main" val="20425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VENTAJAS</a:t>
            </a:r>
            <a:endParaRPr lang="en-US" dirty="0"/>
          </a:p>
        </p:txBody>
      </p:sp>
      <p:sp>
        <p:nvSpPr>
          <p:cNvPr id="3" name="Marcador de contenido 2"/>
          <p:cNvSpPr>
            <a:spLocks noGrp="1"/>
          </p:cNvSpPr>
          <p:nvPr>
            <p:ph idx="1"/>
          </p:nvPr>
        </p:nvSpPr>
        <p:spPr>
          <a:xfrm>
            <a:off x="531812" y="1905000"/>
            <a:ext cx="10820399" cy="4572000"/>
          </a:xfrm>
        </p:spPr>
        <p:txBody>
          <a:bodyPr>
            <a:normAutofit/>
          </a:bodyPr>
          <a:lstStyle/>
          <a:p>
            <a:r>
              <a:rPr lang="es-ES" sz="2800" dirty="0"/>
              <a:t>Admite la programación con Visual Basic Script lo que facilita su implementación.</a:t>
            </a:r>
          </a:p>
          <a:p>
            <a:r>
              <a:rPr lang="es-ES" sz="2800" dirty="0"/>
              <a:t>Soporta el lenguaje </a:t>
            </a:r>
            <a:r>
              <a:rPr lang="es-ES" sz="2800" dirty="0" err="1"/>
              <a:t>JScript</a:t>
            </a:r>
            <a:r>
              <a:rPr lang="es-ES" sz="2800" dirty="0"/>
              <a:t> de Microsoft (una especia de </a:t>
            </a:r>
            <a:r>
              <a:rPr lang="es-ES" sz="2800" dirty="0" err="1"/>
              <a:t>Javascript</a:t>
            </a:r>
            <a:r>
              <a:rPr lang="es-ES" sz="2800" dirty="0"/>
              <a:t>).</a:t>
            </a:r>
          </a:p>
          <a:p>
            <a:r>
              <a:rPr lang="es-ES" sz="2800" dirty="0"/>
              <a:t>El lenguaje ASP.NET soporta programación C#, VB.NET y J#. Es un lenguaje completamente orientado a objetos.</a:t>
            </a:r>
          </a:p>
          <a:p>
            <a:r>
              <a:rPr lang="es-ES" sz="2800" dirty="0"/>
              <a:t>Se comunica de forma impecable con las bases de datos SQL Server.</a:t>
            </a:r>
          </a:p>
          <a:p>
            <a:r>
              <a:rPr lang="es-ES" sz="2800" dirty="0"/>
              <a:t>ASP.NET ha incrementado notablemente la velocidad y seguridad de los sistemas frente a su hermano mayor ASP.</a:t>
            </a:r>
          </a:p>
          <a:p>
            <a:endParaRPr lang="en-US" sz="2800" dirty="0"/>
          </a:p>
        </p:txBody>
      </p:sp>
    </p:spTree>
    <p:extLst>
      <p:ext uri="{BB962C8B-B14F-4D97-AF65-F5344CB8AC3E}">
        <p14:creationId xmlns:p14="http://schemas.microsoft.com/office/powerpoint/2010/main" val="36808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DESVENTAJAS</a:t>
            </a:r>
            <a:endParaRPr lang="en-US" dirty="0"/>
          </a:p>
        </p:txBody>
      </p:sp>
      <p:sp>
        <p:nvSpPr>
          <p:cNvPr id="3" name="Marcador de contenido 2"/>
          <p:cNvSpPr>
            <a:spLocks noGrp="1"/>
          </p:cNvSpPr>
          <p:nvPr>
            <p:ph idx="1"/>
          </p:nvPr>
        </p:nvSpPr>
        <p:spPr>
          <a:xfrm>
            <a:off x="531812" y="1752600"/>
            <a:ext cx="10972800" cy="4800600"/>
          </a:xfrm>
        </p:spPr>
        <p:txBody>
          <a:bodyPr>
            <a:normAutofit/>
          </a:bodyPr>
          <a:lstStyle/>
          <a:p>
            <a:r>
              <a:rPr lang="es-ES" sz="3600" dirty="0" smtClean="0"/>
              <a:t>No </a:t>
            </a:r>
            <a:r>
              <a:rPr lang="es-ES" sz="3600" dirty="0"/>
              <a:t>es fácil de leer e interpretar, se necesita escribir más código para hacer lo mismo que con otros lenguajes como el PHP.</a:t>
            </a:r>
          </a:p>
          <a:p>
            <a:r>
              <a:rPr lang="es-ES" sz="3600" dirty="0"/>
              <a:t>Muchos hostings y alojamientos web no lo soportan por su alto coste. ASP.NET necesita tener instalado IIS con el Framework </a:t>
            </a:r>
            <a:r>
              <a:rPr lang="es-ES" sz="3600" dirty="0" err="1"/>
              <a:t>.Net</a:t>
            </a:r>
            <a:r>
              <a:rPr lang="es-ES" sz="3600" dirty="0"/>
              <a:t>.</a:t>
            </a:r>
          </a:p>
          <a:p>
            <a:r>
              <a:rPr lang="es-ES" sz="3600" dirty="0"/>
              <a:t>El consumo de recursos de ASP.NET es importante por lo que se requieren servidores de mayor capacidad.</a:t>
            </a:r>
          </a:p>
          <a:p>
            <a:endParaRPr lang="en-US" sz="3600" dirty="0"/>
          </a:p>
        </p:txBody>
      </p:sp>
    </p:spTree>
    <p:extLst>
      <p:ext uri="{BB962C8B-B14F-4D97-AF65-F5344CB8AC3E}">
        <p14:creationId xmlns:p14="http://schemas.microsoft.com/office/powerpoint/2010/main" val="88984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72" y="20574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a:t>
            </a:r>
            <a:r>
              <a:rPr lang="en-US" dirty="0" err="1"/>
              <a:t>Qué</a:t>
            </a:r>
            <a:r>
              <a:rPr lang="en-US" dirty="0"/>
              <a:t> </a:t>
            </a:r>
            <a:r>
              <a:rPr lang="en-US" dirty="0" err="1"/>
              <a:t>es</a:t>
            </a:r>
            <a:r>
              <a:rPr lang="en-US" dirty="0"/>
              <a:t> PHP?</a:t>
            </a:r>
            <a:br>
              <a:rPr lang="en-US" dirty="0"/>
            </a:br>
            <a:endParaRPr lang="en-US" dirty="0"/>
          </a:p>
        </p:txBody>
      </p:sp>
      <p:sp>
        <p:nvSpPr>
          <p:cNvPr id="3" name="Marcador de contenido 2"/>
          <p:cNvSpPr>
            <a:spLocks noGrp="1"/>
          </p:cNvSpPr>
          <p:nvPr>
            <p:ph idx="1"/>
          </p:nvPr>
        </p:nvSpPr>
        <p:spPr/>
        <p:txBody>
          <a:bodyPr>
            <a:noAutofit/>
          </a:bodyPr>
          <a:lstStyle/>
          <a:p>
            <a:r>
              <a:rPr lang="es-ES" sz="3600" dirty="0"/>
              <a:t>PHP (acrónimo recursivo de PHP: </a:t>
            </a:r>
            <a:r>
              <a:rPr lang="es-ES" sz="3600" dirty="0" err="1"/>
              <a:t>Hypertext</a:t>
            </a:r>
            <a:r>
              <a:rPr lang="es-ES" sz="3600" dirty="0"/>
              <a:t> </a:t>
            </a:r>
            <a:r>
              <a:rPr lang="es-ES" sz="3600" dirty="0" err="1"/>
              <a:t>Preprocessor</a:t>
            </a:r>
            <a:r>
              <a:rPr lang="es-ES" sz="3600" dirty="0"/>
              <a:t>) es un lenguaje de código abierto muy popular especialmente adecuado para el desarrollo web y que puede ser incrustado en HTML.</a:t>
            </a:r>
          </a:p>
          <a:p>
            <a:endParaRPr lang="es-ES" sz="3600" dirty="0"/>
          </a:p>
          <a:p>
            <a:r>
              <a:rPr lang="es-ES" sz="3600" dirty="0"/>
              <a:t>Bien, pero ¿qué significa realmente? Un ejemplo nos aclarará las cosas:</a:t>
            </a:r>
            <a:endParaRPr lang="en-US" sz="3600" dirty="0"/>
          </a:p>
        </p:txBody>
      </p:sp>
      <p:pic>
        <p:nvPicPr>
          <p:cNvPr id="1026" name="Picture 2" descr="PHP-logo.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9227" y="228601"/>
            <a:ext cx="2615154" cy="141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8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PHP</a:t>
            </a:r>
            <a:endParaRPr lang="en-US" dirty="0"/>
          </a:p>
        </p:txBody>
      </p:sp>
      <p:sp>
        <p:nvSpPr>
          <p:cNvPr id="3" name="Marcador de contenido 2"/>
          <p:cNvSpPr>
            <a:spLocks noGrp="1"/>
          </p:cNvSpPr>
          <p:nvPr>
            <p:ph idx="1"/>
          </p:nvPr>
        </p:nvSpPr>
        <p:spPr/>
        <p:txBody>
          <a:bodyPr>
            <a:normAutofit/>
          </a:bodyPr>
          <a:lstStyle/>
          <a:p>
            <a:r>
              <a:rPr lang="es-ES" sz="3200" dirty="0"/>
              <a:t>Lo que distingue a PHP de algo del lado del cliente como </a:t>
            </a:r>
            <a:r>
              <a:rPr lang="es-ES" sz="3200" dirty="0" err="1"/>
              <a:t>Javascript</a:t>
            </a:r>
            <a:r>
              <a:rPr lang="es-ES" sz="3200" dirty="0"/>
              <a:t> es que el código es ejecutado en el servidor, generando HTML y enviándolo al cliente. El cliente recibirá el resultado de ejecutar el script, aunque no se sabrá el código subyacente que era. El servidor web puede ser configurado incluso para que procese todos los ficheros HTML con PHP, por lo que no hay manera de que los usuarios puedan saber qué se tiene debajo de la manga.</a:t>
            </a:r>
            <a:endParaRPr lang="en-US" sz="3200" dirty="0"/>
          </a:p>
        </p:txBody>
      </p:sp>
    </p:spTree>
    <p:extLst>
      <p:ext uri="{BB962C8B-B14F-4D97-AF65-F5344CB8AC3E}">
        <p14:creationId xmlns:p14="http://schemas.microsoft.com/office/powerpoint/2010/main" val="242940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#1 Un ejemplo introductorio</a:t>
            </a:r>
            <a:endParaRPr lang="en-US" dirty="0"/>
          </a:p>
        </p:txBody>
      </p:sp>
      <p:pic>
        <p:nvPicPr>
          <p:cNvPr id="4" name="Marcador de contenido 3"/>
          <p:cNvPicPr>
            <a:picLocks noGrp="1" noChangeAspect="1"/>
          </p:cNvPicPr>
          <p:nvPr>
            <p:ph idx="1"/>
          </p:nvPr>
        </p:nvPicPr>
        <p:blipFill rotWithShape="1">
          <a:blip r:embed="rId2"/>
          <a:srcRect t="48913" b="20108"/>
          <a:stretch/>
        </p:blipFill>
        <p:spPr>
          <a:xfrm>
            <a:off x="2208212" y="3048000"/>
            <a:ext cx="6629400" cy="1447800"/>
          </a:xfrm>
          <a:prstGeom prst="rect">
            <a:avLst/>
          </a:prstGeom>
        </p:spPr>
      </p:pic>
    </p:spTree>
    <p:extLst>
      <p:ext uri="{BB962C8B-B14F-4D97-AF65-F5344CB8AC3E}">
        <p14:creationId xmlns:p14="http://schemas.microsoft.com/office/powerpoint/2010/main" val="292253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Diferencia..</a:t>
            </a:r>
            <a:endParaRPr lang="en-US" dirty="0"/>
          </a:p>
        </p:txBody>
      </p:sp>
      <p:sp>
        <p:nvSpPr>
          <p:cNvPr id="3" name="Marcador de contenido 2"/>
          <p:cNvSpPr>
            <a:spLocks noGrp="1"/>
          </p:cNvSpPr>
          <p:nvPr>
            <p:ph idx="1"/>
          </p:nvPr>
        </p:nvSpPr>
        <p:spPr/>
        <p:txBody>
          <a:bodyPr/>
          <a:lstStyle/>
          <a:p>
            <a:r>
              <a:rPr lang="es-ES" dirty="0"/>
              <a:t>La principal diferencia entre un lenguaje compilado y uno interpretado es que el </a:t>
            </a:r>
            <a:r>
              <a:rPr lang="es-ES" b="1" dirty="0"/>
              <a:t>lenguaje compilado</a:t>
            </a:r>
            <a:r>
              <a:rPr lang="es-ES" dirty="0"/>
              <a:t> requiere un paso adicional antes de ser ejecutado, la compilación, que convierte el código que escribes a </a:t>
            </a:r>
            <a:r>
              <a:rPr lang="es-ES" b="1" dirty="0"/>
              <a:t>lenguaje de máquina</a:t>
            </a:r>
            <a:r>
              <a:rPr lang="es-ES" dirty="0"/>
              <a:t>. Un </a:t>
            </a:r>
            <a:r>
              <a:rPr lang="es-ES" b="1" dirty="0"/>
              <a:t>lenguaje interpretado</a:t>
            </a:r>
            <a:r>
              <a:rPr lang="es-ES" dirty="0"/>
              <a:t>, por otro lado, es convertido a </a:t>
            </a:r>
            <a:r>
              <a:rPr lang="es-ES" b="1" dirty="0"/>
              <a:t>lenguaje de máquina</a:t>
            </a:r>
            <a:r>
              <a:rPr lang="es-ES" dirty="0"/>
              <a:t> a medida que es ejecutado.</a:t>
            </a:r>
            <a:endParaRPr lang="en-US" dirty="0"/>
          </a:p>
        </p:txBody>
      </p:sp>
    </p:spTree>
    <p:extLst>
      <p:ext uri="{BB962C8B-B14F-4D97-AF65-F5344CB8AC3E}">
        <p14:creationId xmlns:p14="http://schemas.microsoft.com/office/powerpoint/2010/main" val="80157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2413" y="304801"/>
            <a:ext cx="9134391" cy="5715000"/>
          </a:xfrm>
        </p:spPr>
        <p:txBody>
          <a:bodyPr>
            <a:noAutofit/>
          </a:bodyPr>
          <a:lstStyle/>
          <a:p>
            <a:r>
              <a:rPr lang="es-ES" sz="4400" dirty="0"/>
              <a:t>Lo mejor de utilizar PHP es su extrema simplicidad para el principiante, pero a su vez ofrece muchas características avanzadas para los programadores profesionales. No sienta miedo de leer la larga lista de características de PHP. En unas pocas horas podrá empezar a escribir sus primeros scripts.</a:t>
            </a:r>
            <a:endParaRPr lang="en-US" sz="4400" dirty="0"/>
          </a:p>
        </p:txBody>
      </p:sp>
    </p:spTree>
    <p:extLst>
      <p:ext uri="{BB962C8B-B14F-4D97-AF65-F5344CB8AC3E}">
        <p14:creationId xmlns:p14="http://schemas.microsoft.com/office/powerpoint/2010/main" val="141146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914400"/>
          </a:xfrm>
        </p:spPr>
        <p:txBody>
          <a:bodyPr anchor="t"/>
          <a:lstStyle/>
          <a:p>
            <a:pPr algn="ctr"/>
            <a:r>
              <a:rPr lang="en-US" dirty="0" smtClean="0"/>
              <a:t>VENTAJAS </a:t>
            </a:r>
            <a:endParaRPr lang="en-US" dirty="0"/>
          </a:p>
        </p:txBody>
      </p:sp>
      <p:sp>
        <p:nvSpPr>
          <p:cNvPr id="3" name="Marcador de contenido 2"/>
          <p:cNvSpPr>
            <a:spLocks noGrp="1"/>
          </p:cNvSpPr>
          <p:nvPr>
            <p:ph idx="1"/>
          </p:nvPr>
        </p:nvSpPr>
        <p:spPr>
          <a:xfrm>
            <a:off x="760413" y="1447801"/>
            <a:ext cx="9982200" cy="5029200"/>
          </a:xfrm>
        </p:spPr>
        <p:txBody>
          <a:bodyPr>
            <a:normAutofit fontScale="92500" lnSpcReduction="20000"/>
          </a:bodyPr>
          <a:lstStyle/>
          <a:p>
            <a:r>
              <a:rPr lang="es-ES" dirty="0"/>
              <a:t>Es un lenguaje sencillo y fácil de estudiar y aprender.</a:t>
            </a:r>
          </a:p>
          <a:p>
            <a:r>
              <a:rPr lang="es-ES" dirty="0"/>
              <a:t>Una de sus características es la rapidez.</a:t>
            </a:r>
          </a:p>
          <a:p>
            <a:r>
              <a:rPr lang="es-ES" dirty="0"/>
              <a:t>Lo soportan la mayoría de las plataformas de alojamiento web.</a:t>
            </a:r>
          </a:p>
          <a:p>
            <a:r>
              <a:rPr lang="es-ES" dirty="0"/>
              <a:t>Tiene ciertas características de los lenguajes orientados a objetos como la utilización de clases y herencias.</a:t>
            </a:r>
          </a:p>
          <a:p>
            <a:r>
              <a:rPr lang="es-ES" dirty="0"/>
              <a:t>Puede mezclarse con código HTML, aunque esto dificulta su lectura.</a:t>
            </a:r>
          </a:p>
          <a:p>
            <a:r>
              <a:rPr lang="es-ES" dirty="0"/>
              <a:t>Puede manejar ficheros y conectarse a distintas bases de datos (</a:t>
            </a:r>
            <a:r>
              <a:rPr lang="es-ES" dirty="0" err="1"/>
              <a:t>MySQL</a:t>
            </a:r>
            <a:r>
              <a:rPr lang="es-ES" dirty="0"/>
              <a:t>, Oracle, SQL Server, </a:t>
            </a:r>
            <a:r>
              <a:rPr lang="es-ES" dirty="0" err="1"/>
              <a:t>Informix</a:t>
            </a:r>
            <a:r>
              <a:rPr lang="es-ES" dirty="0"/>
              <a:t>, </a:t>
            </a:r>
            <a:r>
              <a:rPr lang="es-ES" dirty="0" err="1"/>
              <a:t>PostgreSQL</a:t>
            </a:r>
            <a:r>
              <a:rPr lang="es-ES" dirty="0"/>
              <a:t>, etcétera).</a:t>
            </a:r>
          </a:p>
          <a:p>
            <a:r>
              <a:rPr lang="es-ES" dirty="0" smtClean="0"/>
              <a:t>El </a:t>
            </a:r>
            <a:r>
              <a:rPr lang="es-ES" dirty="0"/>
              <a:t>software que permite soportarlo en los servidores de hosting es libre y gratuito.</a:t>
            </a:r>
          </a:p>
          <a:p>
            <a:r>
              <a:rPr lang="es-ES" dirty="0"/>
              <a:t>Está en continuo desarrollo y soporta numerosas funcionalidades.</a:t>
            </a:r>
          </a:p>
          <a:p>
            <a:r>
              <a:rPr lang="es-ES" dirty="0"/>
              <a:t>Existe numerosa documentación sobre el lenguaje en Internet por lo que es relativamente sencillo resolver los problemas que nos puedan surgir durante el desarrollo de un sitio web.</a:t>
            </a:r>
          </a:p>
          <a:p>
            <a:endParaRPr lang="en-US" dirty="0"/>
          </a:p>
        </p:txBody>
      </p:sp>
    </p:spTree>
    <p:extLst>
      <p:ext uri="{BB962C8B-B14F-4D97-AF65-F5344CB8AC3E}">
        <p14:creationId xmlns:p14="http://schemas.microsoft.com/office/powerpoint/2010/main" val="328994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DESVENTAJAS</a:t>
            </a:r>
            <a:endParaRPr lang="en-US" dirty="0"/>
          </a:p>
        </p:txBody>
      </p:sp>
      <p:sp>
        <p:nvSpPr>
          <p:cNvPr id="3" name="Marcador de contenido 2"/>
          <p:cNvSpPr>
            <a:spLocks noGrp="1"/>
          </p:cNvSpPr>
          <p:nvPr>
            <p:ph idx="1"/>
          </p:nvPr>
        </p:nvSpPr>
        <p:spPr/>
        <p:txBody>
          <a:bodyPr>
            <a:normAutofit/>
          </a:bodyPr>
          <a:lstStyle/>
          <a:p>
            <a:r>
              <a:rPr lang="es-ES" sz="2800" dirty="0"/>
              <a:t>Para poder ver y testear las páginas que vayamos creando es necesario disponer de un servidor web que soporte PHP.</a:t>
            </a:r>
          </a:p>
          <a:p>
            <a:r>
              <a:rPr lang="es-ES" sz="2800" dirty="0"/>
              <a:t>Al ser interpretado en el servidor, es más fácil que se colapse cuando el número de peticiones de descarga de páginas aumenta.</a:t>
            </a:r>
          </a:p>
          <a:p>
            <a:r>
              <a:rPr lang="es-ES" sz="2800" dirty="0"/>
              <a:t>Parte del contenido de las páginas puede no ser accesible a los navegadores, dificultando el posicionamiento de las páginas.</a:t>
            </a:r>
          </a:p>
          <a:p>
            <a:endParaRPr lang="en-US" sz="2800" dirty="0"/>
          </a:p>
        </p:txBody>
      </p:sp>
    </p:spTree>
    <p:extLst>
      <p:ext uri="{BB962C8B-B14F-4D97-AF65-F5344CB8AC3E}">
        <p14:creationId xmlns:p14="http://schemas.microsoft.com/office/powerpoint/2010/main" val="22045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72" y="20574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7395" y="29718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3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lstStyle/>
          <a:p>
            <a:pPr algn="ctr"/>
            <a:r>
              <a:rPr lang="en-US" dirty="0" smtClean="0"/>
              <a:t>PERL</a:t>
            </a:r>
            <a:endParaRPr lang="en-US" dirty="0"/>
          </a:p>
        </p:txBody>
      </p:sp>
      <p:sp>
        <p:nvSpPr>
          <p:cNvPr id="3" name="Marcador de contenido 2"/>
          <p:cNvSpPr>
            <a:spLocks noGrp="1"/>
          </p:cNvSpPr>
          <p:nvPr>
            <p:ph idx="1"/>
          </p:nvPr>
        </p:nvSpPr>
        <p:spPr/>
        <p:txBody>
          <a:bodyPr/>
          <a:lstStyle/>
          <a:p>
            <a:r>
              <a:rPr lang="es-ES" dirty="0"/>
              <a:t>Perl es un lenguaje de programación interpretado , gratuito y de código abierto desarrollado por primera vez por Larry Wall en 1987 . Es muy similar en estructura al lenguaje C . Perl es uno de los lenguajes más utilizados en la escritura de scripts </a:t>
            </a:r>
            <a:r>
              <a:rPr lang="es-ES" dirty="0" smtClean="0"/>
              <a:t>,para </a:t>
            </a:r>
            <a:r>
              <a:rPr lang="es-ES" dirty="0"/>
              <a:t>aplicaciones de Internet y páginas web . A continuación se muestra un ejemplo de un script de Perl que imprime "</a:t>
            </a:r>
            <a:r>
              <a:rPr lang="es-ES" dirty="0" err="1"/>
              <a:t>Hello</a:t>
            </a:r>
            <a:r>
              <a:rPr lang="es-ES" dirty="0"/>
              <a:t> </a:t>
            </a:r>
            <a:r>
              <a:rPr lang="es-ES" dirty="0" err="1"/>
              <a:t>World</a:t>
            </a:r>
            <a:r>
              <a:rPr lang="es-ES" dirty="0"/>
              <a:t>!".</a:t>
            </a:r>
            <a:endParaRPr lang="en-US" dirty="0"/>
          </a:p>
        </p:txBody>
      </p:sp>
      <p:pic>
        <p:nvPicPr>
          <p:cNvPr id="4" name="Imagen 3"/>
          <p:cNvPicPr>
            <a:picLocks noChangeAspect="1"/>
          </p:cNvPicPr>
          <p:nvPr/>
        </p:nvPicPr>
        <p:blipFill rotWithShape="1">
          <a:blip r:embed="rId2"/>
          <a:srcRect l="1633" t="-1" b="3226"/>
          <a:stretch/>
        </p:blipFill>
        <p:spPr>
          <a:xfrm>
            <a:off x="4113212" y="4572000"/>
            <a:ext cx="4591050" cy="1143000"/>
          </a:xfrm>
          <a:prstGeom prst="rect">
            <a:avLst/>
          </a:prstGeom>
        </p:spPr>
      </p:pic>
    </p:spTree>
    <p:extLst>
      <p:ext uri="{BB962C8B-B14F-4D97-AF65-F5344CB8AC3E}">
        <p14:creationId xmlns:p14="http://schemas.microsoft.com/office/powerpoint/2010/main" val="411687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VENTAJAS</a:t>
            </a:r>
          </a:p>
        </p:txBody>
      </p:sp>
      <p:sp>
        <p:nvSpPr>
          <p:cNvPr id="3" name="Marcador de contenido 2"/>
          <p:cNvSpPr>
            <a:spLocks noGrp="1"/>
          </p:cNvSpPr>
          <p:nvPr>
            <p:ph idx="1"/>
          </p:nvPr>
        </p:nvSpPr>
        <p:spPr/>
        <p:txBody>
          <a:bodyPr/>
          <a:lstStyle/>
          <a:p>
            <a:r>
              <a:rPr lang="es-ES" dirty="0"/>
              <a:t>Las principales ventajas de utilizar </a:t>
            </a:r>
            <a:r>
              <a:rPr lang="es-ES" b="1" dirty="0"/>
              <a:t>Perl</a:t>
            </a:r>
            <a:r>
              <a:rPr lang="es-ES" dirty="0"/>
              <a:t> se encuentran justamente en los objetivos que se </a:t>
            </a:r>
            <a:br>
              <a:rPr lang="es-ES" dirty="0"/>
            </a:br>
            <a:r>
              <a:rPr lang="es-ES" dirty="0"/>
              <a:t>tenían cuando se creo el lenguaje</a:t>
            </a:r>
            <a:r>
              <a:rPr lang="es-ES" b="1" dirty="0"/>
              <a:t>:</a:t>
            </a:r>
            <a:r>
              <a:rPr lang="es-ES" dirty="0"/>
              <a:t> </a:t>
            </a:r>
            <a:r>
              <a:rPr lang="es-ES" b="1" dirty="0"/>
              <a:t>Perl</a:t>
            </a:r>
            <a:r>
              <a:rPr lang="es-ES" dirty="0"/>
              <a:t> es un eficiente, completo y fácil de usar</a:t>
            </a:r>
            <a:r>
              <a:rPr lang="es-ES" b="1" dirty="0" smtClean="0"/>
              <a:t>.</a:t>
            </a:r>
          </a:p>
          <a:p>
            <a:r>
              <a:rPr lang="es-ES" dirty="0"/>
              <a:t>Otra de las ventajas de</a:t>
            </a:r>
            <a:r>
              <a:rPr lang="es-ES" b="1" dirty="0"/>
              <a:t> Perl</a:t>
            </a:r>
            <a:r>
              <a:rPr lang="es-ES" dirty="0"/>
              <a:t> está en la cantidad de aplicaciones que se le pueden dar al </a:t>
            </a:r>
            <a:br>
              <a:rPr lang="es-ES" dirty="0"/>
            </a:br>
            <a:r>
              <a:rPr lang="es-ES" dirty="0"/>
              <a:t>lenguaje en campos como la administración de sistemas, aplicaciones web, entre otros</a:t>
            </a:r>
            <a:r>
              <a:rPr lang="es-ES" b="1" dirty="0" smtClean="0"/>
              <a:t>.	</a:t>
            </a:r>
            <a:endParaRPr lang="en-US" dirty="0"/>
          </a:p>
        </p:txBody>
      </p:sp>
    </p:spTree>
    <p:extLst>
      <p:ext uri="{BB962C8B-B14F-4D97-AF65-F5344CB8AC3E}">
        <p14:creationId xmlns:p14="http://schemas.microsoft.com/office/powerpoint/2010/main" val="250245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p:txBody>
          <a:bodyPr>
            <a:noAutofit/>
          </a:bodyPr>
          <a:lstStyle/>
          <a:p>
            <a:r>
              <a:rPr lang="es-ES" sz="3600" dirty="0"/>
              <a:t>Además , el hecho de que</a:t>
            </a:r>
            <a:r>
              <a:rPr lang="es-ES" sz="3600" b="1" dirty="0"/>
              <a:t> Perl </a:t>
            </a:r>
            <a:r>
              <a:rPr lang="es-ES" sz="3600" dirty="0"/>
              <a:t>esté disponible para gran cantidad de sistemas operativos, </a:t>
            </a:r>
            <a:br>
              <a:rPr lang="es-ES" sz="3600" dirty="0"/>
            </a:br>
            <a:r>
              <a:rPr lang="es-ES" sz="3600" dirty="0"/>
              <a:t>lo hacen un lenguaje accesible a cualquier usuario, sirviendo esto para extender la comunidad </a:t>
            </a:r>
            <a:br>
              <a:rPr lang="es-ES" sz="3600" dirty="0"/>
            </a:br>
            <a:r>
              <a:rPr lang="es-ES" sz="3600" dirty="0"/>
              <a:t>que existe acreedor del lenguaje y así convertir a  </a:t>
            </a:r>
            <a:r>
              <a:rPr lang="es-ES" sz="3600" b="1" dirty="0"/>
              <a:t>Perl</a:t>
            </a:r>
            <a:r>
              <a:rPr lang="es-ES" sz="3600" dirty="0"/>
              <a:t> en un lenguaje muy usado y muy </a:t>
            </a:r>
            <a:br>
              <a:rPr lang="es-ES" sz="3600" dirty="0"/>
            </a:br>
            <a:r>
              <a:rPr lang="es-ES" sz="3600" dirty="0"/>
              <a:t>confiable.</a:t>
            </a:r>
            <a:endParaRPr lang="en-US" sz="3600" dirty="0"/>
          </a:p>
        </p:txBody>
      </p:sp>
    </p:spTree>
    <p:extLst>
      <p:ext uri="{BB962C8B-B14F-4D97-AF65-F5344CB8AC3E}">
        <p14:creationId xmlns:p14="http://schemas.microsoft.com/office/powerpoint/2010/main" val="196410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DESVENTAJAS</a:t>
            </a:r>
            <a:endParaRPr lang="en-US" dirty="0"/>
          </a:p>
        </p:txBody>
      </p:sp>
      <p:sp>
        <p:nvSpPr>
          <p:cNvPr id="3" name="Marcador de contenido 2"/>
          <p:cNvSpPr>
            <a:spLocks noGrp="1"/>
          </p:cNvSpPr>
          <p:nvPr>
            <p:ph idx="1"/>
          </p:nvPr>
        </p:nvSpPr>
        <p:spPr>
          <a:xfrm>
            <a:off x="760413" y="1904999"/>
            <a:ext cx="10515600" cy="4114801"/>
          </a:xfrm>
        </p:spPr>
        <p:txBody>
          <a:bodyPr>
            <a:normAutofit/>
          </a:bodyPr>
          <a:lstStyle/>
          <a:p>
            <a:r>
              <a:rPr lang="es-ES" sz="3200" dirty="0"/>
              <a:t>La principal desventaja de</a:t>
            </a:r>
            <a:r>
              <a:rPr lang="es-ES" sz="3200" b="1" dirty="0"/>
              <a:t> Perl</a:t>
            </a:r>
            <a:r>
              <a:rPr lang="es-ES" sz="3200" dirty="0"/>
              <a:t> se encuentra en el tiempo de ejecución de un programa, ya que </a:t>
            </a:r>
            <a:br>
              <a:rPr lang="es-ES" sz="3200" dirty="0"/>
            </a:br>
            <a:r>
              <a:rPr lang="es-ES" sz="3200" dirty="0"/>
              <a:t>un programa </a:t>
            </a:r>
            <a:r>
              <a:rPr lang="es-ES" sz="3200" b="1" dirty="0"/>
              <a:t>Perl</a:t>
            </a:r>
            <a:r>
              <a:rPr lang="es-ES" sz="3200" dirty="0"/>
              <a:t> es compilado cada vez que se ejecuta, por lo que puede resultar más lento </a:t>
            </a:r>
            <a:br>
              <a:rPr lang="es-ES" sz="3200" dirty="0"/>
            </a:br>
            <a:r>
              <a:rPr lang="es-ES" sz="3200" dirty="0"/>
              <a:t>que un programa similar escrito en otro lenguaje. Sin embargo, se han implementado técnicas </a:t>
            </a:r>
            <a:br>
              <a:rPr lang="es-ES" sz="3200" dirty="0"/>
            </a:br>
            <a:r>
              <a:rPr lang="es-ES" sz="3200" dirty="0"/>
              <a:t>para mejorar esta situación como guardar el compilado del programa en memoria y retrasar la </a:t>
            </a:r>
            <a:br>
              <a:rPr lang="es-ES" sz="3200" dirty="0"/>
            </a:br>
            <a:r>
              <a:rPr lang="es-ES" sz="3200" dirty="0"/>
              <a:t>compilación hasta que sea necesitada.</a:t>
            </a:r>
            <a:endParaRPr lang="en-US" sz="3200" dirty="0"/>
          </a:p>
        </p:txBody>
      </p:sp>
    </p:spTree>
    <p:extLst>
      <p:ext uri="{BB962C8B-B14F-4D97-AF65-F5344CB8AC3E}">
        <p14:creationId xmlns:p14="http://schemas.microsoft.com/office/powerpoint/2010/main" val="196333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96681" y="20228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2902599"/>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38100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74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J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414" y="76200"/>
            <a:ext cx="1232369" cy="225777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531812" y="1905000"/>
            <a:ext cx="10972799" cy="4114800"/>
          </a:xfrm>
        </p:spPr>
        <p:txBody>
          <a:bodyPr>
            <a:noAutofit/>
          </a:bodyPr>
          <a:lstStyle/>
          <a:p>
            <a:r>
              <a:rPr lang="es-ES" sz="4800" dirty="0"/>
              <a:t>JSP (</a:t>
            </a:r>
            <a:r>
              <a:rPr lang="es-ES" sz="4800" b="1" dirty="0"/>
              <a:t>Java Server </a:t>
            </a:r>
            <a:r>
              <a:rPr lang="es-ES" sz="4800" b="1" dirty="0" err="1"/>
              <a:t>Pages</a:t>
            </a:r>
            <a:r>
              <a:rPr lang="es-ES" sz="4800" dirty="0"/>
              <a:t>) es también un lenguaje de programación web que permite la generación de sitios web dinámicos en lenguaje Java. Es un lenguaje soportado por múltiples plataformas y como PHP y ASP se ejecuta en el lado del servidor.</a:t>
            </a:r>
            <a:br>
              <a:rPr lang="es-ES" sz="4800" dirty="0"/>
            </a:br>
            <a:endParaRPr lang="en-US" sz="4800" dirty="0"/>
          </a:p>
        </p:txBody>
      </p:sp>
      <p:sp>
        <p:nvSpPr>
          <p:cNvPr id="2" name="Título 1"/>
          <p:cNvSpPr>
            <a:spLocks noGrp="1"/>
          </p:cNvSpPr>
          <p:nvPr>
            <p:ph type="title"/>
          </p:nvPr>
        </p:nvSpPr>
        <p:spPr/>
        <p:txBody>
          <a:bodyPr anchor="t">
            <a:normAutofit/>
          </a:bodyPr>
          <a:lstStyle/>
          <a:p>
            <a:pPr algn="ctr"/>
            <a:r>
              <a:rPr lang="en-US" sz="7200" dirty="0" smtClean="0"/>
              <a:t>JSP</a:t>
            </a:r>
            <a:endParaRPr lang="en-US" sz="7200" dirty="0"/>
          </a:p>
        </p:txBody>
      </p:sp>
    </p:spTree>
    <p:extLst>
      <p:ext uri="{BB962C8B-B14F-4D97-AF65-F5344CB8AC3E}">
        <p14:creationId xmlns:p14="http://schemas.microsoft.com/office/powerpoint/2010/main" val="324342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Ventajas</a:t>
            </a:r>
            <a:r>
              <a:rPr lang="en-US" dirty="0"/>
              <a:t> y </a:t>
            </a:r>
            <a:r>
              <a:rPr lang="en-US" dirty="0" err="1" smtClean="0"/>
              <a:t>desventajas</a:t>
            </a:r>
            <a:endParaRPr lang="en-US" dirty="0"/>
          </a:p>
        </p:txBody>
      </p:sp>
      <p:sp>
        <p:nvSpPr>
          <p:cNvPr id="3" name="Marcador de contenido 2"/>
          <p:cNvSpPr>
            <a:spLocks noGrp="1"/>
          </p:cNvSpPr>
          <p:nvPr>
            <p:ph idx="1"/>
          </p:nvPr>
        </p:nvSpPr>
        <p:spPr/>
        <p:txBody>
          <a:bodyPr/>
          <a:lstStyle/>
          <a:p>
            <a:r>
              <a:rPr lang="es-ES" dirty="0"/>
              <a:t>En general, </a:t>
            </a:r>
            <a:r>
              <a:rPr lang="es-ES" b="1" dirty="0"/>
              <a:t>el ciclo de desarrollo (el tiempo entre el momento en que escribes el código y lo pruebas) es más rápido en un lenguaje interpretado</a:t>
            </a:r>
            <a:r>
              <a:rPr lang="es-ES" dirty="0"/>
              <a:t>. Eso se debe a que en lenguajes compilados es necesario realizar el proceso de compilación cada vez que cambias el código fuente, aunque con herramientas adicionales se puede automatizar.</a:t>
            </a:r>
            <a:endParaRPr lang="en-US" dirty="0"/>
          </a:p>
        </p:txBody>
      </p:sp>
    </p:spTree>
    <p:extLst>
      <p:ext uri="{BB962C8B-B14F-4D97-AF65-F5344CB8AC3E}">
        <p14:creationId xmlns:p14="http://schemas.microsoft.com/office/powerpoint/2010/main" val="371387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nchor="t">
            <a:normAutofit/>
          </a:bodyPr>
          <a:lstStyle/>
          <a:p>
            <a:pPr algn="ctr"/>
            <a:r>
              <a:rPr lang="en-US" sz="8000" dirty="0" smtClean="0"/>
              <a:t>JSP</a:t>
            </a:r>
            <a:endParaRPr lang="en-US" sz="8000" dirty="0"/>
          </a:p>
        </p:txBody>
      </p:sp>
      <p:sp>
        <p:nvSpPr>
          <p:cNvPr id="3" name="Marcador de contenido 2"/>
          <p:cNvSpPr>
            <a:spLocks noGrp="1"/>
          </p:cNvSpPr>
          <p:nvPr>
            <p:ph idx="1"/>
          </p:nvPr>
        </p:nvSpPr>
        <p:spPr>
          <a:xfrm>
            <a:off x="455612" y="1904999"/>
            <a:ext cx="11277599" cy="4114801"/>
          </a:xfrm>
        </p:spPr>
        <p:txBody>
          <a:bodyPr>
            <a:noAutofit/>
          </a:bodyPr>
          <a:lstStyle/>
          <a:p>
            <a:r>
              <a:rPr lang="es-ES" sz="4000" dirty="0"/>
              <a:t>Este lenguaje fue desarrollado por </a:t>
            </a:r>
            <a:r>
              <a:rPr lang="es-ES" sz="4000" dirty="0" err="1"/>
              <a:t>Sun</a:t>
            </a:r>
            <a:r>
              <a:rPr lang="es-ES" sz="4000" dirty="0"/>
              <a:t> Microsystems que fue absorbida por Oracle. Tiene ventajas similares a las de ASP.NET y es un lenguaje, como este último, pensado para desarrollar aplicaciones web complejas y potentes. Las páginas se compilan cuando son solicitadas por primera vez.</a:t>
            </a:r>
            <a:endParaRPr lang="en-US" sz="4000" dirty="0"/>
          </a:p>
        </p:txBody>
      </p:sp>
      <p:pic>
        <p:nvPicPr>
          <p:cNvPr id="5122" name="Picture 2" descr="Resultado de imagen para J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0842" y="76200"/>
            <a:ext cx="1232369" cy="22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2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3212" y="304800"/>
            <a:ext cx="11658600" cy="6477000"/>
          </a:xfrm>
        </p:spPr>
        <p:txBody>
          <a:bodyPr>
            <a:noAutofit/>
          </a:bodyPr>
          <a:lstStyle/>
          <a:p>
            <a:r>
              <a:rPr lang="es-ES" sz="4300" dirty="0"/>
              <a:t>El código JSP puede integrarse con el código HTML y la extensión de los archivos de este tipo es .</a:t>
            </a:r>
            <a:r>
              <a:rPr lang="es-ES" sz="4300" dirty="0" err="1"/>
              <a:t>jsp</a:t>
            </a:r>
            <a:r>
              <a:rPr lang="es-ES" sz="4300" dirty="0"/>
              <a:t>.</a:t>
            </a:r>
            <a:br>
              <a:rPr lang="es-ES" sz="4300" dirty="0"/>
            </a:br>
            <a:r>
              <a:rPr lang="es-ES" sz="4300" dirty="0"/>
              <a:t/>
            </a:r>
            <a:br>
              <a:rPr lang="es-ES" sz="4300" dirty="0"/>
            </a:br>
            <a:r>
              <a:rPr lang="es-ES" sz="4300" dirty="0"/>
              <a:t>JSP fue desarrollado por </a:t>
            </a:r>
            <a:r>
              <a:rPr lang="es-ES" sz="4300" dirty="0" err="1"/>
              <a:t>Sun</a:t>
            </a:r>
            <a:r>
              <a:rPr lang="es-ES" sz="4300" dirty="0"/>
              <a:t> Microsystems. Comparte ventajas similares a las de ASP.NET, desarrollado para la creación de aplicaciones web potentes. Posee un motor de páginas basado en los </a:t>
            </a:r>
            <a:r>
              <a:rPr lang="es-ES" sz="4300" dirty="0" err="1"/>
              <a:t>servlets</a:t>
            </a:r>
            <a:r>
              <a:rPr lang="es-ES" sz="4300" dirty="0"/>
              <a:t> de Java. Para su funcionamiento se necesita tener instalado un servidor </a:t>
            </a:r>
            <a:r>
              <a:rPr lang="es-ES" sz="4300" dirty="0" err="1"/>
              <a:t>Tomcat</a:t>
            </a:r>
            <a:r>
              <a:rPr lang="es-ES" sz="4300" dirty="0"/>
              <a:t>.</a:t>
            </a:r>
            <a:endParaRPr lang="en-US" sz="4300" dirty="0"/>
          </a:p>
        </p:txBody>
      </p:sp>
    </p:spTree>
    <p:extLst>
      <p:ext uri="{BB962C8B-B14F-4D97-AF65-F5344CB8AC3E}">
        <p14:creationId xmlns:p14="http://schemas.microsoft.com/office/powerpoint/2010/main" val="277163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nchor="t"/>
          <a:lstStyle/>
          <a:p>
            <a:pPr algn="ctr"/>
            <a:r>
              <a:rPr lang="es-ES" b="1" dirty="0"/>
              <a:t>Ventajas del </a:t>
            </a:r>
            <a:r>
              <a:rPr lang="es-ES" b="1" dirty="0" smtClean="0"/>
              <a:t>JSP</a:t>
            </a:r>
            <a:r>
              <a:rPr lang="es-ES" dirty="0" smtClean="0"/>
              <a:t>:</a:t>
            </a:r>
            <a:endParaRPr lang="en-US" dirty="0"/>
          </a:p>
        </p:txBody>
      </p:sp>
      <p:sp>
        <p:nvSpPr>
          <p:cNvPr id="3" name="Marcador de contenido 2"/>
          <p:cNvSpPr>
            <a:spLocks noGrp="1"/>
          </p:cNvSpPr>
          <p:nvPr>
            <p:ph idx="1"/>
          </p:nvPr>
        </p:nvSpPr>
        <p:spPr/>
        <p:txBody>
          <a:bodyPr>
            <a:noAutofit/>
          </a:bodyPr>
          <a:lstStyle/>
          <a:p>
            <a:r>
              <a:rPr lang="es-ES" sz="4000" dirty="0" smtClean="0"/>
              <a:t>El código </a:t>
            </a:r>
            <a:r>
              <a:rPr lang="es-ES" sz="4000" dirty="0"/>
              <a:t>está bien estructurado y resulta fácil de leer si se conoce bien el lenguaje.</a:t>
            </a:r>
          </a:p>
          <a:p>
            <a:r>
              <a:rPr lang="es-ES" sz="4000" dirty="0"/>
              <a:t>La parte de JSP dinámico se escribe en Java, permitiendo una integración total con módulos Java y la utilización de un motor de páginas basado en </a:t>
            </a:r>
            <a:r>
              <a:rPr lang="es-ES" sz="4000" i="1" dirty="0" err="1"/>
              <a:t>servlets</a:t>
            </a:r>
            <a:r>
              <a:rPr lang="es-ES" sz="4000" dirty="0"/>
              <a:t> de Java.</a:t>
            </a:r>
          </a:p>
          <a:p>
            <a:endParaRPr lang="en-US" sz="4000" dirty="0"/>
          </a:p>
        </p:txBody>
      </p:sp>
    </p:spTree>
    <p:extLst>
      <p:ext uri="{BB962C8B-B14F-4D97-AF65-F5344CB8AC3E}">
        <p14:creationId xmlns:p14="http://schemas.microsoft.com/office/powerpoint/2010/main" val="422361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normAutofit/>
          </a:bodyPr>
          <a:lstStyle/>
          <a:p>
            <a:pPr algn="ctr"/>
            <a:r>
              <a:rPr lang="en-US" sz="6000" b="1" dirty="0" err="1"/>
              <a:t>Desventajas</a:t>
            </a:r>
            <a:r>
              <a:rPr lang="en-US" sz="6000" b="1" dirty="0"/>
              <a:t> del JSP</a:t>
            </a:r>
            <a:r>
              <a:rPr lang="en-US" sz="6000" dirty="0"/>
              <a:t>:</a:t>
            </a:r>
          </a:p>
        </p:txBody>
      </p:sp>
      <p:sp>
        <p:nvSpPr>
          <p:cNvPr id="3" name="Marcador de contenido 2"/>
          <p:cNvSpPr>
            <a:spLocks noGrp="1"/>
          </p:cNvSpPr>
          <p:nvPr>
            <p:ph idx="1"/>
          </p:nvPr>
        </p:nvSpPr>
        <p:spPr/>
        <p:txBody>
          <a:bodyPr>
            <a:normAutofit/>
          </a:bodyPr>
          <a:lstStyle/>
          <a:p>
            <a:r>
              <a:rPr lang="es-ES" sz="4400" dirty="0"/>
              <a:t>Es un lenguaje bastante complejo y que requiere bastante tiempo de aprendizaje.</a:t>
            </a:r>
          </a:p>
          <a:p>
            <a:r>
              <a:rPr lang="es-ES" sz="4400" dirty="0"/>
              <a:t>El alojamiento web requiere tener instalado un servidor </a:t>
            </a:r>
            <a:r>
              <a:rPr lang="es-ES" sz="4400" dirty="0" err="1"/>
              <a:t>Tomcat</a:t>
            </a:r>
            <a:r>
              <a:rPr lang="es-ES" sz="4400" dirty="0"/>
              <a:t>.</a:t>
            </a:r>
          </a:p>
          <a:p>
            <a:endParaRPr lang="en-US" sz="4400" dirty="0"/>
          </a:p>
        </p:txBody>
      </p:sp>
    </p:spTree>
    <p:extLst>
      <p:ext uri="{BB962C8B-B14F-4D97-AF65-F5344CB8AC3E}">
        <p14:creationId xmlns:p14="http://schemas.microsoft.com/office/powerpoint/2010/main" val="279272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3134" y="108312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193963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9605" y="2808124"/>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3708178"/>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23396" y="4576665"/>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a:t>
            </a:r>
            <a:r>
              <a:rPr lang="en-US" b="1" dirty="0" err="1"/>
              <a:t>Qué</a:t>
            </a:r>
            <a:r>
              <a:rPr lang="en-US" b="1" dirty="0"/>
              <a:t> </a:t>
            </a:r>
            <a:r>
              <a:rPr lang="en-US" b="1" dirty="0" err="1"/>
              <a:t>es</a:t>
            </a:r>
            <a:r>
              <a:rPr lang="en-US" b="1" dirty="0"/>
              <a:t> Python?</a:t>
            </a:r>
            <a:br>
              <a:rPr lang="en-US" b="1" dirty="0"/>
            </a:br>
            <a:endParaRPr lang="en-US" dirty="0"/>
          </a:p>
        </p:txBody>
      </p:sp>
      <p:sp>
        <p:nvSpPr>
          <p:cNvPr id="3" name="Marcador de contenido 2"/>
          <p:cNvSpPr>
            <a:spLocks noGrp="1"/>
          </p:cNvSpPr>
          <p:nvPr>
            <p:ph idx="1"/>
          </p:nvPr>
        </p:nvSpPr>
        <p:spPr/>
        <p:txBody>
          <a:bodyPr>
            <a:noAutofit/>
          </a:bodyPr>
          <a:lstStyle/>
          <a:p>
            <a:r>
              <a:rPr lang="es-ES" sz="3600" b="1" dirty="0" smtClean="0"/>
              <a:t>Python </a:t>
            </a:r>
            <a:r>
              <a:rPr lang="es-ES" sz="3600" b="1" dirty="0"/>
              <a:t>es un lenguaje de programación </a:t>
            </a:r>
            <a:r>
              <a:rPr lang="es-ES" sz="3600" dirty="0"/>
              <a:t>interpretado de </a:t>
            </a:r>
            <a:r>
              <a:rPr lang="es-ES" sz="3600" dirty="0" err="1"/>
              <a:t>tipado</a:t>
            </a:r>
            <a:r>
              <a:rPr lang="es-ES" sz="3600" dirty="0"/>
              <a:t> dinámico cuya filosofía hace hincapié en una sintaxis que favorezca un código legible. Se trata de un lenguaje de programación </a:t>
            </a:r>
            <a:r>
              <a:rPr lang="es-ES" sz="3600" dirty="0" err="1"/>
              <a:t>multiparadigma</a:t>
            </a:r>
            <a:r>
              <a:rPr lang="es-ES" sz="3600" dirty="0"/>
              <a:t> y disponible en varias plataformas.</a:t>
            </a:r>
          </a:p>
          <a:p>
            <a:r>
              <a:rPr lang="es-ES" sz="3600" dirty="0"/>
              <a:t>Dicho de otro modo, Python es:</a:t>
            </a:r>
          </a:p>
          <a:p>
            <a:endParaRPr lang="en-US" sz="3600" dirty="0"/>
          </a:p>
        </p:txBody>
      </p:sp>
    </p:spTree>
    <p:extLst>
      <p:ext uri="{BB962C8B-B14F-4D97-AF65-F5344CB8AC3E}">
        <p14:creationId xmlns:p14="http://schemas.microsoft.com/office/powerpoint/2010/main" val="141394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2" y="381000"/>
            <a:ext cx="11049000" cy="6019800"/>
          </a:xfrm>
        </p:spPr>
        <p:txBody>
          <a:bodyPr>
            <a:noAutofit/>
          </a:bodyPr>
          <a:lstStyle/>
          <a:p>
            <a:r>
              <a:rPr lang="es-ES" sz="3600" dirty="0"/>
              <a:t>Interpretado: Se ejecuta sin necesidad de ser procesado por el compilador y se detectan los errores en tiempo de ejecución.</a:t>
            </a:r>
          </a:p>
          <a:p>
            <a:r>
              <a:rPr lang="es-ES" sz="3600" dirty="0" err="1"/>
              <a:t>Multiparadigma</a:t>
            </a:r>
            <a:r>
              <a:rPr lang="es-ES" sz="3600" dirty="0"/>
              <a:t>: Soporta programación funcional, programación imperativa y programación orientada a objetos.</a:t>
            </a:r>
          </a:p>
          <a:p>
            <a:r>
              <a:rPr lang="es-ES" sz="3600" dirty="0" err="1"/>
              <a:t>Tipado</a:t>
            </a:r>
            <a:r>
              <a:rPr lang="es-ES" sz="3600" dirty="0"/>
              <a:t> dinámico: Las variables se comprueban en tiempo de ejecución.</a:t>
            </a:r>
          </a:p>
          <a:p>
            <a:r>
              <a:rPr lang="es-ES" sz="3600" dirty="0"/>
              <a:t>Multiplataforma: disponible para plataformas de Windows, Linux o MAC.</a:t>
            </a:r>
          </a:p>
          <a:p>
            <a:r>
              <a:rPr lang="es-ES" sz="3600" dirty="0"/>
              <a:t>Gratuito: No dispone de licencia para programar.</a:t>
            </a:r>
          </a:p>
        </p:txBody>
      </p:sp>
    </p:spTree>
    <p:extLst>
      <p:ext uri="{BB962C8B-B14F-4D97-AF65-F5344CB8AC3E}">
        <p14:creationId xmlns:p14="http://schemas.microsoft.com/office/powerpoint/2010/main" val="7735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s-ES" dirty="0" smtClean="0"/>
              <a:t>Ventajas</a:t>
            </a:r>
            <a:endParaRPr lang="en-US" dirty="0"/>
          </a:p>
        </p:txBody>
      </p:sp>
      <p:sp>
        <p:nvSpPr>
          <p:cNvPr id="3" name="Marcador de contenido 2"/>
          <p:cNvSpPr>
            <a:spLocks noGrp="1"/>
          </p:cNvSpPr>
          <p:nvPr>
            <p:ph idx="1"/>
          </p:nvPr>
        </p:nvSpPr>
        <p:spPr>
          <a:xfrm>
            <a:off x="608013" y="1904999"/>
            <a:ext cx="11353800" cy="4114801"/>
          </a:xfrm>
        </p:spPr>
        <p:txBody>
          <a:bodyPr>
            <a:noAutofit/>
          </a:bodyPr>
          <a:lstStyle/>
          <a:p>
            <a:r>
              <a:rPr lang="es-ES" sz="3600" dirty="0" smtClean="0"/>
              <a:t>Las </a:t>
            </a:r>
            <a:r>
              <a:rPr lang="es-ES" sz="3600" dirty="0"/>
              <a:t>ventajas del lenguaje Python son las siguientes</a:t>
            </a:r>
            <a:r>
              <a:rPr lang="es-ES" sz="3600" dirty="0" smtClean="0"/>
              <a:t>:</a:t>
            </a:r>
            <a:endParaRPr lang="es-ES" sz="3600" dirty="0"/>
          </a:p>
          <a:p>
            <a:r>
              <a:rPr lang="es-ES" sz="3600" dirty="0"/>
              <a:t>Simplificado y rápido</a:t>
            </a:r>
          </a:p>
          <a:p>
            <a:r>
              <a:rPr lang="es-ES" sz="3600" dirty="0"/>
              <a:t>Este lenguaje simplifica mucho la programación “hace que te adaptes a un modo de lenguaje de programación, Python te propone un patrón”. Es un gran lenguaje para scripting, si usted requiere algo rápido (en el sentido de la ejecución del lenguaje), con unas cuantas líneas ya está resuelto</a:t>
            </a:r>
            <a:r>
              <a:rPr lang="es-ES" sz="3600" dirty="0" smtClean="0"/>
              <a:t>.</a:t>
            </a:r>
            <a:endParaRPr lang="es-ES" sz="3600" dirty="0"/>
          </a:p>
        </p:txBody>
      </p:sp>
    </p:spTree>
    <p:extLst>
      <p:ext uri="{BB962C8B-B14F-4D97-AF65-F5344CB8AC3E}">
        <p14:creationId xmlns:p14="http://schemas.microsoft.com/office/powerpoint/2010/main" val="298477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p:txBody>
          <a:bodyPr>
            <a:normAutofit lnSpcReduction="10000"/>
          </a:bodyPr>
          <a:lstStyle/>
          <a:p>
            <a:r>
              <a:rPr lang="es-ES" dirty="0"/>
              <a:t>Elegante y flexible</a:t>
            </a:r>
          </a:p>
          <a:p>
            <a:r>
              <a:rPr lang="es-ES" dirty="0"/>
              <a:t>El lenguaje le da muchas herramientas, si usted quiere listas de varios tipo de datos, no hace falta que declares cada tipo de datos. Es un lenguaje tan flexible usted no se preocupa tanto por los detalles.</a:t>
            </a:r>
          </a:p>
          <a:p>
            <a:r>
              <a:rPr lang="es-ES" dirty="0"/>
              <a:t>Programación sana y productiva</a:t>
            </a:r>
          </a:p>
          <a:p>
            <a:r>
              <a:rPr lang="es-ES" dirty="0"/>
              <a:t>Programar en Python se convierte en un estilo muy sano de programar: es sencillo de aprender, direccionado a las reglas perfectas, le hace como dependiente de mejorar, cumplir las reglas, el uso de las </a:t>
            </a:r>
            <a:r>
              <a:rPr lang="es-ES" dirty="0" err="1"/>
              <a:t>lineas</a:t>
            </a:r>
            <a:r>
              <a:rPr lang="es-ES" dirty="0"/>
              <a:t>, de variables”. </a:t>
            </a:r>
            <a:r>
              <a:rPr lang="es-ES" dirty="0" err="1"/>
              <a:t>Ademas</a:t>
            </a:r>
            <a:r>
              <a:rPr lang="es-ES" dirty="0"/>
              <a:t> es un lenguaje que fue hecho con productividad en mente, es decir, Python le hace ser mas productivo, le permite entregar en los tiempos que me requieren.</a:t>
            </a:r>
          </a:p>
          <a:p>
            <a:endParaRPr lang="en-US" dirty="0"/>
          </a:p>
        </p:txBody>
      </p:sp>
    </p:spTree>
    <p:extLst>
      <p:ext uri="{BB962C8B-B14F-4D97-AF65-F5344CB8AC3E}">
        <p14:creationId xmlns:p14="http://schemas.microsoft.com/office/powerpoint/2010/main" val="111593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n-US" dirty="0" smtClean="0"/>
              <a:t>VENTAJAS </a:t>
            </a:r>
            <a:endParaRPr lang="en-US" dirty="0"/>
          </a:p>
        </p:txBody>
      </p:sp>
      <p:sp>
        <p:nvSpPr>
          <p:cNvPr id="3" name="Marcador de contenido 2"/>
          <p:cNvSpPr>
            <a:spLocks noGrp="1"/>
          </p:cNvSpPr>
          <p:nvPr>
            <p:ph idx="1"/>
          </p:nvPr>
        </p:nvSpPr>
        <p:spPr>
          <a:xfrm>
            <a:off x="760412" y="2133600"/>
            <a:ext cx="10972799" cy="4114801"/>
          </a:xfrm>
        </p:spPr>
        <p:txBody>
          <a:bodyPr>
            <a:noAutofit/>
          </a:bodyPr>
          <a:lstStyle/>
          <a:p>
            <a:r>
              <a:rPr lang="es-ES" sz="3200" dirty="0"/>
              <a:t>Ordenado y limpio</a:t>
            </a:r>
          </a:p>
          <a:p>
            <a:r>
              <a:rPr lang="es-ES" sz="3200" dirty="0"/>
              <a:t>El orden que mantiene Python, es de lo que más le gusta a sus usuarios, es muy legible, cualquier otro programador lo puede leer y trabajar sobre el programa escrito en Python. Los módulos están bien organizados, a diferencia de otros lenguajes.</a:t>
            </a:r>
          </a:p>
          <a:p>
            <a:r>
              <a:rPr lang="es-ES" sz="3200" dirty="0"/>
              <a:t>Portable</a:t>
            </a:r>
          </a:p>
          <a:p>
            <a:endParaRPr lang="en-US" sz="3200" dirty="0"/>
          </a:p>
        </p:txBody>
      </p:sp>
    </p:spTree>
    <p:extLst>
      <p:ext uri="{BB962C8B-B14F-4D97-AF65-F5344CB8AC3E}">
        <p14:creationId xmlns:p14="http://schemas.microsoft.com/office/powerpoint/2010/main" val="14609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ES" dirty="0"/>
              <a:t>Otra desventaja de un lenguaje compilado es que cuando compilas un programa debes crear ejecutables para cada uno de los sistemas operativos en los que lo vayas a utilizar. Un ejecutable creado para Linux no va a servir en Windows por ejemplo.</a:t>
            </a:r>
            <a:endParaRPr lang="en-US" dirty="0"/>
          </a:p>
        </p:txBody>
      </p:sp>
    </p:spTree>
    <p:extLst>
      <p:ext uri="{BB962C8B-B14F-4D97-AF65-F5344CB8AC3E}">
        <p14:creationId xmlns:p14="http://schemas.microsoft.com/office/powerpoint/2010/main" val="280800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a:xfrm>
            <a:off x="989013" y="1904999"/>
            <a:ext cx="10287000" cy="4114801"/>
          </a:xfrm>
        </p:spPr>
        <p:txBody>
          <a:bodyPr>
            <a:noAutofit/>
          </a:bodyPr>
          <a:lstStyle/>
          <a:p>
            <a:r>
              <a:rPr lang="es-ES" sz="2800" dirty="0"/>
              <a:t>Es un lenguaje muy portable (ya sea en Mac, Linux o Windows) en comparación con otros lenguajes. La filosofía de baterías incluidas, son las librerías que más usted necesita al día a día de programación, ya están dentro del interprete, no tiene la necesidad de instalarlas adicionalmente con en otros lenguajes.</a:t>
            </a:r>
          </a:p>
          <a:p>
            <a:r>
              <a:rPr lang="es-ES" sz="2800" dirty="0"/>
              <a:t>Comunidad</a:t>
            </a:r>
          </a:p>
          <a:p>
            <a:r>
              <a:rPr lang="es-ES" sz="2800" dirty="0"/>
              <a:t>Algo muy importante para el desarrollo de un lenguaje es la comunidad, la misma comunidad de Python cuida el lenguaje y casi todas las actualizaciones se hacen de manera democrática.</a:t>
            </a:r>
            <a:endParaRPr lang="en-US" sz="2800" dirty="0"/>
          </a:p>
          <a:p>
            <a:endParaRPr lang="en-US" sz="2800" dirty="0"/>
          </a:p>
        </p:txBody>
      </p:sp>
    </p:spTree>
    <p:extLst>
      <p:ext uri="{BB962C8B-B14F-4D97-AF65-F5344CB8AC3E}">
        <p14:creationId xmlns:p14="http://schemas.microsoft.com/office/powerpoint/2010/main" val="11847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3134" y="108312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193963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9605" y="2808124"/>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3708178"/>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23396" y="4576665"/>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3099" y="5494176"/>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5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n-US" dirty="0" smtClean="0"/>
              <a:t>JAVA SCRIPT</a:t>
            </a:r>
            <a:endParaRPr lang="en-US" dirty="0"/>
          </a:p>
        </p:txBody>
      </p:sp>
      <p:sp>
        <p:nvSpPr>
          <p:cNvPr id="3" name="Marcador de contenido 2"/>
          <p:cNvSpPr>
            <a:spLocks noGrp="1"/>
          </p:cNvSpPr>
          <p:nvPr>
            <p:ph idx="1"/>
          </p:nvPr>
        </p:nvSpPr>
        <p:spPr>
          <a:xfrm>
            <a:off x="760412" y="1904999"/>
            <a:ext cx="10667999" cy="4114801"/>
          </a:xfrm>
        </p:spPr>
        <p:txBody>
          <a:bodyPr>
            <a:normAutofit/>
          </a:bodyPr>
          <a:lstStyle/>
          <a:p>
            <a:r>
              <a:rPr lang="es-ES" sz="3600" dirty="0"/>
              <a:t>Como el HTML, el lenguaje </a:t>
            </a:r>
            <a:r>
              <a:rPr lang="es-ES" sz="3600" dirty="0" err="1"/>
              <a:t>Javascript</a:t>
            </a:r>
            <a:r>
              <a:rPr lang="es-ES" sz="3600" dirty="0"/>
              <a:t> es un lenguaje interpretado, es decir, son los navegadores los que lo procesan e interpretan. El primer navegador en poder utilizarlo fue Netscape pero actualmente la mayoría de los navegadores son capaces de interpretarlo.</a:t>
            </a:r>
            <a:br>
              <a:rPr lang="es-ES" sz="3600" dirty="0"/>
            </a:br>
            <a:endParaRPr lang="en-US" sz="3600" dirty="0"/>
          </a:p>
        </p:txBody>
      </p:sp>
    </p:spTree>
    <p:extLst>
      <p:ext uri="{BB962C8B-B14F-4D97-AF65-F5344CB8AC3E}">
        <p14:creationId xmlns:p14="http://schemas.microsoft.com/office/powerpoint/2010/main" val="346826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Autofit/>
          </a:bodyPr>
          <a:lstStyle/>
          <a:p>
            <a:r>
              <a:rPr lang="es-ES" sz="4000" dirty="0"/>
              <a:t>Tiene algunas similitudes con el Java pero en realidad no es un lenguaje orientado a objetos. Es uno de los lenguajes de programación web más ampliamente utilizados. Millones de páginas web lo utilizan para crear </a:t>
            </a:r>
            <a:r>
              <a:rPr lang="es-ES" sz="4000" i="1" dirty="0"/>
              <a:t>cookies</a:t>
            </a:r>
            <a:r>
              <a:rPr lang="es-ES" sz="4000" dirty="0"/>
              <a:t>, chequear formularios, identificar navegadores, acceder a imágenes, etcétera.</a:t>
            </a:r>
            <a:endParaRPr lang="en-US" sz="4000" dirty="0"/>
          </a:p>
        </p:txBody>
      </p:sp>
    </p:spTree>
    <p:extLst>
      <p:ext uri="{BB962C8B-B14F-4D97-AF65-F5344CB8AC3E}">
        <p14:creationId xmlns:p14="http://schemas.microsoft.com/office/powerpoint/2010/main" val="114487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4000" dirty="0"/>
              <a:t>El código </a:t>
            </a:r>
            <a:r>
              <a:rPr lang="es-ES" sz="4000" dirty="0" err="1"/>
              <a:t>Javascript</a:t>
            </a:r>
            <a:r>
              <a:rPr lang="es-ES" sz="4000" dirty="0"/>
              <a:t> se integra dentro de las páginas web y es difícil ver páginas creadas exclusivamente en este código. El W3C creo un estándar del lenguaje denominado </a:t>
            </a:r>
            <a:r>
              <a:rPr lang="es-ES" sz="4000" dirty="0" err="1"/>
              <a:t>Document</a:t>
            </a:r>
            <a:r>
              <a:rPr lang="es-ES" sz="4000" dirty="0"/>
              <a:t> </a:t>
            </a:r>
            <a:r>
              <a:rPr lang="es-ES" sz="4000" dirty="0" err="1"/>
              <a:t>Object</a:t>
            </a:r>
            <a:r>
              <a:rPr lang="es-ES" sz="4000" dirty="0"/>
              <a:t> </a:t>
            </a:r>
            <a:r>
              <a:rPr lang="es-ES" sz="4000" dirty="0" err="1"/>
              <a:t>Mode</a:t>
            </a:r>
            <a:r>
              <a:rPr lang="es-ES" sz="4000" dirty="0"/>
              <a:t> (DOM).</a:t>
            </a:r>
            <a:endParaRPr lang="en-US" sz="4000" dirty="0"/>
          </a:p>
        </p:txBody>
      </p:sp>
    </p:spTree>
    <p:extLst>
      <p:ext uri="{BB962C8B-B14F-4D97-AF65-F5344CB8AC3E}">
        <p14:creationId xmlns:p14="http://schemas.microsoft.com/office/powerpoint/2010/main" val="150281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Ventajas del </a:t>
            </a:r>
            <a:r>
              <a:rPr lang="es-ES" b="1" dirty="0" err="1"/>
              <a:t>Javascript</a:t>
            </a:r>
            <a:r>
              <a:rPr lang="es-ES" dirty="0" smtClean="0"/>
              <a:t>:</a:t>
            </a:r>
            <a:endParaRPr lang="en-US" dirty="0"/>
          </a:p>
        </p:txBody>
      </p:sp>
      <p:sp>
        <p:nvSpPr>
          <p:cNvPr id="3" name="Marcador de contenido 2"/>
          <p:cNvSpPr>
            <a:spLocks noGrp="1"/>
          </p:cNvSpPr>
          <p:nvPr>
            <p:ph idx="1"/>
          </p:nvPr>
        </p:nvSpPr>
        <p:spPr/>
        <p:txBody>
          <a:bodyPr>
            <a:normAutofit/>
          </a:bodyPr>
          <a:lstStyle/>
          <a:p>
            <a:r>
              <a:rPr lang="es-ES" sz="4000" dirty="0" smtClean="0"/>
              <a:t>Es un </a:t>
            </a:r>
            <a:r>
              <a:rPr lang="es-ES" sz="4000" dirty="0"/>
              <a:t>lenguaje interpretado soportado por la gran mayoría de los navegadores.</a:t>
            </a:r>
          </a:p>
          <a:p>
            <a:r>
              <a:rPr lang="es-ES" sz="4000" dirty="0"/>
              <a:t>Incluye funcionalidades no soportadas por el HTML.</a:t>
            </a:r>
          </a:p>
          <a:p>
            <a:r>
              <a:rPr lang="es-ES" sz="4000" dirty="0"/>
              <a:t>Puede utilizarse conjuntamente y muy fácilmente con el lenguaje HTML.</a:t>
            </a:r>
          </a:p>
          <a:p>
            <a:endParaRPr lang="en-US" sz="4000" dirty="0"/>
          </a:p>
        </p:txBody>
      </p:sp>
    </p:spTree>
    <p:extLst>
      <p:ext uri="{BB962C8B-B14F-4D97-AF65-F5344CB8AC3E}">
        <p14:creationId xmlns:p14="http://schemas.microsoft.com/office/powerpoint/2010/main" val="63526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s-ES" b="1" dirty="0"/>
              <a:t>Desventajas del </a:t>
            </a:r>
            <a:r>
              <a:rPr lang="es-ES" b="1" dirty="0" err="1"/>
              <a:t>Javascript</a:t>
            </a:r>
            <a:r>
              <a:rPr lang="es-ES" dirty="0" smtClean="0"/>
              <a:t>:</a:t>
            </a:r>
            <a:endParaRPr lang="en-US" dirty="0"/>
          </a:p>
        </p:txBody>
      </p:sp>
      <p:sp>
        <p:nvSpPr>
          <p:cNvPr id="3" name="Marcador de contenido 2"/>
          <p:cNvSpPr>
            <a:spLocks noGrp="1"/>
          </p:cNvSpPr>
          <p:nvPr>
            <p:ph idx="1"/>
          </p:nvPr>
        </p:nvSpPr>
        <p:spPr/>
        <p:txBody>
          <a:bodyPr>
            <a:noAutofit/>
          </a:bodyPr>
          <a:lstStyle/>
          <a:p>
            <a:r>
              <a:rPr lang="es-ES" sz="3200" dirty="0" smtClean="0"/>
              <a:t>Por Lo </a:t>
            </a:r>
            <a:r>
              <a:rPr lang="es-ES" sz="3200" dirty="0"/>
              <a:t>general debe combinarse con otros lenguajes para poder diseñar un sitio web completo.</a:t>
            </a:r>
          </a:p>
          <a:p>
            <a:r>
              <a:rPr lang="es-ES" sz="3200" dirty="0"/>
              <a:t>Algunos buscadores no son capaces de acceder al contenido </a:t>
            </a:r>
            <a:r>
              <a:rPr lang="es-ES" sz="3200" dirty="0" err="1"/>
              <a:t>Javascript</a:t>
            </a:r>
            <a:r>
              <a:rPr lang="es-ES" sz="3200" dirty="0"/>
              <a:t> de la página lo que dificulta su posicionamiento.</a:t>
            </a:r>
          </a:p>
          <a:p>
            <a:r>
              <a:rPr lang="es-ES" sz="3200" dirty="0"/>
              <a:t>Necesita descargarse en su totalidad para ser interpretado adecuadamente.</a:t>
            </a:r>
          </a:p>
          <a:p>
            <a:r>
              <a:rPr lang="es-ES" sz="3200" dirty="0"/>
              <a:t>Tiene algunos riesgos de seguridad</a:t>
            </a:r>
          </a:p>
          <a:p>
            <a:endParaRPr lang="en-US" sz="3200" dirty="0"/>
          </a:p>
        </p:txBody>
      </p:sp>
    </p:spTree>
    <p:extLst>
      <p:ext uri="{BB962C8B-B14F-4D97-AF65-F5344CB8AC3E}">
        <p14:creationId xmlns:p14="http://schemas.microsoft.com/office/powerpoint/2010/main" val="4010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30305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609600"/>
          </a:xfrm>
        </p:spPr>
        <p:txBody>
          <a:bodyPr anchor="t"/>
          <a:lstStyle/>
          <a:p>
            <a:r>
              <a:rPr lang="en-US" b="1" dirty="0" smtClean="0"/>
              <a:t>Front-End</a:t>
            </a:r>
            <a:endParaRPr lang="en-US" dirty="0"/>
          </a:p>
        </p:txBody>
      </p:sp>
      <p:sp>
        <p:nvSpPr>
          <p:cNvPr id="3" name="Marcador de contenido 2"/>
          <p:cNvSpPr>
            <a:spLocks noGrp="1"/>
          </p:cNvSpPr>
          <p:nvPr>
            <p:ph idx="1"/>
          </p:nvPr>
        </p:nvSpPr>
        <p:spPr>
          <a:xfrm>
            <a:off x="455612" y="1143000"/>
            <a:ext cx="11125199" cy="5334000"/>
          </a:xfrm>
        </p:spPr>
        <p:txBody>
          <a:bodyPr>
            <a:noAutofit/>
          </a:bodyPr>
          <a:lstStyle/>
          <a:p>
            <a:r>
              <a:rPr lang="es-ES" sz="2800" dirty="0"/>
              <a:t>El </a:t>
            </a:r>
            <a:r>
              <a:rPr lang="es-ES" sz="2800" dirty="0" err="1"/>
              <a:t>front-end</a:t>
            </a:r>
            <a:r>
              <a:rPr lang="es-ES" sz="2800" dirty="0"/>
              <a:t> es todo lo relacionado con lo que ve el usuario, incluido el diseño y algunos lenguajes como HTML y </a:t>
            </a:r>
            <a:r>
              <a:rPr lang="es-ES" sz="2800" dirty="0" smtClean="0"/>
              <a:t>CSS. </a:t>
            </a:r>
            <a:r>
              <a:rPr lang="es-ES" sz="2800" dirty="0"/>
              <a:t>Hay muchos trabajos diferentes asociados con el </a:t>
            </a:r>
            <a:r>
              <a:rPr lang="es-ES" sz="2800" dirty="0" err="1"/>
              <a:t>front-end</a:t>
            </a:r>
            <a:r>
              <a:rPr lang="es-ES" sz="2800" dirty="0"/>
              <a:t>. Tenga en cuenta que muchos de estos títulos son subjetivos, y aunque el desarrollador </a:t>
            </a:r>
            <a:r>
              <a:rPr lang="es-ES" sz="2800" dirty="0" err="1"/>
              <a:t>front-end</a:t>
            </a:r>
            <a:r>
              <a:rPr lang="es-ES" sz="2800" dirty="0"/>
              <a:t> puede significar algo en una compañía, puede significar algo completamente diferente en otra compañía. Un título de trabajo </a:t>
            </a:r>
            <a:r>
              <a:rPr lang="es-ES" sz="2800" dirty="0" err="1"/>
              <a:t>front-end</a:t>
            </a:r>
            <a:r>
              <a:rPr lang="es-ES" sz="2800" dirty="0"/>
              <a:t> común es "diseñador web". Un diseñador web, lo adivinaste, diseña sitios web. Sin embargo, el título del diseñador web es bastante amplio. Un diseñador web podría ser alguien que diseña los sitios en un programa como Photoshop o Fireworks y nunca tocará el código. Pero en otra ubicación, un diseñador web podría hacer todas las composiciones de diseño en Photoshop, y luego ser responsable de crear todo el HTML y CSS (y a veces incluso JavaScript) para acompañarlo.</a:t>
            </a:r>
            <a:endParaRPr lang="en-US" sz="2800" dirty="0"/>
          </a:p>
        </p:txBody>
      </p:sp>
    </p:spTree>
    <p:extLst>
      <p:ext uri="{BB962C8B-B14F-4D97-AF65-F5344CB8AC3E}">
        <p14:creationId xmlns:p14="http://schemas.microsoft.com/office/powerpoint/2010/main" val="320271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Back-End</a:t>
            </a:r>
            <a:endParaRPr lang="en-US" dirty="0"/>
          </a:p>
        </p:txBody>
      </p:sp>
      <p:sp>
        <p:nvSpPr>
          <p:cNvPr id="3" name="Marcador de contenido 2"/>
          <p:cNvSpPr>
            <a:spLocks noGrp="1"/>
          </p:cNvSpPr>
          <p:nvPr>
            <p:ph idx="1"/>
          </p:nvPr>
        </p:nvSpPr>
        <p:spPr/>
        <p:txBody>
          <a:bodyPr>
            <a:normAutofit/>
          </a:bodyPr>
          <a:lstStyle/>
          <a:p>
            <a:r>
              <a:rPr lang="es-ES" sz="2800" dirty="0" smtClean="0"/>
              <a:t>El </a:t>
            </a:r>
            <a:r>
              <a:rPr lang="es-ES" sz="2800" dirty="0"/>
              <a:t>back-</a:t>
            </a:r>
            <a:r>
              <a:rPr lang="es-ES" sz="2800" dirty="0" err="1"/>
              <a:t>end</a:t>
            </a:r>
            <a:r>
              <a:rPr lang="es-ES" sz="2800" dirty="0"/>
              <a:t>, o el "lado del servidor", es básicamente cómo funciona, actualiza y cambia el sitio. Esto se refiere a todo lo que el usuario no puede ver en el navegador, como bases de datos y servidores. Por lo general, las personas que trabajan en el back-</a:t>
            </a:r>
            <a:r>
              <a:rPr lang="es-ES" sz="2800" dirty="0" err="1"/>
              <a:t>end</a:t>
            </a:r>
            <a:r>
              <a:rPr lang="es-ES" sz="2800" dirty="0"/>
              <a:t> se llaman programadores o desarrolladores. Los desarrolladores de back-</a:t>
            </a:r>
            <a:r>
              <a:rPr lang="es-ES" sz="2800" dirty="0" err="1"/>
              <a:t>end</a:t>
            </a:r>
            <a:r>
              <a:rPr lang="es-ES" sz="2800" dirty="0"/>
              <a:t> están principalmente preocupados por cosas como la seguridad, la estructura y la administración de contenido. Usualmente saben y pueden usar lenguajes como HTML y CSS, pero definitivamente ese no es su enfoque.</a:t>
            </a:r>
            <a:endParaRPr lang="en-US" sz="2800" dirty="0"/>
          </a:p>
        </p:txBody>
      </p:sp>
    </p:spTree>
    <p:extLst>
      <p:ext uri="{BB962C8B-B14F-4D97-AF65-F5344CB8AC3E}">
        <p14:creationId xmlns:p14="http://schemas.microsoft.com/office/powerpoint/2010/main" val="43939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EN CONCLUCION</a:t>
            </a:r>
            <a:endParaRPr lang="en-US" dirty="0"/>
          </a:p>
        </p:txBody>
      </p:sp>
      <p:sp>
        <p:nvSpPr>
          <p:cNvPr id="3" name="Marcador de contenido 2"/>
          <p:cNvSpPr>
            <a:spLocks noGrp="1"/>
          </p:cNvSpPr>
          <p:nvPr>
            <p:ph idx="1"/>
          </p:nvPr>
        </p:nvSpPr>
        <p:spPr/>
        <p:txBody>
          <a:bodyPr>
            <a:normAutofit/>
          </a:bodyPr>
          <a:lstStyle/>
          <a:p>
            <a:r>
              <a:rPr lang="es-ES" sz="3600" dirty="0" smtClean="0"/>
              <a:t>Puede </a:t>
            </a:r>
            <a:r>
              <a:rPr lang="es-ES" sz="3600" dirty="0"/>
              <a:t>ser un tema confuso, especialmente porque no hay realmente un estándar de la industria para lo que siempre está en el </a:t>
            </a:r>
            <a:r>
              <a:rPr lang="es-ES" sz="3600" dirty="0" err="1"/>
              <a:t>front-end</a:t>
            </a:r>
            <a:r>
              <a:rPr lang="es-ES" sz="3600" dirty="0"/>
              <a:t> y lo que siempre está en el back-</a:t>
            </a:r>
            <a:r>
              <a:rPr lang="es-ES" sz="3600" dirty="0" err="1"/>
              <a:t>end</a:t>
            </a:r>
            <a:r>
              <a:rPr lang="es-ES" sz="3600" dirty="0"/>
              <a:t>. Sin embargo, también hay muchas personas que trabajan y entienden tanto el </a:t>
            </a:r>
            <a:r>
              <a:rPr lang="es-ES" sz="3600" dirty="0" err="1"/>
              <a:t>front-end</a:t>
            </a:r>
            <a:r>
              <a:rPr lang="es-ES" sz="3600" dirty="0"/>
              <a:t> como el back-</a:t>
            </a:r>
            <a:r>
              <a:rPr lang="es-ES" sz="3600" dirty="0" err="1"/>
              <a:t>end</a:t>
            </a:r>
            <a:r>
              <a:rPr lang="es-ES" sz="3600" dirty="0"/>
              <a:t>. Esas personas a menudo se llaman </a:t>
            </a:r>
            <a:r>
              <a:rPr lang="es-ES" sz="3600" dirty="0" smtClean="0"/>
              <a:t>"</a:t>
            </a:r>
            <a:r>
              <a:rPr lang="en-US" sz="3600" b="1" dirty="0"/>
              <a:t>full stack developers</a:t>
            </a:r>
            <a:r>
              <a:rPr lang="es-ES" sz="3600" dirty="0" smtClean="0"/>
              <a:t>". </a:t>
            </a:r>
            <a:endParaRPr lang="en-US" sz="3600" dirty="0"/>
          </a:p>
        </p:txBody>
      </p:sp>
    </p:spTree>
    <p:extLst>
      <p:ext uri="{BB962C8B-B14F-4D97-AF65-F5344CB8AC3E}">
        <p14:creationId xmlns:p14="http://schemas.microsoft.com/office/powerpoint/2010/main" val="31309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2722</Words>
  <Application>Microsoft Office PowerPoint</Application>
  <PresentationFormat>Personalizado</PresentationFormat>
  <Paragraphs>279</Paragraphs>
  <Slides>67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67</vt:i4>
      </vt:variant>
    </vt:vector>
  </HeadingPairs>
  <TitlesOfParts>
    <vt:vector size="72" baseType="lpstr">
      <vt:lpstr>Algerian</vt:lpstr>
      <vt:lpstr>Arial</vt:lpstr>
      <vt:lpstr>Arial Black</vt:lpstr>
      <vt:lpstr>Corbel</vt:lpstr>
      <vt:lpstr>Túnel azul digital 16 × 9</vt:lpstr>
      <vt:lpstr>Conceptos de Lenguajes de Desarrollo Web y Móvil</vt:lpstr>
      <vt:lpstr>Lenguajes compilados e interpretados </vt:lpstr>
      <vt:lpstr>Presentación de PowerPoint</vt:lpstr>
      <vt:lpstr>Diferencia..</vt:lpstr>
      <vt:lpstr>Ventajas y desventajas</vt:lpstr>
      <vt:lpstr>Presentación de PowerPoint</vt:lpstr>
      <vt:lpstr>Front-End</vt:lpstr>
      <vt:lpstr>Back-End</vt:lpstr>
      <vt:lpstr>EN CONCLUCION</vt:lpstr>
      <vt:lpstr>Presentación de PowerPoint</vt:lpstr>
      <vt:lpstr>SERVIDOR WEB</vt:lpstr>
      <vt:lpstr>LO QUE HACE UN SERVIDOR WEB</vt:lpstr>
      <vt:lpstr>WEB HOSTING MAS POPULARES</vt:lpstr>
      <vt:lpstr>TECNOLOGÍAS DE DESARROLLO WEB </vt:lpstr>
      <vt:lpstr>HTML</vt:lpstr>
      <vt:lpstr>Pero… ¿Qué es HTML?</vt:lpstr>
      <vt:lpstr>HTML ES..  UN LENGUAJE</vt:lpstr>
      <vt:lpstr>Atencion!</vt:lpstr>
      <vt:lpstr>¿ES HTML UN LENGUAJE DE PROGRAMACIÓN?</vt:lpstr>
      <vt:lpstr>EJEMPLO PARA ENTENDER EL CONCEPTO DE LENGUAJE DE ETIQUETAS FRENTE A LENGUAJE DE PROGRAMACIÓN</vt:lpstr>
      <vt:lpstr>Código</vt:lpstr>
      <vt:lpstr>SALIDA</vt:lpstr>
      <vt:lpstr>CONCLUCION</vt:lpstr>
      <vt:lpstr>BASICAMENTE HTML ES!</vt:lpstr>
      <vt:lpstr>AGLUNOS ELEMENTOS</vt:lpstr>
      <vt:lpstr>Ventajas:</vt:lpstr>
      <vt:lpstr>Desventajas: </vt:lpstr>
      <vt:lpstr>EDITORES DE CODIGO POPULARES</vt:lpstr>
      <vt:lpstr>Tecnologías de desarrollo web </vt:lpstr>
      <vt:lpstr>ASP. NET</vt:lpstr>
      <vt:lpstr>¿Qué es ASP.Net?   (Active Server Pages)</vt:lpstr>
      <vt:lpstr>Presentación de PowerPoint</vt:lpstr>
      <vt:lpstr>ASP.NET Core </vt:lpstr>
      <vt:lpstr>VENTAJAS</vt:lpstr>
      <vt:lpstr>DESVENTAJAS</vt:lpstr>
      <vt:lpstr>Tecnologías de desarrollo web </vt:lpstr>
      <vt:lpstr>¿Qué es PHP? </vt:lpstr>
      <vt:lpstr>PHP</vt:lpstr>
      <vt:lpstr>Ejemplo #1 Un ejemplo introductorio</vt:lpstr>
      <vt:lpstr>Presentación de PowerPoint</vt:lpstr>
      <vt:lpstr>VENTAJAS </vt:lpstr>
      <vt:lpstr>DESVENTAJAS</vt:lpstr>
      <vt:lpstr>Tecnologías de desarrollo web </vt:lpstr>
      <vt:lpstr>PERL</vt:lpstr>
      <vt:lpstr>VENTAJAS</vt:lpstr>
      <vt:lpstr>VENTAJAS</vt:lpstr>
      <vt:lpstr>DESVENTAJAS</vt:lpstr>
      <vt:lpstr>Tecnologías de desarrollo web </vt:lpstr>
      <vt:lpstr>JSP</vt:lpstr>
      <vt:lpstr>JSP</vt:lpstr>
      <vt:lpstr>Presentación de PowerPoint</vt:lpstr>
      <vt:lpstr>Ventajas del JSP:</vt:lpstr>
      <vt:lpstr>Desventajas del JSP:</vt:lpstr>
      <vt:lpstr>Tecnologías de desarrollo web </vt:lpstr>
      <vt:lpstr>¿Qué es Python? </vt:lpstr>
      <vt:lpstr>Presentación de PowerPoint</vt:lpstr>
      <vt:lpstr>Ventajas</vt:lpstr>
      <vt:lpstr>VENTAJAS</vt:lpstr>
      <vt:lpstr>VENTAJAS </vt:lpstr>
      <vt:lpstr>VENTAJAS</vt:lpstr>
      <vt:lpstr>Tecnologías de desarrollo web </vt:lpstr>
      <vt:lpstr>JAVA SCRIPT</vt:lpstr>
      <vt:lpstr>Presentación de PowerPoint</vt:lpstr>
      <vt:lpstr>Presentación de PowerPoint</vt:lpstr>
      <vt:lpstr>Ventajas del Javascript:</vt:lpstr>
      <vt:lpstr>Desventajas del Javascript: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2019-08-06T06:00:11Z</dcterms:created>
  <dcterms:modified xsi:type="dcterms:W3CDTF">2019-08-07T02:25:14Z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