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</p:sldMasterIdLst>
  <p:notesMasterIdLst>
    <p:notesMasterId r:id="rId8"/>
  </p:notesMasterIdLst>
  <p:sldIdLst>
    <p:sldId id="262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8" autoAdjust="0"/>
  </p:normalViewPr>
  <p:slideViewPr>
    <p:cSldViewPr snapToGrid="0">
      <p:cViewPr varScale="1">
        <p:scale>
          <a:sx n="114" d="100"/>
          <a:sy n="114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E6A19D-8AF3-4058-882A-70417DFE04A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8296BA-2DC4-4AA2-9255-463D0C8AB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F473777-DFBD-4F01-B84E-73A4D8D1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794" y="56427"/>
            <a:ext cx="8837446" cy="5670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endParaRPr lang="en-US" sz="3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1F4A75-ADDA-497B-9A16-66491220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37" y="1070194"/>
            <a:ext cx="10497291" cy="4903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D389DA9-2674-4A33-8CA9-030895F8D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7127" y="6401615"/>
            <a:ext cx="476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fld id="{2B0CFC76-58E7-43C3-A637-67BD73FDBC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1DF-093C-43B7-8B32-67C8E0F8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7AD28-A251-4EAD-A352-698B585AB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7A36-33FD-47A5-B5BC-69881B65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6AAE-0DA7-466E-A06B-E84A46532635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35AF-E690-4479-90BE-9A8E4DEF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9EFE-2C82-4175-A2C8-B93AA107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8C00-1FC3-4C47-8CDD-2127FA3E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2E8BB4-C62A-4BF0-8AD4-BBF7556A14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5C8E49-5BB3-4105-BAB9-3BF263B709BD}"/>
              </a:ext>
            </a:extLst>
          </p:cNvPr>
          <p:cNvSpPr/>
          <p:nvPr userDrawn="1"/>
        </p:nvSpPr>
        <p:spPr>
          <a:xfrm>
            <a:off x="-13716" y="655203"/>
            <a:ext cx="12205716" cy="5682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09C5A0D-250F-4EF4-95C4-08EBAAF3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652" y="1192135"/>
            <a:ext cx="10267406" cy="438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606152-0A02-47CA-B5A0-407BDF5A5E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" y="0"/>
            <a:ext cx="2947840" cy="688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D24769-1138-4187-8FA0-CEBA2AD3DC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6" y="135860"/>
            <a:ext cx="1973366" cy="401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C2AD9F-54B7-4A15-9B44-90BA31D5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646" y="6294456"/>
            <a:ext cx="774405" cy="5757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85560-E5D7-463F-BB1F-465B8108C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7127" y="6401615"/>
            <a:ext cx="476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fld id="{2B0CFC76-58E7-43C3-A637-67BD73FDBC3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0753D-A98C-42B5-936D-5EFC914077C7}"/>
              </a:ext>
            </a:extLst>
          </p:cNvPr>
          <p:cNvSpPr txBox="1"/>
          <p:nvPr userDrawn="1"/>
        </p:nvSpPr>
        <p:spPr>
          <a:xfrm>
            <a:off x="0" y="6456516"/>
            <a:ext cx="12191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© </a:t>
            </a:r>
            <a:r>
              <a:rPr lang="en-US" sz="10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BriskHeat</a:t>
            </a:r>
            <a:r>
              <a:rPr lang="en-US" sz="1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009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0000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Briskheat corporation logo">
            <a:extLst>
              <a:ext uri="{FF2B5EF4-FFF2-40B4-BE49-F238E27FC236}">
                <a16:creationId xmlns:a16="http://schemas.microsoft.com/office/drawing/2014/main" id="{0E637FA9-95CE-4B6F-BEC5-073CAF3F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6353174"/>
            <a:ext cx="22302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21B4E-CFAA-4A74-BFCE-4093B4CA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018C00-1FC3-4C47-8CDD-2127FA3ED1E3}" type="slidenum">
              <a:rPr lang="en-US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2AEC6-8170-4329-AC5F-037DFD3069C5}"/>
              </a:ext>
            </a:extLst>
          </p:cNvPr>
          <p:cNvCxnSpPr>
            <a:cxnSpLocks/>
          </p:cNvCxnSpPr>
          <p:nvPr/>
        </p:nvCxnSpPr>
        <p:spPr>
          <a:xfrm>
            <a:off x="66675" y="756725"/>
            <a:ext cx="11933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9483370-4DC0-443A-A8AB-8884E0F38E40}"/>
              </a:ext>
            </a:extLst>
          </p:cNvPr>
          <p:cNvSpPr txBox="1"/>
          <p:nvPr/>
        </p:nvSpPr>
        <p:spPr>
          <a:xfrm>
            <a:off x="2778067" y="6465088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Interface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D7DBF42-1B8E-40A4-B0EB-C74730748B43}"/>
              </a:ext>
            </a:extLst>
          </p:cNvPr>
          <p:cNvSpPr txBox="1">
            <a:spLocks/>
          </p:cNvSpPr>
          <p:nvPr/>
        </p:nvSpPr>
        <p:spPr>
          <a:xfrm>
            <a:off x="3053965" y="65107"/>
            <a:ext cx="8166920" cy="4949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Franklin Gothic Heavy" panose="020B0903020102020204" pitchFamily="34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EF637-ADAA-48DE-B159-2E841A055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" y="3182851"/>
            <a:ext cx="2138434" cy="2428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35D7E-5920-4D75-9F36-4D025D8F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78" y="898599"/>
            <a:ext cx="1939700" cy="2062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9A652-6671-483D-A0A7-6E2BE69B6E53}"/>
              </a:ext>
            </a:extLst>
          </p:cNvPr>
          <p:cNvSpPr txBox="1"/>
          <p:nvPr/>
        </p:nvSpPr>
        <p:spPr>
          <a:xfrm>
            <a:off x="2902683" y="-10584"/>
            <a:ext cx="474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Checklist for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152C0-6386-49C2-8E96-10C8CF7F2DC4}"/>
              </a:ext>
            </a:extLst>
          </p:cNvPr>
          <p:cNvSpPr txBox="1"/>
          <p:nvPr/>
        </p:nvSpPr>
        <p:spPr>
          <a:xfrm>
            <a:off x="8179949" y="701930"/>
            <a:ext cx="40054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Solid Thermal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Ambient temperature/convection coefficient: ___°C / ____ W/m</a:t>
            </a:r>
            <a:r>
              <a:rPr lang="en-US" baseline="30000" dirty="0"/>
              <a:t>2</a:t>
            </a:r>
            <a:r>
              <a:rPr lang="en-US" dirty="0"/>
              <a:t>-K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Boundary condition of area of jacket ends: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Insulated:___________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Constant temperature: _________°C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A27563-5C63-4A67-8FC5-A06F2BBF47D5}"/>
              </a:ext>
            </a:extLst>
          </p:cNvPr>
          <p:cNvCxnSpPr>
            <a:cxnSpLocks/>
          </p:cNvCxnSpPr>
          <p:nvPr/>
        </p:nvCxnSpPr>
        <p:spPr>
          <a:xfrm flipH="1">
            <a:off x="6241114" y="859173"/>
            <a:ext cx="1" cy="5400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D47A28-6646-4AD6-B866-934A42E6907C}"/>
              </a:ext>
            </a:extLst>
          </p:cNvPr>
          <p:cNvSpPr txBox="1"/>
          <p:nvPr/>
        </p:nvSpPr>
        <p:spPr>
          <a:xfrm>
            <a:off x="2328687" y="714880"/>
            <a:ext cx="400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Material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of parts to be heated: </a:t>
            </a:r>
          </a:p>
          <a:p>
            <a:r>
              <a:rPr lang="en-US" dirty="0"/>
              <a:t>     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p</a:t>
            </a:r>
            <a:r>
              <a:rPr lang="en-US" dirty="0"/>
              <a:t>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 to be heated: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Air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Others: specified 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baseline="-25000" dirty="0"/>
              <a:t>p</a:t>
            </a:r>
            <a:r>
              <a:rPr lang="en-US" dirty="0"/>
              <a:t>)?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BBE7D-8125-4FF4-90DE-B10E282DFC90}"/>
              </a:ext>
            </a:extLst>
          </p:cNvPr>
          <p:cNvSpPr txBox="1"/>
          <p:nvPr/>
        </p:nvSpPr>
        <p:spPr>
          <a:xfrm>
            <a:off x="0" y="1094534"/>
            <a:ext cx="232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E102B-630D-4DFF-8E3A-8E9BB6041EB3}"/>
              </a:ext>
            </a:extLst>
          </p:cNvPr>
          <p:cNvSpPr txBox="1"/>
          <p:nvPr/>
        </p:nvSpPr>
        <p:spPr>
          <a:xfrm>
            <a:off x="0" y="1580461"/>
            <a:ext cx="234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Heater setpoint / pass criteria:</a:t>
            </a:r>
          </a:p>
          <a:p>
            <a:r>
              <a:rPr lang="en-US" b="1" dirty="0"/>
              <a:t>     ____ /±____ °C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5BCEC0-75CF-4586-A403-1109E9B63811}"/>
              </a:ext>
            </a:extLst>
          </p:cNvPr>
          <p:cNvCxnSpPr>
            <a:cxnSpLocks/>
          </p:cNvCxnSpPr>
          <p:nvPr/>
        </p:nvCxnSpPr>
        <p:spPr>
          <a:xfrm>
            <a:off x="2321721" y="848230"/>
            <a:ext cx="0" cy="2409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DD520-1A2A-4BAB-BF73-8B3FE88A3D43}"/>
              </a:ext>
            </a:extLst>
          </p:cNvPr>
          <p:cNvSpPr/>
          <p:nvPr/>
        </p:nvSpPr>
        <p:spPr>
          <a:xfrm>
            <a:off x="2341325" y="2459681"/>
            <a:ext cx="3880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Physical Options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(For no flow)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Gravity orientation: ______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029E3-30CB-41FA-876B-B7D38559BDA7}"/>
              </a:ext>
            </a:extLst>
          </p:cNvPr>
          <p:cNvSpPr/>
          <p:nvPr/>
        </p:nvSpPr>
        <p:spPr>
          <a:xfrm>
            <a:off x="2428879" y="3463179"/>
            <a:ext cx="3781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Fluid Flow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(For no flow)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Boundary condition of area of fluid ends:</a:t>
            </a:r>
          </a:p>
          <a:p>
            <a:pPr lvl="1"/>
            <a:r>
              <a:rPr lang="en-US" dirty="0"/>
              <a:t>     (opening/wall)?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(For flow)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Inlet flow rate / temperature:  ___ SLM  / ___ °C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Filter included</a:t>
            </a:r>
          </a:p>
          <a:p>
            <a:pPr lvl="1"/>
            <a:r>
              <a:rPr lang="en-US" dirty="0"/>
              <a:t>     Yes/No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A91C2-3205-406D-84DC-572D9724ACA9}"/>
              </a:ext>
            </a:extLst>
          </p:cNvPr>
          <p:cNvSpPr txBox="1"/>
          <p:nvPr/>
        </p:nvSpPr>
        <p:spPr>
          <a:xfrm>
            <a:off x="6209930" y="3325767"/>
            <a:ext cx="5955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Notes for testing points/critical area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FC67F2-A626-4F8E-AD4D-FBCEAA287EC5}"/>
              </a:ext>
            </a:extLst>
          </p:cNvPr>
          <p:cNvCxnSpPr>
            <a:cxnSpLocks/>
          </p:cNvCxnSpPr>
          <p:nvPr/>
        </p:nvCxnSpPr>
        <p:spPr>
          <a:xfrm flipH="1">
            <a:off x="6510305" y="3341222"/>
            <a:ext cx="555802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980486"/>
      </p:ext>
    </p:extLst>
  </p:cSld>
  <p:clrMapOvr>
    <a:masterClrMapping/>
  </p:clrMapOvr>
</p:sld>
</file>

<file path=ppt/theme/theme1.xml><?xml version="1.0" encoding="utf-8"?>
<a:theme xmlns:a="http://schemas.openxmlformats.org/drawingml/2006/main" name="Inner slides">
  <a:themeElements>
    <a:clrScheme name="Custom 9">
      <a:dk1>
        <a:srgbClr val="181818"/>
      </a:dk1>
      <a:lt1>
        <a:srgbClr val="FFFFFF"/>
      </a:lt1>
      <a:dk2>
        <a:srgbClr val="FFFFFF"/>
      </a:dk2>
      <a:lt2>
        <a:srgbClr val="FFFFFF"/>
      </a:lt2>
      <a:accent1>
        <a:srgbClr val="FF0000"/>
      </a:accent1>
      <a:accent2>
        <a:srgbClr val="D8D8D8"/>
      </a:accent2>
      <a:accent3>
        <a:srgbClr val="A5A5A5"/>
      </a:accent3>
      <a:accent4>
        <a:srgbClr val="F2F2F2"/>
      </a:accent4>
      <a:accent5>
        <a:srgbClr val="F2F2F2"/>
      </a:accent5>
      <a:accent6>
        <a:srgbClr val="F2F2F2"/>
      </a:accent6>
      <a:hlink>
        <a:srgbClr val="F2F2F2"/>
      </a:hlink>
      <a:folHlink>
        <a:srgbClr val="F2F2F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35EF5F-7054-4F7E-82E6-5E07CB1E6745}" vid="{B345DB87-D79C-42FA-A609-586CADFA34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3F396C3F0AF0428C5CE9EC790908AE" ma:contentTypeVersion="2" ma:contentTypeDescription="Create a new document." ma:contentTypeScope="" ma:versionID="a0f2acc885e0dbe2aff2433ed073d428">
  <xsd:schema xmlns:xsd="http://www.w3.org/2001/XMLSchema" xmlns:xs="http://www.w3.org/2001/XMLSchema" xmlns:p="http://schemas.microsoft.com/office/2006/metadata/properties" xmlns:ns3="dd6aa89f-e228-4d28-af5b-3cfbbbcc7e0d" targetNamespace="http://schemas.microsoft.com/office/2006/metadata/properties" ma:root="true" ma:fieldsID="a930861ae7e01470d32bb282646ca3dc" ns3:_="">
    <xsd:import namespace="dd6aa89f-e228-4d28-af5b-3cfbbbcc7e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aa89f-e228-4d28-af5b-3cfbbbcc7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DC5DBF-AA47-4EB5-8093-B9D27C6A38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322E1B6-B69B-4B1E-9F64-FFB1E4A65691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dd6aa89f-e228-4d28-af5b-3cfbbbcc7e0d"/>
  </ds:schemaRefs>
</ds:datastoreItem>
</file>

<file path=customXml/itemProps3.xml><?xml version="1.0" encoding="utf-8"?>
<ds:datastoreItem xmlns:ds="http://schemas.openxmlformats.org/officeDocument/2006/customXml" ds:itemID="{E1C4F1D8-EA6B-4172-9045-8DC4B1037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6aa89f-e228-4d28-af5b-3cfbbbcc7e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1855324-E028-428D-AFFE-28C9365E7BE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F09D780-2F66-4AFF-9723-A1B878762C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BriskHeat-Presentation-TEMPLATE 1-9-19</Template>
  <TotalTime>375022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Franklin Gothic Book</vt:lpstr>
      <vt:lpstr>Franklin Gothic Heavy</vt:lpstr>
      <vt:lpstr>Franklin Gothic Medium</vt:lpstr>
      <vt:lpstr>Times New Roman</vt:lpstr>
      <vt:lpstr>Wingdings</vt:lpstr>
      <vt:lpstr>Inner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Johnston</dc:creator>
  <cp:lastModifiedBy>William Wei</cp:lastModifiedBy>
  <cp:revision>2111</cp:revision>
  <cp:lastPrinted>2020-09-16T12:54:57Z</cp:lastPrinted>
  <dcterms:created xsi:type="dcterms:W3CDTF">2019-01-10T15:36:34Z</dcterms:created>
  <dcterms:modified xsi:type="dcterms:W3CDTF">2020-09-17T12:37:24Z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0x010100763F396C3F0AF0428C5CE9EC790908AE</vt:lpwstr>
  </property>
</Properties>
</file>