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8"/>
  </p:notesMasterIdLst>
  <p:sldIdLst>
    <p:sldId id="1668" r:id="rId5"/>
    <p:sldId id="1670" r:id="rId6"/>
    <p:sldId id="16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8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6A19D-8AF3-4058-882A-70417DFE04A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296BA-2DC4-4AA2-9255-463D0C8A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DF473777-DFBD-4F01-B84E-73A4D8D1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94" y="56427"/>
            <a:ext cx="8837446" cy="5670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endParaRPr lang="en-US" sz="36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1F4A75-ADDA-497B-9A16-66491220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37" y="1070194"/>
            <a:ext cx="10497291" cy="4903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D389DA9-2674-4A33-8CA9-030895F8D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7127" y="6401615"/>
            <a:ext cx="476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fld id="{2B0CFC76-58E7-43C3-A637-67BD73FDBC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1DF-093C-43B7-8B32-67C8E0F8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AD28-A251-4EAD-A352-698B585AB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7A36-33FD-47A5-B5BC-69881B65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6AAE-0DA7-466E-A06B-E84A4653263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35AF-E690-4479-90BE-9A8E4DEF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9EFE-2C82-4175-A2C8-B93AA107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C00-1FC3-4C47-8CDD-2127FA3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2E8BB4-C62A-4BF0-8AD4-BBF7556A14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5C8E49-5BB3-4105-BAB9-3BF263B709BD}"/>
              </a:ext>
            </a:extLst>
          </p:cNvPr>
          <p:cNvSpPr/>
          <p:nvPr userDrawn="1"/>
        </p:nvSpPr>
        <p:spPr>
          <a:xfrm>
            <a:off x="-13716" y="655203"/>
            <a:ext cx="12205716" cy="5682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09C5A0D-250F-4EF4-95C4-08EBAAF3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652" y="1192135"/>
            <a:ext cx="10267406" cy="438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606152-0A02-47CA-B5A0-407BDF5A5E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" y="0"/>
            <a:ext cx="2947840" cy="688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D24769-1138-4187-8FA0-CEBA2AD3DC6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6" y="135860"/>
            <a:ext cx="1973366" cy="401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C2AD9F-54B7-4A15-9B44-90BA31D59E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46" y="6294456"/>
            <a:ext cx="774405" cy="5757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885560-E5D7-463F-BB1F-465B8108C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7127" y="6401615"/>
            <a:ext cx="476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fld id="{2B0CFC76-58E7-43C3-A637-67BD73FDBC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0753D-A98C-42B5-936D-5EFC914077C7}"/>
              </a:ext>
            </a:extLst>
          </p:cNvPr>
          <p:cNvSpPr txBox="1"/>
          <p:nvPr userDrawn="1"/>
        </p:nvSpPr>
        <p:spPr>
          <a:xfrm>
            <a:off x="0" y="6456516"/>
            <a:ext cx="12191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© </a:t>
            </a:r>
            <a:r>
              <a:rPr lang="en-US" sz="1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BriskHeat</a:t>
            </a:r>
            <a:r>
              <a:rPr lang="en-US" sz="1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009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0000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riskheat corporation logo">
            <a:extLst>
              <a:ext uri="{FF2B5EF4-FFF2-40B4-BE49-F238E27FC236}">
                <a16:creationId xmlns:a16="http://schemas.microsoft.com/office/drawing/2014/main" id="{0E637FA9-95CE-4B6F-BEC5-073CAF3F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353174"/>
            <a:ext cx="22302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21B4E-CFAA-4A74-BFCE-4093B4CA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018C00-1FC3-4C47-8CDD-2127FA3ED1E3}" type="slidenum"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90CC5-8A2D-4E8A-B79A-AA0858C21651}"/>
              </a:ext>
            </a:extLst>
          </p:cNvPr>
          <p:cNvSpPr txBox="1"/>
          <p:nvPr/>
        </p:nvSpPr>
        <p:spPr>
          <a:xfrm>
            <a:off x="458937" y="2705725"/>
            <a:ext cx="11274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/>
            </a:lvl1pPr>
          </a:lstStyle>
          <a:p>
            <a:r>
              <a:rPr lang="en-US" dirty="0"/>
              <a:t>Example of setting interfacial thermal conductance (ITC) based on different geometries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48A17-8C65-4FEC-8E97-F88744D7DCA4}"/>
              </a:ext>
            </a:extLst>
          </p:cNvPr>
          <p:cNvSpPr txBox="1"/>
          <p:nvPr/>
        </p:nvSpPr>
        <p:spPr>
          <a:xfrm>
            <a:off x="9119883" y="348288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F8979BB-C096-48AD-8D41-2FE7EE25D3E7}"/>
              </a:ext>
            </a:extLst>
          </p:cNvPr>
          <p:cNvSpPr txBox="1">
            <a:spLocks/>
          </p:cNvSpPr>
          <p:nvPr/>
        </p:nvSpPr>
        <p:spPr>
          <a:xfrm>
            <a:off x="11522362" y="6417896"/>
            <a:ext cx="4767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0CFC76-58E7-43C3-A637-67BD73FDBC31}" type="slidenum">
              <a:rPr lang="en-US" smtClean="0">
                <a:latin typeface="Franklin Gothic Medium" panose="020B0603020102020204" pitchFamily="34" charset="0"/>
              </a:rPr>
              <a:pPr/>
              <a:t>1</a:t>
            </a:fld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E1131-9F6F-4739-B208-3BC6728C5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0CFC76-58E7-43C3-A637-67BD73FDBC3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mage result for Briskheat corporation logo">
            <a:extLst>
              <a:ext uri="{FF2B5EF4-FFF2-40B4-BE49-F238E27FC236}">
                <a16:creationId xmlns:a16="http://schemas.microsoft.com/office/drawing/2014/main" id="{09BD3CAD-0A93-4D51-90D1-70F3A3C8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353174"/>
            <a:ext cx="22302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24E5C94-0B98-4E7B-916E-FA2AB697C9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18C00-1FC3-4C47-8CDD-2127FA3ED1E3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E795D-CBD1-4AF2-9677-73CE0497F884}"/>
              </a:ext>
            </a:extLst>
          </p:cNvPr>
          <p:cNvSpPr txBox="1"/>
          <p:nvPr/>
        </p:nvSpPr>
        <p:spPr>
          <a:xfrm>
            <a:off x="9119883" y="348288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4D45CA-B58A-4CD7-B633-BF8F440CFE3E}"/>
              </a:ext>
            </a:extLst>
          </p:cNvPr>
          <p:cNvCxnSpPr>
            <a:cxnSpLocks/>
          </p:cNvCxnSpPr>
          <p:nvPr/>
        </p:nvCxnSpPr>
        <p:spPr>
          <a:xfrm>
            <a:off x="104775" y="1094668"/>
            <a:ext cx="11982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887BFF39-D300-499C-8257-E76D110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93" y="56427"/>
            <a:ext cx="9154615" cy="567039"/>
          </a:xfrm>
        </p:spPr>
        <p:txBody>
          <a:bodyPr/>
          <a:lstStyle/>
          <a:p>
            <a:r>
              <a:rPr lang="en-US" altLang="zh-TW" sz="3000" dirty="0"/>
              <a:t>Summary of </a:t>
            </a:r>
            <a:r>
              <a:rPr lang="en-US" sz="3000" dirty="0"/>
              <a:t>interface thermal conductance (ITC)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2BBF32-8566-4013-80AE-B459BEE53D06}"/>
              </a:ext>
            </a:extLst>
          </p:cNvPr>
          <p:cNvGrpSpPr/>
          <p:nvPr/>
        </p:nvGrpSpPr>
        <p:grpSpPr>
          <a:xfrm>
            <a:off x="8086436" y="3662425"/>
            <a:ext cx="2015993" cy="2377535"/>
            <a:chOff x="8097779" y="3968349"/>
            <a:chExt cx="2015993" cy="23775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458DF8-F299-42B5-9775-90CBB41ED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7779" y="3968349"/>
              <a:ext cx="2015993" cy="237753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705B44-2A65-431C-99B0-F8448AB924A4}"/>
                </a:ext>
              </a:extLst>
            </p:cNvPr>
            <p:cNvSpPr/>
            <p:nvPr/>
          </p:nvSpPr>
          <p:spPr>
            <a:xfrm>
              <a:off x="8399399" y="5730890"/>
              <a:ext cx="947801" cy="4000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FDA3C4-9168-4B7C-B205-6029356D5D2C}"/>
              </a:ext>
            </a:extLst>
          </p:cNvPr>
          <p:cNvSpPr txBox="1"/>
          <p:nvPr/>
        </p:nvSpPr>
        <p:spPr>
          <a:xfrm>
            <a:off x="8097779" y="1935809"/>
            <a:ext cx="4060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interface thermal conductance is set as 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0.15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    between </a:t>
            </a:r>
            <a:r>
              <a:rPr lang="en-US" dirty="0">
                <a:solidFill>
                  <a:srgbClr val="FF0000"/>
                </a:solidFill>
              </a:rPr>
              <a:t>liner and insulation 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0.15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    between MICA heaters and liner.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5E0741-9750-4F39-9E8E-B18EE528F0EA}"/>
              </a:ext>
            </a:extLst>
          </p:cNvPr>
          <p:cNvCxnSpPr/>
          <p:nvPr/>
        </p:nvCxnSpPr>
        <p:spPr>
          <a:xfrm>
            <a:off x="104775" y="1818207"/>
            <a:ext cx="11782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8BB33-FF34-4D15-9E11-6CAD4FD6F27F}"/>
              </a:ext>
            </a:extLst>
          </p:cNvPr>
          <p:cNvCxnSpPr>
            <a:cxnSpLocks/>
          </p:cNvCxnSpPr>
          <p:nvPr/>
        </p:nvCxnSpPr>
        <p:spPr>
          <a:xfrm>
            <a:off x="4073223" y="1079093"/>
            <a:ext cx="0" cy="5090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CA9FA0-0D2E-4214-9686-A5884DA79828}"/>
              </a:ext>
            </a:extLst>
          </p:cNvPr>
          <p:cNvCxnSpPr>
            <a:cxnSpLocks/>
          </p:cNvCxnSpPr>
          <p:nvPr/>
        </p:nvCxnSpPr>
        <p:spPr>
          <a:xfrm>
            <a:off x="8086436" y="1082959"/>
            <a:ext cx="0" cy="5090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A03544-F7DB-47FF-AD6F-7E9DD39E3320}"/>
              </a:ext>
            </a:extLst>
          </p:cNvPr>
          <p:cNvSpPr txBox="1"/>
          <p:nvPr/>
        </p:nvSpPr>
        <p:spPr>
          <a:xfrm>
            <a:off x="713596" y="112816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Wire (on pipes)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D57AA-6CC1-4C0E-82FD-49ADB17A03CA}"/>
              </a:ext>
            </a:extLst>
          </p:cNvPr>
          <p:cNvSpPr txBox="1"/>
          <p:nvPr/>
        </p:nvSpPr>
        <p:spPr>
          <a:xfrm>
            <a:off x="4717572" y="1123554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Tape (on pipes)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06DF0-44FB-4D15-B765-3FF5D02B47D3}"/>
              </a:ext>
            </a:extLst>
          </p:cNvPr>
          <p:cNvSpPr txBox="1"/>
          <p:nvPr/>
        </p:nvSpPr>
        <p:spPr>
          <a:xfrm>
            <a:off x="8945243" y="1126086"/>
            <a:ext cx="256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MICA heater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A94148-51C2-4540-9B76-B2C0A2F3D576}"/>
              </a:ext>
            </a:extLst>
          </p:cNvPr>
          <p:cNvGrpSpPr/>
          <p:nvPr/>
        </p:nvGrpSpPr>
        <p:grpSpPr>
          <a:xfrm>
            <a:off x="10132424" y="3603018"/>
            <a:ext cx="2025763" cy="2714307"/>
            <a:chOff x="10132424" y="3205855"/>
            <a:chExt cx="2025763" cy="27143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4226A4-17F9-45F2-A07F-42EA844A9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2424" y="3205855"/>
              <a:ext cx="2025763" cy="2699703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8BC36A-BD45-4E7F-8B0F-AA96BBA3AC47}"/>
                </a:ext>
              </a:extLst>
            </p:cNvPr>
            <p:cNvSpPr/>
            <p:nvPr/>
          </p:nvSpPr>
          <p:spPr>
            <a:xfrm>
              <a:off x="10405999" y="5520112"/>
              <a:ext cx="947801" cy="4000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E9286-D4F7-48B3-82D4-D001ECB0B63B}"/>
              </a:ext>
            </a:extLst>
          </p:cNvPr>
          <p:cNvSpPr/>
          <p:nvPr/>
        </p:nvSpPr>
        <p:spPr>
          <a:xfrm>
            <a:off x="258937" y="624045"/>
            <a:ext cx="11884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h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 W/m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 is the natural convection coefficient in our lab, independent of type of heating element.</a:t>
            </a:r>
            <a:endParaRPr lang="en-US" sz="2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708E9-9283-4C70-9EFA-A3E8077085C9}"/>
              </a:ext>
            </a:extLst>
          </p:cNvPr>
          <p:cNvSpPr txBox="1"/>
          <p:nvPr/>
        </p:nvSpPr>
        <p:spPr>
          <a:xfrm>
            <a:off x="60011" y="1935809"/>
            <a:ext cx="3983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interface thermal conductance is set as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25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between weldment and liner.</a:t>
            </a:r>
          </a:p>
          <a:p>
            <a:pPr algn="just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4A07E2-AE8D-4824-B51D-03EA4C07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382" y="3482883"/>
            <a:ext cx="851996" cy="273011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4CEFEDB-7A17-47C5-8E20-339985B41C48}"/>
              </a:ext>
            </a:extLst>
          </p:cNvPr>
          <p:cNvSpPr/>
          <p:nvPr/>
        </p:nvSpPr>
        <p:spPr>
          <a:xfrm>
            <a:off x="1793540" y="4847941"/>
            <a:ext cx="648838" cy="400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AD5FE9-216E-45AF-8A66-29EDD4C4C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147" y="4361733"/>
            <a:ext cx="1064636" cy="18799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A5A4D9E-5A8A-43AC-9F14-A6119F484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23" y="4484045"/>
            <a:ext cx="967722" cy="172895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A5CAF97-6360-437A-BB38-EC460C19268C}"/>
              </a:ext>
            </a:extLst>
          </p:cNvPr>
          <p:cNvSpPr/>
          <p:nvPr/>
        </p:nvSpPr>
        <p:spPr>
          <a:xfrm>
            <a:off x="4834221" y="5851438"/>
            <a:ext cx="947801" cy="400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3ADA9-657E-4B46-A6EB-41CFDC86EE88}"/>
              </a:ext>
            </a:extLst>
          </p:cNvPr>
          <p:cNvSpPr/>
          <p:nvPr/>
        </p:nvSpPr>
        <p:spPr>
          <a:xfrm>
            <a:off x="6238860" y="5788568"/>
            <a:ext cx="947801" cy="400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DF61DA-2ACF-43C6-98EA-5D101ED68190}"/>
              </a:ext>
            </a:extLst>
          </p:cNvPr>
          <p:cNvSpPr txBox="1"/>
          <p:nvPr/>
        </p:nvSpPr>
        <p:spPr>
          <a:xfrm>
            <a:off x="4073222" y="1935809"/>
            <a:ext cx="3983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interface thermal conductance is set as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15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    between weldment and liner 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10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    between </a:t>
            </a:r>
            <a:r>
              <a:rPr lang="en-US" dirty="0">
                <a:solidFill>
                  <a:srgbClr val="FF0000"/>
                </a:solidFill>
              </a:rPr>
              <a:t>liner and insulation.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10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    between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tape</a:t>
            </a:r>
            <a:r>
              <a:rPr lang="en-US" dirty="0">
                <a:solidFill>
                  <a:srgbClr val="FF0000"/>
                </a:solidFill>
              </a:rPr>
              <a:t> and insulation.</a:t>
            </a:r>
          </a:p>
        </p:txBody>
      </p:sp>
    </p:spTree>
    <p:extLst>
      <p:ext uri="{BB962C8B-B14F-4D97-AF65-F5344CB8AC3E}">
        <p14:creationId xmlns:p14="http://schemas.microsoft.com/office/powerpoint/2010/main" val="343528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E1131-9F6F-4739-B208-3BC6728C5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0CFC76-58E7-43C3-A637-67BD73FDBC3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Image result for Briskheat corporation logo">
            <a:extLst>
              <a:ext uri="{FF2B5EF4-FFF2-40B4-BE49-F238E27FC236}">
                <a16:creationId xmlns:a16="http://schemas.microsoft.com/office/drawing/2014/main" id="{09BD3CAD-0A93-4D51-90D1-70F3A3C8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353174"/>
            <a:ext cx="22302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24E5C94-0B98-4E7B-916E-FA2AB697C9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18C00-1FC3-4C47-8CDD-2127FA3ED1E3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E795D-CBD1-4AF2-9677-73CE0497F884}"/>
              </a:ext>
            </a:extLst>
          </p:cNvPr>
          <p:cNvSpPr txBox="1"/>
          <p:nvPr/>
        </p:nvSpPr>
        <p:spPr>
          <a:xfrm>
            <a:off x="9119883" y="348288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4D45CA-B58A-4CD7-B633-BF8F440CFE3E}"/>
              </a:ext>
            </a:extLst>
          </p:cNvPr>
          <p:cNvCxnSpPr>
            <a:cxnSpLocks/>
          </p:cNvCxnSpPr>
          <p:nvPr/>
        </p:nvCxnSpPr>
        <p:spPr>
          <a:xfrm>
            <a:off x="104775" y="1094668"/>
            <a:ext cx="11982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887BFF39-D300-499C-8257-E76D110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93" y="56427"/>
            <a:ext cx="9154615" cy="567039"/>
          </a:xfrm>
        </p:spPr>
        <p:txBody>
          <a:bodyPr/>
          <a:lstStyle/>
          <a:p>
            <a:r>
              <a:rPr lang="en-US" altLang="zh-TW" sz="3000" dirty="0"/>
              <a:t>Summary of </a:t>
            </a:r>
            <a:r>
              <a:rPr lang="en-US" sz="3000" dirty="0"/>
              <a:t>interface thermal conductance (ITC)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2BBF32-8566-4013-80AE-B459BEE53D06}"/>
              </a:ext>
            </a:extLst>
          </p:cNvPr>
          <p:cNvGrpSpPr/>
          <p:nvPr/>
        </p:nvGrpSpPr>
        <p:grpSpPr>
          <a:xfrm>
            <a:off x="8086436" y="3662425"/>
            <a:ext cx="2015993" cy="2377535"/>
            <a:chOff x="8097779" y="3968349"/>
            <a:chExt cx="2015993" cy="23775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458DF8-F299-42B5-9775-90CBB41ED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7779" y="3968349"/>
              <a:ext cx="2015993" cy="237753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705B44-2A65-431C-99B0-F8448AB924A4}"/>
                </a:ext>
              </a:extLst>
            </p:cNvPr>
            <p:cNvSpPr/>
            <p:nvPr/>
          </p:nvSpPr>
          <p:spPr>
            <a:xfrm>
              <a:off x="8399399" y="5730890"/>
              <a:ext cx="947801" cy="4000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FDA3C4-9168-4B7C-B205-6029356D5D2C}"/>
              </a:ext>
            </a:extLst>
          </p:cNvPr>
          <p:cNvSpPr txBox="1"/>
          <p:nvPr/>
        </p:nvSpPr>
        <p:spPr>
          <a:xfrm>
            <a:off x="8097779" y="1935809"/>
            <a:ext cx="4060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interface thermal conductance is set as 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0.15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    between </a:t>
            </a:r>
            <a:r>
              <a:rPr lang="en-US" dirty="0">
                <a:solidFill>
                  <a:srgbClr val="FF0000"/>
                </a:solidFill>
              </a:rPr>
              <a:t>liner and insulation 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0.15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    between MICA heaters and liner.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5E0741-9750-4F39-9E8E-B18EE528F0EA}"/>
              </a:ext>
            </a:extLst>
          </p:cNvPr>
          <p:cNvCxnSpPr/>
          <p:nvPr/>
        </p:nvCxnSpPr>
        <p:spPr>
          <a:xfrm>
            <a:off x="104775" y="1818207"/>
            <a:ext cx="11782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8BB33-FF34-4D15-9E11-6CAD4FD6F27F}"/>
              </a:ext>
            </a:extLst>
          </p:cNvPr>
          <p:cNvCxnSpPr>
            <a:cxnSpLocks/>
          </p:cNvCxnSpPr>
          <p:nvPr/>
        </p:nvCxnSpPr>
        <p:spPr>
          <a:xfrm>
            <a:off x="4073223" y="1079093"/>
            <a:ext cx="0" cy="5090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CA9FA0-0D2E-4214-9686-A5884DA79828}"/>
              </a:ext>
            </a:extLst>
          </p:cNvPr>
          <p:cNvCxnSpPr>
            <a:cxnSpLocks/>
          </p:cNvCxnSpPr>
          <p:nvPr/>
        </p:nvCxnSpPr>
        <p:spPr>
          <a:xfrm>
            <a:off x="8086436" y="1082959"/>
            <a:ext cx="0" cy="5090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A03544-F7DB-47FF-AD6F-7E9DD39E3320}"/>
              </a:ext>
            </a:extLst>
          </p:cNvPr>
          <p:cNvSpPr txBox="1"/>
          <p:nvPr/>
        </p:nvSpPr>
        <p:spPr>
          <a:xfrm>
            <a:off x="713596" y="112816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Wire (on pipes)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D57AA-6CC1-4C0E-82FD-49ADB17A03CA}"/>
              </a:ext>
            </a:extLst>
          </p:cNvPr>
          <p:cNvSpPr txBox="1"/>
          <p:nvPr/>
        </p:nvSpPr>
        <p:spPr>
          <a:xfrm>
            <a:off x="4717572" y="1123554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Tape (on pipes)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06DF0-44FB-4D15-B765-3FF5D02B47D3}"/>
              </a:ext>
            </a:extLst>
          </p:cNvPr>
          <p:cNvSpPr txBox="1"/>
          <p:nvPr/>
        </p:nvSpPr>
        <p:spPr>
          <a:xfrm>
            <a:off x="8945243" y="1126086"/>
            <a:ext cx="256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MICA heater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A94148-51C2-4540-9B76-B2C0A2F3D576}"/>
              </a:ext>
            </a:extLst>
          </p:cNvPr>
          <p:cNvGrpSpPr/>
          <p:nvPr/>
        </p:nvGrpSpPr>
        <p:grpSpPr>
          <a:xfrm>
            <a:off x="10132424" y="3603018"/>
            <a:ext cx="2025763" cy="2714307"/>
            <a:chOff x="10132424" y="3205855"/>
            <a:chExt cx="2025763" cy="27143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4226A4-17F9-45F2-A07F-42EA844A9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2424" y="3205855"/>
              <a:ext cx="2025763" cy="2699703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8BC36A-BD45-4E7F-8B0F-AA96BBA3AC47}"/>
                </a:ext>
              </a:extLst>
            </p:cNvPr>
            <p:cNvSpPr/>
            <p:nvPr/>
          </p:nvSpPr>
          <p:spPr>
            <a:xfrm>
              <a:off x="10405999" y="5520112"/>
              <a:ext cx="947801" cy="4000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E9286-D4F7-48B3-82D4-D001ECB0B63B}"/>
              </a:ext>
            </a:extLst>
          </p:cNvPr>
          <p:cNvSpPr/>
          <p:nvPr/>
        </p:nvSpPr>
        <p:spPr>
          <a:xfrm>
            <a:off x="258937" y="624045"/>
            <a:ext cx="11884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h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 W/m</a:t>
            </a:r>
            <a:r>
              <a:rPr lang="en-US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 is the natural convection coefficient in our lab, independent of type of heating element.</a:t>
            </a:r>
            <a:endParaRPr lang="en-US" sz="2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708E9-9283-4C70-9EFA-A3E8077085C9}"/>
              </a:ext>
            </a:extLst>
          </p:cNvPr>
          <p:cNvSpPr txBox="1"/>
          <p:nvPr/>
        </p:nvSpPr>
        <p:spPr>
          <a:xfrm>
            <a:off x="60011" y="1935809"/>
            <a:ext cx="3983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interface thermal conductance is set as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25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between weldment and liner.</a:t>
            </a:r>
          </a:p>
          <a:p>
            <a:pPr algn="just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4A07E2-AE8D-4824-B51D-03EA4C07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382" y="3482883"/>
            <a:ext cx="851996" cy="273011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4CEFEDB-7A17-47C5-8E20-339985B41C48}"/>
              </a:ext>
            </a:extLst>
          </p:cNvPr>
          <p:cNvSpPr/>
          <p:nvPr/>
        </p:nvSpPr>
        <p:spPr>
          <a:xfrm>
            <a:off x="1793540" y="4847941"/>
            <a:ext cx="648838" cy="400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AD5FE9-216E-45AF-8A66-29EDD4C4C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001" y="3788177"/>
            <a:ext cx="1221503" cy="215695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A5A4D9E-5A8A-43AC-9F14-A6119F484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161" y="3861043"/>
            <a:ext cx="1292101" cy="230849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A5CAF97-6360-437A-BB38-EC460C19268C}"/>
              </a:ext>
            </a:extLst>
          </p:cNvPr>
          <p:cNvSpPr/>
          <p:nvPr/>
        </p:nvSpPr>
        <p:spPr>
          <a:xfrm>
            <a:off x="4874982" y="5563307"/>
            <a:ext cx="947801" cy="400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3ADA9-657E-4B46-A6EB-41CFDC86EE88}"/>
              </a:ext>
            </a:extLst>
          </p:cNvPr>
          <p:cNvSpPr/>
          <p:nvPr/>
        </p:nvSpPr>
        <p:spPr>
          <a:xfrm>
            <a:off x="6703677" y="5745110"/>
            <a:ext cx="947801" cy="400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DF61DA-2ACF-43C6-98EA-5D101ED68190}"/>
              </a:ext>
            </a:extLst>
          </p:cNvPr>
          <p:cNvSpPr txBox="1"/>
          <p:nvPr/>
        </p:nvSpPr>
        <p:spPr>
          <a:xfrm>
            <a:off x="4073222" y="1935809"/>
            <a:ext cx="3983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interface thermal conductance is set as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15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    between weldment and liner </a:t>
            </a:r>
          </a:p>
          <a:p>
            <a:pPr marL="7429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ITC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= 100 W/m</a:t>
            </a:r>
            <a:r>
              <a:rPr lang="pt-BR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-K </a:t>
            </a:r>
          </a:p>
          <a:p>
            <a:pPr marL="457200" lvl="2" algn="just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</a:rPr>
              <a:t>     between </a:t>
            </a:r>
            <a:r>
              <a:rPr lang="en-US" dirty="0">
                <a:solidFill>
                  <a:srgbClr val="FF0000"/>
                </a:solidFill>
              </a:rPr>
              <a:t>liner and insulation.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2318C-972A-4CFD-98A1-35901CEE70BB}"/>
              </a:ext>
            </a:extLst>
          </p:cNvPr>
          <p:cNvSpPr/>
          <p:nvPr/>
        </p:nvSpPr>
        <p:spPr>
          <a:xfrm>
            <a:off x="60011" y="56427"/>
            <a:ext cx="12083397" cy="62967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settings</a:t>
            </a:r>
          </a:p>
        </p:txBody>
      </p:sp>
    </p:spTree>
    <p:extLst>
      <p:ext uri="{BB962C8B-B14F-4D97-AF65-F5344CB8AC3E}">
        <p14:creationId xmlns:p14="http://schemas.microsoft.com/office/powerpoint/2010/main" val="3465066894"/>
      </p:ext>
    </p:extLst>
  </p:cSld>
  <p:clrMapOvr>
    <a:masterClrMapping/>
  </p:clrMapOvr>
</p:sld>
</file>

<file path=ppt/theme/theme1.xml><?xml version="1.0" encoding="utf-8"?>
<a:theme xmlns:a="http://schemas.openxmlformats.org/drawingml/2006/main" name="Inner slides">
  <a:themeElements>
    <a:clrScheme name="Custom 9">
      <a:dk1>
        <a:srgbClr val="181818"/>
      </a:dk1>
      <a:lt1>
        <a:srgbClr val="FFFFFF"/>
      </a:lt1>
      <a:dk2>
        <a:srgbClr val="FFFFFF"/>
      </a:dk2>
      <a:lt2>
        <a:srgbClr val="FFFFFF"/>
      </a:lt2>
      <a:accent1>
        <a:srgbClr val="FF0000"/>
      </a:accent1>
      <a:accent2>
        <a:srgbClr val="D8D8D8"/>
      </a:accent2>
      <a:accent3>
        <a:srgbClr val="A5A5A5"/>
      </a:accent3>
      <a:accent4>
        <a:srgbClr val="F2F2F2"/>
      </a:accent4>
      <a:accent5>
        <a:srgbClr val="F2F2F2"/>
      </a:accent5>
      <a:accent6>
        <a:srgbClr val="F2F2F2"/>
      </a:accent6>
      <a:hlink>
        <a:srgbClr val="F2F2F2"/>
      </a:hlink>
      <a:folHlink>
        <a:srgbClr val="F2F2F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935EF5F-7054-4F7E-82E6-5E07CB1E6745}" vid="{B345DB87-D79C-42FA-A609-586CADFA3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11855324-E028-428D-AFFE-28C9365E7B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24DC5DBF-AA47-4EB5-8093-B9D27C6A38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BriskHeat-Presentation-TEMPLATE 1-9-19</Template>
  <TotalTime>10576</TotalTime>
  <Words>280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Franklin Gothic Book</vt:lpstr>
      <vt:lpstr>Franklin Gothic Heavy</vt:lpstr>
      <vt:lpstr>Franklin Gothic Medium</vt:lpstr>
      <vt:lpstr>Times New Roman</vt:lpstr>
      <vt:lpstr>Wingdings</vt:lpstr>
      <vt:lpstr>Inner slides</vt:lpstr>
      <vt:lpstr>PowerPoint Presentation</vt:lpstr>
      <vt:lpstr>Summary of interface thermal conductance (ITC) </vt:lpstr>
      <vt:lpstr>Summary of interface thermal conductance (ITC)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Johnston</dc:creator>
  <cp:lastModifiedBy>William Wei</cp:lastModifiedBy>
  <cp:revision>175</cp:revision>
  <dcterms:created xsi:type="dcterms:W3CDTF">2019-01-10T15:36:34Z</dcterms:created>
  <dcterms:modified xsi:type="dcterms:W3CDTF">2020-06-15T19:32:51Z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