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CD912D-A189-403F-B4A0-6E514339C6C9}">
  <a:tblStyle styleId="{A7CD912D-A189-403F-B4A0-6E514339C6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a34dc78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a34dc78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34dc783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34dc783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352f981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352f981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a34dc783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a34dc783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a34dc783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a34dc783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Excel Solver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a4b8d4e3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a4b8d4e3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a4b8d4e3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a4b8d4e3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a34dc783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a34dc783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Excel Solver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a4b8d4e3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a4b8d4e3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Excel Solver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a34dc783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a34dc783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34dc78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34dc78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352f98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352f98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34dc78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a34dc78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a34dc78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a34dc78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34dc783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34dc78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352f981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352f981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 </a:t>
            </a:r>
            <a:r>
              <a:rPr lang="en" sz="1300">
                <a:solidFill>
                  <a:srgbClr val="595959"/>
                </a:solidFill>
              </a:rPr>
              <a:t>using Figure 1, Quantitative model (Excel) to estimate best routes to maximize shipments to NY/minimize cost (on avg- 300,000 ft^3/month ~1360 ft^3/container (using avg number from google for ISO…) → 220 containers/mo * 15% growth → ~33/38 additional containers needed/month [</a:t>
            </a:r>
            <a:r>
              <a:rPr i="1" lang="en" sz="500">
                <a:solidFill>
                  <a:srgbClr val="0000FF"/>
                </a:solidFill>
              </a:rPr>
              <a:t>https://www.mrbox.co.uk/shipping-containers/#:~:text=Standard%20ISO%20shipping%20containers%20are,ft%20(2.89m)%20high.</a:t>
            </a:r>
            <a:r>
              <a:rPr lang="en" sz="1300">
                <a:solidFill>
                  <a:srgbClr val="595959"/>
                </a:solidFill>
              </a:rPr>
              <a:t>]</a:t>
            </a:r>
            <a:endParaRPr sz="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34dc783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a34dc783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Predict demand for specific parts and differences among locations &amp; ship more directly to where there’s more need, i.e. NY (so don’t have to ask west coast locations as often)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Store parts (across the board) at DCs in case of unexpected shortages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a34dc78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a34dc78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4b8d4e3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4b8d4e3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 cost standpoint, partnering with JMG will save you money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william8siew/CMGCaseStudy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mrbox.co.uk/shipping-containers/#:~:text=Standard%20ISO%20shipping%20containers%20are,ft%20(2.89m)%20high" TargetMode="External"/><Relationship Id="rId4" Type="http://schemas.openxmlformats.org/officeDocument/2006/relationships/hyperlink" Target="https://flatiron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00" y="-4075"/>
            <a:ext cx="9144000" cy="5143500"/>
          </a:xfrm>
          <a:prstGeom prst="rect">
            <a:avLst/>
          </a:prstGeom>
          <a:solidFill>
            <a:srgbClr val="FFFFFF">
              <a:alpha val="95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450" y="494500"/>
            <a:ext cx="85206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Optimizing CMG Shipments</a:t>
            </a:r>
            <a:endParaRPr sz="4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225425"/>
            <a:ext cx="85206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Dennis Leo, William Siew, Grace Zhang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201937" y="148923"/>
            <a:ext cx="8725484" cy="4837500"/>
            <a:chOff x="172950" y="149377"/>
            <a:chExt cx="8797625" cy="4837500"/>
          </a:xfrm>
        </p:grpSpPr>
        <p:grpSp>
          <p:nvGrpSpPr>
            <p:cNvPr id="58" name="Google Shape;58;p13"/>
            <p:cNvGrpSpPr/>
            <p:nvPr/>
          </p:nvGrpSpPr>
          <p:grpSpPr>
            <a:xfrm>
              <a:off x="172950" y="149377"/>
              <a:ext cx="980400" cy="960300"/>
              <a:chOff x="172950" y="198052"/>
              <a:chExt cx="980400" cy="960300"/>
            </a:xfrm>
          </p:grpSpPr>
          <p:cxnSp>
            <p:nvCxnSpPr>
              <p:cNvPr id="59" name="Google Shape;59;p13"/>
              <p:cNvCxnSpPr/>
              <p:nvPr/>
            </p:nvCxnSpPr>
            <p:spPr>
              <a:xfrm rot="10800000">
                <a:off x="215561" y="198052"/>
                <a:ext cx="2700" cy="960300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72950" y="253073"/>
                <a:ext cx="980400" cy="0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" name="Google Shape;61;p13"/>
            <p:cNvGrpSpPr/>
            <p:nvPr/>
          </p:nvGrpSpPr>
          <p:grpSpPr>
            <a:xfrm rot="10800000">
              <a:off x="7990175" y="4026577"/>
              <a:ext cx="980400" cy="960300"/>
              <a:chOff x="172950" y="198052"/>
              <a:chExt cx="980400" cy="960300"/>
            </a:xfrm>
          </p:grpSpPr>
          <p:cxnSp>
            <p:nvCxnSpPr>
              <p:cNvPr id="62" name="Google Shape;62;p13"/>
              <p:cNvCxnSpPr/>
              <p:nvPr/>
            </p:nvCxnSpPr>
            <p:spPr>
              <a:xfrm rot="10800000">
                <a:off x="215561" y="198052"/>
                <a:ext cx="2700" cy="960300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13"/>
              <p:cNvCxnSpPr/>
              <p:nvPr/>
            </p:nvCxnSpPr>
            <p:spPr>
              <a:xfrm>
                <a:off x="172950" y="253073"/>
                <a:ext cx="980400" cy="0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Interview Findings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510600" y="2990075"/>
            <a:ext cx="57957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ontserrat"/>
              <a:buChar char="-"/>
            </a:pPr>
            <a:r>
              <a:rPr lang="en" sz="11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Different lead times, Order cost, holding cost, for different parts- Chris Trevino, New York Distribution Center Manager</a:t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ontserrat"/>
              <a:buChar char="-"/>
            </a:pPr>
            <a:r>
              <a:rPr lang="en" sz="11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The issue is in the ability to forecast demand, as the current process is not doing a good enough job - Chris Trevino, New York Distribution Center Manager</a:t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ontserrat"/>
              <a:buChar char="-"/>
            </a:pPr>
            <a:r>
              <a:rPr lang="en" sz="11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Half of the capacity in Seattle is currently shipped to NY (Seattle + SF on west coast- both have much smaller demand, about half of what exists in NY)</a:t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ontserrat"/>
              <a:buChar char="-"/>
            </a:pPr>
            <a:r>
              <a:t/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ontserrat"/>
              <a:buChar char="-"/>
            </a:pPr>
            <a:r>
              <a:t/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3F3F3"/>
                </a:solidFill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75" y="1385675"/>
            <a:ext cx="1370950" cy="13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106950" y="3370225"/>
            <a:ext cx="3577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ontserrat"/>
              <a:buChar char="-"/>
            </a:pPr>
            <a:r>
              <a:rPr lang="en" sz="11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Half of the capacity in Seattle is currently shipped to NY </a:t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ontserrat"/>
              <a:buChar char="-"/>
            </a:pPr>
            <a:r>
              <a:t/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ontserrat"/>
              <a:buChar char="-"/>
            </a:pPr>
            <a:r>
              <a:t/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00475" y="2844125"/>
            <a:ext cx="2868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Jean Carlyle</a:t>
            </a:r>
            <a:endParaRPr sz="1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Supply Chain Manager, US Distribution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2007150"/>
            <a:ext cx="8520600" cy="11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Appendix</a:t>
            </a:r>
            <a:endParaRPr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223250" y="1578750"/>
            <a:ext cx="6697500" cy="1986000"/>
          </a:xfrm>
          <a:prstGeom prst="rect">
            <a:avLst/>
          </a:prstGeom>
          <a:solidFill>
            <a:srgbClr val="FFFFFF">
              <a:alpha val="16200"/>
            </a:srgbClr>
          </a:solidFill>
          <a:ln cap="flat" cmpd="sng" w="762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Montserrat"/>
              <a:buAutoNum type="alphaUcPeriod"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CMG Shipping Lanes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50" y="1165250"/>
            <a:ext cx="7950300" cy="28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B. JMG + CMG Shipping Lanes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308" y="1017725"/>
            <a:ext cx="4597380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C. Risk Solver- CMG Shipping Routes (Path 1) 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5" y="1189775"/>
            <a:ext cx="8167658" cy="357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Risk Solver- CMG Shipping Routes (Path 3)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" y="1152477"/>
            <a:ext cx="8832300" cy="39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Sensitivity Report (Path 3)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5" y="1105250"/>
            <a:ext cx="3369275" cy="38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800" y="1456750"/>
            <a:ext cx="4806717" cy="255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D. Optimal Routes (Ordered, with JMG)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1163650" y="12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{A7CD912D-A189-403F-B4A0-6E514339C6C9}</a:tableStyleId>
              </a:tblPr>
              <a:tblGrid>
                <a:gridCol w="3718050"/>
                <a:gridCol w="1492175"/>
                <a:gridCol w="1606475"/>
              </a:tblGrid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Path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Max. Capacity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Cost/Container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</a:t>
                      </a: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Seoul&gt;Shanghai&gt;San Francisco&gt;New York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$2600</a:t>
                      </a:r>
                      <a:endParaRPr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</a:t>
                      </a: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Beijing&gt;LA&gt;Seattle&gt;New York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$3400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</a:t>
                      </a: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Beijing&gt;LA&gt;KC&gt;New York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$3500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</a:t>
                      </a: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Seoul&gt;Shanghai&gt;Seattle&gt;New York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$3700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</a:t>
                      </a: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Seoul&gt;Taipei&gt;San Francisco&gt;New York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$3900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</a:t>
                      </a: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Seoul&gt;Osaka&gt;Seattle&gt;New York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$4300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</a:t>
                      </a: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Seoul&gt;Osaka&gt;Seattle&gt;Baltimore&gt;New York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$5000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96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E. </a:t>
            </a: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Optimal Routes (Ordered, without JMG)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1163650" y="12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{A7CD912D-A189-403F-B4A0-6E514339C6C9}</a:tableStyleId>
              </a:tblPr>
              <a:tblGrid>
                <a:gridCol w="3718050"/>
                <a:gridCol w="1492175"/>
                <a:gridCol w="1606475"/>
              </a:tblGrid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Path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Max. Capacity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Cost/Container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Seoul&gt;Shanghai&gt;San Francisco&gt;New York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2600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Seoul&gt;Shanghai&gt;Seattle&gt;New York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Seoul&gt;Taipei&gt;San Francisco&gt;New York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Seoul&gt;Osaka&gt;Seattle&gt;New York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D. Python- </a:t>
            </a: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Dijkstra's</a:t>
            </a: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Algorithm Code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311700" y="1272150"/>
            <a:ext cx="35754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https://github.com/william8siew/CMGCaseStudy</a:t>
            </a:r>
            <a:r>
              <a:rPr lang="en" sz="17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300" y="1128369"/>
            <a:ext cx="3900449" cy="370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31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4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55625" y="1932050"/>
            <a:ext cx="43125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The Challenge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Research Findings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parked black car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150" y="0"/>
            <a:ext cx="36938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172943" y="149371"/>
            <a:ext cx="5085907" cy="4837500"/>
            <a:chOff x="172950" y="149377"/>
            <a:chExt cx="8797625" cy="48375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72950" y="149377"/>
              <a:ext cx="980400" cy="960300"/>
              <a:chOff x="172950" y="198052"/>
              <a:chExt cx="980400" cy="960300"/>
            </a:xfrm>
          </p:grpSpPr>
          <p:cxnSp>
            <p:nvCxnSpPr>
              <p:cNvPr id="74" name="Google Shape;74;p14"/>
              <p:cNvCxnSpPr/>
              <p:nvPr/>
            </p:nvCxnSpPr>
            <p:spPr>
              <a:xfrm rot="10800000">
                <a:off x="215561" y="198052"/>
                <a:ext cx="2700" cy="960300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4"/>
              <p:cNvCxnSpPr/>
              <p:nvPr/>
            </p:nvCxnSpPr>
            <p:spPr>
              <a:xfrm>
                <a:off x="172950" y="253073"/>
                <a:ext cx="980400" cy="0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6" name="Google Shape;76;p14"/>
            <p:cNvGrpSpPr/>
            <p:nvPr/>
          </p:nvGrpSpPr>
          <p:grpSpPr>
            <a:xfrm rot="10800000">
              <a:off x="7990175" y="4026577"/>
              <a:ext cx="980400" cy="960300"/>
              <a:chOff x="172950" y="198052"/>
              <a:chExt cx="980400" cy="960300"/>
            </a:xfrm>
          </p:grpSpPr>
          <p:cxnSp>
            <p:nvCxnSpPr>
              <p:cNvPr id="77" name="Google Shape;77;p14"/>
              <p:cNvCxnSpPr/>
              <p:nvPr/>
            </p:nvCxnSpPr>
            <p:spPr>
              <a:xfrm rot="10800000">
                <a:off x="215561" y="198052"/>
                <a:ext cx="2700" cy="960300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14"/>
              <p:cNvCxnSpPr/>
              <p:nvPr/>
            </p:nvCxnSpPr>
            <p:spPr>
              <a:xfrm>
                <a:off x="172950" y="253073"/>
                <a:ext cx="980400" cy="0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Sources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https://www.mrbox.co.uk/shipping-containers/#:~:text=Standard%20ISO%20shipping%20containers%20are,ft%20(2.89m)%20high</a:t>
            </a:r>
            <a:endParaRPr i="1" sz="1200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https://flatiron.com</a:t>
            </a:r>
            <a:endParaRPr i="1" sz="1200">
              <a:solidFill>
                <a:srgbClr val="6D9E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1223250" y="1578750"/>
            <a:ext cx="6697500" cy="1986000"/>
          </a:xfrm>
          <a:prstGeom prst="rect">
            <a:avLst/>
          </a:prstGeom>
          <a:solidFill>
            <a:srgbClr val="FFFFFF">
              <a:alpha val="16200"/>
            </a:srgbClr>
          </a:solidFill>
          <a:ln cap="flat" cmpd="sng" w="762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2007150"/>
            <a:ext cx="8520600" cy="11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The Challenge</a:t>
            </a:r>
            <a:endParaRPr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yscale photo of car on road"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7600" y="-4075"/>
            <a:ext cx="9144000" cy="5143500"/>
          </a:xfrm>
          <a:prstGeom prst="rect">
            <a:avLst/>
          </a:prstGeom>
          <a:solidFill>
            <a:srgbClr val="000000">
              <a:alpha val="810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56675" y="1000075"/>
            <a:ext cx="2431200" cy="3416400"/>
          </a:xfrm>
          <a:prstGeom prst="rect">
            <a:avLst/>
          </a:prstGeom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CMG Corporation is a manufacturer of luxury cars based in Seoul, South Korea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356400" y="1000075"/>
            <a:ext cx="2431200" cy="3416400"/>
          </a:xfrm>
          <a:prstGeom prst="rect">
            <a:avLst/>
          </a:prstGeom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The NY distribution center (DC) urgently needs to </a:t>
            </a:r>
            <a:r>
              <a:rPr lang="en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increase its supplies</a:t>
            </a: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to avoid shortages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356125" y="1000075"/>
            <a:ext cx="2431200" cy="3416400"/>
          </a:xfrm>
          <a:prstGeom prst="rect">
            <a:avLst/>
          </a:prstGeom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Avoiding shortages at DC’s is crucial to maintain reputation of good customer service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2007150"/>
            <a:ext cx="8520600" cy="11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223250" y="1578750"/>
            <a:ext cx="6697500" cy="1986000"/>
          </a:xfrm>
          <a:prstGeom prst="rect">
            <a:avLst/>
          </a:prstGeom>
          <a:solidFill>
            <a:srgbClr val="FFFFFF">
              <a:alpha val="16200"/>
            </a:srgbClr>
          </a:solidFill>
          <a:ln cap="flat" cmpd="sng" w="762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311700" y="288550"/>
            <a:ext cx="8520600" cy="44628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23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Short-Term</a:t>
            </a:r>
            <a:endParaRPr sz="4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1133531" y="2742225"/>
            <a:ext cx="30534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Strategically increase shipments along shipment lanes to meet current demand at NY DC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862" y="1108638"/>
            <a:ext cx="1807050" cy="18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112" y="1328949"/>
            <a:ext cx="1366426" cy="136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603274" y="2742225"/>
            <a:ext cx="27621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Partner with JMG for additional shipping lanes and Beijing manufacturer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8438" y="1374537"/>
            <a:ext cx="1327950" cy="13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210374" y="2821200"/>
            <a:ext cx="23841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Store excess parts at DCs to mitigate unexpected shortages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311700" y="288550"/>
            <a:ext cx="8520600" cy="44628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750" y="1248300"/>
            <a:ext cx="1454200" cy="14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285900" y="2821200"/>
            <a:ext cx="27177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Increase</a:t>
            </a: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transparency on lead + idle time of shipments between US DC’s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600" y="1374526"/>
            <a:ext cx="1327974" cy="132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32988" y="2821200"/>
            <a:ext cx="2617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Utilize predictive + prescriptive analytics to forecast demand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23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Long</a:t>
            </a:r>
            <a:r>
              <a:rPr lang="en" sz="4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-Term</a:t>
            </a:r>
            <a:endParaRPr sz="4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8438" y="1374537"/>
            <a:ext cx="1327950" cy="13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210374" y="2821200"/>
            <a:ext cx="23841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Store excess parts at DCs to mitigate unexpected shortages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223250" y="1578750"/>
            <a:ext cx="6697500" cy="1986000"/>
          </a:xfrm>
          <a:prstGeom prst="rect">
            <a:avLst/>
          </a:prstGeom>
          <a:solidFill>
            <a:srgbClr val="FFFFFF">
              <a:alpha val="16200"/>
            </a:srgbClr>
          </a:solidFill>
          <a:ln cap="flat" cmpd="sng" w="762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2007150"/>
            <a:ext cx="8520600" cy="11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Research Findings</a:t>
            </a:r>
            <a:endParaRPr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Why should we partner with JMG? 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358525" y="138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{A7CD912D-A189-403F-B4A0-6E514339C6C9}</a:tableStyleId>
              </a:tblPr>
              <a:tblGrid>
                <a:gridCol w="1121600"/>
                <a:gridCol w="999900"/>
                <a:gridCol w="1138150"/>
                <a:gridCol w="1007600"/>
                <a:gridCol w="1212475"/>
              </a:tblGrid>
              <a:tr h="369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Without JMG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With JMG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 Saved(</a:t>
                      </a: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$) w. JMG 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Cum</a:t>
                      </a: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ulative </a:t>
                      </a: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Capacity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</a:t>
                      </a: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Cost/ Container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Cumulative Capacity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Cost/ Container</a:t>
                      </a:r>
                      <a:endParaRPr b="1" sz="12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vMerge="1"/>
              </a:tr>
              <a:tr h="344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2,600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2,600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3,150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3,000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10,500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3,400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3,16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23,333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150 (MAX)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3,625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3,300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$30,750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3,420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180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$3,566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210 (MAX)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$3,771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1"/>
          <p:cNvSpPr txBox="1"/>
          <p:nvPr/>
        </p:nvSpPr>
        <p:spPr>
          <a:xfrm>
            <a:off x="5990450" y="2812775"/>
            <a:ext cx="28587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Montserrat"/>
              <a:buChar char="➢"/>
            </a:pPr>
            <a:r>
              <a:rPr b="1" lang="en" sz="15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Reduces</a:t>
            </a:r>
            <a:r>
              <a:rPr lang="en" sz="1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overall average </a:t>
            </a:r>
            <a:r>
              <a:rPr b="1" lang="en" sz="15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costs</a:t>
            </a:r>
            <a:r>
              <a:rPr lang="en" sz="1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of shipments</a:t>
            </a:r>
            <a:endParaRPr sz="1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Montserrat"/>
              <a:buChar char="➢"/>
            </a:pPr>
            <a:r>
              <a:rPr b="1" lang="en" sz="15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Increases</a:t>
            </a:r>
            <a:r>
              <a:rPr lang="en" sz="1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maximum </a:t>
            </a:r>
            <a:r>
              <a:rPr b="1" lang="en" sz="15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capacity</a:t>
            </a:r>
            <a:r>
              <a:rPr lang="en" sz="1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of NY shipments (150 → 210)</a:t>
            </a:r>
            <a:endParaRPr sz="1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099900" y="1344400"/>
            <a:ext cx="2372400" cy="1376700"/>
          </a:xfrm>
          <a:prstGeom prst="rect">
            <a:avLst/>
          </a:prstGeom>
          <a:solidFill>
            <a:srgbClr val="25252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300,000 (cubic ft/mo)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1,100 (cubic ft/container) → 272 containers per mo * 15% = </a:t>
            </a:r>
            <a:r>
              <a:rPr b="1" lang="en" sz="14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~40</a:t>
            </a:r>
            <a:r>
              <a:rPr lang="en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additional containers/mo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>
            <a:off x="6341450" y="1729375"/>
            <a:ext cx="18519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