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6036" autoAdjust="0"/>
  </p:normalViewPr>
  <p:slideViewPr>
    <p:cSldViewPr snapToGrid="0">
      <p:cViewPr varScale="1">
        <p:scale>
          <a:sx n="41" d="100"/>
          <a:sy n="41" d="100"/>
        </p:scale>
        <p:origin x="18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4B83D-115C-4996-BEBE-CD467B647953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4F99F-5C79-47EE-B15A-49B31070C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48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Hello</a:t>
            </a:r>
          </a:p>
          <a:p>
            <a:r>
              <a:rPr lang="en-US" altLang="zh-CN" dirty="0" smtClean="0"/>
              <a:t>Topic</a:t>
            </a:r>
            <a:r>
              <a:rPr lang="en-US" altLang="zh-CN" baseline="0" dirty="0" smtClean="0"/>
              <a:t> is…</a:t>
            </a:r>
          </a:p>
          <a:p>
            <a:r>
              <a:rPr lang="en-US" altLang="zh-CN" baseline="0" dirty="0" smtClean="0"/>
              <a:t>We are pleasured to share our work with all of you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4F99F-5C79-47EE-B15A-49B31070C9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27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Firstly, in</a:t>
            </a:r>
            <a:r>
              <a:rPr lang="en-US" altLang="zh-CN" baseline="0" dirty="0" smtClean="0"/>
              <a:t> this presentation we will cover 5 parts</a:t>
            </a:r>
          </a:p>
          <a:p>
            <a:r>
              <a:rPr lang="en-US" altLang="zh-CN" baseline="0" dirty="0" smtClean="0"/>
              <a:t>Introduction of our work and the problem we want to solve, </a:t>
            </a:r>
          </a:p>
          <a:p>
            <a:r>
              <a:rPr lang="en-US" altLang="zh-CN" baseline="0" dirty="0" smtClean="0"/>
              <a:t>We will give the model and formula of it</a:t>
            </a:r>
          </a:p>
          <a:p>
            <a:r>
              <a:rPr lang="en-US" altLang="zh-CN" baseline="0" dirty="0" smtClean="0"/>
              <a:t>Then we will forces on our method to solve this problem.</a:t>
            </a:r>
          </a:p>
          <a:p>
            <a:r>
              <a:rPr lang="en-US" altLang="zh-CN" baseline="0" dirty="0" smtClean="0"/>
              <a:t>Finally we will </a:t>
            </a:r>
            <a:r>
              <a:rPr lang="en-US" altLang="zh-CN" baseline="0" dirty="0" err="1" smtClean="0"/>
              <a:t>analyse</a:t>
            </a:r>
            <a:r>
              <a:rPr lang="en-US" altLang="zh-CN" baseline="0" dirty="0" smtClean="0"/>
              <a:t> results of our method</a:t>
            </a:r>
          </a:p>
          <a:p>
            <a:r>
              <a:rPr lang="en-US" altLang="zh-CN" baseline="0" dirty="0" smtClean="0"/>
              <a:t>At last, the conclusion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4F99F-5C79-47EE-B15A-49B31070C9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485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</a:t>
            </a:r>
            <a:r>
              <a:rPr lang="en-US" altLang="zh-CN" baseline="0" dirty="0" smtClean="0"/>
              <a:t> the topic we are considering the system that the components change suddenly</a:t>
            </a:r>
          </a:p>
          <a:p>
            <a:r>
              <a:rPr lang="en-US" altLang="zh-CN" baseline="0" dirty="0" smtClean="0"/>
              <a:t>And the system could be the form of ODE</a:t>
            </a:r>
          </a:p>
          <a:p>
            <a:r>
              <a:rPr lang="en-US" altLang="zh-CN" baseline="0" dirty="0" smtClean="0"/>
              <a:t>In some paper about the Robotics they proposed this systems, when simulating the jump robots or something similar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4F99F-5C79-47EE-B15A-49B31070C9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739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Let’s look at 1 familiar situation,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a ball falls from a higher position</a:t>
            </a:r>
          </a:p>
          <a:p>
            <a:r>
              <a:rPr lang="en-US" altLang="zh-CN" dirty="0" smtClean="0"/>
              <a:t>The speed v(t) of the ball is a differentiation of the position</a:t>
            </a:r>
            <a:r>
              <a:rPr lang="en-US" altLang="zh-CN" baseline="0" dirty="0" smtClean="0"/>
              <a:t> h(t)</a:t>
            </a:r>
            <a:endParaRPr lang="en-US" altLang="zh-CN" dirty="0" smtClean="0"/>
          </a:p>
          <a:p>
            <a:r>
              <a:rPr lang="en-US" altLang="zh-CN" dirty="0" smtClean="0"/>
              <a:t>Then the ball</a:t>
            </a:r>
            <a:r>
              <a:rPr lang="en-US" altLang="zh-CN" baseline="0" dirty="0" smtClean="0"/>
              <a:t> hit the ground and rebounded by the ground, so the speed of the ball reversed suddenly.</a:t>
            </a:r>
          </a:p>
          <a:p>
            <a:r>
              <a:rPr lang="en-US" altLang="zh-CN" baseline="0" dirty="0" smtClean="0"/>
              <a:t>The position h(t) line is shown in Figure 1 and Figure 2 shows the speed of it.</a:t>
            </a:r>
          </a:p>
          <a:p>
            <a:r>
              <a:rPr lang="en-US" altLang="zh-CN" baseline="0" dirty="0" smtClean="0"/>
              <a:t>There is a change of speed when t=10s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Considering the change, we could get the differential equitation of this system.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4F99F-5C79-47EE-B15A-49B31070C9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55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When we look at this equitation</a:t>
            </a:r>
            <a:r>
              <a:rPr lang="en-US" altLang="zh-CN" baseline="0" dirty="0" smtClean="0"/>
              <a:t> we will think about the traditional </a:t>
            </a:r>
            <a:r>
              <a:rPr lang="en-US" altLang="zh-CN" baseline="0" dirty="0" err="1" smtClean="0"/>
              <a:t>Runge-Kutta</a:t>
            </a:r>
            <a:r>
              <a:rPr lang="en-US" altLang="zh-CN" baseline="0" dirty="0" smtClean="0"/>
              <a:t> method to solve this problem.</a:t>
            </a:r>
          </a:p>
          <a:p>
            <a:r>
              <a:rPr lang="en-US" altLang="zh-CN" baseline="0" dirty="0" smtClean="0"/>
              <a:t>But there is a change point, and we could prove the equitation is not </a:t>
            </a:r>
            <a:r>
              <a:rPr lang="en-US" altLang="zh-CN" baseline="0" dirty="0" err="1" smtClean="0"/>
              <a:t>Liptchize</a:t>
            </a:r>
            <a:r>
              <a:rPr lang="en-US" altLang="zh-CN" baseline="0" dirty="0" smtClean="0"/>
              <a:t> continuous, so the RK45 method with step-size control can’t work well.</a:t>
            </a:r>
          </a:p>
          <a:p>
            <a:r>
              <a:rPr lang="en-US" altLang="zh-CN" baseline="0" dirty="0" smtClean="0"/>
              <a:t>And when we use RK45, we get the result it figure 3 4</a:t>
            </a:r>
          </a:p>
          <a:p>
            <a:r>
              <a:rPr lang="en-US" altLang="zh-CN" baseline="0" dirty="0" smtClean="0"/>
              <a:t>Firstly maybe we would think it works well, but when we zoom in the points around change point</a:t>
            </a:r>
          </a:p>
          <a:p>
            <a:r>
              <a:rPr lang="en-US" altLang="zh-CN" baseline="0" dirty="0" smtClean="0"/>
              <a:t>We could see there is a big error.</a:t>
            </a:r>
          </a:p>
          <a:p>
            <a:r>
              <a:rPr lang="en-US" altLang="zh-CN" baseline="0" dirty="0" smtClean="0"/>
              <a:t>The reason is that when </a:t>
            </a:r>
            <a:r>
              <a:rPr lang="en-US" altLang="zh-CN" baseline="0" dirty="0" err="1" smtClean="0"/>
              <a:t>Runge-Kutta</a:t>
            </a:r>
            <a:r>
              <a:rPr lang="en-US" altLang="zh-CN" baseline="0" dirty="0" smtClean="0"/>
              <a:t> go to the change point, the step size will become smaller and smaller</a:t>
            </a:r>
          </a:p>
          <a:p>
            <a:r>
              <a:rPr lang="en-US" altLang="zh-CN" baseline="0" dirty="0" smtClean="0"/>
              <a:t>When the step size scaled to EPS, it will pass the change point and the step size couldn’t become bigger.</a:t>
            </a:r>
          </a:p>
          <a:p>
            <a:r>
              <a:rPr lang="en-US" altLang="zh-CN" baseline="0" dirty="0" smtClean="0"/>
              <a:t>It will calculate too many steps after change point.</a:t>
            </a:r>
          </a:p>
          <a:p>
            <a:r>
              <a:rPr lang="en-US" altLang="zh-CN" baseline="0" dirty="0" smtClean="0"/>
              <a:t>So we get the error and the method coast really too much time.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4F99F-5C79-47EE-B15A-49B31070C9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737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Our flow</a:t>
            </a:r>
            <a:r>
              <a:rPr lang="en-US" altLang="zh-CN" baseline="0" dirty="0" smtClean="0"/>
              <a:t> chat is shown in Figure 5.Firstly,we use RK45 with step-size control to calculate x(</a:t>
            </a:r>
            <a:r>
              <a:rPr lang="en-US" altLang="zh-CN" baseline="0" dirty="0" err="1" smtClean="0"/>
              <a:t>ti+h</a:t>
            </a:r>
            <a:r>
              <a:rPr lang="en-US" altLang="zh-CN" baseline="0" dirty="0" smtClean="0"/>
              <a:t>) until it meets condition that the change has occurred .Then we make half of h and go back to the first calculation if h is bigger than threshold.  Secondly , when h satisfies the condition ,it will use the fixed time step hc only once  .We  proposed a modify Euler's method + 4</a:t>
            </a:r>
            <a:r>
              <a:rPr lang="en-US" altLang="zh-CN" baseline="30000" dirty="0" smtClean="0"/>
              <a:t>th</a:t>
            </a:r>
            <a:r>
              <a:rPr lang="en-US" altLang="zh-CN" baseline="0" dirty="0" smtClean="0"/>
              <a:t> order Runge-Kutta method . As shown in Figure 6,this method assumes that the change happens in the middle of hc/4 .In the  stage ,we calculate it by the modify Euler’s method . After that , we use 4</a:t>
            </a:r>
            <a:r>
              <a:rPr lang="en-US" altLang="zh-CN" baseline="30000" dirty="0" smtClean="0"/>
              <a:t>th</a:t>
            </a:r>
            <a:r>
              <a:rPr lang="en-US" altLang="zh-CN" baseline="0" dirty="0" smtClean="0"/>
              <a:t> order RK to arrive the next time . Finally, We will restart RK45 after passing it.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4F99F-5C79-47EE-B15A-49B31070C9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496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We consider the simulation</a:t>
            </a:r>
            <a:r>
              <a:rPr lang="en-US" altLang="zh-CN" baseline="0" dirty="0" smtClean="0"/>
              <a:t> of a rebounding ball in the initial h which equals 500 mile .We can clearly see the two pictures above . With Our method , we solve the system which  uncertain discontinuous change . It fits real orbit regardless in continuous or in discontinuous.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4F99F-5C79-47EE-B15A-49B31070C9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815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Finally Let’s look</a:t>
            </a:r>
            <a:r>
              <a:rPr lang="en-US" altLang="zh-CN" baseline="0" dirty="0" smtClean="0"/>
              <a:t> at the step size around the change time.</a:t>
            </a:r>
          </a:p>
          <a:p>
            <a:r>
              <a:rPr lang="en-US" altLang="zh-CN" baseline="0" dirty="0" smtClean="0"/>
              <a:t>We could see that it’s scaling down to simulate the change point.</a:t>
            </a:r>
          </a:p>
          <a:p>
            <a:r>
              <a:rPr lang="en-US" altLang="zh-CN" baseline="0" dirty="0" smtClean="0"/>
              <a:t>And after the change point, the step size gets bigger and it is the same as RK45</a:t>
            </a:r>
            <a:r>
              <a:rPr lang="en-US" altLang="zh-CN" dirty="0" smtClean="0"/>
              <a:t> and detecting</a:t>
            </a:r>
            <a:r>
              <a:rPr lang="en-US" altLang="zh-CN" baseline="0" dirty="0" smtClean="0"/>
              <a:t> the next change.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4F99F-5C79-47EE-B15A-49B31070C9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975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4F99F-5C79-47EE-B15A-49B31070C9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64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AB64-F95E-47D5-BA3D-E4BC01FE582B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C91A-A8E2-42F8-9BE9-2E33807BB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85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AB64-F95E-47D5-BA3D-E4BC01FE582B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C91A-A8E2-42F8-9BE9-2E33807BB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84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AB64-F95E-47D5-BA3D-E4BC01FE582B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C91A-A8E2-42F8-9BE9-2E33807BB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18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AB64-F95E-47D5-BA3D-E4BC01FE582B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C91A-A8E2-42F8-9BE9-2E33807BB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AB64-F95E-47D5-BA3D-E4BC01FE582B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C91A-A8E2-42F8-9BE9-2E33807BB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8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AB64-F95E-47D5-BA3D-E4BC01FE582B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C91A-A8E2-42F8-9BE9-2E33807BB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36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AB64-F95E-47D5-BA3D-E4BC01FE582B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C91A-A8E2-42F8-9BE9-2E33807BB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2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AB64-F95E-47D5-BA3D-E4BC01FE582B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C91A-A8E2-42F8-9BE9-2E33807BB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44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AB64-F95E-47D5-BA3D-E4BC01FE582B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C91A-A8E2-42F8-9BE9-2E33807BB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AB64-F95E-47D5-BA3D-E4BC01FE582B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C91A-A8E2-42F8-9BE9-2E33807BB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33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AB64-F95E-47D5-BA3D-E4BC01FE582B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C91A-A8E2-42F8-9BE9-2E33807BB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44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AB64-F95E-47D5-BA3D-E4BC01FE582B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EC91A-A8E2-42F8-9BE9-2E33807BB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6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9801" y="1908706"/>
            <a:ext cx="11292397" cy="1423711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Implement of a New Runge-Kutta Method for the System with Uncertain Discontinuous Change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98686"/>
            <a:ext cx="9144000" cy="969962"/>
          </a:xfrm>
        </p:spPr>
        <p:txBody>
          <a:bodyPr/>
          <a:lstStyle/>
          <a:p>
            <a:r>
              <a:rPr lang="en-US" altLang="zh-CN" dirty="0"/>
              <a:t>Jiechao Wang,	Peiqing </a:t>
            </a:r>
            <a:r>
              <a:rPr lang="en-US" altLang="zh-CN" dirty="0" smtClean="0"/>
              <a:t>Han</a:t>
            </a:r>
          </a:p>
          <a:p>
            <a:r>
              <a:rPr lang="en-US" altLang="zh-CN" dirty="0"/>
              <a:t>December </a:t>
            </a:r>
            <a:r>
              <a:rPr lang="en-US" altLang="zh-CN" dirty="0" smtClean="0"/>
              <a:t>25, </a:t>
            </a:r>
            <a:r>
              <a:rPr lang="en-US" altLang="zh-CN" dirty="0"/>
              <a:t>2015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77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0" y="3629582"/>
            <a:ext cx="12192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6000" dirty="0">
                <a:solidFill>
                  <a:schemeClr val="accent1">
                    <a:lumMod val="7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rPr>
              <a:t>Questions &amp; </a:t>
            </a:r>
            <a:r>
              <a:rPr lang="en-US" altLang="zh-CN" sz="6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rPr>
              <a:t>Answers</a:t>
            </a:r>
          </a:p>
          <a:p>
            <a:pPr algn="ctr"/>
            <a:endParaRPr lang="en-US" altLang="zh-CN" dirty="0" smtClean="0">
              <a:latin typeface="+mn-lt"/>
            </a:endParaRPr>
          </a:p>
          <a:p>
            <a:pPr algn="ctr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Jiechao Wang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	Peiqing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Han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101" y="1307511"/>
            <a:ext cx="5515798" cy="1998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8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5328"/>
            <a:ext cx="11353800" cy="79785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784412" y="1479396"/>
            <a:ext cx="9418468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Introduction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Problem Formulation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Solution Method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Numerical Results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1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5328"/>
            <a:ext cx="11353800" cy="797850"/>
          </a:xfrm>
        </p:spPr>
        <p:txBody>
          <a:bodyPr/>
          <a:lstStyle/>
          <a:p>
            <a:r>
              <a:rPr lang="en-US" altLang="zh-CN" dirty="0" smtClean="0"/>
              <a:t>Introduction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411549" y="1970843"/>
            <a:ext cx="9418468" cy="2663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</a:t>
            </a:r>
            <a:r>
              <a:rPr lang="en-US" altLang="zh-CN" dirty="0" smtClean="0"/>
              <a:t>e want to simulate some simple systems whose state change discontinuously.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The system follows an Ordinary Differential Equation.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592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5328"/>
            <a:ext cx="11353800" cy="797850"/>
          </a:xfrm>
        </p:spPr>
        <p:txBody>
          <a:bodyPr/>
          <a:lstStyle/>
          <a:p>
            <a:r>
              <a:rPr lang="en-US" altLang="zh-CN" dirty="0" smtClean="0"/>
              <a:t>Problem Formulation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438182" y="1130216"/>
            <a:ext cx="9418468" cy="1169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Considering the system of rebounding of a ball as an example. The model is shown in Figure 1 and Figure 2.</a:t>
            </a:r>
            <a:endParaRPr lang="zh-CN" altLang="en-US" dirty="0"/>
          </a:p>
        </p:txBody>
      </p:sp>
      <p:grpSp>
        <p:nvGrpSpPr>
          <p:cNvPr id="4" name="画布 26"/>
          <p:cNvGrpSpPr/>
          <p:nvPr/>
        </p:nvGrpSpPr>
        <p:grpSpPr>
          <a:xfrm>
            <a:off x="3904562" y="3081058"/>
            <a:ext cx="7812349" cy="3657606"/>
            <a:chOff x="0" y="0"/>
            <a:chExt cx="5267960" cy="236093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267960" cy="2360930"/>
            </a:xfrm>
            <a:prstGeom prst="rect">
              <a:avLst/>
            </a:prstGeom>
          </p:spPr>
        </p:sp>
        <p:pic>
          <p:nvPicPr>
            <p:cNvPr id="7" name="图片 6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0943"/>
              <a:ext cx="2422477" cy="199939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0869" y="0"/>
              <a:ext cx="2301557" cy="2053590"/>
            </a:xfrm>
            <a:prstGeom prst="rect">
              <a:avLst/>
            </a:prstGeom>
          </p:spPr>
        </p:pic>
        <p:sp>
          <p:nvSpPr>
            <p:cNvPr id="9" name="文本框 2"/>
            <p:cNvSpPr txBox="1">
              <a:spLocks noChangeArrowheads="1"/>
            </p:cNvSpPr>
            <p:nvPr/>
          </p:nvSpPr>
          <p:spPr bwMode="auto">
            <a:xfrm>
              <a:off x="0" y="2067901"/>
              <a:ext cx="5267960" cy="2930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indent="400050" algn="just">
                <a:spcAft>
                  <a:spcPts val="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Figure 1: Position of the ball </a:t>
              </a:r>
              <a:r>
                <a:rPr lang="en-US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</a:t>
              </a:r>
              <a:r>
                <a:rPr lang="en-US" dirty="0" smtClean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Figure </a:t>
              </a:r>
              <a:r>
                <a:rPr lang="en-US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2: Speed change with rebounding</a:t>
              </a:r>
              <a:endParaRPr 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56628" y="3870858"/>
                <a:ext cx="3206257" cy="20780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𝑔𝑡</m:t>
                      </m:r>
                    </m:oMath>
                  </m:oMathPara>
                </a14:m>
                <a:endParaRPr lang="en-US" altLang="zh-CN" kern="1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endParaRPr lang="zh-CN" altLang="zh-CN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𝑣</m:t>
                      </m:r>
                      <m:r>
                        <a:rPr lang="en-US" altLang="zh-CN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𝑡</m:t>
                      </m:r>
                      <m:r>
                        <a:rPr lang="en-US" altLang="zh-CN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𝑑h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altLang="zh-CN" sz="1400" kern="1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𝑟𝑒𝑏</m:t>
                          </m:r>
                        </m:sub>
                      </m:sSub>
                      <m:r>
                        <a:rPr lang="zh-CN" alt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𝑒𝑣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𝑐h𝑎𝑛𝑔𝑒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400" kern="1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zh-CN" altLang="zh-CN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28" y="3870858"/>
                <a:ext cx="3206257" cy="20780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661464" y="2253510"/>
                <a:ext cx="4696862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                              0&lt;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𝑐h𝑎𝑛𝑔𝑒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𝑟𝑒𝑏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𝑐h𝑎𝑛𝑔𝑒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𝑐h𝑎𝑛𝑔𝑒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464" y="2253510"/>
                <a:ext cx="4696862" cy="81176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5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5328"/>
            <a:ext cx="11353800" cy="797850"/>
          </a:xfrm>
        </p:spPr>
        <p:txBody>
          <a:bodyPr/>
          <a:lstStyle/>
          <a:p>
            <a:r>
              <a:rPr lang="en-US" altLang="zh-CN" dirty="0" smtClean="0"/>
              <a:t>Problem Formulation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05689" y="1091255"/>
            <a:ext cx="10328366" cy="92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If we regard it as an general ODE, the result of RK45 (Dormand-Prince) with step-size control is in Figure 3,4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721441" y="2104340"/>
                <a:ext cx="4696862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                              0&lt;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𝑐h𝑎𝑛𝑔𝑒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𝑟𝑒𝑏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𝑐h𝑎𝑛𝑔𝑒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𝑐h𝑎𝑛𝑔𝑒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441" y="2104340"/>
                <a:ext cx="4696862" cy="811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画布 17"/>
          <p:cNvGrpSpPr/>
          <p:nvPr/>
        </p:nvGrpSpPr>
        <p:grpSpPr>
          <a:xfrm>
            <a:off x="2177141" y="2974519"/>
            <a:ext cx="7785463" cy="3761561"/>
            <a:chOff x="0" y="0"/>
            <a:chExt cx="5267960" cy="2287270"/>
          </a:xfrm>
        </p:grpSpPr>
        <p:sp>
          <p:nvSpPr>
            <p:cNvPr id="12" name="矩形 11"/>
            <p:cNvSpPr/>
            <p:nvPr/>
          </p:nvSpPr>
          <p:spPr>
            <a:xfrm>
              <a:off x="0" y="0"/>
              <a:ext cx="5267960" cy="2287270"/>
            </a:xfrm>
            <a:prstGeom prst="rect">
              <a:avLst/>
            </a:prstGeom>
          </p:spPr>
        </p:sp>
        <p:pic>
          <p:nvPicPr>
            <p:cNvPr id="13" name="图片 12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649"/>
              <a:ext cx="2306472" cy="1937982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7791" y="0"/>
              <a:ext cx="2203828" cy="1958454"/>
            </a:xfrm>
            <a:prstGeom prst="rect">
              <a:avLst/>
            </a:prstGeom>
          </p:spPr>
        </p:pic>
        <p:sp>
          <p:nvSpPr>
            <p:cNvPr id="15" name="文本框 2"/>
            <p:cNvSpPr txBox="1">
              <a:spLocks noChangeArrowheads="1"/>
            </p:cNvSpPr>
            <p:nvPr/>
          </p:nvSpPr>
          <p:spPr bwMode="auto">
            <a:xfrm>
              <a:off x="0" y="1958719"/>
              <a:ext cx="5267960" cy="2930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indent="333375" algn="just">
                <a:spcAft>
                  <a:spcPts val="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Figure 3: RK45 method’s result         </a:t>
              </a:r>
              <a:r>
                <a:rPr lang="en-US" dirty="0" smtClean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Figure 4: Offset after the change point</a:t>
              </a:r>
              <a:endParaRPr 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25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5328"/>
            <a:ext cx="11353800" cy="797850"/>
          </a:xfrm>
        </p:spPr>
        <p:txBody>
          <a:bodyPr/>
          <a:lstStyle/>
          <a:p>
            <a:r>
              <a:rPr lang="en-US" altLang="zh-CN" dirty="0" smtClean="0"/>
              <a:t>Solution Method</a:t>
            </a:r>
          </a:p>
        </p:txBody>
      </p:sp>
      <p:sp>
        <p:nvSpPr>
          <p:cNvPr id="17" name="矩形 16"/>
          <p:cNvSpPr/>
          <p:nvPr/>
        </p:nvSpPr>
        <p:spPr>
          <a:xfrm>
            <a:off x="78379" y="2832345"/>
            <a:ext cx="6125006" cy="3964691"/>
          </a:xfrm>
          <a:prstGeom prst="rect">
            <a:avLst/>
          </a:prstGeom>
        </p:spPr>
      </p:sp>
      <p:sp>
        <p:nvSpPr>
          <p:cNvPr id="23" name="文本框 2"/>
          <p:cNvSpPr txBox="1">
            <a:spLocks noChangeArrowheads="1"/>
          </p:cNvSpPr>
          <p:nvPr/>
        </p:nvSpPr>
        <p:spPr bwMode="auto">
          <a:xfrm>
            <a:off x="447459" y="5157510"/>
            <a:ext cx="2946632" cy="620429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Figure </a:t>
            </a:r>
            <a:r>
              <a:rPr lang="en-US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5: </a:t>
            </a:r>
            <a:r>
              <a:rPr lang="en-US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Step size control around the change point</a:t>
            </a:r>
            <a:endParaRPr lang="zh-CN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文本框 2"/>
          <p:cNvSpPr txBox="1">
            <a:spLocks noChangeArrowheads="1"/>
          </p:cNvSpPr>
          <p:nvPr/>
        </p:nvSpPr>
        <p:spPr bwMode="auto">
          <a:xfrm>
            <a:off x="8157742" y="6330148"/>
            <a:ext cx="3753392" cy="46688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indent="200025" algn="just"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Figure </a:t>
            </a:r>
            <a:r>
              <a:rPr lang="en-US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6: </a:t>
            </a:r>
            <a:r>
              <a:rPr lang="en-US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New Runge-Kutta method</a:t>
            </a:r>
            <a:endParaRPr lang="zh-CN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3692434" y="1540357"/>
            <a:ext cx="4589417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Determine the change time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Runge-Kutta method for the uncertain discontinuous change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After passing, restart RK45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851" y="205328"/>
            <a:ext cx="3648685" cy="59194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59" y="2481408"/>
            <a:ext cx="2937852" cy="258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5328"/>
            <a:ext cx="11353800" cy="797850"/>
          </a:xfrm>
        </p:spPr>
        <p:txBody>
          <a:bodyPr/>
          <a:lstStyle/>
          <a:p>
            <a:r>
              <a:rPr lang="en-US" altLang="zh-CN" dirty="0" smtClean="0"/>
              <a:t>Numerical Results</a:t>
            </a:r>
          </a:p>
        </p:txBody>
      </p:sp>
      <p:sp>
        <p:nvSpPr>
          <p:cNvPr id="17" name="矩形 16"/>
          <p:cNvSpPr/>
          <p:nvPr/>
        </p:nvSpPr>
        <p:spPr>
          <a:xfrm>
            <a:off x="78379" y="2832345"/>
            <a:ext cx="6125006" cy="3964691"/>
          </a:xfrm>
          <a:prstGeom prst="rect">
            <a:avLst/>
          </a:prstGeom>
        </p:spPr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1637208" y="1302725"/>
            <a:ext cx="8586654" cy="1497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Assume the ball falls from h0=500m. </a:t>
            </a:r>
          </a:p>
          <a:p>
            <a:pPr marL="0" indent="0">
              <a:buNone/>
            </a:pPr>
            <a:endParaRPr lang="en-US" altLang="zh-CN" sz="1100" dirty="0"/>
          </a:p>
          <a:p>
            <a:pPr marL="0" indent="0">
              <a:buNone/>
            </a:pPr>
            <a:r>
              <a:rPr lang="en-US" altLang="zh-CN" dirty="0"/>
              <a:t>N</a:t>
            </a:r>
            <a:r>
              <a:rPr lang="en-US" altLang="zh-CN" dirty="0" smtClean="0"/>
              <a:t>ew Runge-Kutta method results in Figure 7 and Figure 8. </a:t>
            </a:r>
          </a:p>
        </p:txBody>
      </p:sp>
      <p:grpSp>
        <p:nvGrpSpPr>
          <p:cNvPr id="9" name="画布 21"/>
          <p:cNvGrpSpPr/>
          <p:nvPr/>
        </p:nvGrpSpPr>
        <p:grpSpPr>
          <a:xfrm>
            <a:off x="2124890" y="2780091"/>
            <a:ext cx="7576457" cy="3997235"/>
            <a:chOff x="0" y="0"/>
            <a:chExt cx="5267960" cy="2572385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5267960" cy="2572385"/>
            </a:xfrm>
            <a:prstGeom prst="rect">
              <a:avLst/>
            </a:prstGeom>
          </p:spPr>
        </p:sp>
        <p:pic>
          <p:nvPicPr>
            <p:cNvPr id="11" name="图片 10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583"/>
              <a:ext cx="2456597" cy="2170002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438" y="0"/>
              <a:ext cx="2514522" cy="2204113"/>
            </a:xfrm>
            <a:prstGeom prst="rect">
              <a:avLst/>
            </a:prstGeom>
          </p:spPr>
        </p:pic>
        <p:sp>
          <p:nvSpPr>
            <p:cNvPr id="13" name="文本框 2"/>
            <p:cNvSpPr txBox="1">
              <a:spLocks noChangeArrowheads="1"/>
            </p:cNvSpPr>
            <p:nvPr/>
          </p:nvSpPr>
          <p:spPr bwMode="auto">
            <a:xfrm>
              <a:off x="0" y="2183907"/>
              <a:ext cx="5267960" cy="2930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indent="400050" algn="just">
                <a:spcAft>
                  <a:spcPts val="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Figure 7: Position of the ball      </a:t>
              </a:r>
              <a:r>
                <a:rPr lang="en-US" dirty="0" smtClean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Figure 8: Speed change with rebounding</a:t>
              </a:r>
              <a:endParaRPr 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883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5328"/>
            <a:ext cx="11353800" cy="797850"/>
          </a:xfrm>
        </p:spPr>
        <p:txBody>
          <a:bodyPr/>
          <a:lstStyle/>
          <a:p>
            <a:r>
              <a:rPr lang="en-US" altLang="zh-CN" dirty="0" smtClean="0"/>
              <a:t>Numerical Results</a:t>
            </a:r>
          </a:p>
        </p:txBody>
      </p:sp>
      <p:sp>
        <p:nvSpPr>
          <p:cNvPr id="17" name="矩形 16"/>
          <p:cNvSpPr/>
          <p:nvPr/>
        </p:nvSpPr>
        <p:spPr>
          <a:xfrm>
            <a:off x="78379" y="2832345"/>
            <a:ext cx="6125006" cy="3964691"/>
          </a:xfrm>
          <a:prstGeom prst="rect">
            <a:avLst/>
          </a:prstGeom>
        </p:spPr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2987034" y="1489821"/>
            <a:ext cx="5730244" cy="508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Step size scaled around change point.</a:t>
            </a:r>
          </a:p>
        </p:txBody>
      </p:sp>
      <p:grpSp>
        <p:nvGrpSpPr>
          <p:cNvPr id="14" name="画布 13"/>
          <p:cNvGrpSpPr/>
          <p:nvPr/>
        </p:nvGrpSpPr>
        <p:grpSpPr>
          <a:xfrm>
            <a:off x="1637208" y="2560317"/>
            <a:ext cx="8429897" cy="4184466"/>
            <a:chOff x="0" y="0"/>
            <a:chExt cx="5267960" cy="2287270"/>
          </a:xfrm>
        </p:grpSpPr>
        <p:sp>
          <p:nvSpPr>
            <p:cNvPr id="15" name="矩形 14"/>
            <p:cNvSpPr/>
            <p:nvPr/>
          </p:nvSpPr>
          <p:spPr>
            <a:xfrm>
              <a:off x="0" y="0"/>
              <a:ext cx="5267960" cy="2287270"/>
            </a:xfrm>
            <a:prstGeom prst="rect">
              <a:avLst/>
            </a:prstGeom>
          </p:spPr>
        </p:sp>
        <p:pic>
          <p:nvPicPr>
            <p:cNvPr id="16" name="图片 1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472"/>
              <a:ext cx="2586250" cy="1931158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0000" y="0"/>
              <a:ext cx="2497960" cy="1937982"/>
            </a:xfrm>
            <a:prstGeom prst="rect">
              <a:avLst/>
            </a:prstGeom>
          </p:spPr>
        </p:pic>
        <p:sp>
          <p:nvSpPr>
            <p:cNvPr id="19" name="文本框 2"/>
            <p:cNvSpPr txBox="1">
              <a:spLocks noChangeArrowheads="1"/>
            </p:cNvSpPr>
            <p:nvPr/>
          </p:nvSpPr>
          <p:spPr bwMode="auto">
            <a:xfrm>
              <a:off x="0" y="1958719"/>
              <a:ext cx="5267960" cy="2930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indent="400050" algn="just">
                <a:spcAft>
                  <a:spcPts val="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Figure 9: Position of the ball             </a:t>
              </a:r>
              <a:r>
                <a:rPr lang="en-US" dirty="0" smtClean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</a:t>
              </a:r>
              <a:r>
                <a:rPr lang="en-US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Figure 10: Speed change with rebounding</a:t>
              </a:r>
              <a:endParaRPr 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158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5328"/>
            <a:ext cx="11353800" cy="797850"/>
          </a:xfrm>
        </p:spPr>
        <p:txBody>
          <a:bodyPr/>
          <a:lstStyle/>
          <a:p>
            <a:r>
              <a:rPr lang="en-US" altLang="zh-CN" dirty="0" smtClean="0"/>
              <a:t>Conclusion</a:t>
            </a:r>
          </a:p>
        </p:txBody>
      </p:sp>
      <p:sp>
        <p:nvSpPr>
          <p:cNvPr id="17" name="矩形 16"/>
          <p:cNvSpPr/>
          <p:nvPr/>
        </p:nvSpPr>
        <p:spPr>
          <a:xfrm>
            <a:off x="78379" y="2832345"/>
            <a:ext cx="6125006" cy="3964691"/>
          </a:xfrm>
          <a:prstGeom prst="rect">
            <a:avLst/>
          </a:prstGeom>
        </p:spPr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2508068" y="1461980"/>
            <a:ext cx="4589417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iscontinuous change</a:t>
            </a:r>
          </a:p>
          <a:p>
            <a:endParaRPr lang="en-US" altLang="zh-CN" sz="1000" dirty="0" smtClean="0"/>
          </a:p>
          <a:p>
            <a:r>
              <a:rPr lang="en-US" altLang="zh-CN" dirty="0" smtClean="0"/>
              <a:t>Defect of RK45 method</a:t>
            </a:r>
          </a:p>
          <a:p>
            <a:endParaRPr lang="en-US" altLang="zh-CN" sz="1000" dirty="0" smtClean="0"/>
          </a:p>
          <a:p>
            <a:r>
              <a:rPr lang="en-US" altLang="zh-CN" dirty="0" smtClean="0"/>
              <a:t>Improve RK45</a:t>
            </a:r>
          </a:p>
          <a:p>
            <a:endParaRPr lang="en-US" altLang="zh-CN" sz="1000" dirty="0" smtClean="0"/>
          </a:p>
          <a:p>
            <a:r>
              <a:rPr lang="en-US" altLang="zh-CN" dirty="0" smtClean="0"/>
              <a:t>Implement</a:t>
            </a:r>
          </a:p>
          <a:p>
            <a:endParaRPr lang="en-US" altLang="zh-CN" sz="1000" dirty="0" smtClean="0"/>
          </a:p>
          <a:p>
            <a:r>
              <a:rPr lang="en-US" altLang="zh-CN" dirty="0"/>
              <a:t>F</a:t>
            </a:r>
            <a:r>
              <a:rPr lang="en-US" altLang="zh-CN" dirty="0" smtClean="0"/>
              <a:t>it change point accurately</a:t>
            </a:r>
          </a:p>
        </p:txBody>
      </p:sp>
    </p:spTree>
    <p:extLst>
      <p:ext uri="{BB962C8B-B14F-4D97-AF65-F5344CB8AC3E}">
        <p14:creationId xmlns:p14="http://schemas.microsoft.com/office/powerpoint/2010/main" val="269386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922</Words>
  <Application>Microsoft Office PowerPoint</Application>
  <PresentationFormat>宽屏</PresentationFormat>
  <Paragraphs>101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</vt:lpstr>
      <vt:lpstr>Implement of a New Runge-Kutta Method for the System with Uncertain Discontinuous Change</vt:lpstr>
      <vt:lpstr>Outline</vt:lpstr>
      <vt:lpstr>Introduction</vt:lpstr>
      <vt:lpstr>Problem Formulation</vt:lpstr>
      <vt:lpstr>Problem Formulation</vt:lpstr>
      <vt:lpstr>Solution Method</vt:lpstr>
      <vt:lpstr>Numerical Results</vt:lpstr>
      <vt:lpstr>Numerical Results</vt:lpstr>
      <vt:lpstr>Conclusion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of a New Runge-Kutta Method for the System with Uncertain Discontinuous Change</dc:title>
  <dc:creator>Peiqing Han</dc:creator>
  <cp:lastModifiedBy>williams</cp:lastModifiedBy>
  <cp:revision>30</cp:revision>
  <dcterms:created xsi:type="dcterms:W3CDTF">2015-12-24T10:29:06Z</dcterms:created>
  <dcterms:modified xsi:type="dcterms:W3CDTF">2015-12-24T14:21:23Z</dcterms:modified>
</cp:coreProperties>
</file>