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6" r:id="rId7"/>
    <p:sldId id="261" r:id="rId8"/>
    <p:sldId id="267" r:id="rId9"/>
    <p:sldId id="262" r:id="rId10"/>
    <p:sldId id="268" r:id="rId11"/>
    <p:sldId id="263" r:id="rId12"/>
    <p:sldId id="269" r:id="rId13"/>
    <p:sldId id="264" r:id="rId14"/>
    <p:sldId id="270" r:id="rId15"/>
    <p:sldId id="265"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2"/>
    <p:restoredTop sz="96281"/>
  </p:normalViewPr>
  <p:slideViewPr>
    <p:cSldViewPr snapToGrid="0" snapToObjects="1">
      <p:cViewPr varScale="1">
        <p:scale>
          <a:sx n="117" d="100"/>
          <a:sy n="117" d="100"/>
        </p:scale>
        <p:origin x="19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6/16/22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6/16/22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dc.gov/physicalactivity/basics/pa-health/index.htm" TargetMode="External"/><Relationship Id="rId2" Type="http://schemas.openxmlformats.org/officeDocument/2006/relationships/hyperlink" Target="https://webstore.ansi.org/industry/ergonomics" TargetMode="External"/><Relationship Id="rId1" Type="http://schemas.openxmlformats.org/officeDocument/2006/relationships/slideLayout" Target="../slideLayouts/slideLayout2.xml"/><Relationship Id="rId4" Type="http://schemas.openxmlformats.org/officeDocument/2006/relationships/hyperlink" Target="https://schoolworkhelper.net/computer-hardware-safety-rul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ducation.nationalgeographic.org/resource/deforestation" TargetMode="External"/><Relationship Id="rId2" Type="http://schemas.openxmlformats.org/officeDocument/2006/relationships/hyperlink" Target="https://en.wikipedia.org/wiki/Electronic_waste" TargetMode="External"/><Relationship Id="rId1" Type="http://schemas.openxmlformats.org/officeDocument/2006/relationships/slideLayout" Target="../slideLayouts/slideLayout2.xml"/><Relationship Id="rId4" Type="http://schemas.openxmlformats.org/officeDocument/2006/relationships/hyperlink" Target="https://www.businessinsider.com/personal-finance/cryptocurrency-environmental-impa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hyland.com/en-SG/resources/terminology/paperless-office" TargetMode="External"/><Relationship Id="rId2" Type="http://schemas.openxmlformats.org/officeDocument/2006/relationships/hyperlink" Target="https://helpfulprofessor.com/computer-lab-rules/" TargetMode="External"/><Relationship Id="rId1" Type="http://schemas.openxmlformats.org/officeDocument/2006/relationships/slideLayout" Target="../slideLayouts/slideLayout2.xml"/><Relationship Id="rId4" Type="http://schemas.openxmlformats.org/officeDocument/2006/relationships/hyperlink" Target="https://www.conserve-energy-future.com/recyclingcomputer.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cdc.gov/workplacehealthpromotion/health-strategies/musculoskeletal-disorders/index.html" TargetMode="External"/><Relationship Id="rId2" Type="http://schemas.openxmlformats.org/officeDocument/2006/relationships/hyperlink" Target="https://www.ijitee.org/wp-content/uploads/papers/v8i12s3/L101510812S319.pdf" TargetMode="External"/><Relationship Id="rId1" Type="http://schemas.openxmlformats.org/officeDocument/2006/relationships/slideLayout" Target="../slideLayouts/slideLayout2.xml"/><Relationship Id="rId5" Type="http://schemas.openxmlformats.org/officeDocument/2006/relationships/hyperlink" Target="https://pubmed.ncbi.nlm.nih.gov/11253437/" TargetMode="External"/><Relationship Id="rId4" Type="http://schemas.openxmlformats.org/officeDocument/2006/relationships/hyperlink" Target="https://www.mayoclinic.org/diseases-conditions/eyestrain/symptoms-causes/syc-2037239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8C45-B63E-CFF1-4AC8-F0791D21A25A}"/>
              </a:ext>
            </a:extLst>
          </p:cNvPr>
          <p:cNvSpPr>
            <a:spLocks noGrp="1"/>
          </p:cNvSpPr>
          <p:nvPr>
            <p:ph type="ctrTitle"/>
          </p:nvPr>
        </p:nvSpPr>
        <p:spPr/>
        <p:txBody>
          <a:bodyPr/>
          <a:lstStyle/>
          <a:p>
            <a:r>
              <a:rPr lang="en-GB" dirty="0">
                <a:effectLst/>
              </a:rPr>
              <a:t>Ethical Practices Emerging Technologies </a:t>
            </a:r>
            <a:endParaRPr lang="en-MM" dirty="0"/>
          </a:p>
        </p:txBody>
      </p:sp>
      <p:sp>
        <p:nvSpPr>
          <p:cNvPr id="3" name="Subtitle 2">
            <a:extLst>
              <a:ext uri="{FF2B5EF4-FFF2-40B4-BE49-F238E27FC236}">
                <a16:creationId xmlns:a16="http://schemas.microsoft.com/office/drawing/2014/main" id="{1BEBB990-949F-DCA8-2AD5-AF2CB24DAED3}"/>
              </a:ext>
            </a:extLst>
          </p:cNvPr>
          <p:cNvSpPr>
            <a:spLocks noGrp="1"/>
          </p:cNvSpPr>
          <p:nvPr>
            <p:ph type="subTitle" idx="1"/>
          </p:nvPr>
        </p:nvSpPr>
        <p:spPr/>
        <p:txBody>
          <a:bodyPr/>
          <a:lstStyle/>
          <a:p>
            <a:r>
              <a:rPr lang="en-MM" dirty="0"/>
              <a:t>Phone Pyae Thet Khine</a:t>
            </a:r>
          </a:p>
          <a:p>
            <a:r>
              <a:rPr lang="en-MM" dirty="0"/>
              <a:t>ICS4U Unit 4 Activity 5</a:t>
            </a:r>
          </a:p>
          <a:p>
            <a:r>
              <a:rPr lang="en-MM" dirty="0"/>
              <a:t>2nd June 2022</a:t>
            </a:r>
          </a:p>
        </p:txBody>
      </p:sp>
    </p:spTree>
    <p:extLst>
      <p:ext uri="{BB962C8B-B14F-4D97-AF65-F5344CB8AC3E}">
        <p14:creationId xmlns:p14="http://schemas.microsoft.com/office/powerpoint/2010/main" val="4118295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4F0E-6D97-CCE8-F689-FA96DBE1CF8E}"/>
              </a:ext>
            </a:extLst>
          </p:cNvPr>
          <p:cNvSpPr>
            <a:spLocks noGrp="1"/>
          </p:cNvSpPr>
          <p:nvPr>
            <p:ph type="title"/>
          </p:nvPr>
        </p:nvSpPr>
        <p:spPr/>
        <p:txBody>
          <a:bodyPr/>
          <a:lstStyle/>
          <a:p>
            <a:r>
              <a:rPr lang="en-GB" dirty="0">
                <a:effectLst/>
              </a:rPr>
              <a:t>MEASURES THAT HELP REDUCE THE IMPACT OF COMPUTERS ON HUMAN HEALTH </a:t>
            </a:r>
            <a:endParaRPr lang="en-MM" dirty="0"/>
          </a:p>
        </p:txBody>
      </p:sp>
      <p:sp>
        <p:nvSpPr>
          <p:cNvPr id="3" name="Content Placeholder 2">
            <a:extLst>
              <a:ext uri="{FF2B5EF4-FFF2-40B4-BE49-F238E27FC236}">
                <a16:creationId xmlns:a16="http://schemas.microsoft.com/office/drawing/2014/main" id="{6ADFDDA2-761C-7E0B-A063-0E6B32712F97}"/>
              </a:ext>
            </a:extLst>
          </p:cNvPr>
          <p:cNvSpPr>
            <a:spLocks noGrp="1"/>
          </p:cNvSpPr>
          <p:nvPr>
            <p:ph idx="1"/>
          </p:nvPr>
        </p:nvSpPr>
        <p:spPr/>
        <p:txBody>
          <a:bodyPr>
            <a:normAutofit lnSpcReduction="10000"/>
          </a:bodyPr>
          <a:lstStyle/>
          <a:p>
            <a:pPr marL="0" indent="0">
              <a:buNone/>
            </a:pPr>
            <a:r>
              <a:rPr lang="en-GB" dirty="0"/>
              <a:t>ergonomic standards</a:t>
            </a:r>
          </a:p>
          <a:p>
            <a:r>
              <a:rPr lang="en-GB" dirty="0"/>
              <a:t>Better positioning of body parts (</a:t>
            </a:r>
            <a:r>
              <a:rPr lang="en-GB" dirty="0">
                <a:hlinkClick r:id="rId2"/>
              </a:rPr>
              <a:t>https://</a:t>
            </a:r>
            <a:r>
              <a:rPr lang="en-GB" dirty="0" err="1">
                <a:hlinkClick r:id="rId2"/>
              </a:rPr>
              <a:t>webstore.ansi.org</a:t>
            </a:r>
            <a:r>
              <a:rPr lang="en-GB" dirty="0">
                <a:hlinkClick r:id="rId2"/>
              </a:rPr>
              <a:t>/industry/ergonomics</a:t>
            </a:r>
            <a:r>
              <a:rPr lang="en-GB" dirty="0"/>
              <a:t>)</a:t>
            </a:r>
          </a:p>
          <a:p>
            <a:pPr marL="0" indent="0">
              <a:buNone/>
            </a:pPr>
            <a:r>
              <a:rPr lang="en-GB" dirty="0"/>
              <a:t>Increase activity levels</a:t>
            </a:r>
          </a:p>
          <a:p>
            <a:r>
              <a:rPr lang="en-GB" dirty="0" err="1"/>
              <a:t>Healther</a:t>
            </a:r>
            <a:r>
              <a:rPr lang="en-GB" dirty="0"/>
              <a:t> </a:t>
            </a:r>
            <a:r>
              <a:rPr lang="en-GB" dirty="0" err="1"/>
              <a:t>bloodflow</a:t>
            </a:r>
            <a:r>
              <a:rPr lang="en-GB" dirty="0"/>
              <a:t> (</a:t>
            </a:r>
            <a:r>
              <a:rPr lang="en-GB" dirty="0">
                <a:hlinkClick r:id="rId3"/>
              </a:rPr>
              <a:t>https://</a:t>
            </a:r>
            <a:r>
              <a:rPr lang="en-GB" dirty="0" err="1">
                <a:hlinkClick r:id="rId3"/>
              </a:rPr>
              <a:t>www.cdc.gov</a:t>
            </a:r>
            <a:r>
              <a:rPr lang="en-GB" dirty="0">
                <a:hlinkClick r:id="rId3"/>
              </a:rPr>
              <a:t>/</a:t>
            </a:r>
            <a:r>
              <a:rPr lang="en-GB" dirty="0" err="1">
                <a:hlinkClick r:id="rId3"/>
              </a:rPr>
              <a:t>physicalactivity</a:t>
            </a:r>
            <a:r>
              <a:rPr lang="en-GB" dirty="0">
                <a:hlinkClick r:id="rId3"/>
              </a:rPr>
              <a:t>/basics/pa-health/</a:t>
            </a:r>
            <a:r>
              <a:rPr lang="en-GB" dirty="0" err="1">
                <a:hlinkClick r:id="rId3"/>
              </a:rPr>
              <a:t>index.htm</a:t>
            </a:r>
            <a:r>
              <a:rPr lang="en-GB" dirty="0"/>
              <a:t>)</a:t>
            </a:r>
          </a:p>
          <a:p>
            <a:pPr marL="0" indent="0">
              <a:buNone/>
            </a:pPr>
            <a:r>
              <a:rPr lang="en-GB" dirty="0"/>
              <a:t>Safety equipment</a:t>
            </a:r>
          </a:p>
          <a:p>
            <a:r>
              <a:rPr lang="en-MM" dirty="0"/>
              <a:t>Better handling of high voltage equipment (</a:t>
            </a:r>
            <a:r>
              <a:rPr lang="en-GB" dirty="0">
                <a:hlinkClick r:id="rId4"/>
              </a:rPr>
              <a:t>https://</a:t>
            </a:r>
            <a:r>
              <a:rPr lang="en-GB" dirty="0" err="1">
                <a:hlinkClick r:id="rId4"/>
              </a:rPr>
              <a:t>schoolworkhelper.net</a:t>
            </a:r>
            <a:r>
              <a:rPr lang="en-GB" dirty="0">
                <a:hlinkClick r:id="rId4"/>
              </a:rPr>
              <a:t>/computer-hardware-safety-rules/</a:t>
            </a:r>
            <a:r>
              <a:rPr lang="en-MM" dirty="0"/>
              <a:t>)</a:t>
            </a:r>
          </a:p>
        </p:txBody>
      </p:sp>
    </p:spTree>
    <p:extLst>
      <p:ext uri="{BB962C8B-B14F-4D97-AF65-F5344CB8AC3E}">
        <p14:creationId xmlns:p14="http://schemas.microsoft.com/office/powerpoint/2010/main" val="167794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59BE-A31D-8C90-F489-8240CC8604FE}"/>
              </a:ext>
            </a:extLst>
          </p:cNvPr>
          <p:cNvSpPr>
            <a:spLocks noGrp="1"/>
          </p:cNvSpPr>
          <p:nvPr>
            <p:ph type="ctrTitle"/>
          </p:nvPr>
        </p:nvSpPr>
        <p:spPr/>
        <p:txBody>
          <a:bodyPr/>
          <a:lstStyle/>
          <a:p>
            <a:r>
              <a:rPr lang="en-MM" dirty="0"/>
              <a:t>Part C</a:t>
            </a:r>
          </a:p>
        </p:txBody>
      </p:sp>
    </p:spTree>
    <p:extLst>
      <p:ext uri="{BB962C8B-B14F-4D97-AF65-F5344CB8AC3E}">
        <p14:creationId xmlns:p14="http://schemas.microsoft.com/office/powerpoint/2010/main" val="165771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4F0E-6D97-CCE8-F689-FA96DBE1CF8E}"/>
              </a:ext>
            </a:extLst>
          </p:cNvPr>
          <p:cNvSpPr>
            <a:spLocks noGrp="1"/>
          </p:cNvSpPr>
          <p:nvPr>
            <p:ph type="title"/>
          </p:nvPr>
        </p:nvSpPr>
        <p:spPr/>
        <p:txBody>
          <a:bodyPr/>
          <a:lstStyle/>
          <a:p>
            <a:r>
              <a:rPr lang="en-GB" dirty="0">
                <a:effectLst/>
              </a:rPr>
              <a:t>USING COMPUTERS TO REDUCE RESOURCE USE AND PROTECT THE ENVIRONMENT </a:t>
            </a:r>
            <a:endParaRPr lang="en-MM" dirty="0"/>
          </a:p>
        </p:txBody>
      </p:sp>
      <p:sp>
        <p:nvSpPr>
          <p:cNvPr id="3" name="Content Placeholder 2">
            <a:extLst>
              <a:ext uri="{FF2B5EF4-FFF2-40B4-BE49-F238E27FC236}">
                <a16:creationId xmlns:a16="http://schemas.microsoft.com/office/drawing/2014/main" id="{6ADFDDA2-761C-7E0B-A063-0E6B32712F97}"/>
              </a:ext>
            </a:extLst>
          </p:cNvPr>
          <p:cNvSpPr>
            <a:spLocks noGrp="1"/>
          </p:cNvSpPr>
          <p:nvPr>
            <p:ph idx="1"/>
          </p:nvPr>
        </p:nvSpPr>
        <p:spPr/>
        <p:txBody>
          <a:bodyPr>
            <a:normAutofit fontScale="70000" lnSpcReduction="20000"/>
          </a:bodyPr>
          <a:lstStyle/>
          <a:p>
            <a:pPr marL="0" indent="0">
              <a:buNone/>
            </a:pPr>
            <a:r>
              <a:rPr lang="en-GB" dirty="0"/>
              <a:t>computer modelling to reduce use of physical resources</a:t>
            </a:r>
          </a:p>
          <a:p>
            <a:r>
              <a:rPr lang="en-GB" dirty="0"/>
              <a:t>Simulations</a:t>
            </a:r>
          </a:p>
          <a:p>
            <a:r>
              <a:rPr lang="en-GB" dirty="0"/>
              <a:t>Weather forecasting</a:t>
            </a:r>
          </a:p>
          <a:p>
            <a:pPr marL="0" indent="0">
              <a:buNone/>
            </a:pPr>
            <a:r>
              <a:rPr lang="en-GB" dirty="0"/>
              <a:t>interpretation of large amounts of environmental data</a:t>
            </a:r>
          </a:p>
          <a:p>
            <a:r>
              <a:rPr lang="en-GB" dirty="0"/>
              <a:t>Geographic analysis</a:t>
            </a:r>
          </a:p>
          <a:p>
            <a:r>
              <a:rPr lang="en-GB" dirty="0"/>
              <a:t>Climate change and planetary monitoring</a:t>
            </a:r>
          </a:p>
          <a:p>
            <a:pPr marL="0" indent="0">
              <a:buNone/>
            </a:pPr>
            <a:r>
              <a:rPr lang="en-GB" dirty="0"/>
              <a:t>management of natural resources</a:t>
            </a:r>
          </a:p>
          <a:p>
            <a:r>
              <a:rPr lang="en-GB" dirty="0"/>
              <a:t>More accurate measurements and efficiency</a:t>
            </a:r>
          </a:p>
          <a:p>
            <a:pPr marL="0" indent="0">
              <a:buNone/>
            </a:pPr>
            <a:r>
              <a:rPr lang="en-GB" dirty="0"/>
              <a:t>programmable temperature control to reduce energy consumption</a:t>
            </a:r>
          </a:p>
          <a:p>
            <a:r>
              <a:rPr lang="en-GB" dirty="0"/>
              <a:t>Automatic temperature control to save electricity when not needed</a:t>
            </a:r>
          </a:p>
          <a:p>
            <a:pPr marL="0" indent="0">
              <a:buNone/>
            </a:pPr>
            <a:endParaRPr lang="en-GB" dirty="0"/>
          </a:p>
        </p:txBody>
      </p:sp>
    </p:spTree>
    <p:extLst>
      <p:ext uri="{BB962C8B-B14F-4D97-AF65-F5344CB8AC3E}">
        <p14:creationId xmlns:p14="http://schemas.microsoft.com/office/powerpoint/2010/main" val="709856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59BE-A31D-8C90-F489-8240CC8604FE}"/>
              </a:ext>
            </a:extLst>
          </p:cNvPr>
          <p:cNvSpPr>
            <a:spLocks noGrp="1"/>
          </p:cNvSpPr>
          <p:nvPr>
            <p:ph type="ctrTitle"/>
          </p:nvPr>
        </p:nvSpPr>
        <p:spPr/>
        <p:txBody>
          <a:bodyPr/>
          <a:lstStyle/>
          <a:p>
            <a:r>
              <a:rPr lang="en-MM" dirty="0"/>
              <a:t>Part D</a:t>
            </a:r>
          </a:p>
        </p:txBody>
      </p:sp>
    </p:spTree>
    <p:extLst>
      <p:ext uri="{BB962C8B-B14F-4D97-AF65-F5344CB8AC3E}">
        <p14:creationId xmlns:p14="http://schemas.microsoft.com/office/powerpoint/2010/main" val="856543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4F0E-6D97-CCE8-F689-FA96DBE1CF8E}"/>
              </a:ext>
            </a:extLst>
          </p:cNvPr>
          <p:cNvSpPr>
            <a:spLocks noGrp="1"/>
          </p:cNvSpPr>
          <p:nvPr>
            <p:ph type="title"/>
          </p:nvPr>
        </p:nvSpPr>
        <p:spPr/>
        <p:txBody>
          <a:bodyPr/>
          <a:lstStyle/>
          <a:p>
            <a:r>
              <a:rPr lang="en-GB" dirty="0">
                <a:effectLst/>
              </a:rPr>
              <a:t>PROVIDING ENVIRONMENTAL STEWARDSHIP OPPORTUNTIES</a:t>
            </a:r>
            <a:endParaRPr lang="en-MM" dirty="0"/>
          </a:p>
        </p:txBody>
      </p:sp>
      <p:sp>
        <p:nvSpPr>
          <p:cNvPr id="3" name="Content Placeholder 2">
            <a:extLst>
              <a:ext uri="{FF2B5EF4-FFF2-40B4-BE49-F238E27FC236}">
                <a16:creationId xmlns:a16="http://schemas.microsoft.com/office/drawing/2014/main" id="{6ADFDDA2-761C-7E0B-A063-0E6B32712F97}"/>
              </a:ext>
            </a:extLst>
          </p:cNvPr>
          <p:cNvSpPr>
            <a:spLocks noGrp="1"/>
          </p:cNvSpPr>
          <p:nvPr>
            <p:ph idx="1"/>
          </p:nvPr>
        </p:nvSpPr>
        <p:spPr/>
        <p:txBody>
          <a:bodyPr/>
          <a:lstStyle/>
          <a:p>
            <a:pPr marL="0" lvl="0" indent="0">
              <a:buNone/>
            </a:pPr>
            <a:r>
              <a:rPr lang="en-US" dirty="0">
                <a:effectLst/>
              </a:rPr>
              <a:t>local community recycling centers</a:t>
            </a:r>
          </a:p>
          <a:p>
            <a:r>
              <a:rPr lang="en-MM" dirty="0">
                <a:effectLst/>
              </a:rPr>
              <a:t>Natural Resources Council of Maine</a:t>
            </a:r>
          </a:p>
          <a:p>
            <a:pPr marL="0" lvl="0" indent="0">
              <a:buNone/>
            </a:pPr>
            <a:r>
              <a:rPr lang="en-US" dirty="0">
                <a:effectLst/>
              </a:rPr>
              <a:t>private companies that refurbish computers</a:t>
            </a:r>
          </a:p>
          <a:p>
            <a:r>
              <a:rPr lang="en-MM" dirty="0">
                <a:effectLst/>
              </a:rPr>
              <a:t>Apple</a:t>
            </a:r>
          </a:p>
          <a:p>
            <a:pPr marL="0" lvl="0" indent="0">
              <a:buNone/>
            </a:pPr>
            <a:r>
              <a:rPr lang="en-US" dirty="0">
                <a:effectLst/>
              </a:rPr>
              <a:t>printer cartridge recycling programs</a:t>
            </a:r>
          </a:p>
          <a:p>
            <a:r>
              <a:rPr lang="en-US" dirty="0">
                <a:effectLst/>
              </a:rPr>
              <a:t>Cash For Toners</a:t>
            </a:r>
          </a:p>
        </p:txBody>
      </p:sp>
    </p:spTree>
    <p:extLst>
      <p:ext uri="{BB962C8B-B14F-4D97-AF65-F5344CB8AC3E}">
        <p14:creationId xmlns:p14="http://schemas.microsoft.com/office/powerpoint/2010/main" val="106326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59BE-A31D-8C90-F489-8240CC8604FE}"/>
              </a:ext>
            </a:extLst>
          </p:cNvPr>
          <p:cNvSpPr>
            <a:spLocks noGrp="1"/>
          </p:cNvSpPr>
          <p:nvPr>
            <p:ph type="ctrTitle"/>
          </p:nvPr>
        </p:nvSpPr>
        <p:spPr/>
        <p:txBody>
          <a:bodyPr/>
          <a:lstStyle/>
          <a:p>
            <a:r>
              <a:rPr lang="en-MM" dirty="0"/>
              <a:t>Questions</a:t>
            </a:r>
          </a:p>
        </p:txBody>
      </p:sp>
    </p:spTree>
    <p:extLst>
      <p:ext uri="{BB962C8B-B14F-4D97-AF65-F5344CB8AC3E}">
        <p14:creationId xmlns:p14="http://schemas.microsoft.com/office/powerpoint/2010/main" val="2483740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4F0E-6D97-CCE8-F689-FA96DBE1CF8E}"/>
              </a:ext>
            </a:extLst>
          </p:cNvPr>
          <p:cNvSpPr>
            <a:spLocks noGrp="1"/>
          </p:cNvSpPr>
          <p:nvPr>
            <p:ph type="title"/>
          </p:nvPr>
        </p:nvSpPr>
        <p:spPr/>
        <p:txBody>
          <a:bodyPr/>
          <a:lstStyle/>
          <a:p>
            <a:r>
              <a:rPr lang="en-US" dirty="0">
                <a:effectLst/>
              </a:rPr>
              <a:t>Why does file sharing have a big impact on the economy?</a:t>
            </a:r>
            <a:endParaRPr lang="en-MM" dirty="0"/>
          </a:p>
        </p:txBody>
      </p:sp>
      <p:sp>
        <p:nvSpPr>
          <p:cNvPr id="3" name="Content Placeholder 2">
            <a:extLst>
              <a:ext uri="{FF2B5EF4-FFF2-40B4-BE49-F238E27FC236}">
                <a16:creationId xmlns:a16="http://schemas.microsoft.com/office/drawing/2014/main" id="{6ADFDDA2-761C-7E0B-A063-0E6B32712F97}"/>
              </a:ext>
            </a:extLst>
          </p:cNvPr>
          <p:cNvSpPr>
            <a:spLocks noGrp="1"/>
          </p:cNvSpPr>
          <p:nvPr>
            <p:ph idx="1"/>
          </p:nvPr>
        </p:nvSpPr>
        <p:spPr/>
        <p:txBody>
          <a:bodyPr/>
          <a:lstStyle/>
          <a:p>
            <a:pPr marL="0" indent="0">
              <a:buNone/>
            </a:pPr>
            <a:r>
              <a:rPr lang="en-MM" dirty="0"/>
              <a:t>	File sharing has a good and bad effect on the ecomony. It can make things easier for people to send files to one another and it could eliminate the use for flash drives and the transportation needed to send the file. However this couldalso make for Piracy of songs and movies which could affect badly on the entertainment industry for the actors and the box office or the artists in the case of songs.</a:t>
            </a:r>
          </a:p>
        </p:txBody>
      </p:sp>
    </p:spTree>
    <p:extLst>
      <p:ext uri="{BB962C8B-B14F-4D97-AF65-F5344CB8AC3E}">
        <p14:creationId xmlns:p14="http://schemas.microsoft.com/office/powerpoint/2010/main" val="177503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DFDD-DA0F-1349-4D44-BAABC352732E}"/>
              </a:ext>
            </a:extLst>
          </p:cNvPr>
          <p:cNvSpPr>
            <a:spLocks noGrp="1"/>
          </p:cNvSpPr>
          <p:nvPr>
            <p:ph type="title"/>
          </p:nvPr>
        </p:nvSpPr>
        <p:spPr/>
        <p:txBody>
          <a:bodyPr>
            <a:normAutofit/>
          </a:bodyPr>
          <a:lstStyle/>
          <a:p>
            <a:r>
              <a:rPr lang="en-US" dirty="0">
                <a:effectLst/>
              </a:rPr>
              <a:t>Identify one new computer product and the legal and/or ethical issues associated with it.</a:t>
            </a:r>
            <a:endParaRPr lang="en-MM" dirty="0"/>
          </a:p>
        </p:txBody>
      </p:sp>
      <p:sp>
        <p:nvSpPr>
          <p:cNvPr id="3" name="Content Placeholder 2">
            <a:extLst>
              <a:ext uri="{FF2B5EF4-FFF2-40B4-BE49-F238E27FC236}">
                <a16:creationId xmlns:a16="http://schemas.microsoft.com/office/drawing/2014/main" id="{B0CC2A52-5D39-0FD1-41EC-FAAAA79FF773}"/>
              </a:ext>
            </a:extLst>
          </p:cNvPr>
          <p:cNvSpPr>
            <a:spLocks noGrp="1"/>
          </p:cNvSpPr>
          <p:nvPr>
            <p:ph idx="1"/>
          </p:nvPr>
        </p:nvSpPr>
        <p:spPr/>
        <p:txBody>
          <a:bodyPr/>
          <a:lstStyle/>
          <a:p>
            <a:pPr marL="0" indent="0">
              <a:buNone/>
            </a:pPr>
            <a:r>
              <a:rPr lang="en-MM" dirty="0"/>
              <a:t>Deepfake</a:t>
            </a:r>
          </a:p>
          <a:p>
            <a:r>
              <a:rPr lang="en-MM" dirty="0"/>
              <a:t>The ability to fake a person’s facial expressions and voice given enough data</a:t>
            </a:r>
          </a:p>
          <a:p>
            <a:r>
              <a:rPr lang="en-MM" dirty="0"/>
              <a:t>This can fake presidential speech</a:t>
            </a:r>
          </a:p>
          <a:p>
            <a:r>
              <a:rPr lang="en-MM" dirty="0"/>
              <a:t>Can make people confused to which is the real information</a:t>
            </a:r>
          </a:p>
          <a:p>
            <a:r>
              <a:rPr lang="en-MM" dirty="0"/>
              <a:t>This is illegal to spread misinformation</a:t>
            </a:r>
          </a:p>
          <a:p>
            <a:r>
              <a:rPr lang="en-MM" dirty="0"/>
              <a:t>Not ethical since faking someone elses identity without permission.</a:t>
            </a:r>
          </a:p>
        </p:txBody>
      </p:sp>
    </p:spTree>
    <p:extLst>
      <p:ext uri="{BB962C8B-B14F-4D97-AF65-F5344CB8AC3E}">
        <p14:creationId xmlns:p14="http://schemas.microsoft.com/office/powerpoint/2010/main" val="752499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D3F6-5D24-5686-F5F9-77C995675440}"/>
              </a:ext>
            </a:extLst>
          </p:cNvPr>
          <p:cNvSpPr>
            <a:spLocks noGrp="1"/>
          </p:cNvSpPr>
          <p:nvPr>
            <p:ph type="title"/>
          </p:nvPr>
        </p:nvSpPr>
        <p:spPr/>
        <p:txBody>
          <a:bodyPr/>
          <a:lstStyle/>
          <a:p>
            <a:r>
              <a:rPr lang="en-US" dirty="0">
                <a:effectLst/>
              </a:rPr>
              <a:t>Name one issue cyberbullying creates for:</a:t>
            </a:r>
            <a:br>
              <a:rPr lang="en-MM" dirty="0">
                <a:effectLst/>
              </a:rPr>
            </a:br>
            <a:endParaRPr lang="en-MM" dirty="0"/>
          </a:p>
        </p:txBody>
      </p:sp>
      <p:sp>
        <p:nvSpPr>
          <p:cNvPr id="3" name="Content Placeholder 2">
            <a:extLst>
              <a:ext uri="{FF2B5EF4-FFF2-40B4-BE49-F238E27FC236}">
                <a16:creationId xmlns:a16="http://schemas.microsoft.com/office/drawing/2014/main" id="{B26DA467-0D42-BF24-21EB-D2961EF7FEE7}"/>
              </a:ext>
            </a:extLst>
          </p:cNvPr>
          <p:cNvSpPr>
            <a:spLocks noGrp="1"/>
          </p:cNvSpPr>
          <p:nvPr>
            <p:ph idx="1"/>
          </p:nvPr>
        </p:nvSpPr>
        <p:spPr/>
        <p:txBody>
          <a:bodyPr>
            <a:normAutofit fontScale="85000" lnSpcReduction="20000"/>
          </a:bodyPr>
          <a:lstStyle/>
          <a:p>
            <a:pPr marL="0" indent="0">
              <a:buNone/>
            </a:pPr>
            <a:r>
              <a:rPr lang="en-GB" dirty="0"/>
              <a:t>The child who is bullied</a:t>
            </a:r>
          </a:p>
          <a:p>
            <a:r>
              <a:rPr lang="en-GB" dirty="0"/>
              <a:t>Depression</a:t>
            </a:r>
          </a:p>
          <a:p>
            <a:r>
              <a:rPr lang="en-GB" dirty="0"/>
              <a:t>Anxiety</a:t>
            </a:r>
          </a:p>
          <a:p>
            <a:r>
              <a:rPr lang="en-GB" dirty="0"/>
              <a:t>Suicide</a:t>
            </a:r>
          </a:p>
          <a:p>
            <a:pPr marL="0" indent="0">
              <a:buNone/>
            </a:pPr>
            <a:r>
              <a:rPr lang="en-GB" dirty="0"/>
              <a:t>The child who is bullying</a:t>
            </a:r>
          </a:p>
          <a:p>
            <a:r>
              <a:rPr lang="en-GB" dirty="0"/>
              <a:t>Bad persona of bullying without consequences</a:t>
            </a:r>
          </a:p>
          <a:p>
            <a:pPr marL="0" indent="0">
              <a:buNone/>
            </a:pPr>
            <a:r>
              <a:rPr lang="en-GB" dirty="0"/>
              <a:t>How children view the Internet</a:t>
            </a:r>
          </a:p>
          <a:p>
            <a:r>
              <a:rPr lang="en-GB" dirty="0"/>
              <a:t>Place where bullies reside</a:t>
            </a:r>
          </a:p>
          <a:p>
            <a:r>
              <a:rPr lang="en-GB" dirty="0"/>
              <a:t>Bad space for everyone to express themselves</a:t>
            </a:r>
          </a:p>
          <a:p>
            <a:pPr marL="0" indent="0">
              <a:buNone/>
            </a:pPr>
            <a:endParaRPr lang="en-GB" dirty="0"/>
          </a:p>
        </p:txBody>
      </p:sp>
    </p:spTree>
    <p:extLst>
      <p:ext uri="{BB962C8B-B14F-4D97-AF65-F5344CB8AC3E}">
        <p14:creationId xmlns:p14="http://schemas.microsoft.com/office/powerpoint/2010/main" val="319820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31B3-4BFB-3DE4-6503-36AE4CC92774}"/>
              </a:ext>
            </a:extLst>
          </p:cNvPr>
          <p:cNvSpPr>
            <a:spLocks noGrp="1"/>
          </p:cNvSpPr>
          <p:nvPr>
            <p:ph type="title"/>
          </p:nvPr>
        </p:nvSpPr>
        <p:spPr/>
        <p:txBody>
          <a:bodyPr/>
          <a:lstStyle/>
          <a:p>
            <a:r>
              <a:rPr lang="en-MM" dirty="0"/>
              <a:t>Table of contents</a:t>
            </a:r>
          </a:p>
        </p:txBody>
      </p:sp>
      <p:sp>
        <p:nvSpPr>
          <p:cNvPr id="3" name="Content Placeholder 2">
            <a:extLst>
              <a:ext uri="{FF2B5EF4-FFF2-40B4-BE49-F238E27FC236}">
                <a16:creationId xmlns:a16="http://schemas.microsoft.com/office/drawing/2014/main" id="{42F9015B-4E70-5571-9038-432A50BB5AEA}"/>
              </a:ext>
            </a:extLst>
          </p:cNvPr>
          <p:cNvSpPr>
            <a:spLocks noGrp="1"/>
          </p:cNvSpPr>
          <p:nvPr>
            <p:ph idx="1"/>
          </p:nvPr>
        </p:nvSpPr>
        <p:spPr/>
        <p:txBody>
          <a:bodyPr/>
          <a:lstStyle/>
          <a:p>
            <a:r>
              <a:rPr lang="en-MM" dirty="0"/>
              <a:t>Part A </a:t>
            </a:r>
            <a:r>
              <a:rPr lang="en-GB" dirty="0"/>
              <a:t>I</a:t>
            </a:r>
            <a:endParaRPr lang="en-MM" dirty="0"/>
          </a:p>
          <a:p>
            <a:r>
              <a:rPr lang="en-MM" dirty="0"/>
              <a:t>Part A II</a:t>
            </a:r>
          </a:p>
          <a:p>
            <a:r>
              <a:rPr lang="en-MM" dirty="0"/>
              <a:t>Part B I</a:t>
            </a:r>
          </a:p>
          <a:p>
            <a:r>
              <a:rPr lang="en-MM" dirty="0"/>
              <a:t>Part B II</a:t>
            </a:r>
          </a:p>
          <a:p>
            <a:r>
              <a:rPr lang="en-MM" dirty="0"/>
              <a:t>Part C</a:t>
            </a:r>
          </a:p>
          <a:p>
            <a:r>
              <a:rPr lang="en-MM" dirty="0"/>
              <a:t>Part D</a:t>
            </a:r>
          </a:p>
          <a:p>
            <a:r>
              <a:rPr lang="en-MM" dirty="0"/>
              <a:t>Questions</a:t>
            </a:r>
          </a:p>
        </p:txBody>
      </p:sp>
    </p:spTree>
    <p:extLst>
      <p:ext uri="{BB962C8B-B14F-4D97-AF65-F5344CB8AC3E}">
        <p14:creationId xmlns:p14="http://schemas.microsoft.com/office/powerpoint/2010/main" val="6272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59BE-A31D-8C90-F489-8240CC8604FE}"/>
              </a:ext>
            </a:extLst>
          </p:cNvPr>
          <p:cNvSpPr>
            <a:spLocks noGrp="1"/>
          </p:cNvSpPr>
          <p:nvPr>
            <p:ph type="ctrTitle"/>
          </p:nvPr>
        </p:nvSpPr>
        <p:spPr/>
        <p:txBody>
          <a:bodyPr/>
          <a:lstStyle/>
          <a:p>
            <a:r>
              <a:rPr lang="en-MM" dirty="0"/>
              <a:t>Part A i</a:t>
            </a:r>
          </a:p>
        </p:txBody>
      </p:sp>
    </p:spTree>
    <p:extLst>
      <p:ext uri="{BB962C8B-B14F-4D97-AF65-F5344CB8AC3E}">
        <p14:creationId xmlns:p14="http://schemas.microsoft.com/office/powerpoint/2010/main" val="465478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08DB-6F58-8422-5732-F815F37CAF50}"/>
              </a:ext>
            </a:extLst>
          </p:cNvPr>
          <p:cNvSpPr>
            <a:spLocks noGrp="1"/>
          </p:cNvSpPr>
          <p:nvPr>
            <p:ph type="title"/>
          </p:nvPr>
        </p:nvSpPr>
        <p:spPr/>
        <p:txBody>
          <a:bodyPr/>
          <a:lstStyle/>
          <a:p>
            <a:r>
              <a:rPr lang="en-MM" dirty="0"/>
              <a:t>Negative effects of computer use on the enviroment</a:t>
            </a:r>
          </a:p>
        </p:txBody>
      </p:sp>
      <p:sp>
        <p:nvSpPr>
          <p:cNvPr id="3" name="Content Placeholder 2">
            <a:extLst>
              <a:ext uri="{FF2B5EF4-FFF2-40B4-BE49-F238E27FC236}">
                <a16:creationId xmlns:a16="http://schemas.microsoft.com/office/drawing/2014/main" id="{C77E9F67-361D-DCD9-CC5A-35C42C804B44}"/>
              </a:ext>
            </a:extLst>
          </p:cNvPr>
          <p:cNvSpPr>
            <a:spLocks noGrp="1"/>
          </p:cNvSpPr>
          <p:nvPr>
            <p:ph idx="1"/>
          </p:nvPr>
        </p:nvSpPr>
        <p:spPr/>
        <p:txBody>
          <a:bodyPr>
            <a:normAutofit lnSpcReduction="10000"/>
          </a:bodyPr>
          <a:lstStyle/>
          <a:p>
            <a:pPr marL="0" indent="0">
              <a:buNone/>
            </a:pPr>
            <a:r>
              <a:rPr lang="en-MM" dirty="0"/>
              <a:t>creation of waste</a:t>
            </a:r>
          </a:p>
          <a:p>
            <a:r>
              <a:rPr lang="en-MM" dirty="0"/>
              <a:t> Electronic Waste (</a:t>
            </a:r>
            <a:r>
              <a:rPr lang="en-GB" dirty="0">
                <a:hlinkClick r:id="rId2"/>
              </a:rPr>
              <a:t>https://en.wikipedia.org/wiki/Electronic_waste</a:t>
            </a:r>
            <a:r>
              <a:rPr lang="en-GB" dirty="0"/>
              <a:t>)</a:t>
            </a:r>
            <a:endParaRPr lang="en-MM" dirty="0"/>
          </a:p>
          <a:p>
            <a:pPr marL="0" indent="0">
              <a:buNone/>
            </a:pPr>
            <a:r>
              <a:rPr lang="en-MM" dirty="0"/>
              <a:t>unnecessary printing of Emails</a:t>
            </a:r>
          </a:p>
          <a:p>
            <a:r>
              <a:rPr lang="en-MM" dirty="0"/>
              <a:t>deforestation (</a:t>
            </a:r>
            <a:r>
              <a:rPr lang="en-GB" dirty="0">
                <a:hlinkClick r:id="rId3"/>
              </a:rPr>
              <a:t>https://education.nationalgeographic.org/resource/deforestation</a:t>
            </a:r>
            <a:r>
              <a:rPr lang="en-MM" dirty="0"/>
              <a:t>)</a:t>
            </a:r>
          </a:p>
          <a:p>
            <a:pPr marL="0" indent="0">
              <a:buNone/>
            </a:pPr>
            <a:r>
              <a:rPr lang="en-MM" dirty="0"/>
              <a:t>heavy power comsumption</a:t>
            </a:r>
          </a:p>
          <a:p>
            <a:r>
              <a:rPr lang="en-MM" dirty="0"/>
              <a:t>Usage of natural fossil fuels (</a:t>
            </a:r>
            <a:r>
              <a:rPr lang="en-GB" dirty="0">
                <a:hlinkClick r:id="rId4"/>
              </a:rPr>
              <a:t>https://</a:t>
            </a:r>
            <a:r>
              <a:rPr lang="en-GB" dirty="0" err="1">
                <a:hlinkClick r:id="rId4"/>
              </a:rPr>
              <a:t>www.businessinsider.com</a:t>
            </a:r>
            <a:r>
              <a:rPr lang="en-GB" dirty="0">
                <a:hlinkClick r:id="rId4"/>
              </a:rPr>
              <a:t>/personal-finance/cryptocurrency-environmental-impact</a:t>
            </a:r>
            <a:r>
              <a:rPr lang="en-MM" dirty="0"/>
              <a:t>)</a:t>
            </a:r>
          </a:p>
        </p:txBody>
      </p:sp>
    </p:spTree>
    <p:extLst>
      <p:ext uri="{BB962C8B-B14F-4D97-AF65-F5344CB8AC3E}">
        <p14:creationId xmlns:p14="http://schemas.microsoft.com/office/powerpoint/2010/main" val="8630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59BE-A31D-8C90-F489-8240CC8604FE}"/>
              </a:ext>
            </a:extLst>
          </p:cNvPr>
          <p:cNvSpPr>
            <a:spLocks noGrp="1"/>
          </p:cNvSpPr>
          <p:nvPr>
            <p:ph type="ctrTitle"/>
          </p:nvPr>
        </p:nvSpPr>
        <p:spPr/>
        <p:txBody>
          <a:bodyPr/>
          <a:lstStyle/>
          <a:p>
            <a:r>
              <a:rPr lang="en-MM" dirty="0"/>
              <a:t>Part A iI</a:t>
            </a:r>
          </a:p>
        </p:txBody>
      </p:sp>
    </p:spTree>
    <p:extLst>
      <p:ext uri="{BB962C8B-B14F-4D97-AF65-F5344CB8AC3E}">
        <p14:creationId xmlns:p14="http://schemas.microsoft.com/office/powerpoint/2010/main" val="1356826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B3FC-BFE3-190E-06BA-F7A1D7F9CEBE}"/>
              </a:ext>
            </a:extLst>
          </p:cNvPr>
          <p:cNvSpPr>
            <a:spLocks noGrp="1"/>
          </p:cNvSpPr>
          <p:nvPr>
            <p:ph type="title"/>
          </p:nvPr>
        </p:nvSpPr>
        <p:spPr/>
        <p:txBody>
          <a:bodyPr/>
          <a:lstStyle/>
          <a:p>
            <a:r>
              <a:rPr lang="en-GB" dirty="0">
                <a:effectLst/>
              </a:rPr>
              <a:t>Measures that help reduce the impact of computers on the environment </a:t>
            </a:r>
            <a:endParaRPr lang="en-MM" dirty="0"/>
          </a:p>
        </p:txBody>
      </p:sp>
      <p:sp>
        <p:nvSpPr>
          <p:cNvPr id="3" name="Content Placeholder 2">
            <a:extLst>
              <a:ext uri="{FF2B5EF4-FFF2-40B4-BE49-F238E27FC236}">
                <a16:creationId xmlns:a16="http://schemas.microsoft.com/office/drawing/2014/main" id="{1302D60C-2B89-2777-D0A0-F3919CB88A38}"/>
              </a:ext>
            </a:extLst>
          </p:cNvPr>
          <p:cNvSpPr>
            <a:spLocks noGrp="1"/>
          </p:cNvSpPr>
          <p:nvPr>
            <p:ph idx="1"/>
          </p:nvPr>
        </p:nvSpPr>
        <p:spPr/>
        <p:txBody>
          <a:bodyPr>
            <a:normAutofit fontScale="85000" lnSpcReduction="10000"/>
          </a:bodyPr>
          <a:lstStyle/>
          <a:p>
            <a:pPr marL="0" indent="0">
              <a:buNone/>
            </a:pPr>
            <a:r>
              <a:rPr lang="en-GB" dirty="0"/>
              <a:t>l</a:t>
            </a:r>
            <a:r>
              <a:rPr lang="en-MM" dirty="0"/>
              <a:t>ab regulations</a:t>
            </a:r>
          </a:p>
          <a:p>
            <a:r>
              <a:rPr lang="en-MM" dirty="0"/>
              <a:t>Better work enviroment (</a:t>
            </a:r>
            <a:r>
              <a:rPr lang="en-GB" dirty="0">
                <a:hlinkClick r:id="rId2"/>
              </a:rPr>
              <a:t>https://</a:t>
            </a:r>
            <a:r>
              <a:rPr lang="en-GB" dirty="0" err="1">
                <a:hlinkClick r:id="rId2"/>
              </a:rPr>
              <a:t>helpfulprofessor.com</a:t>
            </a:r>
            <a:r>
              <a:rPr lang="en-GB" dirty="0">
                <a:hlinkClick r:id="rId2"/>
              </a:rPr>
              <a:t>/computer-lab-rules/</a:t>
            </a:r>
            <a:r>
              <a:rPr lang="en-MM" dirty="0"/>
              <a:t>)</a:t>
            </a:r>
          </a:p>
          <a:p>
            <a:pPr marL="0" indent="0">
              <a:buNone/>
            </a:pPr>
            <a:r>
              <a:rPr lang="en-MM" dirty="0"/>
              <a:t>school policies</a:t>
            </a:r>
          </a:p>
          <a:p>
            <a:r>
              <a:rPr lang="en-MM" dirty="0"/>
              <a:t>Eliminates safty hazards (</a:t>
            </a:r>
            <a:r>
              <a:rPr lang="en-GB" dirty="0">
                <a:hlinkClick r:id="rId2"/>
              </a:rPr>
              <a:t>https://</a:t>
            </a:r>
            <a:r>
              <a:rPr lang="en-GB" dirty="0" err="1">
                <a:hlinkClick r:id="rId2"/>
              </a:rPr>
              <a:t>helpfulprofessor.com</a:t>
            </a:r>
            <a:r>
              <a:rPr lang="en-GB" dirty="0">
                <a:hlinkClick r:id="rId2"/>
              </a:rPr>
              <a:t>/computer-lab-rules/</a:t>
            </a:r>
            <a:r>
              <a:rPr lang="en-MM" dirty="0"/>
              <a:t>)</a:t>
            </a:r>
          </a:p>
          <a:p>
            <a:pPr marL="0" indent="0">
              <a:buNone/>
            </a:pPr>
            <a:r>
              <a:rPr lang="en-GB" dirty="0"/>
              <a:t>paperless workplaces</a:t>
            </a:r>
          </a:p>
          <a:p>
            <a:r>
              <a:rPr lang="en-GB" dirty="0"/>
              <a:t>Save paper cost (</a:t>
            </a:r>
            <a:r>
              <a:rPr lang="en-GB" dirty="0">
                <a:hlinkClick r:id="rId3"/>
              </a:rPr>
              <a:t>https://</a:t>
            </a:r>
            <a:r>
              <a:rPr lang="en-GB" dirty="0" err="1">
                <a:hlinkClick r:id="rId3"/>
              </a:rPr>
              <a:t>www.hyland.com</a:t>
            </a:r>
            <a:r>
              <a:rPr lang="en-GB" dirty="0">
                <a:hlinkClick r:id="rId3"/>
              </a:rPr>
              <a:t>/</a:t>
            </a:r>
            <a:r>
              <a:rPr lang="en-GB" dirty="0" err="1">
                <a:hlinkClick r:id="rId3"/>
              </a:rPr>
              <a:t>en</a:t>
            </a:r>
            <a:r>
              <a:rPr lang="en-GB" dirty="0">
                <a:hlinkClick r:id="rId3"/>
              </a:rPr>
              <a:t>-SG/resources/terminology/paperless-office</a:t>
            </a:r>
            <a:r>
              <a:rPr lang="en-GB" dirty="0"/>
              <a:t>)</a:t>
            </a:r>
          </a:p>
          <a:p>
            <a:pPr marL="0" indent="0">
              <a:buNone/>
            </a:pPr>
            <a:r>
              <a:rPr lang="en-US" dirty="0">
                <a:effectLst/>
              </a:rPr>
              <a:t>computer recycling or reuse</a:t>
            </a:r>
            <a:r>
              <a:rPr lang="en-MM" dirty="0">
                <a:effectLst/>
              </a:rPr>
              <a:t> </a:t>
            </a:r>
          </a:p>
          <a:p>
            <a:r>
              <a:rPr lang="en-GB" dirty="0">
                <a:effectLst/>
              </a:rPr>
              <a:t>N</a:t>
            </a:r>
            <a:r>
              <a:rPr lang="en-MM" dirty="0">
                <a:effectLst/>
              </a:rPr>
              <a:t>o electronic waste (</a:t>
            </a:r>
            <a:r>
              <a:rPr lang="en-GB" dirty="0">
                <a:effectLst/>
                <a:hlinkClick r:id="rId4"/>
              </a:rPr>
              <a:t>https://</a:t>
            </a:r>
            <a:r>
              <a:rPr lang="en-GB" dirty="0" err="1">
                <a:effectLst/>
                <a:hlinkClick r:id="rId4"/>
              </a:rPr>
              <a:t>www.conserve</a:t>
            </a:r>
            <a:r>
              <a:rPr lang="en-GB" dirty="0">
                <a:effectLst/>
                <a:hlinkClick r:id="rId4"/>
              </a:rPr>
              <a:t>-energy-</a:t>
            </a:r>
            <a:r>
              <a:rPr lang="en-GB" dirty="0" err="1">
                <a:effectLst/>
                <a:hlinkClick r:id="rId4"/>
              </a:rPr>
              <a:t>future.com</a:t>
            </a:r>
            <a:r>
              <a:rPr lang="en-GB" dirty="0">
                <a:effectLst/>
                <a:hlinkClick r:id="rId4"/>
              </a:rPr>
              <a:t>/</a:t>
            </a:r>
            <a:r>
              <a:rPr lang="en-GB" dirty="0" err="1">
                <a:effectLst/>
                <a:hlinkClick r:id="rId4"/>
              </a:rPr>
              <a:t>recyclingcomputer.php</a:t>
            </a:r>
            <a:r>
              <a:rPr lang="en-MM" dirty="0">
                <a:effectLst/>
              </a:rPr>
              <a:t>)</a:t>
            </a:r>
          </a:p>
          <a:p>
            <a:endParaRPr lang="en-MM" dirty="0"/>
          </a:p>
        </p:txBody>
      </p:sp>
    </p:spTree>
    <p:extLst>
      <p:ext uri="{BB962C8B-B14F-4D97-AF65-F5344CB8AC3E}">
        <p14:creationId xmlns:p14="http://schemas.microsoft.com/office/powerpoint/2010/main" val="1342569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59BE-A31D-8C90-F489-8240CC8604FE}"/>
              </a:ext>
            </a:extLst>
          </p:cNvPr>
          <p:cNvSpPr>
            <a:spLocks noGrp="1"/>
          </p:cNvSpPr>
          <p:nvPr>
            <p:ph type="ctrTitle"/>
          </p:nvPr>
        </p:nvSpPr>
        <p:spPr/>
        <p:txBody>
          <a:bodyPr/>
          <a:lstStyle/>
          <a:p>
            <a:r>
              <a:rPr lang="en-MM" dirty="0"/>
              <a:t>Part B i</a:t>
            </a:r>
          </a:p>
        </p:txBody>
      </p:sp>
    </p:spTree>
    <p:extLst>
      <p:ext uri="{BB962C8B-B14F-4D97-AF65-F5344CB8AC3E}">
        <p14:creationId xmlns:p14="http://schemas.microsoft.com/office/powerpoint/2010/main" val="17512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4F0E-6D97-CCE8-F689-FA96DBE1CF8E}"/>
              </a:ext>
            </a:extLst>
          </p:cNvPr>
          <p:cNvSpPr>
            <a:spLocks noGrp="1"/>
          </p:cNvSpPr>
          <p:nvPr>
            <p:ph type="title"/>
          </p:nvPr>
        </p:nvSpPr>
        <p:spPr/>
        <p:txBody>
          <a:bodyPr/>
          <a:lstStyle/>
          <a:p>
            <a:r>
              <a:rPr lang="en-GB" dirty="0">
                <a:effectLst/>
              </a:rPr>
              <a:t>NEGATIVE EFFECTS OF COMPUTER USE ON HUMAN HEALTH </a:t>
            </a:r>
            <a:endParaRPr lang="en-MM" dirty="0"/>
          </a:p>
        </p:txBody>
      </p:sp>
      <p:sp>
        <p:nvSpPr>
          <p:cNvPr id="3" name="Content Placeholder 2">
            <a:extLst>
              <a:ext uri="{FF2B5EF4-FFF2-40B4-BE49-F238E27FC236}">
                <a16:creationId xmlns:a16="http://schemas.microsoft.com/office/drawing/2014/main" id="{6ADFDDA2-761C-7E0B-A063-0E6B32712F97}"/>
              </a:ext>
            </a:extLst>
          </p:cNvPr>
          <p:cNvSpPr>
            <a:spLocks noGrp="1"/>
          </p:cNvSpPr>
          <p:nvPr>
            <p:ph idx="1"/>
          </p:nvPr>
        </p:nvSpPr>
        <p:spPr/>
        <p:txBody>
          <a:bodyPr>
            <a:normAutofit fontScale="70000" lnSpcReduction="20000"/>
          </a:bodyPr>
          <a:lstStyle/>
          <a:p>
            <a:pPr marL="0" indent="0">
              <a:buNone/>
            </a:pPr>
            <a:r>
              <a:rPr lang="en-GB" dirty="0"/>
              <a:t>exposure to radiation</a:t>
            </a:r>
          </a:p>
          <a:p>
            <a:r>
              <a:rPr lang="en-GB" dirty="0"/>
              <a:t>Internal organ cancer (</a:t>
            </a:r>
            <a:r>
              <a:rPr lang="en-GB" dirty="0">
                <a:hlinkClick r:id="rId2"/>
              </a:rPr>
              <a:t>https://</a:t>
            </a:r>
            <a:r>
              <a:rPr lang="en-GB" dirty="0" err="1">
                <a:hlinkClick r:id="rId2"/>
              </a:rPr>
              <a:t>www.ijitee.org</a:t>
            </a:r>
            <a:r>
              <a:rPr lang="en-GB" dirty="0">
                <a:hlinkClick r:id="rId2"/>
              </a:rPr>
              <a:t>/</a:t>
            </a:r>
            <a:r>
              <a:rPr lang="en-GB" dirty="0" err="1">
                <a:hlinkClick r:id="rId2"/>
              </a:rPr>
              <a:t>wp</a:t>
            </a:r>
            <a:r>
              <a:rPr lang="en-GB" dirty="0">
                <a:hlinkClick r:id="rId2"/>
              </a:rPr>
              <a:t>-content/uploads/papers/v8i12s3/L101510812S319.pdf</a:t>
            </a:r>
            <a:r>
              <a:rPr lang="en-GB" dirty="0"/>
              <a:t>)</a:t>
            </a:r>
          </a:p>
          <a:p>
            <a:pPr marL="0" indent="0">
              <a:buNone/>
            </a:pPr>
            <a:r>
              <a:rPr lang="en-GB" dirty="0"/>
              <a:t>musculoskeletal disorders</a:t>
            </a:r>
          </a:p>
          <a:p>
            <a:r>
              <a:rPr lang="en-GB" dirty="0">
                <a:effectLst/>
              </a:rPr>
              <a:t>Sprains, strains, and tears (</a:t>
            </a:r>
            <a:r>
              <a:rPr lang="en-GB" dirty="0">
                <a:effectLst/>
                <a:hlinkClick r:id="rId3"/>
              </a:rPr>
              <a:t>https://</a:t>
            </a:r>
            <a:r>
              <a:rPr lang="en-GB" dirty="0" err="1">
                <a:effectLst/>
                <a:hlinkClick r:id="rId3"/>
              </a:rPr>
              <a:t>www.cdc.gov</a:t>
            </a:r>
            <a:r>
              <a:rPr lang="en-GB" dirty="0">
                <a:effectLst/>
                <a:hlinkClick r:id="rId3"/>
              </a:rPr>
              <a:t>/</a:t>
            </a:r>
            <a:r>
              <a:rPr lang="en-GB" dirty="0" err="1">
                <a:effectLst/>
                <a:hlinkClick r:id="rId3"/>
              </a:rPr>
              <a:t>workplacehealthpromotion</a:t>
            </a:r>
            <a:r>
              <a:rPr lang="en-GB" dirty="0">
                <a:effectLst/>
                <a:hlinkClick r:id="rId3"/>
              </a:rPr>
              <a:t>/health-strategies/musculoskeletal-disorders/</a:t>
            </a:r>
            <a:r>
              <a:rPr lang="en-GB" dirty="0" err="1">
                <a:effectLst/>
                <a:hlinkClick r:id="rId3"/>
              </a:rPr>
              <a:t>index.html</a:t>
            </a:r>
            <a:r>
              <a:rPr lang="en-GB" dirty="0">
                <a:effectLst/>
              </a:rPr>
              <a:t>)</a:t>
            </a:r>
            <a:endParaRPr lang="en-GB" dirty="0"/>
          </a:p>
          <a:p>
            <a:pPr marL="0" indent="0">
              <a:buNone/>
            </a:pPr>
            <a:r>
              <a:rPr lang="en-GB" dirty="0"/>
              <a:t>eye strain</a:t>
            </a:r>
          </a:p>
          <a:p>
            <a:r>
              <a:rPr lang="en-GB" dirty="0">
                <a:effectLst/>
              </a:rPr>
              <a:t>Watery or dry eyes (</a:t>
            </a:r>
            <a:r>
              <a:rPr lang="en-GB" dirty="0">
                <a:effectLst/>
                <a:hlinkClick r:id="rId4"/>
              </a:rPr>
              <a:t>https://</a:t>
            </a:r>
            <a:r>
              <a:rPr lang="en-GB" dirty="0" err="1">
                <a:effectLst/>
                <a:hlinkClick r:id="rId4"/>
              </a:rPr>
              <a:t>www.mayoclinic.org</a:t>
            </a:r>
            <a:r>
              <a:rPr lang="en-GB" dirty="0">
                <a:effectLst/>
                <a:hlinkClick r:id="rId4"/>
              </a:rPr>
              <a:t>/diseases-conditions/eyestrain/symptoms-causes/syc-20372397</a:t>
            </a:r>
            <a:r>
              <a:rPr lang="en-GB" dirty="0">
                <a:effectLst/>
              </a:rPr>
              <a:t>)</a:t>
            </a:r>
            <a:endParaRPr lang="en-GB" dirty="0"/>
          </a:p>
          <a:p>
            <a:pPr marL="0" indent="0">
              <a:buNone/>
            </a:pPr>
            <a:r>
              <a:rPr lang="en-GB" dirty="0"/>
              <a:t>reduced activity levels</a:t>
            </a:r>
          </a:p>
          <a:p>
            <a:r>
              <a:rPr lang="en-GB" dirty="0"/>
              <a:t>No physical activity or movement (</a:t>
            </a:r>
            <a:r>
              <a:rPr lang="en-GB" dirty="0">
                <a:hlinkClick r:id="rId5"/>
              </a:rPr>
              <a:t>https://</a:t>
            </a:r>
            <a:r>
              <a:rPr lang="en-GB" dirty="0" err="1">
                <a:hlinkClick r:id="rId5"/>
              </a:rPr>
              <a:t>pubmed.ncbi.nlm.nih.gov</a:t>
            </a:r>
            <a:r>
              <a:rPr lang="en-GB" dirty="0">
                <a:hlinkClick r:id="rId5"/>
              </a:rPr>
              <a:t>/11253437/</a:t>
            </a:r>
            <a:r>
              <a:rPr lang="en-GB" dirty="0"/>
              <a:t>)</a:t>
            </a:r>
          </a:p>
          <a:p>
            <a:pPr marL="0" indent="0">
              <a:buNone/>
            </a:pPr>
            <a:endParaRPr lang="en-MM" dirty="0"/>
          </a:p>
        </p:txBody>
      </p:sp>
    </p:spTree>
    <p:extLst>
      <p:ext uri="{BB962C8B-B14F-4D97-AF65-F5344CB8AC3E}">
        <p14:creationId xmlns:p14="http://schemas.microsoft.com/office/powerpoint/2010/main" val="244940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59BE-A31D-8C90-F489-8240CC8604FE}"/>
              </a:ext>
            </a:extLst>
          </p:cNvPr>
          <p:cNvSpPr>
            <a:spLocks noGrp="1"/>
          </p:cNvSpPr>
          <p:nvPr>
            <p:ph type="ctrTitle"/>
          </p:nvPr>
        </p:nvSpPr>
        <p:spPr/>
        <p:txBody>
          <a:bodyPr/>
          <a:lstStyle/>
          <a:p>
            <a:r>
              <a:rPr lang="en-MM" dirty="0"/>
              <a:t>Part B iI</a:t>
            </a:r>
          </a:p>
        </p:txBody>
      </p:sp>
    </p:spTree>
    <p:extLst>
      <p:ext uri="{BB962C8B-B14F-4D97-AF65-F5344CB8AC3E}">
        <p14:creationId xmlns:p14="http://schemas.microsoft.com/office/powerpoint/2010/main" val="3602896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217</TotalTime>
  <Words>668</Words>
  <Application>Microsoft Macintosh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Mesh</vt:lpstr>
      <vt:lpstr>Ethical Practices Emerging Technologies </vt:lpstr>
      <vt:lpstr>Table of contents</vt:lpstr>
      <vt:lpstr>Part A i</vt:lpstr>
      <vt:lpstr>Negative effects of computer use on the enviroment</vt:lpstr>
      <vt:lpstr>Part A iI</vt:lpstr>
      <vt:lpstr>Measures that help reduce the impact of computers on the environment </vt:lpstr>
      <vt:lpstr>Part B i</vt:lpstr>
      <vt:lpstr>NEGATIVE EFFECTS OF COMPUTER USE ON HUMAN HEALTH </vt:lpstr>
      <vt:lpstr>Part B iI</vt:lpstr>
      <vt:lpstr>MEASURES THAT HELP REDUCE THE IMPACT OF COMPUTERS ON HUMAN HEALTH </vt:lpstr>
      <vt:lpstr>Part C</vt:lpstr>
      <vt:lpstr>USING COMPUTERS TO REDUCE RESOURCE USE AND PROTECT THE ENVIRONMENT </vt:lpstr>
      <vt:lpstr>Part D</vt:lpstr>
      <vt:lpstr>PROVIDING ENVIRONMENTAL STEWARDSHIP OPPORTUNTIES</vt:lpstr>
      <vt:lpstr>Questions</vt:lpstr>
      <vt:lpstr>Why does file sharing have a big impact on the economy?</vt:lpstr>
      <vt:lpstr>Identify one new computer product and the legal and/or ethical issues associated with it.</vt:lpstr>
      <vt:lpstr>Name one issue cyberbullying creates for: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Khine</dc:creator>
  <cp:lastModifiedBy>William Khine</cp:lastModifiedBy>
  <cp:revision>2</cp:revision>
  <dcterms:created xsi:type="dcterms:W3CDTF">2022-06-15T17:55:17Z</dcterms:created>
  <dcterms:modified xsi:type="dcterms:W3CDTF">2022-06-15T21:33:06Z</dcterms:modified>
</cp:coreProperties>
</file>