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21"/>
  </p:notes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69" r:id="rId9"/>
    <p:sldId id="260" r:id="rId10"/>
    <p:sldId id="262" r:id="rId11"/>
    <p:sldId id="274" r:id="rId12"/>
    <p:sldId id="275" r:id="rId13"/>
    <p:sldId id="265" r:id="rId14"/>
    <p:sldId id="273" r:id="rId15"/>
    <p:sldId id="267" r:id="rId16"/>
    <p:sldId id="268" r:id="rId17"/>
    <p:sldId id="261" r:id="rId18"/>
    <p:sldId id="276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AD2E1F-3096-96E7-4FFC-AD415A3808A4}" name="Van To (SQL)" initials="V(" userId="S::vanto@microsoft.com::a317beac-50cf-4332-9803-43e833e4fd25" providerId="AD"/>
  <p188:author id="{63B2ED7E-D98C-CEFE-CCC7-0A7415962E80}" name="Jason Roth" initials="JR" userId="S::jroth@microsoft.com::105f6f89-f062-49ce-ad25-0c89e4c02b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F0E4B-DA1C-216D-AC87-35F9626C4CC3}" v="16" dt="2020-11-19T18:02:23.739"/>
    <p1510:client id="{3EE38F0A-D495-4FA2-B2A4-11E31F3791F8}" v="731" dt="2020-11-19T17:13:10.899"/>
    <p1510:client id="{47F9343D-5EC6-F693-44B1-F72425F53221}" v="41" dt="2020-11-20T19:46:21.635"/>
    <p1510:client id="{65E825E1-FAC2-4EB5-A041-AB7B9AFD23A9}" v="570" dt="2020-11-20T17:29:32.242"/>
    <p1510:client id="{F415F21B-AF9C-4617-B3E1-91691B4BB7E3}" v="2804" dt="2020-11-19T18:00:50.738"/>
    <p1510:client id="{FA69F2F9-88D6-4D34-92BD-DFF5842E1F9B}" v="4" dt="2020-11-20T17:29:02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notesMaster" Target="notesMasters/notesMaster1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tableStyles" Target="tableStyles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theme" Target="theme/theme1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viewProps" Target="viewProps.xml" Id="rId23" /><Relationship Type="http://schemas.microsoft.com/office/2018/10/relationships/authors" Target="authors.xml" Id="rId28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presProps" Target="presProps.xml" Id="rId22" /><Relationship Type="http://schemas.microsoft.com/office/2015/10/relationships/revisionInfo" Target="revisionInfo.xml" Id="rId27" 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ka.ms/editsqldoc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ka.ms/editsqldoc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B9795-AA67-4DB1-8666-63A9E499E6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752CC3-B31F-4C1F-A2B1-030E895BBB3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https://aka.ms/editsqldocs</a:t>
          </a:r>
          <a:r>
            <a:rPr lang="en-US"/>
            <a:t> </a:t>
          </a:r>
        </a:p>
      </dgm:t>
    </dgm:pt>
    <dgm:pt modelId="{107185E9-A300-4CFF-B8C9-CA0B04ECDD08}" type="parTrans" cxnId="{AAF1C409-954E-4A0E-88A7-62E3514E72E0}">
      <dgm:prSet/>
      <dgm:spPr/>
      <dgm:t>
        <a:bodyPr/>
        <a:lstStyle/>
        <a:p>
          <a:endParaRPr lang="en-US"/>
        </a:p>
      </dgm:t>
    </dgm:pt>
    <dgm:pt modelId="{5FCFA57D-9E65-4FF5-8177-59AE620B149A}" type="sibTrans" cxnId="{AAF1C409-954E-4A0E-88A7-62E3514E72E0}">
      <dgm:prSet/>
      <dgm:spPr/>
      <dgm:t>
        <a:bodyPr/>
        <a:lstStyle/>
        <a:p>
          <a:endParaRPr lang="en-US"/>
        </a:p>
      </dgm:t>
    </dgm:pt>
    <dgm:pt modelId="{3E8D695A-1AFA-4F34-9174-CBE96732687C}">
      <dgm:prSet/>
      <dgm:spPr/>
      <dgm:t>
        <a:bodyPr/>
        <a:lstStyle/>
        <a:p>
          <a:pPr rtl="0"/>
          <a:r>
            <a:rPr lang="en-US"/>
            <a:t>Be a part of the community and help edit docs</a:t>
          </a:r>
          <a:r>
            <a:rPr lang="en-US">
              <a:latin typeface="Calibri Light" panose="020F0302020204030204"/>
            </a:rPr>
            <a:t>. Did you know we have around 15 thousand articles in SQL Docs</a:t>
          </a:r>
          <a:endParaRPr lang="en-US"/>
        </a:p>
      </dgm:t>
    </dgm:pt>
    <dgm:pt modelId="{BE9F9B90-5125-4796-B162-4DF2860A3E68}" type="parTrans" cxnId="{0EECEC34-BD22-4A7E-8A5F-29BD8FE6BF44}">
      <dgm:prSet/>
      <dgm:spPr/>
      <dgm:t>
        <a:bodyPr/>
        <a:lstStyle/>
        <a:p>
          <a:endParaRPr lang="en-US"/>
        </a:p>
      </dgm:t>
    </dgm:pt>
    <dgm:pt modelId="{F9290653-DB31-488C-9380-77B1B8889E28}" type="sibTrans" cxnId="{0EECEC34-BD22-4A7E-8A5F-29BD8FE6BF44}">
      <dgm:prSet/>
      <dgm:spPr/>
      <dgm:t>
        <a:bodyPr/>
        <a:lstStyle/>
        <a:p>
          <a:endParaRPr lang="en-US"/>
        </a:p>
      </dgm:t>
    </dgm:pt>
    <dgm:pt modelId="{B857240C-31B5-47CF-8A9C-75476B02BE92}">
      <dgm:prSet/>
      <dgm:spPr/>
      <dgm:t>
        <a:bodyPr/>
        <a:lstStyle/>
        <a:p>
          <a:pPr rtl="0"/>
          <a:r>
            <a:rPr lang="en-US"/>
            <a:t>You'll have a contributor designation on the article</a:t>
          </a:r>
          <a:r>
            <a:rPr lang="en-US">
              <a:latin typeface="Calibri Light" panose="020F0302020204030204"/>
            </a:rPr>
            <a:t>. We average around 16M page views every month</a:t>
          </a:r>
          <a:endParaRPr lang="en-US"/>
        </a:p>
      </dgm:t>
    </dgm:pt>
    <dgm:pt modelId="{883A8D1D-C935-487A-A163-732450CC2CAE}" type="parTrans" cxnId="{7513E598-7032-4102-AD3A-0BAA48E75A25}">
      <dgm:prSet/>
      <dgm:spPr/>
      <dgm:t>
        <a:bodyPr/>
        <a:lstStyle/>
        <a:p>
          <a:endParaRPr lang="en-US"/>
        </a:p>
      </dgm:t>
    </dgm:pt>
    <dgm:pt modelId="{7585E719-CFF0-4A4F-9652-D83EA39511E9}" type="sibTrans" cxnId="{7513E598-7032-4102-AD3A-0BAA48E75A25}">
      <dgm:prSet/>
      <dgm:spPr/>
      <dgm:t>
        <a:bodyPr/>
        <a:lstStyle/>
        <a:p>
          <a:endParaRPr lang="en-US"/>
        </a:p>
      </dgm:t>
    </dgm:pt>
    <dgm:pt modelId="{D123ABF5-6934-4593-ADE4-2C0A9BB08B01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What </a:t>
          </a:r>
          <a:r>
            <a:rPr lang="en-US"/>
            <a:t>not to do</a:t>
          </a:r>
          <a:r>
            <a:rPr lang="en-US">
              <a:latin typeface="Calibri Light" panose="020F0302020204030204"/>
            </a:rPr>
            <a:t> when editing docs?</a:t>
          </a:r>
          <a:endParaRPr lang="en-US"/>
        </a:p>
      </dgm:t>
    </dgm:pt>
    <dgm:pt modelId="{A71A1A02-F7EA-40E6-BB37-3F677E6DE49C}" type="parTrans" cxnId="{E47668E3-B1DB-4862-AC76-3577515E49ED}">
      <dgm:prSet/>
      <dgm:spPr/>
      <dgm:t>
        <a:bodyPr/>
        <a:lstStyle/>
        <a:p>
          <a:endParaRPr lang="en-US"/>
        </a:p>
      </dgm:t>
    </dgm:pt>
    <dgm:pt modelId="{A3FA7CC1-91A9-4CF0-89D1-52B85023C387}" type="sibTrans" cxnId="{E47668E3-B1DB-4862-AC76-3577515E49ED}">
      <dgm:prSet/>
      <dgm:spPr/>
      <dgm:t>
        <a:bodyPr/>
        <a:lstStyle/>
        <a:p>
          <a:endParaRPr lang="en-US"/>
        </a:p>
      </dgm:t>
    </dgm:pt>
    <dgm:pt modelId="{22685043-0E69-43D4-A360-9E6EC9F3DE61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Let's do a quick demo</a:t>
          </a:r>
          <a:endParaRPr lang="en-US"/>
        </a:p>
      </dgm:t>
    </dgm:pt>
    <dgm:pt modelId="{03E5A80B-1F11-471E-A00B-1A36D08B17BA}" type="parTrans" cxnId="{228B68FB-BD01-484E-B80B-81683DD4E94E}">
      <dgm:prSet/>
      <dgm:spPr/>
      <dgm:t>
        <a:bodyPr/>
        <a:lstStyle/>
        <a:p>
          <a:endParaRPr lang="en-US"/>
        </a:p>
      </dgm:t>
    </dgm:pt>
    <dgm:pt modelId="{CB6CB55B-9E77-4170-AE06-8671D19AE185}" type="sibTrans" cxnId="{228B68FB-BD01-484E-B80B-81683DD4E94E}">
      <dgm:prSet/>
      <dgm:spPr/>
      <dgm:t>
        <a:bodyPr/>
        <a:lstStyle/>
        <a:p>
          <a:endParaRPr lang="en-US"/>
        </a:p>
      </dgm:t>
    </dgm:pt>
    <dgm:pt modelId="{69661B71-64A2-4AE7-8E32-2D0B2B1708B2}" type="pres">
      <dgm:prSet presAssocID="{FFAB9795-AA67-4DB1-8666-63A9E499E6A4}" presName="linear" presStyleCnt="0">
        <dgm:presLayoutVars>
          <dgm:animLvl val="lvl"/>
          <dgm:resizeHandles val="exact"/>
        </dgm:presLayoutVars>
      </dgm:prSet>
      <dgm:spPr/>
    </dgm:pt>
    <dgm:pt modelId="{6B263793-15EF-4FA1-B8A1-04C17117FDAC}" type="pres">
      <dgm:prSet presAssocID="{14752CC3-B31F-4C1F-A2B1-030E895BBB3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04144A-2708-415C-9EEC-E7EDE37E5761}" type="pres">
      <dgm:prSet presAssocID="{5FCFA57D-9E65-4FF5-8177-59AE620B149A}" presName="spacer" presStyleCnt="0"/>
      <dgm:spPr/>
    </dgm:pt>
    <dgm:pt modelId="{2BD4C470-76B5-45A6-ACAE-007A489EC91C}" type="pres">
      <dgm:prSet presAssocID="{3E8D695A-1AFA-4F34-9174-CBE9673268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0CEAB2D-36BD-43EA-ADAF-28A2BD6710FB}" type="pres">
      <dgm:prSet presAssocID="{F9290653-DB31-488C-9380-77B1B8889E28}" presName="spacer" presStyleCnt="0"/>
      <dgm:spPr/>
    </dgm:pt>
    <dgm:pt modelId="{1114DC95-63D0-41DD-9146-D65C81173B97}" type="pres">
      <dgm:prSet presAssocID="{B857240C-31B5-47CF-8A9C-75476B02BE9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A5ADBD6-C0C8-43D9-B745-E1AFC5B59281}" type="pres">
      <dgm:prSet presAssocID="{7585E719-CFF0-4A4F-9652-D83EA39511E9}" presName="spacer" presStyleCnt="0"/>
      <dgm:spPr/>
    </dgm:pt>
    <dgm:pt modelId="{A51F2639-E7AD-4309-846E-ED0F9F3D180F}" type="pres">
      <dgm:prSet presAssocID="{D123ABF5-6934-4593-ADE4-2C0A9BB08B0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D9B87BA-C84E-47F5-B4D0-C90A5770A856}" type="pres">
      <dgm:prSet presAssocID="{A3FA7CC1-91A9-4CF0-89D1-52B85023C387}" presName="spacer" presStyleCnt="0"/>
      <dgm:spPr/>
    </dgm:pt>
    <dgm:pt modelId="{6F2258E5-430B-4A75-8D35-7E3CA8FB61EB}" type="pres">
      <dgm:prSet presAssocID="{22685043-0E69-43D4-A360-9E6EC9F3DE6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B569205-E2DA-4DB9-9DDE-6D50B6795260}" type="presOf" srcId="{14752CC3-B31F-4C1F-A2B1-030E895BBB31}" destId="{6B263793-15EF-4FA1-B8A1-04C17117FDAC}" srcOrd="0" destOrd="0" presId="urn:microsoft.com/office/officeart/2005/8/layout/vList2"/>
    <dgm:cxn modelId="{AAF1C409-954E-4A0E-88A7-62E3514E72E0}" srcId="{FFAB9795-AA67-4DB1-8666-63A9E499E6A4}" destId="{14752CC3-B31F-4C1F-A2B1-030E895BBB31}" srcOrd="0" destOrd="0" parTransId="{107185E9-A300-4CFF-B8C9-CA0B04ECDD08}" sibTransId="{5FCFA57D-9E65-4FF5-8177-59AE620B149A}"/>
    <dgm:cxn modelId="{96C5E72E-1CEB-47EE-BD3E-8311173BECF5}" type="presOf" srcId="{3E8D695A-1AFA-4F34-9174-CBE96732687C}" destId="{2BD4C470-76B5-45A6-ACAE-007A489EC91C}" srcOrd="0" destOrd="0" presId="urn:microsoft.com/office/officeart/2005/8/layout/vList2"/>
    <dgm:cxn modelId="{0EECEC34-BD22-4A7E-8A5F-29BD8FE6BF44}" srcId="{FFAB9795-AA67-4DB1-8666-63A9E499E6A4}" destId="{3E8D695A-1AFA-4F34-9174-CBE96732687C}" srcOrd="1" destOrd="0" parTransId="{BE9F9B90-5125-4796-B162-4DF2860A3E68}" sibTransId="{F9290653-DB31-488C-9380-77B1B8889E28}"/>
    <dgm:cxn modelId="{E567706E-D8AB-49A4-90A1-5A1AA9743F27}" type="presOf" srcId="{22685043-0E69-43D4-A360-9E6EC9F3DE61}" destId="{6F2258E5-430B-4A75-8D35-7E3CA8FB61EB}" srcOrd="0" destOrd="0" presId="urn:microsoft.com/office/officeart/2005/8/layout/vList2"/>
    <dgm:cxn modelId="{7C52DE8E-566F-4DC9-B4AB-805C5D5FB9F6}" type="presOf" srcId="{D123ABF5-6934-4593-ADE4-2C0A9BB08B01}" destId="{A51F2639-E7AD-4309-846E-ED0F9F3D180F}" srcOrd="0" destOrd="0" presId="urn:microsoft.com/office/officeart/2005/8/layout/vList2"/>
    <dgm:cxn modelId="{5748BA8F-5FC9-44B3-B69B-F2140D1EB53F}" type="presOf" srcId="{B857240C-31B5-47CF-8A9C-75476B02BE92}" destId="{1114DC95-63D0-41DD-9146-D65C81173B97}" srcOrd="0" destOrd="0" presId="urn:microsoft.com/office/officeart/2005/8/layout/vList2"/>
    <dgm:cxn modelId="{7513E598-7032-4102-AD3A-0BAA48E75A25}" srcId="{FFAB9795-AA67-4DB1-8666-63A9E499E6A4}" destId="{B857240C-31B5-47CF-8A9C-75476B02BE92}" srcOrd="2" destOrd="0" parTransId="{883A8D1D-C935-487A-A163-732450CC2CAE}" sibTransId="{7585E719-CFF0-4A4F-9652-D83EA39511E9}"/>
    <dgm:cxn modelId="{2AA6BDB1-313A-4F6B-8DC3-234E7D99F05F}" type="presOf" srcId="{FFAB9795-AA67-4DB1-8666-63A9E499E6A4}" destId="{69661B71-64A2-4AE7-8E32-2D0B2B1708B2}" srcOrd="0" destOrd="0" presId="urn:microsoft.com/office/officeart/2005/8/layout/vList2"/>
    <dgm:cxn modelId="{E47668E3-B1DB-4862-AC76-3577515E49ED}" srcId="{FFAB9795-AA67-4DB1-8666-63A9E499E6A4}" destId="{D123ABF5-6934-4593-ADE4-2C0A9BB08B01}" srcOrd="3" destOrd="0" parTransId="{A71A1A02-F7EA-40E6-BB37-3F677E6DE49C}" sibTransId="{A3FA7CC1-91A9-4CF0-89D1-52B85023C387}"/>
    <dgm:cxn modelId="{228B68FB-BD01-484E-B80B-81683DD4E94E}" srcId="{FFAB9795-AA67-4DB1-8666-63A9E499E6A4}" destId="{22685043-0E69-43D4-A360-9E6EC9F3DE61}" srcOrd="4" destOrd="0" parTransId="{03E5A80B-1F11-471E-A00B-1A36D08B17BA}" sibTransId="{CB6CB55B-9E77-4170-AE06-8671D19AE185}"/>
    <dgm:cxn modelId="{E9768F41-E159-47DD-B316-9DFFF8174D5F}" type="presParOf" srcId="{69661B71-64A2-4AE7-8E32-2D0B2B1708B2}" destId="{6B263793-15EF-4FA1-B8A1-04C17117FDAC}" srcOrd="0" destOrd="0" presId="urn:microsoft.com/office/officeart/2005/8/layout/vList2"/>
    <dgm:cxn modelId="{FE3B5CC6-84F7-43B3-A720-87B93F91AE4D}" type="presParOf" srcId="{69661B71-64A2-4AE7-8E32-2D0B2B1708B2}" destId="{D904144A-2708-415C-9EEC-E7EDE37E5761}" srcOrd="1" destOrd="0" presId="urn:microsoft.com/office/officeart/2005/8/layout/vList2"/>
    <dgm:cxn modelId="{34C57804-5D55-4D08-BA0A-C398E1C23C45}" type="presParOf" srcId="{69661B71-64A2-4AE7-8E32-2D0B2B1708B2}" destId="{2BD4C470-76B5-45A6-ACAE-007A489EC91C}" srcOrd="2" destOrd="0" presId="urn:microsoft.com/office/officeart/2005/8/layout/vList2"/>
    <dgm:cxn modelId="{567222DE-BA0F-43E7-BB38-FE376EEDB636}" type="presParOf" srcId="{69661B71-64A2-4AE7-8E32-2D0B2B1708B2}" destId="{D0CEAB2D-36BD-43EA-ADAF-28A2BD6710FB}" srcOrd="3" destOrd="0" presId="urn:microsoft.com/office/officeart/2005/8/layout/vList2"/>
    <dgm:cxn modelId="{ED7E067F-35C5-4156-804E-043B4CA31951}" type="presParOf" srcId="{69661B71-64A2-4AE7-8E32-2D0B2B1708B2}" destId="{1114DC95-63D0-41DD-9146-D65C81173B97}" srcOrd="4" destOrd="0" presId="urn:microsoft.com/office/officeart/2005/8/layout/vList2"/>
    <dgm:cxn modelId="{0D70E5CE-A419-44A4-A82B-C6671AAC8E19}" type="presParOf" srcId="{69661B71-64A2-4AE7-8E32-2D0B2B1708B2}" destId="{4A5ADBD6-C0C8-43D9-B745-E1AFC5B59281}" srcOrd="5" destOrd="0" presId="urn:microsoft.com/office/officeart/2005/8/layout/vList2"/>
    <dgm:cxn modelId="{5BFAD029-F3B7-4833-A31E-3408C34B110A}" type="presParOf" srcId="{69661B71-64A2-4AE7-8E32-2D0B2B1708B2}" destId="{A51F2639-E7AD-4309-846E-ED0F9F3D180F}" srcOrd="6" destOrd="0" presId="urn:microsoft.com/office/officeart/2005/8/layout/vList2"/>
    <dgm:cxn modelId="{E5BE53F2-E676-4BD1-AFA1-FA6D7A511738}" type="presParOf" srcId="{69661B71-64A2-4AE7-8E32-2D0B2B1708B2}" destId="{9D9B87BA-C84E-47F5-B4D0-C90A5770A856}" srcOrd="7" destOrd="0" presId="urn:microsoft.com/office/officeart/2005/8/layout/vList2"/>
    <dgm:cxn modelId="{CB2F8741-E756-4A38-ADA9-9C39AF407BBC}" type="presParOf" srcId="{69661B71-64A2-4AE7-8E32-2D0B2B1708B2}" destId="{6F2258E5-430B-4A75-8D35-7E3CA8FB61E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63793-15EF-4FA1-B8A1-04C17117FDAC}">
      <dsp:nvSpPr>
        <dsp:cNvPr id="0" name=""/>
        <dsp:cNvSpPr/>
      </dsp:nvSpPr>
      <dsp:spPr>
        <a:xfrm>
          <a:off x="0" y="8301"/>
          <a:ext cx="5257800" cy="1053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1"/>
            </a:rPr>
            <a:t>https://aka.ms/editsqldocs</a:t>
          </a:r>
          <a:r>
            <a:rPr lang="en-US" sz="1900" kern="1200"/>
            <a:t> </a:t>
          </a:r>
        </a:p>
      </dsp:txBody>
      <dsp:txXfrm>
        <a:off x="51444" y="59745"/>
        <a:ext cx="5154912" cy="950952"/>
      </dsp:txXfrm>
    </dsp:sp>
    <dsp:sp modelId="{2BD4C470-76B5-45A6-ACAE-007A489EC91C}">
      <dsp:nvSpPr>
        <dsp:cNvPr id="0" name=""/>
        <dsp:cNvSpPr/>
      </dsp:nvSpPr>
      <dsp:spPr>
        <a:xfrm>
          <a:off x="0" y="1116862"/>
          <a:ext cx="5257800" cy="105384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a part of the community and help edit docs</a:t>
          </a:r>
          <a:r>
            <a:rPr lang="en-US" sz="1900" kern="1200">
              <a:latin typeface="Calibri Light" panose="020F0302020204030204"/>
            </a:rPr>
            <a:t>. Did you know we have around 15 thousand articles in SQL Docs</a:t>
          </a:r>
          <a:endParaRPr lang="en-US" sz="1900" kern="1200"/>
        </a:p>
      </dsp:txBody>
      <dsp:txXfrm>
        <a:off x="51444" y="1168306"/>
        <a:ext cx="5154912" cy="950952"/>
      </dsp:txXfrm>
    </dsp:sp>
    <dsp:sp modelId="{1114DC95-63D0-41DD-9146-D65C81173B97}">
      <dsp:nvSpPr>
        <dsp:cNvPr id="0" name=""/>
        <dsp:cNvSpPr/>
      </dsp:nvSpPr>
      <dsp:spPr>
        <a:xfrm>
          <a:off x="0" y="2225423"/>
          <a:ext cx="5257800" cy="10538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You'll have a contributor designation on the article</a:t>
          </a:r>
          <a:r>
            <a:rPr lang="en-US" sz="1900" kern="1200">
              <a:latin typeface="Calibri Light" panose="020F0302020204030204"/>
            </a:rPr>
            <a:t>. We average around 16M page views every month</a:t>
          </a:r>
          <a:endParaRPr lang="en-US" sz="1900" kern="1200"/>
        </a:p>
      </dsp:txBody>
      <dsp:txXfrm>
        <a:off x="51444" y="2276867"/>
        <a:ext cx="5154912" cy="950952"/>
      </dsp:txXfrm>
    </dsp:sp>
    <dsp:sp modelId="{A51F2639-E7AD-4309-846E-ED0F9F3D180F}">
      <dsp:nvSpPr>
        <dsp:cNvPr id="0" name=""/>
        <dsp:cNvSpPr/>
      </dsp:nvSpPr>
      <dsp:spPr>
        <a:xfrm>
          <a:off x="0" y="3333984"/>
          <a:ext cx="5257800" cy="105384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What </a:t>
          </a:r>
          <a:r>
            <a:rPr lang="en-US" sz="1900" kern="1200"/>
            <a:t>not to do</a:t>
          </a:r>
          <a:r>
            <a:rPr lang="en-US" sz="1900" kern="1200">
              <a:latin typeface="Calibri Light" panose="020F0302020204030204"/>
            </a:rPr>
            <a:t> when editing docs?</a:t>
          </a:r>
          <a:endParaRPr lang="en-US" sz="1900" kern="1200"/>
        </a:p>
      </dsp:txBody>
      <dsp:txXfrm>
        <a:off x="51444" y="3385428"/>
        <a:ext cx="5154912" cy="950952"/>
      </dsp:txXfrm>
    </dsp:sp>
    <dsp:sp modelId="{6F2258E5-430B-4A75-8D35-7E3CA8FB61EB}">
      <dsp:nvSpPr>
        <dsp:cNvPr id="0" name=""/>
        <dsp:cNvSpPr/>
      </dsp:nvSpPr>
      <dsp:spPr>
        <a:xfrm>
          <a:off x="0" y="4442545"/>
          <a:ext cx="5257800" cy="1053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Let's do a quick demo</a:t>
          </a:r>
          <a:endParaRPr lang="en-US" sz="1900" kern="1200"/>
        </a:p>
      </dsp:txBody>
      <dsp:txXfrm>
        <a:off x="51444" y="4493989"/>
        <a:ext cx="5154912" cy="950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44FF-BFCF-43B7-A2AD-BB60B6A39F4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3CD2-1055-4A09-BE8D-9998B2DD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4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Poll: What is your role?</a:t>
            </a:r>
          </a:p>
          <a:p>
            <a:r>
              <a:rPr lang="en-US"/>
              <a:t>Poll: How often do you use SQL documentation on docs.microsoft.com?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A3CD2-1055-4A09-BE8D-9998B2DD1F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04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of questions for discussion here (anyone can ask these):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Did you notice the edit feature? Has anyone edited articles before?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What do you like about the documentation today?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What could be better?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Which of these features and tips are the most surprising or helpful?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How do you most find the things you need in the documentation?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A3CD2-1055-4A09-BE8D-9998B2DD1F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3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Poll: Were you users of our Azure SQL Database documentation last year?</a:t>
            </a:r>
          </a:p>
          <a:p>
            <a:r>
              <a:rPr lang="en-US"/>
              <a:t>Poll: How do you feel about the new Azure SQL docs structure?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A3CD2-1055-4A09-BE8D-9998B2DD1F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9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A3CD2-1055-4A09-BE8D-9998B2DD1F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A3CD2-1055-4A09-BE8D-9998B2DD1F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8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Poll: Which features do you use regularly and find helpful?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A3CD2-1055-4A09-BE8D-9998B2DD1F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3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Poll: What is your feedback on versioning in SQL Docs?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A3CD2-1055-4A09-BE8D-9998B2DD1F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Poll: What is your experience with offline books for SQL?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A3CD2-1055-4A09-BE8D-9998B2DD1F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Don’t change (links)[link.md] -- add problems as a git issues?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A3CD2-1055-4A09-BE8D-9998B2DD1F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0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A3CD2-1055-4A09-BE8D-9998B2DD1F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D34-0B8B-4FDA-95B5-4CD29760CCE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4D64-FDF6-4162-9AE2-FD52D96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41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D34-0B8B-4FDA-95B5-4CD29760CCE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4D64-FDF6-4162-9AE2-FD52D96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5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D34-0B8B-4FDA-95B5-4CD29760CCE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4D64-FDF6-4162-9AE2-FD52D96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D34-0B8B-4FDA-95B5-4CD29760CCE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4D64-FDF6-4162-9AE2-FD52D96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D34-0B8B-4FDA-95B5-4CD29760CCE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4D64-FDF6-4162-9AE2-FD52D96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52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D34-0B8B-4FDA-95B5-4CD29760CCE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4D64-FDF6-4162-9AE2-FD52D96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1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D34-0B8B-4FDA-95B5-4CD29760CCE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4D64-FDF6-4162-9AE2-FD52D96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3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D34-0B8B-4FDA-95B5-4CD29760CCE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4D64-FDF6-4162-9AE2-FD52D96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D34-0B8B-4FDA-95B5-4CD29760CCE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4D64-FDF6-4162-9AE2-FD52D96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D34-0B8B-4FDA-95B5-4CD29760CCE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4D64-FDF6-4162-9AE2-FD52D96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D34-0B8B-4FDA-95B5-4CD29760CCE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4D64-FDF6-4162-9AE2-FD52D96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CD34-0B8B-4FDA-95B5-4CD29760CCE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4D64-FDF6-4162-9AE2-FD52D96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azuresqldocs" TargetMode="External"/><Relationship Id="rId3" Type="http://schemas.openxmlformats.org/officeDocument/2006/relationships/hyperlink" Target="https://docs.microsoft.com/en-us/sql/?view=sql-server-ver15" TargetMode="External"/><Relationship Id="rId7" Type="http://schemas.openxmlformats.org/officeDocument/2006/relationships/hyperlink" Target="https://docs.microsoft.com/en-us/azure/azure-sq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sql-server/?view=sql-server-ver15" TargetMode="External"/><Relationship Id="rId5" Type="http://schemas.openxmlformats.org/officeDocument/2006/relationships/hyperlink" Target="https://docs.microsoft.com/en-us/azure/?product=featured" TargetMode="External"/><Relationship Id="rId4" Type="http://schemas.openxmlformats.org/officeDocument/2006/relationships/hyperlink" Target="http://aka.ms/sqldocs" TargetMode="Externa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docs.microsoft.com/en-us/sql/linux/sql-server-linux-overview?view=sql-server-ver1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server/previous-versions-sql-server?view=sql-server-ver15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docs.microsoft.com/sql/sql-server/sql-server-offline-documentation" TargetMode="External"/><Relationship Id="rId4" Type="http://schemas.openxmlformats.org/officeDocument/2006/relationships/hyperlink" Target="https://docs.microsoft.com/sql/sql-server/previous-versions-sql-serv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docs.microsoft.com/en-us/answers/products/sql-serve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zuredataandanalytics2020.eventcore.com/auth/log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SQLDoc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cument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sql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server/azure-arc/overview?view=sql-server-ver15" TargetMode="External"/><Relationship Id="rId2" Type="http://schemas.openxmlformats.org/officeDocument/2006/relationships/hyperlink" Target="https://docs.microsoft.com/en-us/azure/azure-arc/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zure-ar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2475-10A4-4E62-8F4C-C65509203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Finding What You Need</a:t>
            </a:r>
            <a:br>
              <a:rPr lang="en-US"/>
            </a:br>
            <a:r>
              <a:rPr lang="en-US"/>
              <a:t>in SQL Docs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73EC6-30B3-4D0B-B10D-A0A62E596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SQL PASS SUMMIT 2020</a:t>
            </a:r>
          </a:p>
          <a:p>
            <a:r>
              <a:rPr lang="en-US"/>
              <a:t>FOCUS GROUP</a:t>
            </a:r>
          </a:p>
        </p:txBody>
      </p:sp>
    </p:spTree>
    <p:extLst>
      <p:ext uri="{BB962C8B-B14F-4D97-AF65-F5344CB8AC3E}">
        <p14:creationId xmlns:p14="http://schemas.microsoft.com/office/powerpoint/2010/main" val="349218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6E6B-1D58-4E00-8BD0-49E2042A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Hub and landing pages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C907-E250-43BB-A2EE-76481962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534"/>
            <a:ext cx="10515600" cy="51040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Hub page:</a:t>
            </a:r>
          </a:p>
          <a:p>
            <a:pPr lvl="1"/>
            <a:r>
              <a:rPr lang="en-US"/>
              <a:t>Covers a broad area with links to information in the docs</a:t>
            </a:r>
          </a:p>
          <a:p>
            <a:pPr lvl="1"/>
            <a:r>
              <a:rPr lang="en-US"/>
              <a:t>Examples: </a:t>
            </a:r>
          </a:p>
          <a:p>
            <a:pPr lvl="2"/>
            <a:r>
              <a:rPr lang="en-US">
                <a:hlinkClick r:id="rId3"/>
              </a:rPr>
              <a:t>SQL Server Hub</a:t>
            </a:r>
            <a:r>
              <a:rPr lang="en-US"/>
              <a:t> (</a:t>
            </a:r>
            <a:r>
              <a:rPr lang="en-US">
                <a:hlinkClick r:id="rId4"/>
              </a:rPr>
              <a:t>http://aka.ms/sqldocs</a:t>
            </a:r>
            <a:r>
              <a:rPr lang="en-US"/>
              <a:t>), </a:t>
            </a:r>
          </a:p>
          <a:p>
            <a:pPr lvl="2"/>
            <a:r>
              <a:rPr lang="en-US">
                <a:hlinkClick r:id="rId5"/>
              </a:rPr>
              <a:t>Azure Hub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Landing page:</a:t>
            </a:r>
          </a:p>
          <a:p>
            <a:pPr lvl="1"/>
            <a:r>
              <a:rPr lang="en-US"/>
              <a:t>Provides curated links to information within a section of the docs</a:t>
            </a:r>
          </a:p>
          <a:p>
            <a:pPr lvl="1"/>
            <a:r>
              <a:rPr lang="en-US"/>
              <a:t>Examples: </a:t>
            </a:r>
            <a:r>
              <a:rPr lang="en-US">
                <a:hlinkClick r:id="rId6"/>
              </a:rPr>
              <a:t>SQL Server</a:t>
            </a:r>
            <a:r>
              <a:rPr lang="en-US"/>
              <a:t>, </a:t>
            </a:r>
            <a:r>
              <a:rPr lang="en-US">
                <a:hlinkClick r:id="rId7"/>
              </a:rPr>
              <a:t>Azure SQL</a:t>
            </a:r>
            <a:r>
              <a:rPr lang="en-US"/>
              <a:t> (</a:t>
            </a:r>
            <a:r>
              <a:rPr lang="en-US">
                <a:hlinkClick r:id="rId8"/>
              </a:rPr>
              <a:t>https://aka.ms/azuresqldocs</a:t>
            </a:r>
            <a:r>
              <a:rPr lang="en-US"/>
              <a:t>)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764F7-8955-4E3B-BF2B-D042DF452A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9582" y="3264744"/>
            <a:ext cx="5413664" cy="2047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742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B2F5-9072-40E0-879B-E526369C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Navigation: Headers &amp; Breadcrumbs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8DB0-8AEC-4712-AE30-45E9C7FE2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543"/>
            <a:ext cx="10515600" cy="4959420"/>
          </a:xfrm>
        </p:spPr>
        <p:txBody>
          <a:bodyPr/>
          <a:lstStyle/>
          <a:p>
            <a:r>
              <a:rPr lang="en-US"/>
              <a:t>Header:</a:t>
            </a:r>
          </a:p>
          <a:p>
            <a:pPr lvl="1"/>
            <a:r>
              <a:rPr lang="en-US"/>
              <a:t>Navigation bar for quick access to SQL content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Breadcrumbs:</a:t>
            </a:r>
          </a:p>
          <a:p>
            <a:pPr lvl="1"/>
            <a:r>
              <a:rPr lang="en-US"/>
              <a:t>At the top of the page that allows you go to back to a higher level landing or hub page: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F3868F-30AE-4E92-8569-73F2568FF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551" y="2122211"/>
            <a:ext cx="9020175" cy="1381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F6055-DF1C-4AB2-9537-51DC7F4B8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551" y="4708455"/>
            <a:ext cx="3132483" cy="1994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86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C0A7-F90C-47EF-9246-649B8305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Navigation: TOC + Right Nav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0F63-A2CB-4C30-917D-AE76216A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9804" cy="4351338"/>
          </a:xfrm>
        </p:spPr>
        <p:txBody>
          <a:bodyPr/>
          <a:lstStyle/>
          <a:p>
            <a:r>
              <a:rPr lang="en-US"/>
              <a:t>Search the TOC: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BA3E9-4D0C-4F21-8A38-78FC53515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66" y="2361154"/>
            <a:ext cx="4556935" cy="42733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A325B0-5025-4F0B-A64A-958FAEEB911B}"/>
              </a:ext>
            </a:extLst>
          </p:cNvPr>
          <p:cNvSpPr txBox="1">
            <a:spLocks/>
          </p:cNvSpPr>
          <p:nvPr/>
        </p:nvSpPr>
        <p:spPr>
          <a:xfrm>
            <a:off x="6546573" y="1825625"/>
            <a:ext cx="4625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Right navigation for H2 links:</a:t>
            </a:r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4158F0-9F03-4C45-87BD-0693F869A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633" y="2361154"/>
            <a:ext cx="3781841" cy="42733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279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F90861-2303-4777-A04D-357DA19D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61" y="4401636"/>
            <a:ext cx="6245754" cy="1587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F8ADF-9F01-4631-8916-D8D1D7B4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Versioning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DB7E-1B8A-4445-9AF2-CAD1C1B6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678"/>
            <a:ext cx="10515600" cy="4690285"/>
          </a:xfrm>
        </p:spPr>
        <p:txBody>
          <a:bodyPr/>
          <a:lstStyle/>
          <a:p>
            <a:r>
              <a:rPr lang="en-US"/>
              <a:t>Versioning drop-down targets a specific product/service</a:t>
            </a:r>
          </a:p>
          <a:p>
            <a:r>
              <a:rPr lang="en-US"/>
              <a:t>Changes the table of contents</a:t>
            </a:r>
          </a:p>
          <a:p>
            <a:r>
              <a:rPr lang="en-US"/>
              <a:t>Changes what you see in an article</a:t>
            </a:r>
          </a:p>
          <a:p>
            <a:r>
              <a:rPr lang="en-US"/>
              <a:t>Varies depending on article design</a:t>
            </a:r>
          </a:p>
          <a:p>
            <a:r>
              <a:rPr lang="en-US">
                <a:hlinkClick r:id="rId4"/>
              </a:rPr>
              <a:t>SQL Server on Linux (2019)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52869-DA67-4184-84F7-416C40CAB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954" y="2008058"/>
            <a:ext cx="4898749" cy="3980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83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BCD1-09C9-4FF9-8F40-BC430DE5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Server offline help (+previous versions)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BB4C-8454-4954-B8F7-979628FA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pPr lvl="1"/>
            <a:endParaRPr lang="en-US">
              <a:hlinkClick r:id="rId3"/>
            </a:endParaRPr>
          </a:p>
          <a:p>
            <a:pPr lvl="1"/>
            <a:endParaRPr lang="en-US">
              <a:hlinkClick r:id="rId4"/>
            </a:endParaRPr>
          </a:p>
          <a:p>
            <a:pPr lvl="1"/>
            <a:endParaRPr lang="en-US">
              <a:hlinkClick r:id="rId4"/>
            </a:endParaRPr>
          </a:p>
          <a:p>
            <a:pPr lvl="1"/>
            <a:endParaRPr lang="en-US" sz="1500">
              <a:hlinkClick r:id="rId4"/>
            </a:endParaRPr>
          </a:p>
          <a:p>
            <a:pPr marL="457200" lvl="1" indent="0">
              <a:buNone/>
            </a:pPr>
            <a:endParaRPr lang="en-US" sz="1500">
              <a:hlinkClick r:id="rId4"/>
            </a:endParaRPr>
          </a:p>
          <a:p>
            <a:pPr lvl="1"/>
            <a:r>
              <a:rPr lang="en-US" sz="1800">
                <a:hlinkClick r:id="rId4"/>
              </a:rPr>
              <a:t>Previous version content</a:t>
            </a:r>
            <a:endParaRPr lang="en-US" sz="1800"/>
          </a:p>
          <a:p>
            <a:pPr lvl="1"/>
            <a:r>
              <a:rPr lang="en-US" sz="1800">
                <a:hlinkClick r:id="rId5"/>
              </a:rPr>
              <a:t>Offline SQL Server help</a:t>
            </a:r>
            <a:endParaRPr lang="en-US" sz="1800"/>
          </a:p>
          <a:p>
            <a:pPr lvl="1"/>
            <a:r>
              <a:rPr lang="en-US" sz="1800"/>
              <a:t>Useful if you work in an environment with no online access</a:t>
            </a:r>
          </a:p>
          <a:p>
            <a:pPr lvl="1"/>
            <a:r>
              <a:rPr lang="en-US" sz="1800"/>
              <a:t>SQL Server 2014 T-SQL content only available with offline content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77B6B-016F-4EB3-BC44-54DA0ED3C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776" y="1690688"/>
            <a:ext cx="6356677" cy="278779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9327049-B495-44A7-AA10-7E244590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" y="1690689"/>
            <a:ext cx="3509010" cy="141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03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71BF-E9E4-4EB6-B766-F550E70D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Anyone can help edit SQL Docs!</a:t>
            </a:r>
            <a:br>
              <a:rPr lang="en-US" sz="4800"/>
            </a:br>
            <a:endParaRPr lang="en-US" sz="48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F56315-9D62-4BBD-A7C3-FF0496AC9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96909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37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7EBE3-F3EE-43DE-92EE-FD997F1A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Article feedback and </a:t>
            </a:r>
            <a:br>
              <a:rPr lang="en-US" sz="4100">
                <a:solidFill>
                  <a:srgbClr val="FFFFFF"/>
                </a:solidFill>
              </a:rPr>
            </a:br>
            <a:r>
              <a:rPr lang="en-US" sz="4100">
                <a:solidFill>
                  <a:srgbClr val="FFFFFF"/>
                </a:solidFill>
              </a:rPr>
              <a:t>Microsoft Q &amp; A</a:t>
            </a:r>
            <a:br>
              <a:rPr lang="en-US" sz="4100"/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B82F-91C6-406E-B401-8B881631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How do you give documentation feedback?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Not all articles have a feedback button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The documentation feedback button is not Microsoft Support</a:t>
            </a:r>
          </a:p>
          <a:p>
            <a:r>
              <a:rPr lang="en-US" sz="2400">
                <a:solidFill>
                  <a:srgbClr val="000000"/>
                </a:solidFill>
                <a:hlinkClick r:id="rId4"/>
              </a:rPr>
              <a:t>SQL area of Microsoft Q &amp; A </a:t>
            </a:r>
            <a:r>
              <a:rPr lang="en-US" sz="2400">
                <a:solidFill>
                  <a:srgbClr val="000000"/>
                </a:solidFill>
              </a:rPr>
              <a:t>can help with more support-type questions on an article, or if you have feedback on a product, use: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pPr lvl="1"/>
            <a:endParaRPr lang="en-US" sz="20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A61F08-665B-4EAC-AB61-1CA24EE86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584" y="5455473"/>
            <a:ext cx="2600325" cy="904875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9B064D-158C-40D5-882E-233F736CE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5583" y="1799803"/>
            <a:ext cx="26003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33ED-193B-442B-B6D1-37A31DC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7999"/>
          </a:xfrm>
        </p:spPr>
        <p:txBody>
          <a:bodyPr anchor="ctr"/>
          <a:lstStyle/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discussion…</a:t>
            </a:r>
            <a:b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feedback on SQL Docs</a:t>
            </a:r>
          </a:p>
        </p:txBody>
      </p:sp>
    </p:spTree>
    <p:extLst>
      <p:ext uri="{BB962C8B-B14F-4D97-AF65-F5344CB8AC3E}">
        <p14:creationId xmlns:p14="http://schemas.microsoft.com/office/powerpoint/2010/main" val="253735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FBA-E573-4E87-B5A8-E3843F37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Data and Analytics Digital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C7CF-4A6C-41B1-8F61-C280C5ED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533"/>
            <a:ext cx="10515600" cy="4351338"/>
          </a:xfrm>
        </p:spPr>
        <p:txBody>
          <a:bodyPr/>
          <a:lstStyle/>
          <a:p>
            <a:r>
              <a:rPr lang="en-US"/>
              <a:t>Join an upcoming Azure Data and Analytics Digital Event</a:t>
            </a:r>
          </a:p>
          <a:p>
            <a:r>
              <a:rPr lang="en-US">
                <a:hlinkClick r:id="rId2"/>
              </a:rPr>
              <a:t>https://azuredataandanalytics2020.eventcore.com/auth/login</a:t>
            </a: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CB610-7DAE-4389-9AF4-06AAF221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16" y="3004355"/>
            <a:ext cx="8950558" cy="33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6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33ED-193B-442B-B6D1-37A31DC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7999"/>
          </a:xfrm>
        </p:spPr>
        <p:txBody>
          <a:bodyPr anchor="ctr"/>
          <a:lstStyle/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b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Reach out to us on Twitter: </a:t>
            </a:r>
            <a:r>
              <a:rPr lang="en-US" sz="3200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https://twitter.com/SQLDocs</a:t>
            </a:r>
            <a:r>
              <a:rPr lang="en-US" sz="3200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531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45B1-05DA-4141-98C6-DF7BC842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F4B1-9D47-4664-8BB0-1E58977A6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1111204" cy="487184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Introductions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What’s new in SQL Docs? </a:t>
            </a:r>
          </a:p>
          <a:p>
            <a:pPr lvl="1"/>
            <a:r>
              <a:rPr lang="en-US"/>
              <a:t>Azure SQL rebranding &amp; content organization</a:t>
            </a:r>
          </a:p>
          <a:p>
            <a:pPr lvl="1"/>
            <a:r>
              <a:rPr lang="en-US"/>
              <a:t>Azure Arc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Tips &amp; Tricks:</a:t>
            </a:r>
          </a:p>
          <a:p>
            <a:pPr lvl="1"/>
            <a:r>
              <a:rPr lang="en-US"/>
              <a:t>Hub and landing pages</a:t>
            </a:r>
          </a:p>
          <a:p>
            <a:pPr lvl="1"/>
            <a:r>
              <a:rPr lang="en-US"/>
              <a:t>Navigation: Headers and Breadcrumbs</a:t>
            </a:r>
          </a:p>
          <a:p>
            <a:pPr lvl="1"/>
            <a:r>
              <a:rPr lang="en-US"/>
              <a:t>Navigation: TOC and Right Nav</a:t>
            </a:r>
          </a:p>
          <a:p>
            <a:pPr lvl="1"/>
            <a:r>
              <a:rPr lang="en-US"/>
              <a:t>Versioning</a:t>
            </a:r>
          </a:p>
          <a:p>
            <a:pPr lvl="1"/>
            <a:r>
              <a:rPr lang="en-US"/>
              <a:t>SQL Server offline content (previous versions)</a:t>
            </a:r>
          </a:p>
          <a:p>
            <a:pPr lvl="1"/>
            <a:r>
              <a:rPr lang="en-US"/>
              <a:t>You can edit SQL Docs! </a:t>
            </a:r>
          </a:p>
          <a:p>
            <a:pPr lvl="1"/>
            <a:r>
              <a:rPr lang="en-US"/>
              <a:t>Article feedback and Microsoft Q &amp; A</a:t>
            </a:r>
            <a:endParaRPr lang="en-US">
              <a:highlight>
                <a:srgbClr val="FFFF00"/>
              </a:highlight>
            </a:endParaRPr>
          </a:p>
          <a:p>
            <a:r>
              <a:rPr lang="en-US"/>
              <a:t>Open discussion:</a:t>
            </a:r>
          </a:p>
          <a:p>
            <a:pPr lvl="1"/>
            <a:r>
              <a:rPr lang="en-US"/>
              <a:t>What is your feedback on SQL Documentation?</a:t>
            </a:r>
          </a:p>
        </p:txBody>
      </p:sp>
    </p:spTree>
    <p:extLst>
      <p:ext uri="{BB962C8B-B14F-4D97-AF65-F5344CB8AC3E}">
        <p14:creationId xmlns:p14="http://schemas.microsoft.com/office/powerpoint/2010/main" val="282783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33ED-193B-442B-B6D1-37A31DC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7999"/>
          </a:xfrm>
        </p:spPr>
        <p:txBody>
          <a:bodyPr anchor="ctr"/>
          <a:lstStyle/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99367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6E6B-1D58-4E00-8BD0-49E2042A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Docs: 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C907-E250-43BB-A2EE-76481962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SQL documentation team covering </a:t>
            </a:r>
            <a:r>
              <a:rPr lang="en-US">
                <a:hlinkClick r:id="rId2"/>
              </a:rPr>
              <a:t>docs.microsoft.com</a:t>
            </a:r>
            <a:r>
              <a:rPr lang="en-US"/>
              <a:t> content for:</a:t>
            </a:r>
          </a:p>
          <a:p>
            <a:pPr lvl="1"/>
            <a:r>
              <a:rPr lang="en-US"/>
              <a:t>SQL Server</a:t>
            </a:r>
          </a:p>
          <a:p>
            <a:pPr lvl="1"/>
            <a:r>
              <a:rPr lang="en-US"/>
              <a:t>Azure SQL</a:t>
            </a:r>
          </a:p>
          <a:p>
            <a:pPr lvl="1"/>
            <a:r>
              <a:rPr lang="en-US"/>
              <a:t>Azure Synapse Analytics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Interact closely with the product team and customers to try to create, organize, and maintain quality content for SQL customers.</a:t>
            </a:r>
          </a:p>
        </p:txBody>
      </p:sp>
    </p:spTree>
    <p:extLst>
      <p:ext uri="{BB962C8B-B14F-4D97-AF65-F5344CB8AC3E}">
        <p14:creationId xmlns:p14="http://schemas.microsoft.com/office/powerpoint/2010/main" val="419866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6BB3-FBA7-4D53-A83C-9E400BD6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CE17-0FCC-4529-B874-DDDA5B7E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8275983" cy="4715911"/>
          </a:xfrm>
        </p:spPr>
        <p:txBody>
          <a:bodyPr/>
          <a:lstStyle/>
          <a:p>
            <a:r>
              <a:rPr lang="en-US"/>
              <a:t>Throughout the focus group we’ll launch polls in teams to learn more about you and what you think.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At any time, use the hand-raise feature or just speak up to ask a question or make comment: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5CE83-7932-4526-BCF6-9D988BCE0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79" y="5637143"/>
            <a:ext cx="5505450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B5BBF-0BCD-4D13-9921-FD71AEB06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979" y="2311053"/>
            <a:ext cx="3112810" cy="2320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69BFF1-E37E-468E-B828-7AD8FCBF5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754" y="1605170"/>
            <a:ext cx="2521860" cy="5032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3AC6AA-F872-4983-A972-72B37A082BE5}"/>
              </a:ext>
            </a:extLst>
          </p:cNvPr>
          <p:cNvSpPr txBox="1"/>
          <p:nvPr/>
        </p:nvSpPr>
        <p:spPr>
          <a:xfrm>
            <a:off x="6341166" y="3379827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 Meeting Chat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119011-753C-42BB-84E0-4E20737D787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029320" y="2862470"/>
            <a:ext cx="848661" cy="70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699167-BF51-412C-9459-7F1DE9DC8D99}"/>
              </a:ext>
            </a:extLst>
          </p:cNvPr>
          <p:cNvSpPr txBox="1"/>
          <p:nvPr/>
        </p:nvSpPr>
        <p:spPr>
          <a:xfrm>
            <a:off x="4653012" y="2601949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Popup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23B819-5AFA-4574-93FE-C28A538B20CB}"/>
              </a:ext>
            </a:extLst>
          </p:cNvPr>
          <p:cNvCxnSpPr>
            <a:cxnSpLocks/>
          </p:cNvCxnSpPr>
          <p:nvPr/>
        </p:nvCxnSpPr>
        <p:spPr>
          <a:xfrm flipH="1">
            <a:off x="4328789" y="2971281"/>
            <a:ext cx="725259" cy="59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2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33ED-193B-442B-B6D1-37A31DC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7999"/>
          </a:xfrm>
        </p:spPr>
        <p:txBody>
          <a:bodyPr anchor="ctr"/>
          <a:lstStyle/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New in SQL Docs?</a:t>
            </a:r>
          </a:p>
        </p:txBody>
      </p:sp>
    </p:spTree>
    <p:extLst>
      <p:ext uri="{BB962C8B-B14F-4D97-AF65-F5344CB8AC3E}">
        <p14:creationId xmlns:p14="http://schemas.microsoft.com/office/powerpoint/2010/main" val="370495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6E6B-1D58-4E00-8BD0-49E2042A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SQL rebrand and reorganization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C907-E250-43BB-A2EE-76481962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3"/>
              </a:rPr>
              <a:t>https://aka.ms/azuresqldocs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6589B5-C4A3-4F8A-923D-79C5A72AB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1283"/>
              </p:ext>
            </p:extLst>
          </p:nvPr>
        </p:nvGraphicFramePr>
        <p:xfrm>
          <a:off x="929013" y="2484329"/>
          <a:ext cx="8168640" cy="250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576500851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613769451"/>
                    </a:ext>
                  </a:extLst>
                </a:gridCol>
              </a:tblGrid>
              <a:tr h="417534">
                <a:tc>
                  <a:txBody>
                    <a:bodyPr/>
                    <a:lstStyle/>
                    <a:p>
                      <a:r>
                        <a:rPr lang="en-US"/>
                        <a:t>Previous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New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5191"/>
                  </a:ext>
                </a:extLst>
              </a:tr>
              <a:tr h="4175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Azure SQL Database Managed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Azure SQL Managed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66182"/>
                  </a:ext>
                </a:extLst>
              </a:tr>
              <a:tr h="4175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Azure SQL Database single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Azure SQL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57517"/>
                  </a:ext>
                </a:extLst>
              </a:tr>
              <a:tr h="4175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Azure SQL Database elastic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Azure SQL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466104"/>
                  </a:ext>
                </a:extLst>
              </a:tr>
              <a:tr h="4175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SQL Server on Azure VMs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966"/>
                  </a:ext>
                </a:extLst>
              </a:tr>
              <a:tr h="4175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Azure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05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2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64D4-F7AA-4DA2-A2F3-36BF8603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Arc enabled data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52E1-7191-4D8F-8D5B-17757086D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135"/>
            <a:ext cx="10515600" cy="4402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Preview release at Ignite 2020:</a:t>
            </a:r>
          </a:p>
          <a:p>
            <a:pPr marL="0" indent="0">
              <a:buNone/>
            </a:pPr>
            <a:endParaRPr lang="en-US" sz="1200"/>
          </a:p>
          <a:p>
            <a:pPr lvl="1"/>
            <a:r>
              <a:rPr lang="en-US" b="1"/>
              <a:t>Azure Arc enabled data services (</a:t>
            </a:r>
            <a:r>
              <a:rPr lang="en-US" b="1">
                <a:hlinkClick r:id="rId2"/>
              </a:rPr>
              <a:t>preview</a:t>
            </a:r>
            <a:r>
              <a:rPr lang="en-US" b="1"/>
              <a:t>):</a:t>
            </a:r>
          </a:p>
          <a:p>
            <a:pPr lvl="2"/>
            <a:endParaRPr lang="en-US" sz="110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Segoe UI"/>
                <a:cs typeface="Segoe UI"/>
              </a:rPr>
              <a:t>R</a:t>
            </a:r>
            <a:r>
              <a:rPr lang="en-US" b="0" i="0">
                <a:solidFill>
                  <a:schemeClr val="accent6">
                    <a:lumMod val="75000"/>
                  </a:schemeClr>
                </a:solidFill>
                <a:effectLst/>
                <a:latin typeface="Segoe UI"/>
                <a:cs typeface="Segoe UI"/>
              </a:rPr>
              <a:t>un Azure data services on-premises, at the edge, and in public clouds using Kubernetes and the infrastructure of your choice.</a:t>
            </a:r>
            <a:br>
              <a:rPr lang="en-US" b="0" i="0">
                <a:effectLst/>
                <a:latin typeface="Segoe UI" panose="020B0502040204020203" pitchFamily="34" charset="0"/>
              </a:rPr>
            </a:br>
            <a:endParaRPr lang="en-US" b="0" i="0">
              <a:solidFill>
                <a:schemeClr val="accent6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b="1"/>
              <a:t>Azure Arc enabled SQL Server (</a:t>
            </a:r>
            <a:r>
              <a:rPr lang="en-US" b="1">
                <a:hlinkClick r:id="rId3"/>
              </a:rPr>
              <a:t>preview</a:t>
            </a:r>
            <a:r>
              <a:rPr lang="en-US" b="1"/>
              <a:t>):</a:t>
            </a:r>
          </a:p>
          <a:p>
            <a:pPr lvl="2"/>
            <a:endParaRPr lang="en-US" sz="120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</a:rPr>
              <a:t>Extends Azure services to SQL Server instances hosted outside of Azure in your own datacenter, on the edge, or in a multi-cloud environment</a:t>
            </a:r>
            <a:r>
              <a:rPr lang="en-US" b="0" i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  <a:endParaRPr lang="en-US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/>
              <a:t>Part of the hybrid story provided by </a:t>
            </a:r>
            <a:r>
              <a:rPr lang="en-US">
                <a:hlinkClick r:id="rId4"/>
              </a:rPr>
              <a:t>Arc all-up</a:t>
            </a:r>
            <a:r>
              <a:rPr lang="en-US"/>
              <a:t>. </a:t>
            </a:r>
            <a:endParaRPr lang="en-US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5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33ED-193B-442B-B6D1-37A31DC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7999"/>
          </a:xfrm>
        </p:spPr>
        <p:txBody>
          <a:bodyPr anchor="ctr"/>
          <a:lstStyle/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121562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878</Words>
  <Application>Microsoft Office PowerPoint</Application>
  <PresentationFormat>Widescreen</PresentationFormat>
  <Paragraphs>147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Finding What You Need in SQL Docs</vt:lpstr>
      <vt:lpstr>Agenda</vt:lpstr>
      <vt:lpstr>Introductions</vt:lpstr>
      <vt:lpstr>SQL Docs: Who are we?</vt:lpstr>
      <vt:lpstr>Who are you?</vt:lpstr>
      <vt:lpstr>What’s New in SQL Docs?</vt:lpstr>
      <vt:lpstr>Azure SQL rebrand and reorganization</vt:lpstr>
      <vt:lpstr>Azure Arc enabled data services</vt:lpstr>
      <vt:lpstr>Tips &amp; Tricks</vt:lpstr>
      <vt:lpstr>Hub and landing pages </vt:lpstr>
      <vt:lpstr>Navigation: Headers &amp; Breadcrumbs</vt:lpstr>
      <vt:lpstr>Navigation: TOC + Right Nav</vt:lpstr>
      <vt:lpstr>Versioning </vt:lpstr>
      <vt:lpstr>SQL Server offline help (+previous versions)</vt:lpstr>
      <vt:lpstr>Anyone can help edit SQL Docs! </vt:lpstr>
      <vt:lpstr>Article feedback and  Microsoft Q &amp; A </vt:lpstr>
      <vt:lpstr>Open discussion… Your feedback on SQL Docs</vt:lpstr>
      <vt:lpstr>Azure Data and Analytics Digital Event</vt:lpstr>
      <vt:lpstr>Thank you!  Reach out to us on Twitter: https://twitter.com/SQLDocs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Roth</dc:creator>
  <cp:lastModifiedBy>Jason Roth</cp:lastModifiedBy>
  <cp:revision>1</cp:revision>
  <dcterms:created xsi:type="dcterms:W3CDTF">2020-11-05T15:01:44Z</dcterms:created>
  <dcterms:modified xsi:type="dcterms:W3CDTF">2020-11-20T19:47:38Z</dcterms:modified>
</cp:coreProperties>
</file>