
<file path=[Content_Types].xml><?xml version="1.0" encoding="utf-8"?>
<Types xmlns="http://schemas.openxmlformats.org/package/2006/content-types">
  <Default ContentType="image/jpeg" Extension="jpg"/>
  <Default ContentType="application/xml" Extension="xml"/>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2" roundtripDataSignature="AMtx7miIxk3ArlUTivCT/KNOIpPjESAiW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4" name="Google Shape;14;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0" name="Google Shape;20;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6" name="Google Shape;26;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2" name="Google Shape;32;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3" name="Google Shape;33;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9" name="Google Shape;39;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0" name="Google Shape;40;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1" name="Google Shape;41;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2" name="Google Shape;42;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6"/>
          <p:cNvSpPr/>
          <p:nvPr>
            <p:ph idx="2" type="pic"/>
          </p:nvPr>
        </p:nvSpPr>
        <p:spPr>
          <a:xfrm>
            <a:off x="1792288" y="612775"/>
            <a:ext cx="5486400" cy="4114800"/>
          </a:xfrm>
          <a:prstGeom prst="rect">
            <a:avLst/>
          </a:prstGeom>
          <a:noFill/>
          <a:ln>
            <a:noFill/>
          </a:ln>
        </p:spPr>
      </p:sp>
      <p:sp>
        <p:nvSpPr>
          <p:cNvPr id="64" name="Google Shape;64;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Exception Handling</a:t>
            </a:r>
            <a:endParaRPr/>
          </a:p>
        </p:txBody>
      </p:sp>
      <p:sp>
        <p:nvSpPr>
          <p:cNvPr id="85" name="Google Shape;85;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rgbClr val="888888"/>
              </a:buClr>
              <a:buSzPts val="32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Coding </a:t>
            </a:r>
            <a:endParaRPr/>
          </a:p>
        </p:txBody>
      </p:sp>
      <p:sp>
        <p:nvSpPr>
          <p:cNvPr id="139" name="Google Shape;139;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spcBef>
                <a:spcPts val="0"/>
              </a:spcBef>
              <a:spcAft>
                <a:spcPts val="0"/>
              </a:spcAft>
              <a:buClr>
                <a:schemeClr val="dk1"/>
              </a:buClr>
              <a:buSzPct val="100000"/>
              <a:buNone/>
            </a:pPr>
            <a:r>
              <a:rPr lang="en-US"/>
              <a:t>import java.io.*;</a:t>
            </a:r>
            <a:endParaRPr/>
          </a:p>
          <a:p>
            <a:pPr indent="0" lvl="0" marL="0" rtl="0" algn="l">
              <a:spcBef>
                <a:spcPts val="448"/>
              </a:spcBef>
              <a:spcAft>
                <a:spcPts val="0"/>
              </a:spcAft>
              <a:buClr>
                <a:schemeClr val="dk1"/>
              </a:buClr>
              <a:buSzPct val="100000"/>
              <a:buNone/>
            </a:pPr>
            <a:r>
              <a:rPr lang="en-US"/>
              <a:t>class Example {  </a:t>
            </a:r>
            <a:endParaRPr/>
          </a:p>
          <a:p>
            <a:pPr indent="0" lvl="0" marL="0" rtl="0" algn="l">
              <a:spcBef>
                <a:spcPts val="448"/>
              </a:spcBef>
              <a:spcAft>
                <a:spcPts val="0"/>
              </a:spcAft>
              <a:buClr>
                <a:schemeClr val="dk1"/>
              </a:buClr>
              <a:buSzPct val="100000"/>
              <a:buNone/>
            </a:pPr>
            <a:r>
              <a:rPr lang="en-US"/>
              <a:t>   public static void main(String args[]) </a:t>
            </a:r>
            <a:endParaRPr/>
          </a:p>
          <a:p>
            <a:pPr indent="0" lvl="0" marL="0" rtl="0" algn="l">
              <a:spcBef>
                <a:spcPts val="448"/>
              </a:spcBef>
              <a:spcAft>
                <a:spcPts val="0"/>
              </a:spcAft>
              <a:buClr>
                <a:schemeClr val="dk1"/>
              </a:buClr>
              <a:buSzPct val="100000"/>
              <a:buNone/>
            </a:pPr>
            <a:r>
              <a:rPr lang="en-US"/>
              <a:t>   {</a:t>
            </a:r>
            <a:endParaRPr/>
          </a:p>
          <a:p>
            <a:pPr indent="0" lvl="0" marL="0" rtl="0" algn="l">
              <a:spcBef>
                <a:spcPts val="448"/>
              </a:spcBef>
              <a:spcAft>
                <a:spcPts val="0"/>
              </a:spcAft>
              <a:buClr>
                <a:schemeClr val="dk1"/>
              </a:buClr>
              <a:buSzPct val="100000"/>
              <a:buNone/>
            </a:pPr>
            <a:r>
              <a:rPr lang="en-US"/>
              <a:t>	FileInputStream fis = null;</a:t>
            </a:r>
            <a:endParaRPr/>
          </a:p>
          <a:p>
            <a:pPr indent="0" lvl="0" marL="0" rtl="0" algn="l">
              <a:spcBef>
                <a:spcPts val="448"/>
              </a:spcBef>
              <a:spcAft>
                <a:spcPts val="0"/>
              </a:spcAft>
              <a:buClr>
                <a:schemeClr val="dk1"/>
              </a:buClr>
              <a:buSzPct val="100000"/>
              <a:buNone/>
            </a:pPr>
            <a:r>
              <a:rPr lang="en-US"/>
              <a:t>	        fis = new FileInputStream("B:/myfile.txt"); </a:t>
            </a:r>
            <a:endParaRPr/>
          </a:p>
          <a:p>
            <a:pPr indent="0" lvl="0" marL="0" rtl="0" algn="l">
              <a:spcBef>
                <a:spcPts val="448"/>
              </a:spcBef>
              <a:spcAft>
                <a:spcPts val="0"/>
              </a:spcAft>
              <a:buClr>
                <a:schemeClr val="dk1"/>
              </a:buClr>
              <a:buSzPct val="100000"/>
              <a:buNone/>
            </a:pPr>
            <a:r>
              <a:rPr lang="en-US"/>
              <a:t>		int k; </a:t>
            </a:r>
            <a:endParaRPr/>
          </a:p>
          <a:p>
            <a:pPr indent="0" lvl="0" marL="0" rtl="0" algn="l">
              <a:spcBef>
                <a:spcPts val="448"/>
              </a:spcBef>
              <a:spcAft>
                <a:spcPts val="0"/>
              </a:spcAft>
              <a:buClr>
                <a:schemeClr val="dk1"/>
              </a:buClr>
              <a:buSzPct val="100000"/>
              <a:buNone/>
            </a:pPr>
            <a:r>
              <a:rPr lang="en-US"/>
              <a:t>		while(( k = fis.read() ) != -1) </a:t>
            </a:r>
            <a:endParaRPr/>
          </a:p>
          <a:p>
            <a:pPr indent="0" lvl="0" marL="0" rtl="0" algn="l">
              <a:spcBef>
                <a:spcPts val="448"/>
              </a:spcBef>
              <a:spcAft>
                <a:spcPts val="0"/>
              </a:spcAft>
              <a:buClr>
                <a:schemeClr val="dk1"/>
              </a:buClr>
              <a:buSzPct val="100000"/>
              <a:buNone/>
            </a:pPr>
            <a:r>
              <a:rPr lang="en-US"/>
              <a:t>	{ </a:t>
            </a:r>
            <a:endParaRPr/>
          </a:p>
          <a:p>
            <a:pPr indent="0" lvl="0" marL="0" rtl="0" algn="l">
              <a:spcBef>
                <a:spcPts val="448"/>
              </a:spcBef>
              <a:spcAft>
                <a:spcPts val="0"/>
              </a:spcAft>
              <a:buClr>
                <a:schemeClr val="dk1"/>
              </a:buClr>
              <a:buSzPct val="100000"/>
              <a:buNone/>
            </a:pPr>
            <a:r>
              <a:rPr lang="en-US"/>
              <a:t>		System.out.print((char)k); } </a:t>
            </a:r>
            <a:endParaRPr/>
          </a:p>
          <a:p>
            <a:pPr indent="0" lvl="0" marL="0" rtl="0" algn="l">
              <a:spcBef>
                <a:spcPts val="448"/>
              </a:spcBef>
              <a:spcAft>
                <a:spcPts val="0"/>
              </a:spcAft>
              <a:buClr>
                <a:schemeClr val="dk1"/>
              </a:buClr>
              <a:buSzPct val="100000"/>
              <a:buNone/>
            </a:pPr>
            <a:r>
              <a:rPr lang="en-US"/>
              <a:t>		fis.close(); 	</a:t>
            </a:r>
            <a:endParaRPr/>
          </a:p>
          <a:p>
            <a:pPr indent="0" lvl="0" marL="0" rtl="0" algn="l">
              <a:spcBef>
                <a:spcPts val="448"/>
              </a:spcBef>
              <a:spcAft>
                <a:spcPts val="0"/>
              </a:spcAft>
              <a:buClr>
                <a:schemeClr val="dk1"/>
              </a:buClr>
              <a:buSzPct val="100000"/>
              <a:buNone/>
            </a:pPr>
            <a:r>
              <a:rPr lang="en-US"/>
              <a:t>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Mengapa terjadi error</a:t>
            </a:r>
            <a:endParaRPr/>
          </a:p>
        </p:txBody>
      </p:sp>
      <p:sp>
        <p:nvSpPr>
          <p:cNvPr id="145" name="Google Shape;14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t>checked exceptions akan menguji selama compile time. Karena tidak mengatasi exception, program memberikan pesan compilation error</a:t>
            </a:r>
            <a:endParaRPr/>
          </a:p>
          <a:p>
            <a:pPr indent="0" lvl="0" marL="0" rtl="0" algn="just">
              <a:spcBef>
                <a:spcPts val="640"/>
              </a:spcBef>
              <a:spcAft>
                <a:spcPts val="0"/>
              </a:spcAft>
              <a:buClr>
                <a:schemeClr val="dk1"/>
              </a:buClr>
              <a:buSzPts val="3200"/>
              <a:buNone/>
            </a:pPr>
            <a:r>
              <a:rPr lang="en-US"/>
              <a:t>Ada dua cara untuk mencegah error.</a:t>
            </a:r>
            <a:endParaRPr/>
          </a:p>
          <a:p>
            <a:pPr indent="-514350" lvl="0" marL="514350" rtl="0" algn="l">
              <a:spcBef>
                <a:spcPts val="640"/>
              </a:spcBef>
              <a:spcAft>
                <a:spcPts val="0"/>
              </a:spcAft>
              <a:buClr>
                <a:schemeClr val="dk1"/>
              </a:buClr>
              <a:buSzPts val="3200"/>
              <a:buAutoNum type="arabicPeriod"/>
            </a:pPr>
            <a:r>
              <a:rPr lang="en-US"/>
              <a:t>Mendeklarasikan exception menggunakan kata kunci throw</a:t>
            </a:r>
            <a:endParaRPr/>
          </a:p>
          <a:p>
            <a:pPr indent="-514350" lvl="0" marL="514350" rtl="0" algn="l">
              <a:spcBef>
                <a:spcPts val="640"/>
              </a:spcBef>
              <a:spcAft>
                <a:spcPts val="0"/>
              </a:spcAft>
              <a:buClr>
                <a:schemeClr val="dk1"/>
              </a:buClr>
              <a:buSzPts val="3200"/>
              <a:buAutoNum type="arabicPeriod"/>
            </a:pPr>
            <a:r>
              <a:rPr lang="en-US"/>
              <a:t>Mengatasi dengan menggunakan blok try-catch</a:t>
            </a:r>
            <a:endParaRPr/>
          </a:p>
          <a:p>
            <a:pPr indent="-311150" lvl="0" marL="51435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457200" y="654756"/>
            <a:ext cx="8229600" cy="760236"/>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00"/>
              <a:buFont typeface="Calibri"/>
              <a:buNone/>
            </a:pPr>
            <a:r>
              <a:rPr lang="en-US" sz="3600"/>
              <a:t>Mendeklarasikan exception menggunakan kata kunci throw</a:t>
            </a:r>
            <a:br>
              <a:rPr lang="en-US" sz="3600"/>
            </a:br>
            <a:endParaRPr sz="3600"/>
          </a:p>
        </p:txBody>
      </p:sp>
      <p:sp>
        <p:nvSpPr>
          <p:cNvPr id="151" name="Google Shape;151;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t>Ketiga  checked exceptions berada dalam method main() sehingga cara untuk mencegah compilasi error adalah : Mendeklarasikan exception dalam method menggunakan kata kunci throw. IOException   adalah kelas bapak dari FileNotFoundException, sehingga secara default cukup mendeklarasikan IOException.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Contoh Coding exception menggunakan kata kunci throw</a:t>
            </a:r>
            <a:br>
              <a:rPr lang="en-US"/>
            </a:br>
            <a:endParaRPr/>
          </a:p>
        </p:txBody>
      </p:sp>
      <p:sp>
        <p:nvSpPr>
          <p:cNvPr id="157" name="Google Shape;15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55000" lnSpcReduction="20000"/>
          </a:bodyPr>
          <a:lstStyle/>
          <a:p>
            <a:pPr indent="0" lvl="0" marL="0" rtl="0" algn="l">
              <a:spcBef>
                <a:spcPts val="0"/>
              </a:spcBef>
              <a:spcAft>
                <a:spcPts val="0"/>
              </a:spcAft>
              <a:buClr>
                <a:schemeClr val="dk1"/>
              </a:buClr>
              <a:buSzPct val="100000"/>
              <a:buNone/>
            </a:pPr>
            <a:r>
              <a:rPr lang="en-US"/>
              <a:t>import java.io.*;</a:t>
            </a:r>
            <a:endParaRPr/>
          </a:p>
          <a:p>
            <a:pPr indent="0" lvl="0" marL="0" rtl="0" algn="l">
              <a:spcBef>
                <a:spcPts val="352"/>
              </a:spcBef>
              <a:spcAft>
                <a:spcPts val="0"/>
              </a:spcAft>
              <a:buClr>
                <a:schemeClr val="dk1"/>
              </a:buClr>
              <a:buSzPct val="100000"/>
              <a:buNone/>
            </a:pPr>
            <a:r>
              <a:rPr lang="en-US"/>
              <a:t>class Example {  </a:t>
            </a:r>
            <a:endParaRPr/>
          </a:p>
          <a:p>
            <a:pPr indent="0" lvl="0" marL="0" rtl="0" algn="l">
              <a:spcBef>
                <a:spcPts val="352"/>
              </a:spcBef>
              <a:spcAft>
                <a:spcPts val="0"/>
              </a:spcAft>
              <a:buClr>
                <a:schemeClr val="dk1"/>
              </a:buClr>
              <a:buSzPct val="100000"/>
              <a:buNone/>
            </a:pPr>
            <a:r>
              <a:rPr lang="en-US"/>
              <a:t>   public static void main(String args[]) </a:t>
            </a:r>
            <a:r>
              <a:rPr lang="en-US">
                <a:solidFill>
                  <a:srgbClr val="FF0000"/>
                </a:solidFill>
              </a:rPr>
              <a:t>throws</a:t>
            </a:r>
            <a:r>
              <a:rPr lang="en-US"/>
              <a:t> IOException</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      FileInputStream fis = null;</a:t>
            </a:r>
            <a:endParaRPr/>
          </a:p>
          <a:p>
            <a:pPr indent="0" lvl="0" marL="0" rtl="0" algn="l">
              <a:spcBef>
                <a:spcPts val="352"/>
              </a:spcBef>
              <a:spcAft>
                <a:spcPts val="0"/>
              </a:spcAft>
              <a:buClr>
                <a:schemeClr val="dk1"/>
              </a:buClr>
              <a:buSzPct val="100000"/>
              <a:buNone/>
            </a:pPr>
            <a:r>
              <a:rPr lang="en-US"/>
              <a:t>      fis = new FileInputStream("B:/myfile.txt"); </a:t>
            </a:r>
            <a:endParaRPr/>
          </a:p>
          <a:p>
            <a:pPr indent="0" lvl="0" marL="0" rtl="0" algn="l">
              <a:spcBef>
                <a:spcPts val="352"/>
              </a:spcBef>
              <a:spcAft>
                <a:spcPts val="0"/>
              </a:spcAft>
              <a:buClr>
                <a:schemeClr val="dk1"/>
              </a:buClr>
              <a:buSzPct val="100000"/>
              <a:buNone/>
            </a:pPr>
            <a:r>
              <a:rPr lang="en-US"/>
              <a:t>      int k; </a:t>
            </a:r>
            <a:endParaRPr/>
          </a:p>
          <a:p>
            <a:pPr indent="0" lvl="0" marL="0" rtl="0" algn="l">
              <a:spcBef>
                <a:spcPts val="352"/>
              </a:spcBef>
              <a:spcAft>
                <a:spcPts val="0"/>
              </a:spcAft>
              <a:buClr>
                <a:schemeClr val="dk1"/>
              </a:buClr>
              <a:buSzPct val="100000"/>
              <a:buNone/>
            </a:pPr>
            <a:r>
              <a:t/>
            </a:r>
            <a:endParaRPr/>
          </a:p>
          <a:p>
            <a:pPr indent="0" lvl="0" marL="0" rtl="0" algn="l">
              <a:spcBef>
                <a:spcPts val="352"/>
              </a:spcBef>
              <a:spcAft>
                <a:spcPts val="0"/>
              </a:spcAft>
              <a:buClr>
                <a:schemeClr val="dk1"/>
              </a:buClr>
              <a:buSzPct val="100000"/>
              <a:buNone/>
            </a:pPr>
            <a:r>
              <a:rPr lang="en-US"/>
              <a:t>      while(( k = fis.read() ) != -1) </a:t>
            </a:r>
            <a:endParaRPr/>
          </a:p>
          <a:p>
            <a:pPr indent="0" lvl="0" marL="0" rtl="0" algn="l">
              <a:spcBef>
                <a:spcPts val="352"/>
              </a:spcBef>
              <a:spcAft>
                <a:spcPts val="0"/>
              </a:spcAft>
              <a:buClr>
                <a:schemeClr val="dk1"/>
              </a:buClr>
              <a:buSzPct val="100000"/>
              <a:buNone/>
            </a:pPr>
            <a:r>
              <a:rPr lang="en-US"/>
              <a:t>      { </a:t>
            </a:r>
            <a:endParaRPr/>
          </a:p>
          <a:p>
            <a:pPr indent="0" lvl="0" marL="0" rtl="0" algn="l">
              <a:spcBef>
                <a:spcPts val="352"/>
              </a:spcBef>
              <a:spcAft>
                <a:spcPts val="0"/>
              </a:spcAft>
              <a:buClr>
                <a:schemeClr val="dk1"/>
              </a:buClr>
              <a:buSzPct val="100000"/>
              <a:buNone/>
            </a:pPr>
            <a:r>
              <a:rPr lang="en-US"/>
              <a:t>	   System.out.print((char)k); </a:t>
            </a:r>
            <a:endParaRPr/>
          </a:p>
          <a:p>
            <a:pPr indent="0" lvl="0" marL="0" rtl="0" algn="l">
              <a:spcBef>
                <a:spcPts val="352"/>
              </a:spcBef>
              <a:spcAft>
                <a:spcPts val="0"/>
              </a:spcAft>
              <a:buClr>
                <a:schemeClr val="dk1"/>
              </a:buClr>
              <a:buSzPct val="100000"/>
              <a:buNone/>
            </a:pPr>
            <a:r>
              <a:rPr lang="en-US"/>
              <a:t>      } </a:t>
            </a:r>
            <a:endParaRPr/>
          </a:p>
          <a:p>
            <a:pPr indent="0" lvl="0" marL="0" rtl="0" algn="l">
              <a:spcBef>
                <a:spcPts val="352"/>
              </a:spcBef>
              <a:spcAft>
                <a:spcPts val="0"/>
              </a:spcAft>
              <a:buClr>
                <a:schemeClr val="dk1"/>
              </a:buClr>
              <a:buSzPct val="100000"/>
              <a:buNone/>
            </a:pPr>
            <a:r>
              <a:rPr lang="en-US"/>
              <a:t>      fis.close(); 	</a:t>
            </a:r>
            <a:endParaRPr/>
          </a:p>
          <a:p>
            <a:pPr indent="0" lvl="0" marL="0" rtl="0" algn="l">
              <a:spcBef>
                <a:spcPts val="352"/>
              </a:spcBef>
              <a:spcAft>
                <a:spcPts val="0"/>
              </a:spcAft>
              <a:buClr>
                <a:schemeClr val="dk1"/>
              </a:buClr>
              <a:buSzPct val="100000"/>
              <a:buNone/>
            </a:pPr>
            <a:r>
              <a:rPr lang="en-US"/>
              <a:t>   }</a:t>
            </a:r>
            <a:endParaRPr/>
          </a:p>
          <a:p>
            <a:pPr indent="0" lvl="0" marL="0" rtl="0" algn="l">
              <a:spcBef>
                <a:spcPts val="352"/>
              </a:spcBef>
              <a:spcAft>
                <a:spcPts val="0"/>
              </a:spcAft>
              <a:buClr>
                <a:schemeClr val="dk1"/>
              </a:buClr>
              <a:buSzPct val="100000"/>
              <a:buNone/>
            </a:pPr>
            <a:r>
              <a:rPr lang="en-US"/>
              <a:t>}</a:t>
            </a:r>
            <a:endParaRPr/>
          </a:p>
          <a:p>
            <a:pPr indent="0" lvl="0" marL="0" rtl="0" algn="l">
              <a:spcBef>
                <a:spcPts val="352"/>
              </a:spcBef>
              <a:spcAft>
                <a:spcPts val="0"/>
              </a:spcAft>
              <a:buClr>
                <a:schemeClr val="dk1"/>
              </a:buClr>
              <a:buSzPct val="1000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914400" y="527999"/>
            <a:ext cx="8229600" cy="412796"/>
          </a:xfrm>
          <a:prstGeom prst="rect">
            <a:avLst/>
          </a:prstGeom>
          <a:noFill/>
          <a:ln>
            <a:noFill/>
          </a:ln>
        </p:spPr>
        <p:txBody>
          <a:bodyPr anchorCtr="0" anchor="ctr" bIns="45700" lIns="91425" spcFirstLastPara="1" rIns="91425" wrap="square" tIns="45700">
            <a:normAutofit fontScale="90000"/>
          </a:bodyPr>
          <a:lstStyle/>
          <a:p>
            <a:pPr indent="-514350" lvl="0" marL="514350" rtl="0" algn="ctr">
              <a:spcBef>
                <a:spcPts val="0"/>
              </a:spcBef>
              <a:spcAft>
                <a:spcPts val="0"/>
              </a:spcAft>
              <a:buClr>
                <a:schemeClr val="dk1"/>
              </a:buClr>
              <a:buSzPct val="100000"/>
              <a:buFont typeface="Calibri"/>
              <a:buNone/>
            </a:pPr>
            <a:br>
              <a:rPr lang="en-US"/>
            </a:br>
            <a:r>
              <a:rPr lang="en-US"/>
              <a:t>2. Mengatasi dengan menggunakan blok try-catch</a:t>
            </a:r>
            <a:br>
              <a:rPr lang="en-US"/>
            </a:br>
            <a:endParaRPr/>
          </a:p>
        </p:txBody>
      </p:sp>
      <p:sp>
        <p:nvSpPr>
          <p:cNvPr id="163" name="Google Shape;163;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Bisa juga memberikan pesan yang berguna untuk setiap jenis exception sehingga akan mudah dimengerti jika terjadi error.</a:t>
            </a:r>
            <a:endParaRPr/>
          </a:p>
          <a:p>
            <a:pPr indent="0" lvl="0" marL="0" rtl="0" algn="l">
              <a:spcBef>
                <a:spcPts val="640"/>
              </a:spcBef>
              <a:spcAft>
                <a:spcPts val="0"/>
              </a:spcAft>
              <a:buClr>
                <a:schemeClr val="dk1"/>
              </a:buClr>
              <a:buSzPts val="3200"/>
              <a:buNone/>
            </a:pPr>
            <a:r>
              <a:rPr lang="en-US"/>
              <a:t>Ada Checked exception lainnya :</a:t>
            </a:r>
            <a:endParaRPr/>
          </a:p>
          <a:p>
            <a:pPr indent="0" lvl="0" marL="0" rtl="0" algn="l">
              <a:spcBef>
                <a:spcPts val="640"/>
              </a:spcBef>
              <a:spcAft>
                <a:spcPts val="0"/>
              </a:spcAft>
              <a:buClr>
                <a:schemeClr val="dk1"/>
              </a:buClr>
              <a:buSzPts val="3200"/>
              <a:buNone/>
            </a:pPr>
            <a:r>
              <a:rPr lang="en-US"/>
              <a:t>SQLException</a:t>
            </a:r>
            <a:endParaRPr/>
          </a:p>
          <a:p>
            <a:pPr indent="0" lvl="0" marL="0" rtl="0" algn="l">
              <a:spcBef>
                <a:spcPts val="640"/>
              </a:spcBef>
              <a:spcAft>
                <a:spcPts val="0"/>
              </a:spcAft>
              <a:buClr>
                <a:schemeClr val="dk1"/>
              </a:buClr>
              <a:buSzPts val="3200"/>
              <a:buNone/>
            </a:pPr>
            <a:r>
              <a:rPr lang="en-US"/>
              <a:t>IOException</a:t>
            </a:r>
            <a:endParaRPr/>
          </a:p>
          <a:p>
            <a:pPr indent="0" lvl="0" marL="0" rtl="0" algn="l">
              <a:spcBef>
                <a:spcPts val="640"/>
              </a:spcBef>
              <a:spcAft>
                <a:spcPts val="0"/>
              </a:spcAft>
              <a:buClr>
                <a:schemeClr val="dk1"/>
              </a:buClr>
              <a:buSzPts val="3200"/>
              <a:buNone/>
            </a:pPr>
            <a:r>
              <a:rPr lang="en-US"/>
              <a:t>ClassNotFoundException</a:t>
            </a:r>
            <a:endParaRPr/>
          </a:p>
          <a:p>
            <a:pPr indent="0" lvl="0" marL="0" rtl="0" algn="l">
              <a:spcBef>
                <a:spcPts val="640"/>
              </a:spcBef>
              <a:spcAft>
                <a:spcPts val="0"/>
              </a:spcAft>
              <a:buClr>
                <a:schemeClr val="dk1"/>
              </a:buClr>
              <a:buSzPts val="3200"/>
              <a:buNone/>
            </a:pPr>
            <a:r>
              <a:rPr lang="en-US"/>
              <a:t>InvocationTargetException</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Coding dengan try catch block</a:t>
            </a:r>
            <a:endParaRPr/>
          </a:p>
        </p:txBody>
      </p:sp>
      <p:sp>
        <p:nvSpPr>
          <p:cNvPr id="169" name="Google Shape;169;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7500" lnSpcReduction="20000"/>
          </a:bodyPr>
          <a:lstStyle/>
          <a:p>
            <a:pPr indent="0" lvl="0" marL="0" rtl="0" algn="l">
              <a:spcBef>
                <a:spcPts val="0"/>
              </a:spcBef>
              <a:spcAft>
                <a:spcPts val="0"/>
              </a:spcAft>
              <a:buClr>
                <a:schemeClr val="dk1"/>
              </a:buClr>
              <a:buSzPct val="100000"/>
              <a:buNone/>
            </a:pPr>
            <a:r>
              <a:rPr lang="en-US"/>
              <a:t>import java.io.*;</a:t>
            </a:r>
            <a:endParaRPr/>
          </a:p>
          <a:p>
            <a:pPr indent="0" lvl="0" marL="0" rtl="0" algn="l">
              <a:spcBef>
                <a:spcPts val="304"/>
              </a:spcBef>
              <a:spcAft>
                <a:spcPts val="0"/>
              </a:spcAft>
              <a:buClr>
                <a:schemeClr val="dk1"/>
              </a:buClr>
              <a:buSzPct val="100000"/>
              <a:buNone/>
            </a:pPr>
            <a:r>
              <a:rPr lang="en-US"/>
              <a:t>class Example {  </a:t>
            </a:r>
            <a:endParaRPr/>
          </a:p>
          <a:p>
            <a:pPr indent="0" lvl="0" marL="0" rtl="0" algn="l">
              <a:spcBef>
                <a:spcPts val="304"/>
              </a:spcBef>
              <a:spcAft>
                <a:spcPts val="0"/>
              </a:spcAft>
              <a:buClr>
                <a:schemeClr val="dk1"/>
              </a:buClr>
              <a:buSzPct val="100000"/>
              <a:buNone/>
            </a:pPr>
            <a:r>
              <a:rPr lang="en-US"/>
              <a:t>   public static void main(String args[])</a:t>
            </a:r>
            <a:endParaRPr/>
          </a:p>
          <a:p>
            <a:pPr indent="0" lvl="0" marL="0" rtl="0" algn="l">
              <a:spcBef>
                <a:spcPts val="304"/>
              </a:spcBef>
              <a:spcAft>
                <a:spcPts val="0"/>
              </a:spcAft>
              <a:buClr>
                <a:schemeClr val="dk1"/>
              </a:buClr>
              <a:buSzPct val="100000"/>
              <a:buNone/>
            </a:pPr>
            <a:r>
              <a:rPr lang="en-US"/>
              <a:t>   {</a:t>
            </a:r>
            <a:endParaRPr/>
          </a:p>
          <a:p>
            <a:pPr indent="0" lvl="0" marL="0" rtl="0" algn="l">
              <a:spcBef>
                <a:spcPts val="304"/>
              </a:spcBef>
              <a:spcAft>
                <a:spcPts val="0"/>
              </a:spcAft>
              <a:buClr>
                <a:schemeClr val="dk1"/>
              </a:buClr>
              <a:buSzPct val="100000"/>
              <a:buNone/>
            </a:pPr>
            <a:r>
              <a:rPr lang="en-US"/>
              <a:t>	FileInputStream fis = null;</a:t>
            </a:r>
            <a:endParaRPr/>
          </a:p>
          <a:p>
            <a:pPr indent="0" lvl="0" marL="0" rtl="0" algn="l">
              <a:spcBef>
                <a:spcPts val="304"/>
              </a:spcBef>
              <a:spcAft>
                <a:spcPts val="0"/>
              </a:spcAft>
              <a:buClr>
                <a:schemeClr val="dk1"/>
              </a:buClr>
              <a:buSzPct val="100000"/>
              <a:buNone/>
            </a:pPr>
            <a:r>
              <a:rPr lang="en-US"/>
              <a:t>	</a:t>
            </a:r>
            <a:r>
              <a:rPr lang="en-US">
                <a:solidFill>
                  <a:srgbClr val="FF0000"/>
                </a:solidFill>
              </a:rPr>
              <a:t>try</a:t>
            </a:r>
            <a:r>
              <a:rPr lang="en-US"/>
              <a:t>{</a:t>
            </a:r>
            <a:endParaRPr/>
          </a:p>
          <a:p>
            <a:pPr indent="0" lvl="0" marL="0" rtl="0" algn="l">
              <a:spcBef>
                <a:spcPts val="304"/>
              </a:spcBef>
              <a:spcAft>
                <a:spcPts val="0"/>
              </a:spcAft>
              <a:buClr>
                <a:schemeClr val="dk1"/>
              </a:buClr>
              <a:buSzPct val="100000"/>
              <a:buNone/>
            </a:pPr>
            <a:r>
              <a:rPr lang="en-US"/>
              <a:t>	    fis = new FileInputStream("B:/myfile.txt"); </a:t>
            </a:r>
            <a:endParaRPr/>
          </a:p>
          <a:p>
            <a:pPr indent="0" lvl="0" marL="0" rtl="0" algn="l">
              <a:spcBef>
                <a:spcPts val="304"/>
              </a:spcBef>
              <a:spcAft>
                <a:spcPts val="0"/>
              </a:spcAft>
              <a:buClr>
                <a:schemeClr val="dk1"/>
              </a:buClr>
              <a:buSzPct val="100000"/>
              <a:buNone/>
            </a:pPr>
            <a:r>
              <a:rPr lang="en-US"/>
              <a:t>	}</a:t>
            </a:r>
            <a:r>
              <a:rPr lang="en-US">
                <a:solidFill>
                  <a:srgbClr val="FF0000"/>
                </a:solidFill>
              </a:rPr>
              <a:t>catch</a:t>
            </a:r>
            <a:r>
              <a:rPr lang="en-US"/>
              <a:t>(FileNotFoundException fnfe){</a:t>
            </a:r>
            <a:endParaRPr/>
          </a:p>
          <a:p>
            <a:pPr indent="0" lvl="0" marL="0" rtl="0" algn="l">
              <a:spcBef>
                <a:spcPts val="304"/>
              </a:spcBef>
              <a:spcAft>
                <a:spcPts val="0"/>
              </a:spcAft>
              <a:buClr>
                <a:schemeClr val="dk1"/>
              </a:buClr>
              <a:buSzPct val="100000"/>
              <a:buNone/>
            </a:pPr>
            <a:r>
              <a:rPr lang="en-US"/>
              <a:t>            System.out.println("The specified file is not " +</a:t>
            </a:r>
            <a:endParaRPr/>
          </a:p>
          <a:p>
            <a:pPr indent="0" lvl="0" marL="0" rtl="0" algn="l">
              <a:spcBef>
                <a:spcPts val="304"/>
              </a:spcBef>
              <a:spcAft>
                <a:spcPts val="0"/>
              </a:spcAft>
              <a:buClr>
                <a:schemeClr val="dk1"/>
              </a:buClr>
              <a:buSzPct val="100000"/>
              <a:buNone/>
            </a:pPr>
            <a:r>
              <a:rPr lang="en-US"/>
              <a:t>			"present at the given path"); }</a:t>
            </a:r>
            <a:endParaRPr/>
          </a:p>
          <a:p>
            <a:pPr indent="0" lvl="0" marL="0" rtl="0" algn="l">
              <a:spcBef>
                <a:spcPts val="304"/>
              </a:spcBef>
              <a:spcAft>
                <a:spcPts val="0"/>
              </a:spcAft>
              <a:buClr>
                <a:schemeClr val="dk1"/>
              </a:buClr>
              <a:buSzPct val="100000"/>
              <a:buNone/>
            </a:pPr>
            <a:r>
              <a:rPr lang="en-US"/>
              <a:t>	int k; </a:t>
            </a:r>
            <a:endParaRPr/>
          </a:p>
          <a:p>
            <a:pPr indent="0" lvl="0" marL="0" rtl="0" algn="l">
              <a:spcBef>
                <a:spcPts val="304"/>
              </a:spcBef>
              <a:spcAft>
                <a:spcPts val="0"/>
              </a:spcAft>
              <a:buClr>
                <a:schemeClr val="dk1"/>
              </a:buClr>
              <a:buSzPct val="100000"/>
              <a:buNone/>
            </a:pPr>
            <a:r>
              <a:rPr lang="en-US"/>
              <a:t>	</a:t>
            </a:r>
            <a:r>
              <a:rPr lang="en-US">
                <a:solidFill>
                  <a:srgbClr val="FF0000"/>
                </a:solidFill>
              </a:rPr>
              <a:t>try</a:t>
            </a:r>
            <a:r>
              <a:rPr lang="en-US"/>
              <a:t>{</a:t>
            </a:r>
            <a:endParaRPr/>
          </a:p>
          <a:p>
            <a:pPr indent="0" lvl="0" marL="0" rtl="0" algn="l">
              <a:spcBef>
                <a:spcPts val="304"/>
              </a:spcBef>
              <a:spcAft>
                <a:spcPts val="0"/>
              </a:spcAft>
              <a:buClr>
                <a:schemeClr val="dk1"/>
              </a:buClr>
              <a:buSzPct val="100000"/>
              <a:buNone/>
            </a:pPr>
            <a:r>
              <a:rPr lang="en-US"/>
              <a:t>	    while(( k = fis.read() ) != -1) </a:t>
            </a:r>
            <a:endParaRPr/>
          </a:p>
          <a:p>
            <a:pPr indent="0" lvl="0" marL="0" rtl="0" algn="l">
              <a:spcBef>
                <a:spcPts val="304"/>
              </a:spcBef>
              <a:spcAft>
                <a:spcPts val="0"/>
              </a:spcAft>
              <a:buClr>
                <a:schemeClr val="dk1"/>
              </a:buClr>
              <a:buSzPct val="100000"/>
              <a:buNone/>
            </a:pPr>
            <a:r>
              <a:rPr lang="en-US"/>
              <a:t>	    { </a:t>
            </a:r>
            <a:endParaRPr/>
          </a:p>
          <a:p>
            <a:pPr indent="0" lvl="0" marL="0" rtl="0" algn="l">
              <a:spcBef>
                <a:spcPts val="304"/>
              </a:spcBef>
              <a:spcAft>
                <a:spcPts val="0"/>
              </a:spcAft>
              <a:buClr>
                <a:schemeClr val="dk1"/>
              </a:buClr>
              <a:buSzPct val="100000"/>
              <a:buNone/>
            </a:pPr>
            <a:r>
              <a:rPr lang="en-US"/>
              <a:t>		System.out.print((char)k);    } </a:t>
            </a:r>
            <a:endParaRPr/>
          </a:p>
          <a:p>
            <a:pPr indent="0" lvl="0" marL="0" rtl="0" algn="l">
              <a:spcBef>
                <a:spcPts val="304"/>
              </a:spcBef>
              <a:spcAft>
                <a:spcPts val="0"/>
              </a:spcAft>
              <a:buClr>
                <a:schemeClr val="dk1"/>
              </a:buClr>
              <a:buSzPct val="100000"/>
              <a:buNone/>
            </a:pPr>
            <a:r>
              <a:rPr lang="en-US"/>
              <a:t>	    fis.close(); </a:t>
            </a:r>
            <a:endParaRPr/>
          </a:p>
          <a:p>
            <a:pPr indent="0" lvl="0" marL="0" rtl="0" algn="l">
              <a:spcBef>
                <a:spcPts val="304"/>
              </a:spcBef>
              <a:spcAft>
                <a:spcPts val="0"/>
              </a:spcAft>
              <a:buClr>
                <a:schemeClr val="dk1"/>
              </a:buClr>
              <a:buSzPct val="100000"/>
              <a:buNone/>
            </a:pPr>
            <a:r>
              <a:rPr lang="en-US"/>
              <a:t>	}</a:t>
            </a:r>
            <a:r>
              <a:rPr lang="en-US">
                <a:solidFill>
                  <a:srgbClr val="FF0000"/>
                </a:solidFill>
              </a:rPr>
              <a:t>catch</a:t>
            </a:r>
            <a:r>
              <a:rPr lang="en-US"/>
              <a:t>(IOException ioe){</a:t>
            </a:r>
            <a:endParaRPr/>
          </a:p>
          <a:p>
            <a:pPr indent="0" lvl="0" marL="0" rtl="0" algn="l">
              <a:spcBef>
                <a:spcPts val="304"/>
              </a:spcBef>
              <a:spcAft>
                <a:spcPts val="0"/>
              </a:spcAft>
              <a:buClr>
                <a:schemeClr val="dk1"/>
              </a:buClr>
              <a:buSzPct val="100000"/>
              <a:buNone/>
            </a:pPr>
            <a:r>
              <a:rPr lang="en-US"/>
              <a:t>	    System.out.println("I/O error occurred: "+ioe);</a:t>
            </a:r>
            <a:endParaRPr/>
          </a:p>
          <a:p>
            <a:pPr indent="0" lvl="0" marL="0" rtl="0" algn="l">
              <a:spcBef>
                <a:spcPts val="304"/>
              </a:spcBef>
              <a:spcAft>
                <a:spcPts val="0"/>
              </a:spcAft>
              <a:buClr>
                <a:schemeClr val="dk1"/>
              </a:buClr>
              <a:buSzPct val="100000"/>
              <a:buNone/>
            </a:pPr>
            <a:r>
              <a:rPr lang="en-US"/>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Unchecked Exception</a:t>
            </a:r>
            <a:endParaRPr/>
          </a:p>
        </p:txBody>
      </p:sp>
      <p:sp>
        <p:nvSpPr>
          <p:cNvPr id="175" name="Google Shape;175;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Runtime Exception dikenal sebagai unchecked exception.  Beberapa exception tidak diuji saat compile-time sehingga compiler tidak menguji apakah programmer telah mengatasinya atau tidak, namun tanggungjawab dari programmer untuk mengatasi beberapa exception dan menyediakaan safe exit. Contoh :</a:t>
            </a:r>
            <a:endParaRPr/>
          </a:p>
          <a:p>
            <a:pPr indent="0" lvl="0" marL="0" rtl="0" algn="l">
              <a:spcBef>
                <a:spcPts val="640"/>
              </a:spcBef>
              <a:spcAft>
                <a:spcPts val="0"/>
              </a:spcAft>
              <a:buClr>
                <a:schemeClr val="dk1"/>
              </a:buClr>
              <a:buSzPts val="3200"/>
              <a:buNone/>
            </a:pPr>
            <a:r>
              <a:rPr lang="en-US"/>
              <a:t>ArithmeticException, NullPointerException, ArrayIndexOutOfBoundsException</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Unchecked exception</a:t>
            </a:r>
            <a:endParaRPr/>
          </a:p>
        </p:txBody>
      </p:sp>
      <p:sp>
        <p:nvSpPr>
          <p:cNvPr id="181" name="Google Shape;181;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Jika program melempar Unchecked exception dan bahkan tidak mengatasi atau mendeklarasikan exception. Program tidak akan memberikan compilation error. Sebagian besar exception terjadi terkait dengan bad data yang diberikan user selama interaksi dengan aplikasi. Semua Unchecked exception adalah kelas anak dari kelas runtime exception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Coding Unchecked exception</a:t>
            </a:r>
            <a:endParaRPr/>
          </a:p>
        </p:txBody>
      </p:sp>
      <p:sp>
        <p:nvSpPr>
          <p:cNvPr id="187" name="Google Shape;187;p18"/>
          <p:cNvSpPr txBox="1"/>
          <p:nvPr>
            <p:ph idx="1" type="body"/>
          </p:nvPr>
        </p:nvSpPr>
        <p:spPr>
          <a:xfrm>
            <a:off x="457200" y="1417638"/>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spcBef>
                <a:spcPts val="0"/>
              </a:spcBef>
              <a:spcAft>
                <a:spcPts val="0"/>
              </a:spcAft>
              <a:buClr>
                <a:schemeClr val="dk1"/>
              </a:buClr>
              <a:buSzPct val="100000"/>
              <a:buNone/>
            </a:pPr>
            <a:r>
              <a:rPr lang="en-US"/>
              <a:t>class Example {  </a:t>
            </a:r>
            <a:endParaRPr/>
          </a:p>
          <a:p>
            <a:pPr indent="0" lvl="0" marL="0" rtl="0" algn="l">
              <a:spcBef>
                <a:spcPts val="592"/>
              </a:spcBef>
              <a:spcAft>
                <a:spcPts val="0"/>
              </a:spcAft>
              <a:buClr>
                <a:schemeClr val="dk1"/>
              </a:buClr>
              <a:buSzPct val="100000"/>
              <a:buNone/>
            </a:pPr>
            <a:r>
              <a:rPr lang="en-US"/>
              <a:t>   public static void main(String args[])</a:t>
            </a:r>
            <a:endParaRPr/>
          </a:p>
          <a:p>
            <a:pPr indent="0" lvl="0" marL="0" rtl="0" algn="l">
              <a:spcBef>
                <a:spcPts val="592"/>
              </a:spcBef>
              <a:spcAft>
                <a:spcPts val="0"/>
              </a:spcAft>
              <a:buClr>
                <a:schemeClr val="dk1"/>
              </a:buClr>
              <a:buSzPct val="100000"/>
              <a:buNone/>
            </a:pPr>
            <a:r>
              <a:rPr lang="en-US"/>
              <a:t>   {</a:t>
            </a:r>
            <a:endParaRPr/>
          </a:p>
          <a:p>
            <a:pPr indent="0" lvl="0" marL="0" rtl="0" algn="l">
              <a:spcBef>
                <a:spcPts val="592"/>
              </a:spcBef>
              <a:spcAft>
                <a:spcPts val="0"/>
              </a:spcAft>
              <a:buClr>
                <a:schemeClr val="dk1"/>
              </a:buClr>
              <a:buSzPct val="100000"/>
              <a:buNone/>
            </a:pPr>
            <a:r>
              <a:rPr lang="en-US"/>
              <a:t>	int num1=10;</a:t>
            </a:r>
            <a:endParaRPr/>
          </a:p>
          <a:p>
            <a:pPr indent="0" lvl="0" marL="0" rtl="0" algn="l">
              <a:spcBef>
                <a:spcPts val="592"/>
              </a:spcBef>
              <a:spcAft>
                <a:spcPts val="0"/>
              </a:spcAft>
              <a:buClr>
                <a:schemeClr val="dk1"/>
              </a:buClr>
              <a:buSzPct val="100000"/>
              <a:buNone/>
            </a:pPr>
            <a:r>
              <a:rPr lang="en-US"/>
              <a:t>	int num2=0;</a:t>
            </a:r>
            <a:endParaRPr/>
          </a:p>
          <a:p>
            <a:pPr indent="0" lvl="0" marL="0" rtl="0" algn="l">
              <a:spcBef>
                <a:spcPts val="592"/>
              </a:spcBef>
              <a:spcAft>
                <a:spcPts val="0"/>
              </a:spcAft>
              <a:buClr>
                <a:schemeClr val="dk1"/>
              </a:buClr>
              <a:buSzPct val="100000"/>
              <a:buNone/>
            </a:pPr>
            <a:r>
              <a:rPr lang="en-US"/>
              <a:t>	int res=num1/num2;</a:t>
            </a:r>
            <a:endParaRPr/>
          </a:p>
          <a:p>
            <a:pPr indent="0" lvl="0" marL="0" rtl="0" algn="l">
              <a:spcBef>
                <a:spcPts val="592"/>
              </a:spcBef>
              <a:spcAft>
                <a:spcPts val="0"/>
              </a:spcAft>
              <a:buClr>
                <a:schemeClr val="dk1"/>
              </a:buClr>
              <a:buSzPct val="100000"/>
              <a:buNone/>
            </a:pPr>
            <a:r>
              <a:rPr lang="en-US"/>
              <a:t>	System.out.println(res);</a:t>
            </a:r>
            <a:endParaRPr/>
          </a:p>
          <a:p>
            <a:pPr indent="0" lvl="0" marL="0" rtl="0" algn="l">
              <a:spcBef>
                <a:spcPts val="592"/>
              </a:spcBef>
              <a:spcAft>
                <a:spcPts val="0"/>
              </a:spcAft>
              <a:buClr>
                <a:schemeClr val="dk1"/>
              </a:buClr>
              <a:buSzPct val="100000"/>
              <a:buNone/>
            </a:pPr>
            <a:r>
              <a:rPr lang="en-US"/>
              <a:t>   }</a:t>
            </a:r>
            <a:endParaRPr/>
          </a:p>
          <a:p>
            <a:pPr indent="0" lvl="0" marL="0" rtl="0" algn="l">
              <a:spcBef>
                <a:spcPts val="592"/>
              </a:spcBef>
              <a:spcAft>
                <a:spcPts val="0"/>
              </a:spcAft>
              <a:buClr>
                <a:schemeClr val="dk1"/>
              </a:buClr>
              <a:buSzPct val="100000"/>
              <a:buNone/>
            </a:pPr>
            <a:r>
              <a:rPr lang="en-US"/>
              <a:t>}</a:t>
            </a:r>
            <a:endParaRPr/>
          </a:p>
          <a:p>
            <a:pPr indent="0" lvl="0" marL="0" rtl="0" algn="l">
              <a:spcBef>
                <a:spcPts val="592"/>
              </a:spcBef>
              <a:spcAft>
                <a:spcPts val="0"/>
              </a:spcAft>
              <a:buClr>
                <a:schemeClr val="dk1"/>
              </a:buClr>
              <a:buSzPct val="100000"/>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Unchecked exception</a:t>
            </a:r>
            <a:endParaRPr/>
          </a:p>
        </p:txBody>
      </p:sp>
      <p:sp>
        <p:nvSpPr>
          <p:cNvPr id="193" name="Google Shape;193;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Jika mengkompilasi coding ini, akan berhasil saat dirunning, akan melempar ArithmeticException. Hal ini menunjukkan bahwa Unchecked exception  tidak menguji saat compile-time, namun saat runtime.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Pengertian</a:t>
            </a:r>
            <a:endParaRPr/>
          </a:p>
        </p:txBody>
      </p:sp>
      <p:sp>
        <p:nvSpPr>
          <p:cNvPr id="91" name="Google Shape;9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0" lvl="0" marL="0" rtl="0" algn="l">
              <a:spcBef>
                <a:spcPts val="0"/>
              </a:spcBef>
              <a:spcAft>
                <a:spcPts val="0"/>
              </a:spcAft>
              <a:buClr>
                <a:schemeClr val="dk1"/>
              </a:buClr>
              <a:buSzPct val="100000"/>
              <a:buNone/>
            </a:pPr>
            <a:r>
              <a:rPr lang="en-US"/>
              <a:t>Exception Handling adalah salah satu fitur utama pemrograman java yang mengijinkan kita untuk mengatasi kesalahan runtime dengan exception. </a:t>
            </a:r>
            <a:endParaRPr/>
          </a:p>
          <a:p>
            <a:pPr indent="0" lvl="0" marL="0" rtl="0" algn="l">
              <a:spcBef>
                <a:spcPts val="592"/>
              </a:spcBef>
              <a:spcAft>
                <a:spcPts val="0"/>
              </a:spcAft>
              <a:buClr>
                <a:schemeClr val="dk1"/>
              </a:buClr>
              <a:buSzPct val="100000"/>
              <a:buNone/>
            </a:pPr>
            <a:r>
              <a:rPr lang="en-US"/>
              <a:t>exception adalah kejadian yang tidak diinginkan yang menginterupsi aliran normal dari program. Saat sebuah exception terjadi eksekusi program diakhiri. Dalam hal ini kita akan mendapatkan pesan error dari sistem. Exeption handing dapat mengatasi hal ini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Coding Unchecked Exception </a:t>
            </a:r>
            <a:endParaRPr/>
          </a:p>
        </p:txBody>
      </p:sp>
      <p:sp>
        <p:nvSpPr>
          <p:cNvPr id="199" name="Google Shape;199;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77500" lnSpcReduction="20000"/>
          </a:bodyPr>
          <a:lstStyle/>
          <a:p>
            <a:pPr indent="0" lvl="0" marL="0" rtl="0" algn="l">
              <a:spcBef>
                <a:spcPts val="0"/>
              </a:spcBef>
              <a:spcAft>
                <a:spcPts val="0"/>
              </a:spcAft>
              <a:buClr>
                <a:schemeClr val="dk1"/>
              </a:buClr>
              <a:buSzPct val="100000"/>
              <a:buNone/>
            </a:pPr>
            <a:r>
              <a:rPr lang="en-US"/>
              <a:t>class Example {  </a:t>
            </a:r>
            <a:endParaRPr/>
          </a:p>
          <a:p>
            <a:pPr indent="0" lvl="0" marL="0" rtl="0" algn="l">
              <a:spcBef>
                <a:spcPts val="496"/>
              </a:spcBef>
              <a:spcAft>
                <a:spcPts val="0"/>
              </a:spcAft>
              <a:buClr>
                <a:schemeClr val="dk1"/>
              </a:buClr>
              <a:buSzPct val="100000"/>
              <a:buNone/>
            </a:pPr>
            <a:r>
              <a:rPr lang="en-US"/>
              <a:t>   public static void main(String args[])</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int arr[] ={1,2,3,4,5};</a:t>
            </a:r>
            <a:endParaRPr/>
          </a:p>
          <a:p>
            <a:pPr indent="0" lvl="0" marL="0" rtl="0" algn="l">
              <a:spcBef>
                <a:spcPts val="496"/>
              </a:spcBef>
              <a:spcAft>
                <a:spcPts val="0"/>
              </a:spcAft>
              <a:buClr>
                <a:schemeClr val="dk1"/>
              </a:buClr>
              <a:buSzPct val="100000"/>
              <a:buNone/>
            </a:pPr>
            <a:r>
              <a:rPr lang="en-US"/>
              <a:t>	/* My array has only 5 elements but we are trying to </a:t>
            </a:r>
            <a:endParaRPr/>
          </a:p>
          <a:p>
            <a:pPr indent="0" lvl="0" marL="0" rtl="0" algn="l">
              <a:spcBef>
                <a:spcPts val="496"/>
              </a:spcBef>
              <a:spcAft>
                <a:spcPts val="0"/>
              </a:spcAft>
              <a:buClr>
                <a:schemeClr val="dk1"/>
              </a:buClr>
              <a:buSzPct val="100000"/>
              <a:buNone/>
            </a:pPr>
            <a:r>
              <a:rPr lang="en-US"/>
              <a:t>         * display the value of 8th element. It should throw</a:t>
            </a:r>
            <a:endParaRPr/>
          </a:p>
          <a:p>
            <a:pPr indent="0" lvl="0" marL="0" rtl="0" algn="l">
              <a:spcBef>
                <a:spcPts val="496"/>
              </a:spcBef>
              <a:spcAft>
                <a:spcPts val="0"/>
              </a:spcAft>
              <a:buClr>
                <a:schemeClr val="dk1"/>
              </a:buClr>
              <a:buSzPct val="100000"/>
              <a:buNone/>
            </a:pPr>
            <a:r>
              <a:rPr lang="en-US"/>
              <a:t>	 * ArrayIndexOutOfBoundsException</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	System.out.println(arr[7]);</a:t>
            </a:r>
            <a:endParaRPr/>
          </a:p>
          <a:p>
            <a:pPr indent="0" lvl="0" marL="0" rtl="0" algn="l">
              <a:spcBef>
                <a:spcPts val="496"/>
              </a:spcBef>
              <a:spcAft>
                <a:spcPts val="0"/>
              </a:spcAft>
              <a:buClr>
                <a:schemeClr val="dk1"/>
              </a:buClr>
              <a:buSzPct val="100000"/>
              <a:buNone/>
            </a:pPr>
            <a:r>
              <a:rPr lang="en-US"/>
              <a:t>   }</a:t>
            </a:r>
            <a:endParaRPr/>
          </a:p>
          <a:p>
            <a:pPr indent="0" lvl="0" marL="0" rtl="0" algn="l">
              <a:spcBef>
                <a:spcPts val="496"/>
              </a:spcBef>
              <a:spcAft>
                <a:spcPts val="0"/>
              </a:spcAft>
              <a:buClr>
                <a:schemeClr val="dk1"/>
              </a:buClr>
              <a:buSzPct val="100000"/>
              <a:buNone/>
            </a:pPr>
            <a:r>
              <a:rPr lang="en-US"/>
              <a: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Coding Unchecked Exception</a:t>
            </a:r>
            <a:endParaRPr/>
          </a:p>
        </p:txBody>
      </p:sp>
      <p:sp>
        <p:nvSpPr>
          <p:cNvPr id="205" name="Google Shape;20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spcBef>
                <a:spcPts val="0"/>
              </a:spcBef>
              <a:spcAft>
                <a:spcPts val="0"/>
              </a:spcAft>
              <a:buClr>
                <a:schemeClr val="dk1"/>
              </a:buClr>
              <a:buSzPct val="100000"/>
              <a:buNone/>
            </a:pPr>
            <a:r>
              <a:rPr lang="en-US"/>
              <a:t>class Example {  </a:t>
            </a:r>
            <a:endParaRPr/>
          </a:p>
          <a:p>
            <a:pPr indent="0" lvl="0" marL="0" rtl="0" algn="l">
              <a:spcBef>
                <a:spcPts val="544"/>
              </a:spcBef>
              <a:spcAft>
                <a:spcPts val="0"/>
              </a:spcAft>
              <a:buClr>
                <a:schemeClr val="dk1"/>
              </a:buClr>
              <a:buSzPct val="100000"/>
              <a:buNone/>
            </a:pPr>
            <a:r>
              <a:rPr lang="en-US"/>
              <a:t>   public static void main(String args[]) {</a:t>
            </a:r>
            <a:endParaRPr/>
          </a:p>
          <a:p>
            <a:pPr indent="0" lvl="0" marL="0" rtl="0" algn="l">
              <a:spcBef>
                <a:spcPts val="544"/>
              </a:spcBef>
              <a:spcAft>
                <a:spcPts val="0"/>
              </a:spcAft>
              <a:buClr>
                <a:schemeClr val="dk1"/>
              </a:buClr>
              <a:buSzPct val="100000"/>
              <a:buNone/>
            </a:pPr>
            <a:r>
              <a:rPr lang="en-US"/>
              <a:t>	try{</a:t>
            </a:r>
            <a:endParaRPr/>
          </a:p>
          <a:p>
            <a:pPr indent="0" lvl="0" marL="0" rtl="0" algn="l">
              <a:spcBef>
                <a:spcPts val="544"/>
              </a:spcBef>
              <a:spcAft>
                <a:spcPts val="0"/>
              </a:spcAft>
              <a:buClr>
                <a:schemeClr val="dk1"/>
              </a:buClr>
              <a:buSzPct val="100000"/>
              <a:buNone/>
            </a:pPr>
            <a:r>
              <a:rPr lang="en-US"/>
              <a:t>	   int arr[] ={1,2,3,4,5};</a:t>
            </a:r>
            <a:endParaRPr/>
          </a:p>
          <a:p>
            <a:pPr indent="0" lvl="0" marL="0" rtl="0" algn="l">
              <a:spcBef>
                <a:spcPts val="544"/>
              </a:spcBef>
              <a:spcAft>
                <a:spcPts val="0"/>
              </a:spcAft>
              <a:buClr>
                <a:schemeClr val="dk1"/>
              </a:buClr>
              <a:buSzPct val="100000"/>
              <a:buNone/>
            </a:pPr>
            <a:r>
              <a:rPr lang="en-US"/>
              <a:t>	   System.out.println(arr[7]);</a:t>
            </a:r>
            <a:endParaRPr/>
          </a:p>
          <a:p>
            <a:pPr indent="0" lvl="0" marL="0" rtl="0" algn="l">
              <a:spcBef>
                <a:spcPts val="544"/>
              </a:spcBef>
              <a:spcAft>
                <a:spcPts val="0"/>
              </a:spcAft>
              <a:buClr>
                <a:schemeClr val="dk1"/>
              </a:buClr>
              <a:buSzPct val="100000"/>
              <a:buNone/>
            </a:pPr>
            <a:r>
              <a:rPr lang="en-US"/>
              <a:t>	}</a:t>
            </a:r>
            <a:endParaRPr/>
          </a:p>
          <a:p>
            <a:pPr indent="0" lvl="0" marL="0" rtl="0" algn="l">
              <a:spcBef>
                <a:spcPts val="544"/>
              </a:spcBef>
              <a:spcAft>
                <a:spcPts val="0"/>
              </a:spcAft>
              <a:buClr>
                <a:schemeClr val="dk1"/>
              </a:buClr>
              <a:buSzPct val="100000"/>
              <a:buNone/>
            </a:pPr>
            <a:r>
              <a:rPr lang="en-US"/>
              <a:t>        catch(ArrayIndexOutOfBoundsException e){</a:t>
            </a:r>
            <a:endParaRPr/>
          </a:p>
          <a:p>
            <a:pPr indent="0" lvl="0" marL="0" rtl="0" algn="l">
              <a:spcBef>
                <a:spcPts val="544"/>
              </a:spcBef>
              <a:spcAft>
                <a:spcPts val="0"/>
              </a:spcAft>
              <a:buClr>
                <a:schemeClr val="dk1"/>
              </a:buClr>
              <a:buSzPct val="100000"/>
              <a:buNone/>
            </a:pPr>
            <a:r>
              <a:rPr lang="en-US"/>
              <a:t>	   System.out.println("The specified index does not exist " +</a:t>
            </a:r>
            <a:endParaRPr/>
          </a:p>
          <a:p>
            <a:pPr indent="0" lvl="0" marL="0" rtl="0" algn="l">
              <a:spcBef>
                <a:spcPts val="544"/>
              </a:spcBef>
              <a:spcAft>
                <a:spcPts val="0"/>
              </a:spcAft>
              <a:buClr>
                <a:schemeClr val="dk1"/>
              </a:buClr>
              <a:buSzPct val="100000"/>
              <a:buNone/>
            </a:pPr>
            <a:r>
              <a:rPr lang="en-US"/>
              <a:t>		"in array. Please correct the error.");</a:t>
            </a:r>
            <a:endParaRPr/>
          </a:p>
          <a:p>
            <a:pPr indent="0" lvl="0" marL="0" rtl="0" algn="l">
              <a:spcBef>
                <a:spcPts val="544"/>
              </a:spcBef>
              <a:spcAft>
                <a:spcPts val="0"/>
              </a:spcAft>
              <a:buClr>
                <a:schemeClr val="dk1"/>
              </a:buClr>
              <a:buSzPct val="100000"/>
              <a:buNone/>
            </a:pPr>
            <a:r>
              <a:rPr lang="en-US"/>
              <a:t>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Unchecked Exception lainnya :</a:t>
            </a:r>
            <a:endParaRPr/>
          </a:p>
        </p:txBody>
      </p:sp>
      <p:sp>
        <p:nvSpPr>
          <p:cNvPr id="211" name="Google Shape;211;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NullPointerException</a:t>
            </a:r>
            <a:endParaRPr/>
          </a:p>
          <a:p>
            <a:pPr indent="-342900" lvl="0" marL="342900" rtl="0" algn="l">
              <a:spcBef>
                <a:spcPts val="640"/>
              </a:spcBef>
              <a:spcAft>
                <a:spcPts val="0"/>
              </a:spcAft>
              <a:buClr>
                <a:schemeClr val="dk1"/>
              </a:buClr>
              <a:buSzPts val="3200"/>
              <a:buChar char="•"/>
            </a:pPr>
            <a:r>
              <a:rPr lang="en-US"/>
              <a:t>ArrayIndexOutOfBoundsException</a:t>
            </a:r>
            <a:endParaRPr/>
          </a:p>
          <a:p>
            <a:pPr indent="-342900" lvl="0" marL="342900" rtl="0" algn="l">
              <a:spcBef>
                <a:spcPts val="640"/>
              </a:spcBef>
              <a:spcAft>
                <a:spcPts val="0"/>
              </a:spcAft>
              <a:buClr>
                <a:schemeClr val="dk1"/>
              </a:buClr>
              <a:buSzPts val="3200"/>
              <a:buChar char="•"/>
            </a:pPr>
            <a:r>
              <a:rPr lang="en-US"/>
              <a:t>ArithmeticException</a:t>
            </a:r>
            <a:endParaRPr/>
          </a:p>
          <a:p>
            <a:pPr indent="-342900" lvl="0" marL="342900" rtl="0" algn="l">
              <a:spcBef>
                <a:spcPts val="640"/>
              </a:spcBef>
              <a:spcAft>
                <a:spcPts val="0"/>
              </a:spcAft>
              <a:buClr>
                <a:schemeClr val="dk1"/>
              </a:buClr>
              <a:buSzPts val="3200"/>
              <a:buChar char="•"/>
            </a:pPr>
            <a:r>
              <a:rPr lang="en-US"/>
              <a:t>IllegalArgumentException</a:t>
            </a:r>
            <a:endParaRPr/>
          </a:p>
          <a:p>
            <a:pPr indent="-342900" lvl="0" marL="342900" rtl="0" algn="l">
              <a:spcBef>
                <a:spcPts val="640"/>
              </a:spcBef>
              <a:spcAft>
                <a:spcPts val="0"/>
              </a:spcAft>
              <a:buClr>
                <a:schemeClr val="dk1"/>
              </a:buClr>
              <a:buSzPts val="3200"/>
              <a:buChar char="•"/>
            </a:pPr>
            <a:r>
              <a:rPr lang="en-US"/>
              <a:t>NumberFormatException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Pengertian Custom Exception</a:t>
            </a:r>
            <a:endParaRPr/>
          </a:p>
        </p:txBody>
      </p:sp>
      <p:sp>
        <p:nvSpPr>
          <p:cNvPr id="217" name="Google Shape;217;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Kelas exception telah didefinisikan di Java seperti :ArithmeticException, NullPointerException.</a:t>
            </a:r>
            <a:endParaRPr/>
          </a:p>
          <a:p>
            <a:pPr indent="0" lvl="0" marL="0" rtl="0" algn="l">
              <a:spcBef>
                <a:spcPts val="640"/>
              </a:spcBef>
              <a:spcAft>
                <a:spcPts val="0"/>
              </a:spcAft>
              <a:buClr>
                <a:schemeClr val="dk1"/>
              </a:buClr>
              <a:buSzPts val="3200"/>
              <a:buNone/>
            </a:pPr>
            <a:r>
              <a:rPr lang="en-US"/>
              <a:t>Dalam Java kita dapat membuat kelas exception sendiri dan melempar exception menggunakan kata kunci throw. Exception ini dikenal sebagai custom exception. </a:t>
            </a:r>
            <a:endParaRPr/>
          </a:p>
          <a:p>
            <a:pPr indent="0" lvl="0" marL="0" rtl="0" algn="l">
              <a:spcBef>
                <a:spcPts val="640"/>
              </a:spcBef>
              <a:spcAft>
                <a:spcPts val="0"/>
              </a:spcAft>
              <a:buClr>
                <a:schemeClr val="dk1"/>
              </a:buClr>
              <a:buSzPts val="3200"/>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Coding User defined exception </a:t>
            </a:r>
            <a:endParaRPr/>
          </a:p>
        </p:txBody>
      </p:sp>
      <p:sp>
        <p:nvSpPr>
          <p:cNvPr id="223" name="Google Shape;223;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40000" lnSpcReduction="20000"/>
          </a:bodyPr>
          <a:lstStyle/>
          <a:p>
            <a:pPr indent="0" lvl="0" marL="0" rtl="0" algn="l">
              <a:spcBef>
                <a:spcPts val="0"/>
              </a:spcBef>
              <a:spcAft>
                <a:spcPts val="0"/>
              </a:spcAft>
              <a:buClr>
                <a:schemeClr val="dk1"/>
              </a:buClr>
              <a:buSzPct val="100000"/>
              <a:buNone/>
            </a:pPr>
            <a:r>
              <a:rPr lang="en-US"/>
              <a:t>class MyException extends Exception{</a:t>
            </a:r>
            <a:endParaRPr/>
          </a:p>
          <a:p>
            <a:pPr indent="0" lvl="0" marL="0" rtl="0" algn="l">
              <a:spcBef>
                <a:spcPts val="256"/>
              </a:spcBef>
              <a:spcAft>
                <a:spcPts val="0"/>
              </a:spcAft>
              <a:buClr>
                <a:schemeClr val="dk1"/>
              </a:buClr>
              <a:buSzPct val="100000"/>
              <a:buNone/>
            </a:pPr>
            <a:r>
              <a:rPr lang="en-US"/>
              <a:t>   String str1;</a:t>
            </a:r>
            <a:endParaRPr/>
          </a:p>
          <a:p>
            <a:pPr indent="0" lvl="0" marL="0" rtl="0" algn="l">
              <a:spcBef>
                <a:spcPts val="256"/>
              </a:spcBef>
              <a:spcAft>
                <a:spcPts val="0"/>
              </a:spcAft>
              <a:buClr>
                <a:schemeClr val="dk1"/>
              </a:buClr>
              <a:buSzPct val="100000"/>
              <a:buNone/>
            </a:pPr>
            <a:r>
              <a:rPr lang="en-US"/>
              <a:t>MyException(String str2) {</a:t>
            </a:r>
            <a:endParaRPr/>
          </a:p>
          <a:p>
            <a:pPr indent="0" lvl="0" marL="0" rtl="0" algn="l">
              <a:spcBef>
                <a:spcPts val="256"/>
              </a:spcBef>
              <a:spcAft>
                <a:spcPts val="0"/>
              </a:spcAft>
              <a:buClr>
                <a:schemeClr val="dk1"/>
              </a:buClr>
              <a:buSzPct val="100000"/>
              <a:buNone/>
            </a:pPr>
            <a:r>
              <a:rPr lang="en-US"/>
              <a:t>	str1=str2;</a:t>
            </a:r>
            <a:endParaRPr/>
          </a:p>
          <a:p>
            <a:pPr indent="0" lvl="0" marL="0" rtl="0" algn="l">
              <a:spcBef>
                <a:spcPts val="256"/>
              </a:spcBef>
              <a:spcAft>
                <a:spcPts val="0"/>
              </a:spcAft>
              <a:buClr>
                <a:schemeClr val="dk1"/>
              </a:buClr>
              <a:buSzPct val="100000"/>
              <a:buNone/>
            </a:pPr>
            <a:r>
              <a:rPr lang="en-US"/>
              <a:t>   }</a:t>
            </a:r>
            <a:endParaRPr/>
          </a:p>
          <a:p>
            <a:pPr indent="0" lvl="0" marL="0" rtl="0" algn="l">
              <a:spcBef>
                <a:spcPts val="256"/>
              </a:spcBef>
              <a:spcAft>
                <a:spcPts val="0"/>
              </a:spcAft>
              <a:buClr>
                <a:schemeClr val="dk1"/>
              </a:buClr>
              <a:buSzPct val="100000"/>
              <a:buNone/>
            </a:pPr>
            <a:r>
              <a:rPr lang="en-US"/>
              <a:t>   public String toString(){ </a:t>
            </a:r>
            <a:endParaRPr/>
          </a:p>
          <a:p>
            <a:pPr indent="0" lvl="0" marL="0" rtl="0" algn="l">
              <a:spcBef>
                <a:spcPts val="256"/>
              </a:spcBef>
              <a:spcAft>
                <a:spcPts val="0"/>
              </a:spcAft>
              <a:buClr>
                <a:schemeClr val="dk1"/>
              </a:buClr>
              <a:buSzPct val="100000"/>
              <a:buNone/>
            </a:pPr>
            <a:r>
              <a:rPr lang="en-US"/>
              <a:t>	return ("MyException Occurred: "+str1) ;</a:t>
            </a:r>
            <a:endParaRPr/>
          </a:p>
          <a:p>
            <a:pPr indent="0" lvl="0" marL="0" rtl="0" algn="l">
              <a:spcBef>
                <a:spcPts val="256"/>
              </a:spcBef>
              <a:spcAft>
                <a:spcPts val="0"/>
              </a:spcAft>
              <a:buClr>
                <a:schemeClr val="dk1"/>
              </a:buClr>
              <a:buSzPct val="100000"/>
              <a:buNone/>
            </a:pPr>
            <a:r>
              <a:rPr lang="en-US"/>
              <a:t>   }</a:t>
            </a:r>
            <a:endParaRPr/>
          </a:p>
          <a:p>
            <a:pPr indent="0" lvl="0" marL="0" rtl="0" algn="l">
              <a:spcBef>
                <a:spcPts val="256"/>
              </a:spcBef>
              <a:spcAft>
                <a:spcPts val="0"/>
              </a:spcAft>
              <a:buClr>
                <a:schemeClr val="dk1"/>
              </a:buClr>
              <a:buSzPct val="100000"/>
              <a:buNone/>
            </a:pPr>
            <a:r>
              <a:rPr lang="en-US"/>
              <a:t>}</a:t>
            </a:r>
            <a:endParaRPr/>
          </a:p>
          <a:p>
            <a:pPr indent="0" lvl="0" marL="0" rtl="0" algn="l">
              <a:spcBef>
                <a:spcPts val="256"/>
              </a:spcBef>
              <a:spcAft>
                <a:spcPts val="0"/>
              </a:spcAft>
              <a:buClr>
                <a:schemeClr val="dk1"/>
              </a:buClr>
              <a:buSzPct val="100000"/>
              <a:buNone/>
            </a:pPr>
            <a:r>
              <a:t/>
            </a:r>
            <a:endParaRPr/>
          </a:p>
          <a:p>
            <a:pPr indent="0" lvl="0" marL="0" rtl="0" algn="l">
              <a:spcBef>
                <a:spcPts val="256"/>
              </a:spcBef>
              <a:spcAft>
                <a:spcPts val="0"/>
              </a:spcAft>
              <a:buClr>
                <a:schemeClr val="dk1"/>
              </a:buClr>
              <a:buSzPct val="100000"/>
              <a:buNone/>
            </a:pPr>
            <a:r>
              <a:rPr lang="en-US"/>
              <a:t>class Example1{</a:t>
            </a:r>
            <a:endParaRPr/>
          </a:p>
          <a:p>
            <a:pPr indent="0" lvl="0" marL="0" rtl="0" algn="l">
              <a:spcBef>
                <a:spcPts val="256"/>
              </a:spcBef>
              <a:spcAft>
                <a:spcPts val="0"/>
              </a:spcAft>
              <a:buClr>
                <a:schemeClr val="dk1"/>
              </a:buClr>
              <a:buSzPct val="100000"/>
              <a:buNone/>
            </a:pPr>
            <a:r>
              <a:rPr lang="en-US"/>
              <a:t>   public static void main(String args[]){</a:t>
            </a:r>
            <a:endParaRPr/>
          </a:p>
          <a:p>
            <a:pPr indent="0" lvl="0" marL="0" rtl="0" algn="l">
              <a:spcBef>
                <a:spcPts val="256"/>
              </a:spcBef>
              <a:spcAft>
                <a:spcPts val="0"/>
              </a:spcAft>
              <a:buClr>
                <a:schemeClr val="dk1"/>
              </a:buClr>
              <a:buSzPct val="100000"/>
              <a:buNone/>
            </a:pPr>
            <a:r>
              <a:rPr lang="en-US"/>
              <a:t>	try{</a:t>
            </a:r>
            <a:endParaRPr/>
          </a:p>
          <a:p>
            <a:pPr indent="0" lvl="0" marL="0" rtl="0" algn="l">
              <a:spcBef>
                <a:spcPts val="256"/>
              </a:spcBef>
              <a:spcAft>
                <a:spcPts val="0"/>
              </a:spcAft>
              <a:buClr>
                <a:schemeClr val="dk1"/>
              </a:buClr>
              <a:buSzPct val="100000"/>
              <a:buNone/>
            </a:pPr>
            <a:r>
              <a:rPr lang="en-US"/>
              <a:t>		System.out.println("Starting of try block”);</a:t>
            </a:r>
            <a:endParaRPr/>
          </a:p>
          <a:p>
            <a:pPr indent="0" lvl="0" marL="0" rtl="0" algn="l">
              <a:spcBef>
                <a:spcPts val="256"/>
              </a:spcBef>
              <a:spcAft>
                <a:spcPts val="0"/>
              </a:spcAft>
              <a:buClr>
                <a:schemeClr val="dk1"/>
              </a:buClr>
              <a:buSzPct val="100000"/>
              <a:buNone/>
            </a:pPr>
            <a:r>
              <a:rPr lang="en-US"/>
              <a:t>		throw new MyException("This is My error Message");</a:t>
            </a:r>
            <a:endParaRPr/>
          </a:p>
          <a:p>
            <a:pPr indent="0" lvl="0" marL="0" rtl="0" algn="l">
              <a:spcBef>
                <a:spcPts val="256"/>
              </a:spcBef>
              <a:spcAft>
                <a:spcPts val="0"/>
              </a:spcAft>
              <a:buClr>
                <a:schemeClr val="dk1"/>
              </a:buClr>
              <a:buSzPct val="100000"/>
              <a:buNone/>
            </a:pPr>
            <a:r>
              <a:rPr lang="en-US"/>
              <a:t>	}</a:t>
            </a:r>
            <a:endParaRPr/>
          </a:p>
          <a:p>
            <a:pPr indent="0" lvl="0" marL="0" rtl="0" algn="l">
              <a:spcBef>
                <a:spcPts val="256"/>
              </a:spcBef>
              <a:spcAft>
                <a:spcPts val="0"/>
              </a:spcAft>
              <a:buClr>
                <a:schemeClr val="dk1"/>
              </a:buClr>
              <a:buSzPct val="100000"/>
              <a:buNone/>
            </a:pPr>
            <a:r>
              <a:rPr lang="en-US"/>
              <a:t>	catch(MyException exp){</a:t>
            </a:r>
            <a:endParaRPr/>
          </a:p>
          <a:p>
            <a:pPr indent="0" lvl="0" marL="0" rtl="0" algn="l">
              <a:spcBef>
                <a:spcPts val="256"/>
              </a:spcBef>
              <a:spcAft>
                <a:spcPts val="0"/>
              </a:spcAft>
              <a:buClr>
                <a:schemeClr val="dk1"/>
              </a:buClr>
              <a:buSzPct val="100000"/>
              <a:buNone/>
            </a:pPr>
            <a:r>
              <a:rPr lang="en-US"/>
              <a:t>		System.out.println("Catch Block") ;</a:t>
            </a:r>
            <a:endParaRPr/>
          </a:p>
          <a:p>
            <a:pPr indent="0" lvl="0" marL="0" rtl="0" algn="l">
              <a:spcBef>
                <a:spcPts val="256"/>
              </a:spcBef>
              <a:spcAft>
                <a:spcPts val="0"/>
              </a:spcAft>
              <a:buClr>
                <a:schemeClr val="dk1"/>
              </a:buClr>
              <a:buSzPct val="100000"/>
              <a:buNone/>
            </a:pPr>
            <a:r>
              <a:rPr lang="en-US"/>
              <a:t>		System.out.println(exp) ;</a:t>
            </a:r>
            <a:endParaRPr/>
          </a:p>
          <a:p>
            <a:pPr indent="0" lvl="0" marL="0" rtl="0" algn="l">
              <a:spcBef>
                <a:spcPts val="256"/>
              </a:spcBef>
              <a:spcAft>
                <a:spcPts val="0"/>
              </a:spcAft>
              <a:buClr>
                <a:schemeClr val="dk1"/>
              </a:buClr>
              <a:buSzPct val="100000"/>
              <a:buNone/>
            </a:pPr>
            <a:r>
              <a:rPr lang="en-US"/>
              <a:t>	}</a:t>
            </a:r>
            <a:endParaRPr/>
          </a:p>
          <a:p>
            <a:pPr indent="0" lvl="0" marL="0" rtl="0" algn="l">
              <a:spcBef>
                <a:spcPts val="256"/>
              </a:spcBef>
              <a:spcAft>
                <a:spcPts val="0"/>
              </a:spcAft>
              <a:buClr>
                <a:schemeClr val="dk1"/>
              </a:buClr>
              <a:buSzPct val="100000"/>
              <a:buNone/>
            </a:pPr>
            <a:r>
              <a:rPr lang="en-US"/>
              <a:t>   }</a:t>
            </a:r>
            <a:endParaRPr/>
          </a:p>
          <a:p>
            <a:pPr indent="0" lvl="0" marL="0" rtl="0" algn="l">
              <a:spcBef>
                <a:spcPts val="256"/>
              </a:spcBef>
              <a:spcAft>
                <a:spcPts val="0"/>
              </a:spcAft>
              <a:buClr>
                <a:schemeClr val="dk1"/>
              </a:buClr>
              <a:buSzPct val="100000"/>
              <a:buNone/>
            </a:pPr>
            <a:r>
              <a:rPr lang="en-US"/>
              <a: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Penjelasan tentang User defined exception  </a:t>
            </a:r>
            <a:endParaRPr/>
          </a:p>
        </p:txBody>
      </p:sp>
      <p:sp>
        <p:nvSpPr>
          <p:cNvPr id="229" name="Google Shape;22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spcBef>
                <a:spcPts val="0"/>
              </a:spcBef>
              <a:spcAft>
                <a:spcPts val="0"/>
              </a:spcAft>
              <a:buClr>
                <a:schemeClr val="dk1"/>
              </a:buClr>
              <a:buSzPct val="100000"/>
              <a:buNone/>
            </a:pPr>
            <a:r>
              <a:rPr lang="en-US"/>
              <a:t>Selama melempar custom exception, memberikan string dalam parenthesis ( melempar new MyException (“This is My error Message”). Itulah mengapa ada parameterized constructor ( dengan parameter String) dalam kelas User defined/custom exception . Catatan :</a:t>
            </a:r>
            <a:endParaRPr/>
          </a:p>
          <a:p>
            <a:pPr indent="-514350" lvl="0" marL="514350" rtl="0" algn="l">
              <a:spcBef>
                <a:spcPts val="592"/>
              </a:spcBef>
              <a:spcAft>
                <a:spcPts val="0"/>
              </a:spcAft>
              <a:buClr>
                <a:schemeClr val="dk1"/>
              </a:buClr>
              <a:buSzPct val="100000"/>
              <a:buAutoNum type="arabicPeriod"/>
            </a:pPr>
            <a:r>
              <a:rPr lang="en-US"/>
              <a:t>User defined exception harus meng extend kelas Exception </a:t>
            </a:r>
            <a:endParaRPr/>
          </a:p>
          <a:p>
            <a:pPr indent="-514350" lvl="0" marL="514350" rtl="0" algn="l">
              <a:spcBef>
                <a:spcPts val="592"/>
              </a:spcBef>
              <a:spcAft>
                <a:spcPts val="0"/>
              </a:spcAft>
              <a:buClr>
                <a:schemeClr val="dk1"/>
              </a:buClr>
              <a:buSzPct val="100000"/>
              <a:buAutoNum type="arabicPeriod"/>
            </a:pPr>
            <a:r>
              <a:rPr lang="en-US"/>
              <a:t>Exception dilempar menggunakan kata kunci throw</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t/>
            </a:r>
            <a:endParaRPr/>
          </a:p>
        </p:txBody>
      </p:sp>
      <p:pic>
        <p:nvPicPr>
          <p:cNvPr descr="Exception-classes-hierarchy.jpg" id="235" name="Google Shape;235;p26"/>
          <p:cNvPicPr preferRelativeResize="0"/>
          <p:nvPr>
            <p:ph idx="1" type="body"/>
          </p:nvPr>
        </p:nvPicPr>
        <p:blipFill rotWithShape="1">
          <a:blip r:embed="rId3">
            <a:alphaModFix/>
          </a:blip>
          <a:srcRect b="0" l="4542" r="4541" t="0"/>
          <a:stretch/>
        </p:blipFill>
        <p:spPr>
          <a:xfrm>
            <a:off x="533400" y="1600200"/>
            <a:ext cx="8229600" cy="4526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Beberapa penyebab terjadinya exception</a:t>
            </a:r>
            <a:endParaRPr/>
          </a:p>
        </p:txBody>
      </p:sp>
      <p:sp>
        <p:nvSpPr>
          <p:cNvPr id="97" name="Google Shape;97;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spcBef>
                <a:spcPts val="0"/>
              </a:spcBef>
              <a:spcAft>
                <a:spcPts val="0"/>
              </a:spcAft>
              <a:buClr>
                <a:schemeClr val="dk1"/>
              </a:buClr>
              <a:buSzPct val="100000"/>
              <a:buChar char="•"/>
            </a:pPr>
            <a:r>
              <a:rPr lang="en-US"/>
              <a:t>Membuka file yang tidak ada dalam program</a:t>
            </a:r>
            <a:endParaRPr/>
          </a:p>
          <a:p>
            <a:pPr indent="-342900" lvl="0" marL="342900" rtl="0" algn="l">
              <a:spcBef>
                <a:spcPts val="544"/>
              </a:spcBef>
              <a:spcAft>
                <a:spcPts val="0"/>
              </a:spcAft>
              <a:buClr>
                <a:schemeClr val="dk1"/>
              </a:buClr>
              <a:buSzPct val="100000"/>
              <a:buChar char="•"/>
            </a:pPr>
            <a:r>
              <a:rPr lang="en-US"/>
              <a:t>Masalah koneksi jaringan</a:t>
            </a:r>
            <a:endParaRPr/>
          </a:p>
          <a:p>
            <a:pPr indent="-342900" lvl="0" marL="342900" rtl="0" algn="l">
              <a:spcBef>
                <a:spcPts val="544"/>
              </a:spcBef>
              <a:spcAft>
                <a:spcPts val="0"/>
              </a:spcAft>
              <a:buClr>
                <a:schemeClr val="dk1"/>
              </a:buClr>
              <a:buSzPct val="100000"/>
              <a:buChar char="•"/>
            </a:pPr>
            <a:r>
              <a:rPr lang="en-US"/>
              <a:t>Kekeliruan input data </a:t>
            </a:r>
            <a:endParaRPr/>
          </a:p>
          <a:p>
            <a:pPr indent="0" lvl="0" marL="0" rtl="0" algn="l">
              <a:spcBef>
                <a:spcPts val="544"/>
              </a:spcBef>
              <a:spcAft>
                <a:spcPts val="0"/>
              </a:spcAft>
              <a:buClr>
                <a:schemeClr val="dk1"/>
              </a:buClr>
              <a:buSzPct val="100000"/>
              <a:buNone/>
            </a:pPr>
            <a:r>
              <a:rPr lang="en-US"/>
              <a:t>Contoh pesan :</a:t>
            </a:r>
            <a:endParaRPr/>
          </a:p>
          <a:p>
            <a:pPr indent="0" lvl="0" marL="0" rtl="0" algn="just">
              <a:spcBef>
                <a:spcPts val="544"/>
              </a:spcBef>
              <a:spcAft>
                <a:spcPts val="0"/>
              </a:spcAft>
              <a:buClr>
                <a:schemeClr val="dk1"/>
              </a:buClr>
              <a:buSzPct val="100000"/>
              <a:buNone/>
            </a:pPr>
            <a:r>
              <a:rPr lang="en-US"/>
              <a:t>Exception in thread "main” java.lang.ArithmeticException: / by zero at ExceptionDemo.main(ExceptionDemo.java:5)</a:t>
            </a:r>
            <a:endParaRPr/>
          </a:p>
          <a:p>
            <a:pPr indent="0" lvl="0" marL="0" rtl="0" algn="just">
              <a:spcBef>
                <a:spcPts val="544"/>
              </a:spcBef>
              <a:spcAft>
                <a:spcPts val="0"/>
              </a:spcAft>
              <a:buClr>
                <a:schemeClr val="dk1"/>
              </a:buClr>
              <a:buSzPct val="100000"/>
              <a:buNone/>
            </a:pPr>
            <a:r>
              <a:rPr lang="en-US"/>
              <a:t> ExceptionDemo : The class name</a:t>
            </a:r>
            <a:endParaRPr/>
          </a:p>
          <a:p>
            <a:pPr indent="0" lvl="0" marL="0" rtl="0" algn="just">
              <a:spcBef>
                <a:spcPts val="544"/>
              </a:spcBef>
              <a:spcAft>
                <a:spcPts val="0"/>
              </a:spcAft>
              <a:buClr>
                <a:schemeClr val="dk1"/>
              </a:buClr>
              <a:buSzPct val="100000"/>
              <a:buNone/>
            </a:pPr>
            <a:r>
              <a:rPr lang="en-US"/>
              <a:t> main : The method name</a:t>
            </a:r>
            <a:endParaRPr/>
          </a:p>
          <a:p>
            <a:pPr indent="0" lvl="0" marL="0" rtl="0" algn="just">
              <a:spcBef>
                <a:spcPts val="544"/>
              </a:spcBef>
              <a:spcAft>
                <a:spcPts val="0"/>
              </a:spcAft>
              <a:buClr>
                <a:schemeClr val="dk1"/>
              </a:buClr>
              <a:buSzPct val="100000"/>
              <a:buNone/>
            </a:pPr>
            <a:r>
              <a:rPr lang="en-US"/>
              <a:t> ExceptionDemo.java : The filename</a:t>
            </a:r>
            <a:endParaRPr/>
          </a:p>
          <a:p>
            <a:pPr indent="0" lvl="0" marL="0" rtl="0" algn="just">
              <a:spcBef>
                <a:spcPts val="544"/>
              </a:spcBef>
              <a:spcAft>
                <a:spcPts val="0"/>
              </a:spcAft>
              <a:buClr>
                <a:schemeClr val="dk1"/>
              </a:buClr>
              <a:buSzPct val="100000"/>
              <a:buNone/>
            </a:pPr>
            <a:r>
              <a:rPr lang="en-US"/>
              <a:t> java:5 : Line number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Manfaat Exeption Handling</a:t>
            </a:r>
            <a:endParaRPr/>
          </a:p>
        </p:txBody>
      </p:sp>
      <p:sp>
        <p:nvSpPr>
          <p:cNvPr id="103" name="Google Shape;10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Kadang isi pesan tidak mudah dipahami oleh user dimana letak kesalahannya.</a:t>
            </a:r>
            <a:endParaRPr/>
          </a:p>
          <a:p>
            <a:pPr indent="0" lvl="0" marL="0" rtl="0" algn="l">
              <a:spcBef>
                <a:spcPts val="640"/>
              </a:spcBef>
              <a:spcAft>
                <a:spcPts val="0"/>
              </a:spcAft>
              <a:buClr>
                <a:schemeClr val="dk1"/>
              </a:buClr>
              <a:buSzPts val="3200"/>
              <a:buNone/>
            </a:pPr>
            <a:r>
              <a:rPr lang="en-US"/>
              <a:t>Dengan exception handling, kita mengatasi kondisi ini dan mencetak pesan peringatan yang mudah dipahami user, sehingga dapat diperbaiki kekeliruan input data oleh user.</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Keuntungan Exception Handling</a:t>
            </a:r>
            <a:endParaRPr/>
          </a:p>
        </p:txBody>
      </p:sp>
      <p:sp>
        <p:nvSpPr>
          <p:cNvPr id="109" name="Google Shape;10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spcBef>
                <a:spcPts val="0"/>
              </a:spcBef>
              <a:spcAft>
                <a:spcPts val="0"/>
              </a:spcAft>
              <a:buClr>
                <a:schemeClr val="dk1"/>
              </a:buClr>
              <a:buSzPts val="3200"/>
              <a:buNone/>
            </a:pPr>
            <a:r>
              <a:rPr lang="en-US"/>
              <a:t>Exception Handling menjamin bahwa aliran program tidak berhenti saat exception terjadi. Contoh : Jika program memiliki sekumpulan pernyataan dan exception terjadi  di tengah jalan setelah mengeksekusi pernyataan tertentu maka pernyataan setelah exception tidak akan dieksekusi dan program akan diakhiri secara tiba-tiba. Dengan Exception Handling semua pernyataan dieksekusi dan aliran program tidak berhenti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Perbedaan antara error dan exception</a:t>
            </a:r>
            <a:endParaRPr/>
          </a:p>
        </p:txBody>
      </p:sp>
      <p:sp>
        <p:nvSpPr>
          <p:cNvPr id="115" name="Google Shape;115;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a:t>Error menunjukkan bahwa  sesuatu yang parah terjadi, aplikasi mogok daripada mencoba mengatasi error</a:t>
            </a:r>
            <a:endParaRPr/>
          </a:p>
          <a:p>
            <a:pPr indent="0" lvl="0" marL="0" rtl="0" algn="l">
              <a:spcBef>
                <a:spcPts val="544"/>
              </a:spcBef>
              <a:spcAft>
                <a:spcPts val="0"/>
              </a:spcAft>
              <a:buClr>
                <a:schemeClr val="dk1"/>
              </a:buClr>
              <a:buSzPct val="100000"/>
              <a:buNone/>
            </a:pPr>
            <a:r>
              <a:rPr lang="en-US"/>
              <a:t>Exception terjadi dalam code. Programmer dapat mengatasi kondisi tersebut dan melakukan tindakan perbaikan yang diperlukan.</a:t>
            </a:r>
            <a:endParaRPr/>
          </a:p>
          <a:p>
            <a:pPr indent="0" lvl="0" marL="0" rtl="0" algn="l">
              <a:spcBef>
                <a:spcPts val="544"/>
              </a:spcBef>
              <a:spcAft>
                <a:spcPts val="0"/>
              </a:spcAft>
              <a:buClr>
                <a:schemeClr val="dk1"/>
              </a:buClr>
              <a:buSzPct val="100000"/>
              <a:buNone/>
            </a:pPr>
            <a:r>
              <a:rPr lang="en-US"/>
              <a:t>Contoh : </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rPr lang="en-US"/>
              <a:t>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Macam Exception</a:t>
            </a:r>
            <a:endParaRPr/>
          </a:p>
        </p:txBody>
      </p:sp>
      <p:sp>
        <p:nvSpPr>
          <p:cNvPr id="121" name="Google Shape;121;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85000" lnSpcReduction="10000"/>
          </a:bodyPr>
          <a:lstStyle/>
          <a:p>
            <a:pPr indent="0" lvl="0" marL="0" rtl="0" algn="l">
              <a:spcBef>
                <a:spcPts val="0"/>
              </a:spcBef>
              <a:spcAft>
                <a:spcPts val="0"/>
              </a:spcAft>
              <a:buClr>
                <a:schemeClr val="dk1"/>
              </a:buClr>
              <a:buSzPct val="100000"/>
              <a:buNone/>
            </a:pPr>
            <a:r>
              <a:rPr lang="en-US"/>
              <a:t>NullPointerException - Bila Anda mencoba menggunakan referensi yang mengarah ke null.</a:t>
            </a:r>
            <a:endParaRPr/>
          </a:p>
          <a:p>
            <a:pPr indent="0" lvl="0" marL="0" rtl="0" algn="l">
              <a:spcBef>
                <a:spcPts val="544"/>
              </a:spcBef>
              <a:spcAft>
                <a:spcPts val="0"/>
              </a:spcAft>
              <a:buClr>
                <a:schemeClr val="dk1"/>
              </a:buClr>
              <a:buSzPct val="100000"/>
              <a:buNone/>
            </a:pPr>
            <a:r>
              <a:rPr lang="en-US"/>
              <a:t>ArithmeticException - Bila data buruk disediakan oleh pengguna, misalnya ketika Anda mencoba untuk membagi angka dengan nol, pengecualian ini terjadi karena membagi angka dengan nol tidak terdefinisi.</a:t>
            </a:r>
            <a:endParaRPr/>
          </a:p>
          <a:p>
            <a:pPr indent="0" lvl="0" marL="0" rtl="0" algn="l">
              <a:spcBef>
                <a:spcPts val="544"/>
              </a:spcBef>
              <a:spcAft>
                <a:spcPts val="0"/>
              </a:spcAft>
              <a:buClr>
                <a:schemeClr val="dk1"/>
              </a:buClr>
              <a:buSzPct val="100000"/>
              <a:buNone/>
            </a:pPr>
            <a:r>
              <a:rPr lang="en-US"/>
              <a:t>ArrayIndexOutOfBoundsException - Ketika Anda mencoba mengakses elemen dari array dari batasnya, misalnya ukuran array adalah 5 (yang berarti memiliki lima elemen) dan Anda mencoba mengakses elemen ke-10.</a:t>
            </a:r>
            <a:endParaRPr/>
          </a:p>
          <a:p>
            <a:pPr indent="0" lvl="0" marL="0" rtl="0" algn="l">
              <a:spcBef>
                <a:spcPts val="544"/>
              </a:spcBef>
              <a:spcAft>
                <a:spcPts val="0"/>
              </a:spcAft>
              <a:buClr>
                <a:schemeClr val="dk1"/>
              </a:buClr>
              <a:buSzPct val="100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Jenis Exception</a:t>
            </a:r>
            <a:endParaRPr/>
          </a:p>
        </p:txBody>
      </p:sp>
      <p:sp>
        <p:nvSpPr>
          <p:cNvPr id="127" name="Google Shape;127;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Terdapat dua jenis exception dalam java :</a:t>
            </a:r>
            <a:endParaRPr/>
          </a:p>
          <a:p>
            <a:pPr indent="-514350" lvl="0" marL="514350" rtl="0" algn="l">
              <a:spcBef>
                <a:spcPts val="640"/>
              </a:spcBef>
              <a:spcAft>
                <a:spcPts val="0"/>
              </a:spcAft>
              <a:buClr>
                <a:schemeClr val="dk1"/>
              </a:buClr>
              <a:buSzPts val="3200"/>
              <a:buAutoNum type="arabicPeriod"/>
            </a:pPr>
            <a:r>
              <a:rPr lang="en-US"/>
              <a:t>Checked exception</a:t>
            </a:r>
            <a:endParaRPr/>
          </a:p>
          <a:p>
            <a:pPr indent="0" lvl="0" marL="0" rtl="0" algn="l">
              <a:spcBef>
                <a:spcPts val="640"/>
              </a:spcBef>
              <a:spcAft>
                <a:spcPts val="0"/>
              </a:spcAft>
              <a:buClr>
                <a:schemeClr val="dk1"/>
              </a:buClr>
              <a:buSzPts val="3200"/>
              <a:buNone/>
            </a:pPr>
            <a:r>
              <a:rPr lang="en-US"/>
              <a:t>Semua exception selain dari Runtime Exception dikenal sebagai checked exception karena compiler mengujinya selama kompilasi untuk melihat programmer mengatasinya atau tidak </a:t>
            </a:r>
            <a:endParaRPr/>
          </a:p>
          <a:p>
            <a:pPr indent="0" lvl="0" marL="0" rtl="0" algn="l">
              <a:spcBef>
                <a:spcPts val="640"/>
              </a:spcBef>
              <a:spcAft>
                <a:spcPts val="0"/>
              </a:spcAft>
              <a:buClr>
                <a:schemeClr val="dk1"/>
              </a:buClr>
              <a:buSzPts val="3200"/>
              <a:buNone/>
            </a:pPr>
            <a:r>
              <a:rPr lang="en-US"/>
              <a:t>Contoh SQLException, IOException, ClassNotFoundException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457200" y="274638"/>
            <a:ext cx="8229600" cy="760236"/>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Checked exception</a:t>
            </a:r>
            <a:br>
              <a:rPr lang="en-US"/>
            </a:br>
            <a:endParaRPr/>
          </a:p>
        </p:txBody>
      </p:sp>
      <p:sp>
        <p:nvSpPr>
          <p:cNvPr id="133" name="Google Shape;133;p9"/>
          <p:cNvSpPr txBox="1"/>
          <p:nvPr>
            <p:ph idx="1" type="body"/>
          </p:nvPr>
        </p:nvSpPr>
        <p:spPr>
          <a:xfrm>
            <a:off x="457200" y="1175994"/>
            <a:ext cx="8229600" cy="495017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just">
              <a:spcBef>
                <a:spcPts val="0"/>
              </a:spcBef>
              <a:spcAft>
                <a:spcPts val="0"/>
              </a:spcAft>
              <a:buClr>
                <a:schemeClr val="dk1"/>
              </a:buClr>
              <a:buSzPct val="100000"/>
              <a:buNone/>
            </a:pPr>
            <a:r>
              <a:rPr lang="en-US"/>
              <a:t>Terjadi saat compile time. Artinya jika method melakukan throw Checked exception maka akan mengatasi exception menggunakan try-catch block atau mendeklarasikan exception menggunakan kata kunci throw, jika tidak, program akan memberikan pesan compilation error </a:t>
            </a:r>
            <a:endParaRPr/>
          </a:p>
          <a:p>
            <a:pPr indent="0" lvl="0" marL="0" rtl="0" algn="just">
              <a:spcBef>
                <a:spcPts val="544"/>
              </a:spcBef>
              <a:spcAft>
                <a:spcPts val="0"/>
              </a:spcAft>
              <a:buClr>
                <a:schemeClr val="dk1"/>
              </a:buClr>
              <a:buSzPct val="100000"/>
              <a:buNone/>
            </a:pPr>
            <a:r>
              <a:rPr lang="en-US"/>
              <a:t>Pada contoh di berikut , membaca file myfile.txt dan menampilkan isi pada layar. Dalam coding ini ada 3 tempat dimana Checked exception di throw :</a:t>
            </a:r>
            <a:endParaRPr/>
          </a:p>
          <a:p>
            <a:pPr indent="0" lvl="0" marL="0" rtl="0" algn="just">
              <a:spcBef>
                <a:spcPts val="544"/>
              </a:spcBef>
              <a:spcAft>
                <a:spcPts val="0"/>
              </a:spcAft>
              <a:buClr>
                <a:schemeClr val="dk1"/>
              </a:buClr>
              <a:buSzPct val="100000"/>
              <a:buNone/>
            </a:pPr>
            <a:r>
              <a:rPr lang="en-US"/>
              <a:t>FileInputStream : digunakan untuk menentukan file path dan nama, melempar FileNotFoundException. Method read() membaca isi file yang melempar IOException dan method close() yang menutup stream input file yang melempar IOException  </a:t>
            </a:r>
            <a:endParaRPr/>
          </a:p>
          <a:p>
            <a:pPr indent="0" lvl="0" marL="0" rtl="0" algn="l">
              <a:spcBef>
                <a:spcPts val="544"/>
              </a:spcBef>
              <a:spcAft>
                <a:spcPts val="0"/>
              </a:spcAft>
              <a:buClr>
                <a:schemeClr val="dk1"/>
              </a:buClr>
              <a:buSzPct val="100000"/>
              <a:buNone/>
            </a:pPr>
            <a:r>
              <a:t/>
            </a:r>
            <a:endParaRPr/>
          </a:p>
          <a:p>
            <a:pPr indent="0" lvl="0" marL="0" rtl="0" algn="l">
              <a:spcBef>
                <a:spcPts val="544"/>
              </a:spcBef>
              <a:spcAft>
                <a:spcPts val="0"/>
              </a:spcAft>
              <a:buClr>
                <a:schemeClr val="dk1"/>
              </a:buClr>
              <a:buSzPct val="1000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2017-10-30T22:26:43Z</dcterms:created>
  <dc:creator>Alvida Mustika</dc:creator>
</cp:coreProperties>
</file>