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54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9634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679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6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668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649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51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201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7963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889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4852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307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D74BB-D432-4B00-9F10-9D94BD214922}" type="datetimeFigureOut">
              <a:rPr lang="id-ID" smtClean="0"/>
              <a:t>24/04/2020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A91D2-8381-4528-BC9F-7A628F2454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521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65" y="562726"/>
            <a:ext cx="8532985" cy="945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34565" y="2053389"/>
            <a:ext cx="7245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>
                <a:solidFill>
                  <a:srgbClr val="FF0000"/>
                </a:solidFill>
              </a:rPr>
              <a:t>Eigen (jerman)= kharaktristik</a:t>
            </a:r>
            <a:endParaRPr lang="id-ID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5856" y="1327865"/>
            <a:ext cx="7899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 smtClean="0"/>
              <a:t>(Review Modul 5, Buku Ajar Aljabar linear.)</a:t>
            </a:r>
            <a:endParaRPr lang="id-ID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2778913"/>
                <a:ext cx="7921836" cy="1395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/>
                  <a:t>Diberikan Matriks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3×3</m:t>
                        </m:r>
                      </m:sub>
                    </m:sSub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id-ID" sz="32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d-ID" sz="3200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d-ID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778913"/>
                <a:ext cx="7921836" cy="1395895"/>
              </a:xfrm>
              <a:prstGeom prst="rect">
                <a:avLst/>
              </a:prstGeom>
              <a:blipFill>
                <a:blip r:embed="rId3"/>
                <a:stretch>
                  <a:fillRect l="-192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4203263"/>
                <a:ext cx="5999747" cy="1395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/>
                  <a:t>Dan vektor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id-ID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d-ID" sz="32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id-ID" sz="3200" b="0" i="1" dirty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id-ID" sz="32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32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32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32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id-ID" sz="32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d-ID" sz="32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d-ID" sz="3200" b="0" i="1" dirty="0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id-ID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03263"/>
                <a:ext cx="5999747" cy="1395895"/>
              </a:xfrm>
              <a:prstGeom prst="rect">
                <a:avLst/>
              </a:prstGeom>
              <a:blipFill>
                <a:blip r:embed="rId4"/>
                <a:stretch>
                  <a:fillRect l="-254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42737" y="5887453"/>
                <a:ext cx="55666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>
                    <a:solidFill>
                      <a:srgbClr val="FF0000"/>
                    </a:solidFill>
                  </a:rPr>
                  <a:t>Didefinisikan Transformasi: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id-ID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37" y="5887453"/>
                <a:ext cx="5566610" cy="584775"/>
              </a:xfrm>
              <a:prstGeom prst="rect">
                <a:avLst/>
              </a:prstGeom>
              <a:blipFill>
                <a:blip r:embed="rId5"/>
                <a:stretch>
                  <a:fillRect l="-2738" t="-12500" b="-343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523747" y="59178"/>
            <a:ext cx="450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Dosen:  I Gusti Ngurah Rai Usadha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78416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-312822" y="715783"/>
                <a:ext cx="5117432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2822" y="715783"/>
                <a:ext cx="5117432" cy="923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69496" y="158733"/>
            <a:ext cx="295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 smtClean="0">
                <a:solidFill>
                  <a:srgbClr val="FF0000"/>
                </a:solidFill>
              </a:rPr>
              <a:t>Penyelesaian</a:t>
            </a:r>
            <a:endParaRPr lang="id-ID" sz="32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1579" y="845982"/>
                <a:ext cx="283945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579" y="845982"/>
                <a:ext cx="283945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45178" y="829941"/>
                <a:ext cx="38501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 ±2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178" y="829941"/>
                <a:ext cx="38501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1474" y="1960895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4" y="1960895"/>
                <a:ext cx="385010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623896" y="2211993"/>
            <a:ext cx="906379" cy="325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31305" y="1928806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305" y="1928806"/>
                <a:ext cx="38501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69770" y="2810245"/>
                <a:ext cx="3850105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770" y="2810245"/>
                <a:ext cx="3850105" cy="14219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2820" y="1586242"/>
                <a:ext cx="15560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d-ID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20" y="1586242"/>
                <a:ext cx="155608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7415" y="4072778"/>
                <a:ext cx="155608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d-ID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id-ID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5" y="4072778"/>
                <a:ext cx="155608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8339" y="4676411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39" y="4676411"/>
                <a:ext cx="3850105" cy="9135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3896" y="5044906"/>
            <a:ext cx="926672" cy="359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31304" y="4714182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304" y="4714182"/>
                <a:ext cx="3850105" cy="9135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70296" y="5414787"/>
                <a:ext cx="3850105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296" y="5414787"/>
                <a:ext cx="3850105" cy="142192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631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3" grpId="0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94610" y="593558"/>
            <a:ext cx="7283117" cy="584775"/>
            <a:chOff x="994610" y="593558"/>
            <a:chExt cx="7283117" cy="5847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94610" y="593558"/>
                  <a:ext cx="664143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d-ID" sz="3200" dirty="0" smtClean="0"/>
                    <a:t>Jika ada skalar </a:t>
                  </a:r>
                  <a14:m>
                    <m:oMath xmlns:m="http://schemas.openxmlformats.org/officeDocument/2006/math"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id-ID" sz="3200" dirty="0" smtClean="0"/>
                    <a:t>, sehingga</a:t>
                  </a:r>
                  <a:endParaRPr lang="id-ID" sz="3200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10" y="593558"/>
                  <a:ext cx="6641431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294" t="-12500" b="-3437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5710990" y="593558"/>
                  <a:ext cx="256673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acc>
                          <m:accPr>
                            <m:chr m:val="̅"/>
                            <m:ctrlPr>
                              <a:rPr lang="id-ID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acc>
                          <m:accPr>
                            <m:chr m:val="̅"/>
                            <m:ctrlPr>
                              <a:rPr lang="id-ID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d-ID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id-ID" sz="32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990" y="593558"/>
                  <a:ext cx="256673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4610" y="1178333"/>
                <a:ext cx="89354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/>
                  <a:t>Maka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id-ID" sz="3200" dirty="0" smtClean="0"/>
                  <a:t> disebut nilai Eigen atau nilai kharaktristik dari A, dan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d-ID" sz="3200" dirty="0" smtClean="0"/>
                  <a:t>  yang bersesuaian disebut vektor Eigen </a:t>
                </a:r>
                <a:endParaRPr lang="id-ID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10" y="1178333"/>
                <a:ext cx="8935453" cy="1077218"/>
              </a:xfrm>
              <a:prstGeom prst="rect">
                <a:avLst/>
              </a:prstGeom>
              <a:blipFill>
                <a:blip r:embed="rId4"/>
                <a:stretch>
                  <a:fillRect l="-1705" t="-6780" r="-1160" b="-180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1187116" y="2759242"/>
            <a:ext cx="7090611" cy="78606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187116" y="3288632"/>
            <a:ext cx="2005263" cy="31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211180" y="3128212"/>
            <a:ext cx="4371474" cy="467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99612" y="2827804"/>
                <a:ext cx="4973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12" y="2827804"/>
                <a:ext cx="49730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13158" y="3153657"/>
                <a:ext cx="21656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acc>
                        <m:accPr>
                          <m:chr m:val="̅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158" y="3153657"/>
                <a:ext cx="216568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248" y="3940383"/>
            <a:ext cx="2170364" cy="585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04473" y="3939720"/>
                <a:ext cx="5221704" cy="58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acc>
                        <m:accPr>
                          <m:chr m:val="̅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473" y="3939720"/>
                <a:ext cx="5221704" cy="5859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22949" y="4396918"/>
                <a:ext cx="3553326" cy="58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acc>
                        <m:accPr>
                          <m:chr m:val="̅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9" y="4396918"/>
                <a:ext cx="3553326" cy="5859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81262" y="4945364"/>
                <a:ext cx="7243009" cy="165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62" y="4945364"/>
                <a:ext cx="7243009" cy="16575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7836564" y="5640843"/>
            <a:ext cx="420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solidFill>
                  <a:srgbClr val="FF0000"/>
                </a:solidFill>
              </a:rPr>
              <a:t>SISTEM LINEAR HOMOGEN</a:t>
            </a:r>
            <a:endParaRPr lang="id-I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94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988969" y="878615"/>
            <a:ext cx="4203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solidFill>
                  <a:srgbClr val="FF0000"/>
                </a:solidFill>
              </a:rPr>
              <a:t>SISTEM LINEAR HOMOGEN</a:t>
            </a:r>
            <a:endParaRPr lang="id-ID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4191" y="1925055"/>
                <a:ext cx="86466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800" dirty="0" smtClean="0"/>
                  <a:t>Syarat ada solusi tak nol (non trivial),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800" b="0" i="0" smtClean="0">
                        <a:latin typeface="Cambria Math" panose="02040503050406030204" pitchFamily="18" charset="0"/>
                      </a:rPr>
                      <m:t>det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d-ID" sz="28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id-ID" sz="2800" dirty="0" smtClean="0"/>
                  <a:t> </a:t>
                </a:r>
                <a:endParaRPr lang="id-ID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1" y="1925055"/>
                <a:ext cx="8646695" cy="523220"/>
              </a:xfrm>
              <a:prstGeom prst="rect">
                <a:avLst/>
              </a:prstGeom>
              <a:blipFill>
                <a:blip r:embed="rId2"/>
                <a:stretch>
                  <a:fillRect l="-1481" t="-11628" b="-325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2947" y="2614865"/>
                <a:ext cx="6753727" cy="165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947" y="2614865"/>
                <a:ext cx="6753727" cy="1657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3863795" y="2259585"/>
            <a:ext cx="566177" cy="4924926"/>
          </a:xfrm>
          <a:prstGeom prst="leftBrace">
            <a:avLst>
              <a:gd name="adj1" fmla="val 76724"/>
              <a:gd name="adj2" fmla="val 46091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56084" y="5171726"/>
                <a:ext cx="100102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/>
                  <a:t>Polinomial kharaktristik,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id-ID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d-ID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84" y="5171726"/>
                <a:ext cx="10010274" cy="584775"/>
              </a:xfrm>
              <a:prstGeom prst="rect">
                <a:avLst/>
              </a:prstGeom>
              <a:blipFill>
                <a:blip r:embed="rId4"/>
                <a:stretch>
                  <a:fillRect l="-1523" t="-12500" b="-343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56084" y="5923090"/>
                <a:ext cx="82937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>
                    <a:solidFill>
                      <a:srgbClr val="FF0000"/>
                    </a:solidFill>
                  </a:rPr>
                  <a:t>Akar-akar kharaktristik, nilai Eigen: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d-ID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d-ID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d-ID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084" y="5923090"/>
                <a:ext cx="8293769" cy="584775"/>
              </a:xfrm>
              <a:prstGeom prst="rect">
                <a:avLst/>
              </a:prstGeom>
              <a:blipFill>
                <a:blip r:embed="rId5"/>
                <a:stretch>
                  <a:fillRect l="-1837" t="-12500" b="-343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34191" y="267550"/>
                <a:ext cx="7243009" cy="1657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91" y="267550"/>
                <a:ext cx="7243009" cy="1657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98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6" grpId="0"/>
      <p:bldP spid="8" grpId="0"/>
      <p:bldP spid="10" grpId="0" animBg="1"/>
      <p:bldP spid="11" grpId="0"/>
      <p:bldP spid="13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7095" y="433137"/>
                <a:ext cx="74916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>
                    <a:solidFill>
                      <a:srgbClr val="FF0000"/>
                    </a:solidFill>
                  </a:rPr>
                  <a:t>Contoh 1.</a:t>
                </a:r>
                <a:r>
                  <a:rPr lang="id-ID" sz="3200" dirty="0" smtClean="0"/>
                  <a:t> Tentukan nilai dan vektor Eigen dari matriks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d-ID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95" y="433137"/>
                <a:ext cx="7491663" cy="1077218"/>
              </a:xfrm>
              <a:prstGeom prst="rect">
                <a:avLst/>
              </a:prstGeom>
              <a:blipFill>
                <a:blip r:embed="rId2"/>
                <a:stretch>
                  <a:fillRect l="-2034" t="-7345" b="-180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95665" y="1398061"/>
                <a:ext cx="4026568" cy="9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5" y="1398061"/>
                <a:ext cx="4026568" cy="910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53978" y="2475279"/>
            <a:ext cx="295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 smtClean="0">
                <a:solidFill>
                  <a:srgbClr val="FF0000"/>
                </a:solidFill>
              </a:rPr>
              <a:t>Penyelesaian</a:t>
            </a:r>
            <a:endParaRPr lang="id-ID" sz="32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0233" y="3060054"/>
                <a:ext cx="5117432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3" y="3060054"/>
                <a:ext cx="5117432" cy="923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50233" y="4150481"/>
                <a:ext cx="44115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+2=0, 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3" y="4150481"/>
                <a:ext cx="44115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98696" y="4150480"/>
                <a:ext cx="36415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+6=0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696" y="4150480"/>
                <a:ext cx="364155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39326" y="4989903"/>
                <a:ext cx="3673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326" y="4989903"/>
                <a:ext cx="367364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22233" y="5739115"/>
                <a:ext cx="470033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33" y="5739115"/>
                <a:ext cx="470033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3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74821" y="336884"/>
                <a:ext cx="32886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/>
                  <a:t>Untuk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id-ID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336884"/>
                <a:ext cx="3288632" cy="584775"/>
              </a:xfrm>
              <a:prstGeom prst="rect">
                <a:avLst/>
              </a:prstGeom>
              <a:blipFill>
                <a:blip r:embed="rId2"/>
                <a:stretch>
                  <a:fillRect l="-4630" t="-12500" b="-343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74821" y="921659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921659"/>
                <a:ext cx="3850105" cy="913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49642" y="4259142"/>
                <a:ext cx="3850105" cy="1425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642" y="4259142"/>
                <a:ext cx="3850105" cy="14251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4821" y="1963194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821" y="1963194"/>
                <a:ext cx="385010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924926" y="2050622"/>
            <a:ext cx="6513095" cy="954107"/>
            <a:chOff x="1973179" y="3465513"/>
            <a:chExt cx="6513095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1973179" y="3465513"/>
              <a:ext cx="651309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800" dirty="0" smtClean="0"/>
                <a:t>Satu baris tak nol              satu parameter bebas </a:t>
              </a:r>
              <a:endParaRPr lang="id-ID" sz="28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860757" y="3648148"/>
              <a:ext cx="569496" cy="3324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53979" y="2996762"/>
                <a:ext cx="4170947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" y="2996762"/>
                <a:ext cx="4170947" cy="1014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8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46485" y="481264"/>
                <a:ext cx="27592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/>
                  <a:t>Untuk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id-ID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5" y="481264"/>
                <a:ext cx="2759242" cy="584775"/>
              </a:xfrm>
              <a:prstGeom prst="rect">
                <a:avLst/>
              </a:prstGeom>
              <a:blipFill>
                <a:blip r:embed="rId2"/>
                <a:stretch>
                  <a:fillRect l="-5519" t="-12500" b="-343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6063" y="1306670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3" y="1306670"/>
                <a:ext cx="3850105" cy="913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6485" y="4308866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5" y="4308866"/>
                <a:ext cx="3850105" cy="9135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6063" y="2460821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63" y="2460821"/>
                <a:ext cx="385010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0527" y="3521469"/>
                <a:ext cx="42511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27" y="3521469"/>
                <a:ext cx="425115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38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17095" y="412736"/>
                <a:ext cx="74916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>
                    <a:solidFill>
                      <a:srgbClr val="FF0000"/>
                    </a:solidFill>
                  </a:rPr>
                  <a:t>Contoh 2.</a:t>
                </a:r>
                <a:r>
                  <a:rPr lang="id-ID" sz="3200" dirty="0" smtClean="0"/>
                  <a:t> Tentukan nilai dan vektor Eigen dari matriks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d-ID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95" y="412736"/>
                <a:ext cx="7491663" cy="1077218"/>
              </a:xfrm>
              <a:prstGeom prst="rect">
                <a:avLst/>
              </a:prstGeom>
              <a:blipFill>
                <a:blip r:embed="rId2"/>
                <a:stretch>
                  <a:fillRect l="-2034" t="-7386" b="-1875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95665" y="1398061"/>
                <a:ext cx="4026568" cy="9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5" y="1398061"/>
                <a:ext cx="4026568" cy="910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7201" y="2308375"/>
            <a:ext cx="295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i="1" dirty="0" smtClean="0">
                <a:solidFill>
                  <a:srgbClr val="FF0000"/>
                </a:solidFill>
              </a:rPr>
              <a:t>Penyelesaian</a:t>
            </a:r>
            <a:endParaRPr lang="id-ID" sz="32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50233" y="3060054"/>
                <a:ext cx="5117432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3" y="3060054"/>
                <a:ext cx="5117432" cy="923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9410" y="4150481"/>
                <a:ext cx="412282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410" y="4150481"/>
                <a:ext cx="41228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1286" y="4902160"/>
                <a:ext cx="41709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86" y="4902160"/>
                <a:ext cx="417094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884822" y="4902160"/>
            <a:ext cx="1074821" cy="292388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879435" y="4619756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435" y="4619756"/>
                <a:ext cx="3850105" cy="9135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21181" y="5382940"/>
                <a:ext cx="3850105" cy="142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181" y="5382940"/>
                <a:ext cx="3850105" cy="1421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94946" y="4057757"/>
                <a:ext cx="2213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d-ID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d-ID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46" y="4057757"/>
                <a:ext cx="221381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604087" y="1636147"/>
            <a:ext cx="385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solidFill>
                  <a:srgbClr val="FF0000"/>
                </a:solidFill>
              </a:rPr>
              <a:t>Matriks segitiga (bawah)</a:t>
            </a:r>
            <a:endParaRPr lang="id-I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2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74821" y="300848"/>
            <a:ext cx="4844716" cy="913520"/>
            <a:chOff x="1074821" y="300848"/>
            <a:chExt cx="4844716" cy="913520"/>
          </a:xfrm>
        </p:grpSpPr>
        <p:sp>
          <p:nvSpPr>
            <p:cNvPr id="2" name="TextBox 1"/>
            <p:cNvSpPr txBox="1"/>
            <p:nvPr/>
          </p:nvSpPr>
          <p:spPr>
            <a:xfrm>
              <a:off x="1074821" y="465221"/>
              <a:ext cx="994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3200" dirty="0" smtClean="0"/>
                <a:t>Dan </a:t>
              </a:r>
              <a:endParaRPr lang="id-ID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069432" y="300848"/>
                  <a:ext cx="3850105" cy="913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id-ID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d-ID" sz="3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id-ID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d-ID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id-ID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id-ID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3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id-ID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sz="3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id-ID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d-ID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id-ID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d-ID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id-ID" sz="32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9432" y="300848"/>
                  <a:ext cx="3850105" cy="9135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43075" y="0"/>
                <a:ext cx="3850105" cy="91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75" y="0"/>
                <a:ext cx="3850105" cy="9123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80672" y="1378741"/>
                <a:ext cx="2213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d-ID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72" y="1378741"/>
                <a:ext cx="22138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095" y="2025072"/>
                <a:ext cx="74916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>
                    <a:solidFill>
                      <a:srgbClr val="FF0000"/>
                    </a:solidFill>
                  </a:rPr>
                  <a:t>Contoh 3.</a:t>
                </a:r>
                <a:r>
                  <a:rPr lang="id-ID" sz="3200" dirty="0" smtClean="0"/>
                  <a:t> Tentukan nilai dan vektor Eigen dari matriks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d-ID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95" y="2025072"/>
                <a:ext cx="7491663" cy="1077218"/>
              </a:xfrm>
              <a:prstGeom prst="rect">
                <a:avLst/>
              </a:prstGeom>
              <a:blipFill>
                <a:blip r:embed="rId5"/>
                <a:stretch>
                  <a:fillRect l="-2034" t="-7345" b="-180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72126" y="2702607"/>
                <a:ext cx="4026568" cy="9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126" y="2702607"/>
                <a:ext cx="4026568" cy="9103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8862" y="3779825"/>
                <a:ext cx="5117432" cy="9235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2" y="3779825"/>
                <a:ext cx="5117432" cy="923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994484" y="3949198"/>
                <a:ext cx="58072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4−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84" y="3949198"/>
                <a:ext cx="580724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44716" y="4625539"/>
                <a:ext cx="3705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=4, </m:t>
                      </m:r>
                      <m:sSub>
                        <m:sSubPr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id-ID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716" y="4625539"/>
                <a:ext cx="370572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772526" y="2873874"/>
            <a:ext cx="3850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dirty="0" smtClean="0">
                <a:solidFill>
                  <a:srgbClr val="FF0000"/>
                </a:solidFill>
              </a:rPr>
              <a:t>Matriks diagonal </a:t>
            </a:r>
            <a:endParaRPr lang="id-ID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8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5012" y="934194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2" y="934194"/>
                <a:ext cx="3850105" cy="913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253" y="287863"/>
                <a:ext cx="2213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d-ID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d-ID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3" y="287863"/>
                <a:ext cx="221381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79496" y="935413"/>
                <a:ext cx="3850105" cy="91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496" y="935413"/>
                <a:ext cx="3850105" cy="9123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253" y="2232868"/>
                <a:ext cx="22138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d-ID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3" y="2232868"/>
                <a:ext cx="221381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31370" y="2848333"/>
                <a:ext cx="3850105" cy="912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370" y="2848333"/>
                <a:ext cx="3850105" cy="9123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4593" y="2848333"/>
                <a:ext cx="3850105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d-ID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93" y="2848333"/>
                <a:ext cx="3850105" cy="9135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012" y="4006167"/>
                <a:ext cx="749166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3200" dirty="0" smtClean="0">
                    <a:solidFill>
                      <a:srgbClr val="FF0000"/>
                    </a:solidFill>
                  </a:rPr>
                  <a:t>Contoh 4.</a:t>
                </a:r>
                <a:r>
                  <a:rPr lang="id-ID" sz="3200" dirty="0" smtClean="0"/>
                  <a:t> Tentukan nilai dan vektor Eigen dari matriks </a:t>
                </a:r>
                <a14:m>
                  <m:oMath xmlns:m="http://schemas.openxmlformats.org/officeDocument/2006/math">
                    <m:r>
                      <a:rPr lang="id-ID" sz="32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d-ID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2" y="4006167"/>
                <a:ext cx="7491663" cy="1077218"/>
              </a:xfrm>
              <a:prstGeom prst="rect">
                <a:avLst/>
              </a:prstGeom>
              <a:blipFill>
                <a:blip r:embed="rId8"/>
                <a:stretch>
                  <a:fillRect l="-2034" t="-7345" b="-1807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9623" y="5083385"/>
                <a:ext cx="4026568" cy="910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d-ID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d-ID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id-ID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d-ID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23" y="5083385"/>
                <a:ext cx="4026568" cy="9103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03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1528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34</cp:revision>
  <dcterms:created xsi:type="dcterms:W3CDTF">2020-04-22T09:54:29Z</dcterms:created>
  <dcterms:modified xsi:type="dcterms:W3CDTF">2020-04-24T07:54:41Z</dcterms:modified>
</cp:coreProperties>
</file>