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4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</p:sldIdLst>
  <p:sldSz cx="9144000" cy="6858000" type="screen4x3"/>
  <p:notesSz cx="9144000" cy="6858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16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"/>
            <a:ext cx="9144000" cy="462280"/>
          </a:xfrm>
          <a:custGeom>
            <a:avLst/>
            <a:gdLst/>
            <a:ahLst/>
            <a:cxnLst/>
            <a:rect l="l" t="t" r="r" b="b"/>
            <a:pathLst>
              <a:path w="9144000" h="462280">
                <a:moveTo>
                  <a:pt x="9144000" y="0"/>
                </a:moveTo>
                <a:lnTo>
                  <a:pt x="0" y="0"/>
                </a:lnTo>
                <a:lnTo>
                  <a:pt x="0" y="461962"/>
                </a:lnTo>
                <a:lnTo>
                  <a:pt x="9144000" y="461962"/>
                </a:lnTo>
                <a:lnTo>
                  <a:pt x="9144000" y="0"/>
                </a:lnTo>
                <a:close/>
              </a:path>
            </a:pathLst>
          </a:custGeom>
          <a:solidFill>
            <a:srgbClr val="E6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44368" y="17780"/>
            <a:ext cx="4255262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3440" y="3377565"/>
            <a:ext cx="7637119" cy="2486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00250" y="2714688"/>
            <a:ext cx="5143500" cy="770255"/>
          </a:xfrm>
          <a:custGeom>
            <a:avLst/>
            <a:gdLst/>
            <a:ahLst/>
            <a:cxnLst/>
            <a:rect l="l" t="t" r="r" b="b"/>
            <a:pathLst>
              <a:path w="5143500" h="770254">
                <a:moveTo>
                  <a:pt x="5143500" y="0"/>
                </a:moveTo>
                <a:lnTo>
                  <a:pt x="0" y="0"/>
                </a:lnTo>
                <a:lnTo>
                  <a:pt x="0" y="769937"/>
                </a:lnTo>
                <a:lnTo>
                  <a:pt x="5143500" y="769937"/>
                </a:lnTo>
                <a:lnTo>
                  <a:pt x="5143500" y="0"/>
                </a:lnTo>
                <a:close/>
              </a:path>
            </a:pathLst>
          </a:custGeom>
          <a:solidFill>
            <a:srgbClr val="C3D5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79498" y="2719273"/>
            <a:ext cx="49276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5" dirty="0">
                <a:solidFill>
                  <a:srgbClr val="000000"/>
                </a:solidFill>
                <a:latin typeface="Comic Sans MS"/>
                <a:cs typeface="Comic Sans MS"/>
              </a:rPr>
              <a:t>DIAGONALISASI</a:t>
            </a:r>
            <a:endParaRPr sz="4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"/>
            <a:ext cx="9144000" cy="462280"/>
          </a:xfrm>
          <a:custGeom>
            <a:avLst/>
            <a:gdLst/>
            <a:ahLst/>
            <a:cxnLst/>
            <a:rect l="l" t="t" r="r" b="b"/>
            <a:pathLst>
              <a:path w="9144000" h="462280">
                <a:moveTo>
                  <a:pt x="9144000" y="0"/>
                </a:moveTo>
                <a:lnTo>
                  <a:pt x="0" y="0"/>
                </a:lnTo>
                <a:lnTo>
                  <a:pt x="0" y="461962"/>
                </a:lnTo>
                <a:lnTo>
                  <a:pt x="9144000" y="461962"/>
                </a:lnTo>
                <a:lnTo>
                  <a:pt x="9144000" y="0"/>
                </a:lnTo>
                <a:close/>
              </a:path>
            </a:pathLst>
          </a:custGeom>
          <a:solidFill>
            <a:srgbClr val="C3D5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06089" y="17780"/>
            <a:ext cx="3133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Diagonalisasi</a:t>
            </a:r>
            <a:r>
              <a:rPr spc="-35" dirty="0"/>
              <a:t> </a:t>
            </a:r>
            <a:r>
              <a:rPr dirty="0"/>
              <a:t>Matriks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1691" y="733806"/>
            <a:ext cx="10655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FF0000"/>
                </a:solidFill>
                <a:latin typeface="Comic Sans MS"/>
                <a:cs typeface="Comic Sans MS"/>
              </a:rPr>
              <a:t>Contoh</a:t>
            </a:r>
            <a:r>
              <a:rPr sz="2000" b="1" spc="-114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omic Sans MS"/>
                <a:cs typeface="Comic Sans MS"/>
              </a:rPr>
              <a:t>: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02305" y="1383577"/>
            <a:ext cx="287020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625" spc="82" baseline="-26984" dirty="0">
                <a:latin typeface="Times New Roman"/>
                <a:cs typeface="Times New Roman"/>
              </a:rPr>
              <a:t>1</a:t>
            </a:r>
            <a:r>
              <a:rPr sz="1750" spc="55" dirty="0">
                <a:latin typeface="Symbol"/>
                <a:cs typeface="Symbol"/>
              </a:rPr>
              <a:t>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19058" y="1081342"/>
            <a:ext cx="1696085" cy="104394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440055">
              <a:lnSpc>
                <a:spcPct val="100000"/>
              </a:lnSpc>
              <a:spcBef>
                <a:spcPts val="665"/>
              </a:spcBef>
              <a:tabLst>
                <a:tab pos="977900" algn="l"/>
                <a:tab pos="1422400" algn="l"/>
              </a:tabLst>
            </a:pPr>
            <a:r>
              <a:rPr sz="2625" spc="67" baseline="-4761" dirty="0">
                <a:latin typeface="Symbol"/>
                <a:cs typeface="Symbol"/>
              </a:rPr>
              <a:t></a:t>
            </a:r>
            <a:r>
              <a:rPr sz="1750" spc="45" dirty="0">
                <a:latin typeface="Times New Roman"/>
                <a:cs typeface="Times New Roman"/>
              </a:rPr>
              <a:t>0	</a:t>
            </a:r>
            <a:r>
              <a:rPr sz="1750" spc="20" dirty="0">
                <a:latin typeface="Times New Roman"/>
                <a:cs typeface="Times New Roman"/>
              </a:rPr>
              <a:t>1	</a:t>
            </a:r>
            <a:r>
              <a:rPr sz="1750" spc="50" dirty="0">
                <a:latin typeface="Times New Roman"/>
                <a:cs typeface="Times New Roman"/>
              </a:rPr>
              <a:t>0</a:t>
            </a:r>
            <a:r>
              <a:rPr sz="2625" spc="75" baseline="-4761" dirty="0">
                <a:latin typeface="Symbol"/>
                <a:cs typeface="Symbol"/>
              </a:rPr>
              <a:t></a:t>
            </a:r>
            <a:endParaRPr sz="2625" baseline="-4761">
              <a:latin typeface="Symbol"/>
              <a:cs typeface="Symbol"/>
            </a:endParaRPr>
          </a:p>
          <a:p>
            <a:pPr marL="76200">
              <a:lnSpc>
                <a:spcPts val="1490"/>
              </a:lnSpc>
              <a:spcBef>
                <a:spcPts val="570"/>
              </a:spcBef>
              <a:tabLst>
                <a:tab pos="979169" algn="l"/>
              </a:tabLst>
            </a:pPr>
            <a:r>
              <a:rPr sz="1750" i="1" spc="20" dirty="0">
                <a:latin typeface="Times New Roman"/>
                <a:cs typeface="Times New Roman"/>
              </a:rPr>
              <a:t>A</a:t>
            </a:r>
            <a:r>
              <a:rPr sz="1750" i="1" spc="-85" dirty="0">
                <a:latin typeface="Times New Roman"/>
                <a:cs typeface="Times New Roman"/>
              </a:rPr>
              <a:t> </a:t>
            </a:r>
            <a:r>
              <a:rPr sz="1750" spc="20" dirty="0">
                <a:latin typeface="Symbol"/>
                <a:cs typeface="Symbol"/>
              </a:rPr>
              <a:t></a:t>
            </a:r>
            <a:r>
              <a:rPr sz="1750" spc="-5" dirty="0">
                <a:latin typeface="Times New Roman"/>
                <a:cs typeface="Times New Roman"/>
              </a:rPr>
              <a:t> </a:t>
            </a:r>
            <a:r>
              <a:rPr sz="2625" spc="67" baseline="26984" dirty="0">
                <a:latin typeface="Symbol"/>
                <a:cs typeface="Symbol"/>
              </a:rPr>
              <a:t></a:t>
            </a:r>
            <a:r>
              <a:rPr sz="1750" spc="45" dirty="0">
                <a:latin typeface="Times New Roman"/>
                <a:cs typeface="Times New Roman"/>
              </a:rPr>
              <a:t>0	</a:t>
            </a:r>
            <a:r>
              <a:rPr sz="1750" spc="20" dirty="0">
                <a:latin typeface="Times New Roman"/>
                <a:cs typeface="Times New Roman"/>
              </a:rPr>
              <a:t>0</a:t>
            </a:r>
            <a:endParaRPr sz="1750">
              <a:latin typeface="Times New Roman"/>
              <a:cs typeface="Times New Roman"/>
            </a:endParaRPr>
          </a:p>
          <a:p>
            <a:pPr marL="440055">
              <a:lnSpc>
                <a:spcPts val="1335"/>
              </a:lnSpc>
              <a:tabLst>
                <a:tab pos="1544320" algn="l"/>
              </a:tabLst>
            </a:pPr>
            <a:r>
              <a:rPr sz="1750" spc="15" dirty="0">
                <a:latin typeface="Symbol"/>
                <a:cs typeface="Symbol"/>
              </a:rPr>
              <a:t></a:t>
            </a:r>
            <a:r>
              <a:rPr sz="1750" spc="15" dirty="0">
                <a:latin typeface="Times New Roman"/>
                <a:cs typeface="Times New Roman"/>
              </a:rPr>
              <a:t>	</a:t>
            </a:r>
            <a:r>
              <a:rPr sz="1750" spc="15" dirty="0">
                <a:latin typeface="Symbol"/>
                <a:cs typeface="Symbol"/>
              </a:rPr>
              <a:t></a:t>
            </a:r>
            <a:endParaRPr sz="1750">
              <a:latin typeface="Symbol"/>
              <a:cs typeface="Symbol"/>
            </a:endParaRPr>
          </a:p>
          <a:p>
            <a:pPr marL="440055">
              <a:lnSpc>
                <a:spcPts val="1945"/>
              </a:lnSpc>
              <a:tabLst>
                <a:tab pos="861694" algn="l"/>
                <a:tab pos="1421765" algn="l"/>
              </a:tabLst>
            </a:pPr>
            <a:r>
              <a:rPr sz="2625" spc="-284" baseline="3174" dirty="0">
                <a:latin typeface="Symbol"/>
                <a:cs typeface="Symbol"/>
              </a:rPr>
              <a:t></a:t>
            </a:r>
            <a:r>
              <a:rPr sz="2625" spc="-284" baseline="-14285" dirty="0">
                <a:latin typeface="Symbol"/>
                <a:cs typeface="Symbol"/>
              </a:rPr>
              <a:t></a:t>
            </a:r>
            <a:r>
              <a:rPr sz="1750" spc="-190" dirty="0">
                <a:latin typeface="Times New Roman"/>
                <a:cs typeface="Times New Roman"/>
              </a:rPr>
              <a:t>4	</a:t>
            </a:r>
            <a:r>
              <a:rPr sz="1750" spc="15" dirty="0">
                <a:latin typeface="Symbol"/>
                <a:cs typeface="Symbol"/>
              </a:rPr>
              <a:t></a:t>
            </a:r>
            <a:r>
              <a:rPr sz="1750" spc="15" dirty="0">
                <a:latin typeface="Times New Roman"/>
                <a:cs typeface="Times New Roman"/>
              </a:rPr>
              <a:t>17	</a:t>
            </a:r>
            <a:r>
              <a:rPr sz="1750" spc="-190" dirty="0">
                <a:latin typeface="Times New Roman"/>
                <a:cs typeface="Times New Roman"/>
              </a:rPr>
              <a:t>8</a:t>
            </a:r>
            <a:r>
              <a:rPr sz="2625" spc="-284" baseline="3174" dirty="0">
                <a:latin typeface="Symbol"/>
                <a:cs typeface="Symbol"/>
              </a:rPr>
              <a:t></a:t>
            </a:r>
            <a:r>
              <a:rPr sz="2625" spc="-284" baseline="-14285" dirty="0">
                <a:latin typeface="Symbol"/>
                <a:cs typeface="Symbol"/>
              </a:rPr>
              <a:t></a:t>
            </a:r>
            <a:endParaRPr sz="2625" baseline="-14285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5965" y="1464005"/>
            <a:ext cx="41890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omic Sans MS"/>
                <a:cs typeface="Comic Sans MS"/>
              </a:rPr>
              <a:t>Cari</a:t>
            </a:r>
            <a:r>
              <a:rPr sz="2000" spc="-3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matriks</a:t>
            </a:r>
            <a:r>
              <a:rPr sz="2000" spc="-2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P</a:t>
            </a:r>
            <a:r>
              <a:rPr sz="2000" spc="-5" dirty="0">
                <a:latin typeface="Comic Sans MS"/>
                <a:cs typeface="Comic Sans MS"/>
              </a:rPr>
              <a:t> yang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mendiagonalkan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357501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5">
                <a:moveTo>
                  <a:pt x="0" y="0"/>
                </a:moveTo>
                <a:lnTo>
                  <a:pt x="9144000" y="1524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93165" y="2462276"/>
            <a:ext cx="52717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Comic Sans MS"/>
                <a:cs typeface="Comic Sans MS"/>
              </a:rPr>
              <a:t>Polinomial</a:t>
            </a:r>
            <a:r>
              <a:rPr sz="2000" spc="-4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karakteristik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A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didapat </a:t>
            </a:r>
            <a:r>
              <a:rPr sz="2000" dirty="0">
                <a:latin typeface="Comic Sans MS"/>
                <a:cs typeface="Comic Sans MS"/>
              </a:rPr>
              <a:t>melalui: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86402" y="2960501"/>
            <a:ext cx="135255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00" spc="15" dirty="0">
                <a:latin typeface="Symbol"/>
                <a:cs typeface="Symbol"/>
              </a:rPr>
              <a:t>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14680" y="3348854"/>
            <a:ext cx="2381250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200" spc="35" dirty="0">
                <a:latin typeface="Times New Roman"/>
                <a:cs typeface="Times New Roman"/>
              </a:rPr>
              <a:t>det(</a:t>
            </a:r>
            <a:r>
              <a:rPr sz="2350" i="1" spc="35" dirty="0">
                <a:latin typeface="Symbol"/>
                <a:cs typeface="Symbol"/>
              </a:rPr>
              <a:t></a:t>
            </a:r>
            <a:r>
              <a:rPr sz="2200" i="1" spc="35" dirty="0">
                <a:latin typeface="Times New Roman"/>
                <a:cs typeface="Times New Roman"/>
              </a:rPr>
              <a:t>I</a:t>
            </a:r>
            <a:r>
              <a:rPr sz="2200" i="1" spc="45" dirty="0">
                <a:latin typeface="Times New Roman"/>
                <a:cs typeface="Times New Roman"/>
              </a:rPr>
              <a:t> </a:t>
            </a:r>
            <a:r>
              <a:rPr sz="2200" spc="25" dirty="0">
                <a:latin typeface="Symbol"/>
                <a:cs typeface="Symbol"/>
              </a:rPr>
              <a:t>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A</a:t>
            </a:r>
            <a:r>
              <a:rPr sz="2200" spc="-5" dirty="0">
                <a:latin typeface="Times New Roman"/>
                <a:cs typeface="Times New Roman"/>
              </a:rPr>
              <a:t>)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25" dirty="0">
                <a:latin typeface="Symbol"/>
                <a:cs typeface="Symbol"/>
              </a:rPr>
              <a:t></a:t>
            </a:r>
            <a:r>
              <a:rPr sz="2200" spc="-9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det</a:t>
            </a:r>
            <a:r>
              <a:rPr sz="2200" spc="-130" dirty="0">
                <a:latin typeface="Times New Roman"/>
                <a:cs typeface="Times New Roman"/>
              </a:rPr>
              <a:t> </a:t>
            </a:r>
            <a:r>
              <a:rPr sz="3300" spc="22" baseline="26515" dirty="0">
                <a:latin typeface="Symbol"/>
                <a:cs typeface="Symbol"/>
              </a:rPr>
              <a:t></a:t>
            </a:r>
            <a:r>
              <a:rPr sz="3300" spc="157" baseline="26515" dirty="0">
                <a:latin typeface="Times New Roman"/>
                <a:cs typeface="Times New Roman"/>
              </a:rPr>
              <a:t> </a:t>
            </a:r>
            <a:r>
              <a:rPr sz="2200" spc="20" dirty="0">
                <a:latin typeface="Times New Roman"/>
                <a:cs typeface="Times New Roman"/>
              </a:rPr>
              <a:t>0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86534" y="3348854"/>
            <a:ext cx="1057275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180" dirty="0">
                <a:latin typeface="Symbol"/>
                <a:cs typeface="Symbol"/>
              </a:rPr>
              <a:t></a:t>
            </a:r>
            <a:r>
              <a:rPr sz="2200" spc="10" dirty="0">
                <a:latin typeface="Times New Roman"/>
                <a:cs typeface="Times New Roman"/>
              </a:rPr>
              <a:t>1</a:t>
            </a:r>
            <a:r>
              <a:rPr sz="2200" spc="50" dirty="0">
                <a:latin typeface="Times New Roman"/>
                <a:cs typeface="Times New Roman"/>
              </a:rPr>
              <a:t>7</a:t>
            </a:r>
            <a:r>
              <a:rPr sz="2350" i="1" spc="-60" dirty="0">
                <a:latin typeface="Symbol"/>
                <a:cs typeface="Symbol"/>
              </a:rPr>
              <a:t></a:t>
            </a:r>
            <a:r>
              <a:rPr sz="2350" spc="-75" dirty="0">
                <a:latin typeface="Times New Roman"/>
                <a:cs typeface="Times New Roman"/>
              </a:rPr>
              <a:t> </a:t>
            </a:r>
            <a:r>
              <a:rPr sz="2200" spc="25" dirty="0">
                <a:latin typeface="Symbol"/>
                <a:cs typeface="Symbol"/>
              </a:rPr>
              <a:t></a:t>
            </a:r>
            <a:r>
              <a:rPr sz="2200" spc="-195" dirty="0">
                <a:latin typeface="Times New Roman"/>
                <a:cs typeface="Times New Roman"/>
              </a:rPr>
              <a:t> </a:t>
            </a:r>
            <a:r>
              <a:rPr sz="2200" spc="20" dirty="0">
                <a:latin typeface="Times New Roman"/>
                <a:cs typeface="Times New Roman"/>
              </a:rPr>
              <a:t>4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03350" y="3503062"/>
            <a:ext cx="2974340" cy="15754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15870">
              <a:lnSpc>
                <a:spcPts val="2450"/>
              </a:lnSpc>
              <a:spcBef>
                <a:spcPts val="125"/>
              </a:spcBef>
            </a:pPr>
            <a:r>
              <a:rPr sz="2200" spc="15" dirty="0">
                <a:latin typeface="Symbol"/>
                <a:cs typeface="Symbol"/>
              </a:rPr>
              <a:t></a:t>
            </a:r>
            <a:endParaRPr sz="2200">
              <a:latin typeface="Symbol"/>
              <a:cs typeface="Symbol"/>
            </a:endParaRPr>
          </a:p>
          <a:p>
            <a:pPr marL="2515870">
              <a:lnSpc>
                <a:spcPts val="2450"/>
              </a:lnSpc>
            </a:pPr>
            <a:r>
              <a:rPr sz="3300" spc="-262" baseline="2525" dirty="0">
                <a:latin typeface="Symbol"/>
                <a:cs typeface="Symbol"/>
              </a:rPr>
              <a:t></a:t>
            </a:r>
            <a:r>
              <a:rPr sz="3300" spc="-262" baseline="-15151" dirty="0">
                <a:latin typeface="Symbol"/>
                <a:cs typeface="Symbol"/>
              </a:rPr>
              <a:t></a:t>
            </a:r>
            <a:r>
              <a:rPr sz="2200" spc="-175" dirty="0">
                <a:latin typeface="Symbol"/>
                <a:cs typeface="Symbol"/>
              </a:rPr>
              <a:t></a:t>
            </a:r>
            <a:r>
              <a:rPr sz="2200" spc="-175" dirty="0">
                <a:latin typeface="Times New Roman"/>
                <a:cs typeface="Times New Roman"/>
              </a:rPr>
              <a:t>4</a:t>
            </a:r>
            <a:endParaRPr sz="2200">
              <a:latin typeface="Times New Roman"/>
              <a:cs typeface="Times New Roman"/>
            </a:endParaRPr>
          </a:p>
          <a:p>
            <a:pPr marL="38100" marR="375920">
              <a:lnSpc>
                <a:spcPct val="100000"/>
              </a:lnSpc>
              <a:spcBef>
                <a:spcPts val="2000"/>
              </a:spcBef>
            </a:pPr>
            <a:r>
              <a:rPr sz="2200" spc="-5" dirty="0">
                <a:latin typeface="Symbol"/>
                <a:cs typeface="Symbol"/>
              </a:rPr>
              <a:t></a:t>
            </a:r>
            <a:r>
              <a:rPr sz="2175" spc="-7" baseline="24904" dirty="0">
                <a:latin typeface="Comic Sans MS"/>
                <a:cs typeface="Comic Sans MS"/>
              </a:rPr>
              <a:t>3</a:t>
            </a:r>
            <a:r>
              <a:rPr sz="2175" spc="7" baseline="24904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–</a:t>
            </a:r>
            <a:r>
              <a:rPr sz="2200" spc="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8</a:t>
            </a:r>
            <a:r>
              <a:rPr sz="2200" spc="-5" dirty="0">
                <a:latin typeface="Symbol"/>
                <a:cs typeface="Symbol"/>
              </a:rPr>
              <a:t></a:t>
            </a:r>
            <a:r>
              <a:rPr sz="2175" spc="-7" baseline="24904" dirty="0">
                <a:latin typeface="Comic Sans MS"/>
                <a:cs typeface="Comic Sans MS"/>
              </a:rPr>
              <a:t>2</a:t>
            </a:r>
            <a:r>
              <a:rPr sz="2175" spc="15" baseline="24904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+</a:t>
            </a:r>
            <a:r>
              <a:rPr sz="220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17</a:t>
            </a:r>
            <a:r>
              <a:rPr sz="2200" spc="-5" dirty="0">
                <a:latin typeface="Symbol"/>
                <a:cs typeface="Symbol"/>
              </a:rPr>
              <a:t></a:t>
            </a:r>
            <a:r>
              <a:rPr sz="2200" spc="10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– 4 </a:t>
            </a:r>
            <a:r>
              <a:rPr sz="2200" spc="-10" dirty="0">
                <a:latin typeface="Comic Sans MS"/>
                <a:cs typeface="Comic Sans MS"/>
              </a:rPr>
              <a:t>=0 </a:t>
            </a:r>
            <a:r>
              <a:rPr sz="2200" spc="-645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(</a:t>
            </a:r>
            <a:r>
              <a:rPr sz="2200" spc="-10" dirty="0">
                <a:latin typeface="Symbol"/>
                <a:cs typeface="Symbol"/>
              </a:rPr>
              <a:t></a:t>
            </a:r>
            <a:r>
              <a:rPr sz="2200" spc="-10" dirty="0">
                <a:latin typeface="Comic Sans MS"/>
                <a:cs typeface="Comic Sans MS"/>
              </a:rPr>
              <a:t>-4)(</a:t>
            </a:r>
            <a:r>
              <a:rPr sz="2200" spc="-10" dirty="0">
                <a:latin typeface="Symbol"/>
                <a:cs typeface="Symbol"/>
              </a:rPr>
              <a:t></a:t>
            </a:r>
            <a:r>
              <a:rPr sz="2200" spc="-10" dirty="0">
                <a:latin typeface="Comic Sans MS"/>
                <a:cs typeface="Comic Sans MS"/>
              </a:rPr>
              <a:t>2-4 </a:t>
            </a:r>
            <a:r>
              <a:rPr sz="2200" spc="-10" dirty="0">
                <a:latin typeface="Symbol"/>
                <a:cs typeface="Symbol"/>
              </a:rPr>
              <a:t></a:t>
            </a:r>
            <a:r>
              <a:rPr sz="2200" spc="-10" dirty="0">
                <a:latin typeface="Comic Sans MS"/>
                <a:cs typeface="Comic Sans MS"/>
              </a:rPr>
              <a:t>+1)</a:t>
            </a:r>
            <a:r>
              <a:rPr sz="2200" spc="-5" dirty="0">
                <a:latin typeface="Comic Sans MS"/>
                <a:cs typeface="Comic Sans MS"/>
              </a:rPr>
              <a:t> = 0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68825" y="2857952"/>
            <a:ext cx="3220085" cy="129984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20"/>
              </a:spcBef>
              <a:tabLst>
                <a:tab pos="734060" algn="l"/>
                <a:tab pos="1474470" algn="l"/>
              </a:tabLst>
            </a:pPr>
            <a:r>
              <a:rPr sz="3300" spc="22" baseline="-3787" dirty="0">
                <a:latin typeface="Symbol"/>
                <a:cs typeface="Symbol"/>
              </a:rPr>
              <a:t></a:t>
            </a:r>
            <a:r>
              <a:rPr sz="3300" spc="-7" baseline="-3787" dirty="0">
                <a:latin typeface="Times New Roman"/>
                <a:cs typeface="Times New Roman"/>
              </a:rPr>
              <a:t> </a:t>
            </a:r>
            <a:r>
              <a:rPr sz="2350" i="1" spc="-60" dirty="0">
                <a:latin typeface="Symbol"/>
                <a:cs typeface="Symbol"/>
              </a:rPr>
              <a:t></a:t>
            </a:r>
            <a:r>
              <a:rPr sz="2350" spc="-60" dirty="0">
                <a:latin typeface="Times New Roman"/>
                <a:cs typeface="Times New Roman"/>
              </a:rPr>
              <a:t>	</a:t>
            </a:r>
            <a:r>
              <a:rPr sz="2200" spc="15" dirty="0">
                <a:latin typeface="Symbol"/>
                <a:cs typeface="Symbol"/>
              </a:rPr>
              <a:t></a:t>
            </a:r>
            <a:r>
              <a:rPr sz="2200" spc="15" dirty="0">
                <a:latin typeface="Times New Roman"/>
                <a:cs typeface="Times New Roman"/>
              </a:rPr>
              <a:t>1	</a:t>
            </a:r>
            <a:r>
              <a:rPr sz="2200" spc="20" dirty="0">
                <a:latin typeface="Times New Roman"/>
                <a:cs typeface="Times New Roman"/>
              </a:rPr>
              <a:t>0</a:t>
            </a:r>
            <a:endParaRPr sz="2200">
              <a:latin typeface="Times New Roman"/>
              <a:cs typeface="Times New Roman"/>
            </a:endParaRPr>
          </a:p>
          <a:p>
            <a:pPr marL="780415">
              <a:lnSpc>
                <a:spcPts val="2030"/>
              </a:lnSpc>
              <a:spcBef>
                <a:spcPts val="525"/>
              </a:spcBef>
              <a:tabLst>
                <a:tab pos="1409700" algn="l"/>
              </a:tabLst>
            </a:pPr>
            <a:r>
              <a:rPr sz="2350" i="1" spc="-60" dirty="0">
                <a:latin typeface="Symbol"/>
                <a:cs typeface="Symbol"/>
              </a:rPr>
              <a:t></a:t>
            </a:r>
            <a:r>
              <a:rPr sz="2350" spc="-60" dirty="0">
                <a:latin typeface="Times New Roman"/>
                <a:cs typeface="Times New Roman"/>
              </a:rPr>
              <a:t>	</a:t>
            </a:r>
            <a:r>
              <a:rPr sz="2200" dirty="0">
                <a:latin typeface="Symbol"/>
                <a:cs typeface="Symbol"/>
              </a:rPr>
              <a:t></a:t>
            </a:r>
            <a:r>
              <a:rPr sz="2200" spc="20" dirty="0">
                <a:latin typeface="Times New Roman"/>
                <a:cs typeface="Times New Roman"/>
              </a:rPr>
              <a:t>1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25" dirty="0">
                <a:latin typeface="Times New Roman"/>
                <a:cs typeface="Times New Roman"/>
              </a:rPr>
              <a:t> </a:t>
            </a:r>
            <a:r>
              <a:rPr sz="3300" spc="22" baseline="26515" dirty="0">
                <a:latin typeface="Symbol"/>
                <a:cs typeface="Symbol"/>
              </a:rPr>
              <a:t></a:t>
            </a:r>
            <a:r>
              <a:rPr sz="3300" spc="15" baseline="26515" dirty="0">
                <a:latin typeface="Times New Roman"/>
                <a:cs typeface="Times New Roman"/>
              </a:rPr>
              <a:t> </a:t>
            </a:r>
            <a:r>
              <a:rPr sz="2200" spc="25" dirty="0">
                <a:latin typeface="Symbol"/>
                <a:cs typeface="Symbol"/>
              </a:rPr>
              <a:t>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350" i="1" spc="120" dirty="0">
                <a:latin typeface="Symbol"/>
                <a:cs typeface="Symbol"/>
              </a:rPr>
              <a:t></a:t>
            </a:r>
            <a:r>
              <a:rPr sz="1950" spc="7" baseline="42735" dirty="0">
                <a:latin typeface="Times New Roman"/>
                <a:cs typeface="Times New Roman"/>
              </a:rPr>
              <a:t>3</a:t>
            </a:r>
            <a:r>
              <a:rPr sz="1950" baseline="42735" dirty="0">
                <a:latin typeface="Times New Roman"/>
                <a:cs typeface="Times New Roman"/>
              </a:rPr>
              <a:t> </a:t>
            </a:r>
            <a:r>
              <a:rPr sz="1950" spc="-165" baseline="42735" dirty="0">
                <a:latin typeface="Times New Roman"/>
                <a:cs typeface="Times New Roman"/>
              </a:rPr>
              <a:t> </a:t>
            </a:r>
            <a:r>
              <a:rPr sz="2200" spc="25" dirty="0">
                <a:latin typeface="Symbol"/>
                <a:cs typeface="Symbol"/>
              </a:rPr>
              <a:t></a:t>
            </a:r>
            <a:r>
              <a:rPr sz="2200" spc="-29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8</a:t>
            </a:r>
            <a:r>
              <a:rPr sz="2350" i="1" spc="-60" dirty="0">
                <a:latin typeface="Symbol"/>
                <a:cs typeface="Symbol"/>
              </a:rPr>
              <a:t></a:t>
            </a:r>
            <a:r>
              <a:rPr sz="2350" spc="-365" dirty="0">
                <a:latin typeface="Times New Roman"/>
                <a:cs typeface="Times New Roman"/>
              </a:rPr>
              <a:t> </a:t>
            </a:r>
            <a:r>
              <a:rPr sz="1950" spc="7" baseline="42735" dirty="0">
                <a:latin typeface="Times New Roman"/>
                <a:cs typeface="Times New Roman"/>
              </a:rPr>
              <a:t>2</a:t>
            </a:r>
            <a:endParaRPr sz="1950" baseline="42735">
              <a:latin typeface="Times New Roman"/>
              <a:cs typeface="Times New Roman"/>
            </a:endParaRPr>
          </a:p>
          <a:p>
            <a:pPr marL="549910" algn="ctr">
              <a:lnSpc>
                <a:spcPts val="1585"/>
              </a:lnSpc>
            </a:pPr>
            <a:r>
              <a:rPr sz="2200" spc="15" dirty="0">
                <a:latin typeface="Symbol"/>
                <a:cs typeface="Symbol"/>
              </a:rPr>
              <a:t></a:t>
            </a:r>
            <a:endParaRPr sz="2200">
              <a:latin typeface="Symbol"/>
              <a:cs typeface="Symbol"/>
            </a:endParaRPr>
          </a:p>
          <a:p>
            <a:pPr marL="712470">
              <a:lnSpc>
                <a:spcPts val="2555"/>
              </a:lnSpc>
              <a:tabLst>
                <a:tab pos="1270000" algn="l"/>
              </a:tabLst>
            </a:pPr>
            <a:r>
              <a:rPr sz="2200" spc="10" dirty="0">
                <a:latin typeface="Times New Roman"/>
                <a:cs typeface="Times New Roman"/>
              </a:rPr>
              <a:t>1</a:t>
            </a:r>
            <a:r>
              <a:rPr sz="2200" spc="20" dirty="0">
                <a:latin typeface="Times New Roman"/>
                <a:cs typeface="Times New Roman"/>
              </a:rPr>
              <a:t>7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350" i="1" spc="-60" dirty="0">
                <a:latin typeface="Symbol"/>
                <a:cs typeface="Symbol"/>
              </a:rPr>
              <a:t></a:t>
            </a:r>
            <a:r>
              <a:rPr sz="2350" spc="-75" dirty="0">
                <a:latin typeface="Times New Roman"/>
                <a:cs typeface="Times New Roman"/>
              </a:rPr>
              <a:t> </a:t>
            </a:r>
            <a:r>
              <a:rPr sz="2200" spc="25" dirty="0">
                <a:latin typeface="Symbol"/>
                <a:cs typeface="Symbol"/>
              </a:rPr>
              <a:t></a:t>
            </a:r>
            <a:r>
              <a:rPr sz="2200" spc="-290" dirty="0">
                <a:latin typeface="Times New Roman"/>
                <a:cs typeface="Times New Roman"/>
              </a:rPr>
              <a:t> </a:t>
            </a:r>
            <a:r>
              <a:rPr sz="2200" spc="60" dirty="0">
                <a:latin typeface="Times New Roman"/>
                <a:cs typeface="Times New Roman"/>
              </a:rPr>
              <a:t>8</a:t>
            </a:r>
            <a:r>
              <a:rPr sz="3300" spc="-1275" baseline="2525" dirty="0">
                <a:latin typeface="Symbol"/>
                <a:cs typeface="Symbol"/>
              </a:rPr>
              <a:t></a:t>
            </a:r>
            <a:r>
              <a:rPr sz="3300" spc="22" baseline="-15151" dirty="0">
                <a:latin typeface="Symbol"/>
                <a:cs typeface="Symbol"/>
              </a:rPr>
              <a:t></a:t>
            </a:r>
            <a:endParaRPr sz="3300" baseline="-15151">
              <a:latin typeface="Symbol"/>
              <a:cs typeface="Symbo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559300" y="4702175"/>
            <a:ext cx="4194175" cy="454025"/>
            <a:chOff x="4559300" y="4702175"/>
            <a:chExt cx="4194175" cy="454025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0" y="4753840"/>
              <a:ext cx="4168775" cy="31172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565650" y="4708525"/>
              <a:ext cx="4181475" cy="441325"/>
            </a:xfrm>
            <a:custGeom>
              <a:avLst/>
              <a:gdLst/>
              <a:ahLst/>
              <a:cxnLst/>
              <a:rect l="l" t="t" r="r" b="b"/>
              <a:pathLst>
                <a:path w="4181475" h="441325">
                  <a:moveTo>
                    <a:pt x="0" y="441325"/>
                  </a:moveTo>
                  <a:lnTo>
                    <a:pt x="4181475" y="441325"/>
                  </a:lnTo>
                  <a:lnTo>
                    <a:pt x="4181475" y="0"/>
                  </a:lnTo>
                  <a:lnTo>
                    <a:pt x="0" y="0"/>
                  </a:lnTo>
                  <a:lnTo>
                    <a:pt x="0" y="44132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4059301" y="4773548"/>
            <a:ext cx="311150" cy="311150"/>
            <a:chOff x="4059301" y="4773548"/>
            <a:chExt cx="311150" cy="311150"/>
          </a:xfrm>
        </p:grpSpPr>
        <p:sp>
          <p:nvSpPr>
            <p:cNvPr id="19" name="object 19"/>
            <p:cNvSpPr/>
            <p:nvPr/>
          </p:nvSpPr>
          <p:spPr>
            <a:xfrm>
              <a:off x="4072001" y="4786248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142875" y="0"/>
                  </a:moveTo>
                  <a:lnTo>
                    <a:pt x="142875" y="71500"/>
                  </a:lnTo>
                  <a:lnTo>
                    <a:pt x="0" y="71500"/>
                  </a:lnTo>
                  <a:lnTo>
                    <a:pt x="0" y="214375"/>
                  </a:lnTo>
                  <a:lnTo>
                    <a:pt x="142875" y="214375"/>
                  </a:lnTo>
                  <a:lnTo>
                    <a:pt x="142875" y="285750"/>
                  </a:lnTo>
                  <a:lnTo>
                    <a:pt x="285750" y="142875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072001" y="4786248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0" y="71500"/>
                  </a:moveTo>
                  <a:lnTo>
                    <a:pt x="142875" y="71500"/>
                  </a:lnTo>
                  <a:lnTo>
                    <a:pt x="142875" y="0"/>
                  </a:lnTo>
                  <a:lnTo>
                    <a:pt x="285750" y="142875"/>
                  </a:lnTo>
                  <a:lnTo>
                    <a:pt x="142875" y="285750"/>
                  </a:lnTo>
                  <a:lnTo>
                    <a:pt x="142875" y="214375"/>
                  </a:lnTo>
                  <a:lnTo>
                    <a:pt x="0" y="214375"/>
                  </a:lnTo>
                  <a:lnTo>
                    <a:pt x="0" y="715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84859" y="5668771"/>
            <a:ext cx="294703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indent="15240" algn="just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mic Sans MS"/>
                <a:cs typeface="Comic Sans MS"/>
              </a:rPr>
              <a:t>Matriks </a:t>
            </a:r>
            <a:r>
              <a:rPr sz="1600" spc="-20" dirty="0">
                <a:latin typeface="Comic Sans MS"/>
                <a:cs typeface="Comic Sans MS"/>
              </a:rPr>
              <a:t>A</a:t>
            </a:r>
            <a:r>
              <a:rPr sz="1650" i="1" spc="-30" baseline="-20202" dirty="0">
                <a:latin typeface="Comic Sans MS"/>
                <a:cs typeface="Comic Sans MS"/>
              </a:rPr>
              <a:t>3x3</a:t>
            </a:r>
            <a:r>
              <a:rPr sz="1650" i="1" spc="-22" baseline="-20202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mempunyai </a:t>
            </a:r>
            <a:r>
              <a:rPr sz="1600" dirty="0">
                <a:latin typeface="Comic Sans MS"/>
                <a:cs typeface="Comic Sans MS"/>
              </a:rPr>
              <a:t>nilai- </a:t>
            </a:r>
            <a:r>
              <a:rPr sz="1600" spc="-46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nilai eigen yang berbeda-beda, </a:t>
            </a:r>
            <a:r>
              <a:rPr sz="1600" spc="-46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maka</a:t>
            </a:r>
            <a:r>
              <a:rPr sz="1600" spc="-1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A</a:t>
            </a:r>
            <a:r>
              <a:rPr sz="1600" dirty="0">
                <a:latin typeface="Comic Sans MS"/>
                <a:cs typeface="Comic Sans MS"/>
              </a:rPr>
              <a:t> </a:t>
            </a:r>
            <a:r>
              <a:rPr sz="1600" spc="-10" dirty="0">
                <a:latin typeface="Comic Sans MS"/>
                <a:cs typeface="Comic Sans MS"/>
              </a:rPr>
              <a:t>dapat</a:t>
            </a:r>
            <a:r>
              <a:rPr sz="1600" spc="-5" dirty="0">
                <a:latin typeface="Comic Sans MS"/>
                <a:cs typeface="Comic Sans MS"/>
              </a:rPr>
              <a:t> didiagonalkan.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494329" y="5762595"/>
            <a:ext cx="317500" cy="257175"/>
            <a:chOff x="6494329" y="5762595"/>
            <a:chExt cx="317500" cy="257175"/>
          </a:xfrm>
        </p:grpSpPr>
        <p:sp>
          <p:nvSpPr>
            <p:cNvPr id="23" name="object 23"/>
            <p:cNvSpPr/>
            <p:nvPr/>
          </p:nvSpPr>
          <p:spPr>
            <a:xfrm>
              <a:off x="6505983" y="5776378"/>
              <a:ext cx="306070" cy="241935"/>
            </a:xfrm>
            <a:custGeom>
              <a:avLst/>
              <a:gdLst/>
              <a:ahLst/>
              <a:cxnLst/>
              <a:rect l="l" t="t" r="r" b="b"/>
              <a:pathLst>
                <a:path w="306070" h="241935">
                  <a:moveTo>
                    <a:pt x="0" y="163595"/>
                  </a:moveTo>
                  <a:lnTo>
                    <a:pt x="27183" y="150280"/>
                  </a:lnTo>
                </a:path>
                <a:path w="306070" h="241935">
                  <a:moveTo>
                    <a:pt x="27724" y="150280"/>
                  </a:moveTo>
                  <a:lnTo>
                    <a:pt x="93744" y="240799"/>
                  </a:lnTo>
                </a:path>
                <a:path w="306070" h="241935">
                  <a:moveTo>
                    <a:pt x="93744" y="241714"/>
                  </a:moveTo>
                  <a:lnTo>
                    <a:pt x="165827" y="466"/>
                  </a:lnTo>
                </a:path>
                <a:path w="306070" h="241935">
                  <a:moveTo>
                    <a:pt x="165827" y="0"/>
                  </a:moveTo>
                  <a:lnTo>
                    <a:pt x="30559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494329" y="5762595"/>
              <a:ext cx="307340" cy="247650"/>
            </a:xfrm>
            <a:custGeom>
              <a:avLst/>
              <a:gdLst/>
              <a:ahLst/>
              <a:cxnLst/>
              <a:rect l="l" t="t" r="r" b="b"/>
              <a:pathLst>
                <a:path w="307340" h="247650">
                  <a:moveTo>
                    <a:pt x="307266" y="0"/>
                  </a:moveTo>
                  <a:lnTo>
                    <a:pt x="162513" y="0"/>
                  </a:lnTo>
                  <a:lnTo>
                    <a:pt x="95953" y="223338"/>
                  </a:lnTo>
                  <a:lnTo>
                    <a:pt x="37168" y="148431"/>
                  </a:lnTo>
                  <a:lnTo>
                    <a:pt x="0" y="165892"/>
                  </a:lnTo>
                  <a:lnTo>
                    <a:pt x="3899" y="172317"/>
                  </a:lnTo>
                  <a:lnTo>
                    <a:pt x="22201" y="163128"/>
                  </a:lnTo>
                  <a:lnTo>
                    <a:pt x="88740" y="247223"/>
                  </a:lnTo>
                  <a:lnTo>
                    <a:pt x="102624" y="247223"/>
                  </a:lnTo>
                  <a:lnTo>
                    <a:pt x="172499" y="11485"/>
                  </a:lnTo>
                  <a:lnTo>
                    <a:pt x="307266" y="11485"/>
                  </a:lnTo>
                  <a:lnTo>
                    <a:pt x="3072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7447211" y="6156420"/>
            <a:ext cx="316230" cy="257175"/>
            <a:chOff x="7447211" y="6156420"/>
            <a:chExt cx="316230" cy="257175"/>
          </a:xfrm>
        </p:grpSpPr>
        <p:sp>
          <p:nvSpPr>
            <p:cNvPr id="26" name="object 26"/>
            <p:cNvSpPr/>
            <p:nvPr/>
          </p:nvSpPr>
          <p:spPr>
            <a:xfrm>
              <a:off x="7459382" y="6170203"/>
              <a:ext cx="304165" cy="241935"/>
            </a:xfrm>
            <a:custGeom>
              <a:avLst/>
              <a:gdLst/>
              <a:ahLst/>
              <a:cxnLst/>
              <a:rect l="l" t="t" r="r" b="b"/>
              <a:pathLst>
                <a:path w="304165" h="241935">
                  <a:moveTo>
                    <a:pt x="0" y="163590"/>
                  </a:moveTo>
                  <a:lnTo>
                    <a:pt x="26597" y="150724"/>
                  </a:lnTo>
                </a:path>
                <a:path w="304165" h="241935">
                  <a:moveTo>
                    <a:pt x="27273" y="150724"/>
                  </a:moveTo>
                  <a:lnTo>
                    <a:pt x="93090" y="241251"/>
                  </a:lnTo>
                </a:path>
                <a:path w="304165" h="241935">
                  <a:moveTo>
                    <a:pt x="93090" y="241710"/>
                  </a:moveTo>
                  <a:lnTo>
                    <a:pt x="165218" y="448"/>
                  </a:lnTo>
                </a:path>
                <a:path w="304165" h="241935">
                  <a:moveTo>
                    <a:pt x="165218" y="0"/>
                  </a:moveTo>
                  <a:lnTo>
                    <a:pt x="30384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447211" y="6156420"/>
              <a:ext cx="307340" cy="247650"/>
            </a:xfrm>
            <a:custGeom>
              <a:avLst/>
              <a:gdLst/>
              <a:ahLst/>
              <a:cxnLst/>
              <a:rect l="l" t="t" r="r" b="b"/>
              <a:pathLst>
                <a:path w="307340" h="247650">
                  <a:moveTo>
                    <a:pt x="307221" y="0"/>
                  </a:moveTo>
                  <a:lnTo>
                    <a:pt x="162513" y="0"/>
                  </a:lnTo>
                  <a:lnTo>
                    <a:pt x="96020" y="223326"/>
                  </a:lnTo>
                  <a:lnTo>
                    <a:pt x="37191" y="148879"/>
                  </a:lnTo>
                  <a:lnTo>
                    <a:pt x="0" y="166344"/>
                  </a:lnTo>
                  <a:lnTo>
                    <a:pt x="3831" y="172778"/>
                  </a:lnTo>
                  <a:lnTo>
                    <a:pt x="22765" y="163127"/>
                  </a:lnTo>
                  <a:lnTo>
                    <a:pt x="89258" y="247221"/>
                  </a:lnTo>
                  <a:lnTo>
                    <a:pt x="102557" y="247221"/>
                  </a:lnTo>
                  <a:lnTo>
                    <a:pt x="172431" y="11485"/>
                  </a:lnTo>
                  <a:lnTo>
                    <a:pt x="307221" y="11485"/>
                  </a:lnTo>
                  <a:lnTo>
                    <a:pt x="3072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789479" y="5740715"/>
            <a:ext cx="191135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90" dirty="0">
                <a:latin typeface="Symbol"/>
                <a:cs typeface="Symbol"/>
              </a:rPr>
              <a:t></a:t>
            </a:r>
            <a:r>
              <a:rPr sz="1050" spc="100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592018" y="5352391"/>
            <a:ext cx="28067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00" spc="337" baseline="-4629" dirty="0">
                <a:latin typeface="Symbol"/>
                <a:cs typeface="Symbol"/>
              </a:rPr>
              <a:t></a:t>
            </a:r>
            <a:r>
              <a:rPr sz="1800" spc="185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098733" y="5233743"/>
            <a:ext cx="717550" cy="120777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8890" algn="ctr">
              <a:lnSpc>
                <a:spcPct val="100000"/>
              </a:lnSpc>
              <a:spcBef>
                <a:spcPts val="1040"/>
              </a:spcBef>
            </a:pPr>
            <a:r>
              <a:rPr sz="1800" spc="185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940"/>
              </a:spcBef>
              <a:tabLst>
                <a:tab pos="553085" algn="l"/>
              </a:tabLst>
            </a:pPr>
            <a:r>
              <a:rPr sz="1800" spc="185" dirty="0">
                <a:latin typeface="Times New Roman"/>
                <a:cs typeface="Times New Roman"/>
              </a:rPr>
              <a:t>2</a:t>
            </a:r>
            <a:r>
              <a:rPr sz="1800" spc="-135" dirty="0">
                <a:latin typeface="Times New Roman"/>
                <a:cs typeface="Times New Roman"/>
              </a:rPr>
              <a:t> </a:t>
            </a:r>
            <a:r>
              <a:rPr sz="1800" spc="204" dirty="0">
                <a:latin typeface="Symbol"/>
                <a:cs typeface="Symbol"/>
              </a:rPr>
              <a:t></a:t>
            </a:r>
            <a:r>
              <a:rPr sz="1800" spc="204" dirty="0">
                <a:latin typeface="Times New Roman"/>
                <a:cs typeface="Times New Roman"/>
              </a:rPr>
              <a:t>	</a:t>
            </a:r>
            <a:r>
              <a:rPr sz="1800" spc="185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  <a:p>
            <a:pPr marL="8890" algn="ctr">
              <a:lnSpc>
                <a:spcPct val="100000"/>
              </a:lnSpc>
              <a:spcBef>
                <a:spcPts val="944"/>
              </a:spcBef>
            </a:pPr>
            <a:r>
              <a:rPr sz="1800" spc="185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763928" y="5369853"/>
            <a:ext cx="132080" cy="740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945"/>
              </a:lnSpc>
              <a:spcBef>
                <a:spcPts val="105"/>
              </a:spcBef>
            </a:pPr>
            <a:r>
              <a:rPr sz="1800" spc="145" dirty="0">
                <a:latin typeface="Symbol"/>
                <a:cs typeface="Symbol"/>
              </a:rPr>
              <a:t>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ts val="1730"/>
              </a:lnSpc>
            </a:pPr>
            <a:r>
              <a:rPr sz="1800" spc="145" dirty="0">
                <a:latin typeface="Symbol"/>
                <a:cs typeface="Symbol"/>
              </a:rPr>
              <a:t>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ts val="1945"/>
              </a:lnSpc>
            </a:pPr>
            <a:r>
              <a:rPr sz="1800" spc="145" dirty="0">
                <a:latin typeface="Symbol"/>
                <a:cs typeface="Symbol"/>
              </a:rPr>
              <a:t>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579789" y="6029278"/>
            <a:ext cx="34163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700" spc="367" baseline="-27777" dirty="0">
                <a:latin typeface="Times New Roman"/>
                <a:cs typeface="Times New Roman"/>
              </a:rPr>
              <a:t>3</a:t>
            </a:r>
            <a:r>
              <a:rPr sz="1800" spc="245" dirty="0">
                <a:latin typeface="Symbol"/>
                <a:cs typeface="Symbol"/>
              </a:rPr>
              <a:t>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055801" y="5233743"/>
            <a:ext cx="443230" cy="120777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291465">
              <a:lnSpc>
                <a:spcPct val="100000"/>
              </a:lnSpc>
              <a:spcBef>
                <a:spcPts val="1040"/>
              </a:spcBef>
            </a:pPr>
            <a:r>
              <a:rPr sz="1800" spc="185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  <a:p>
            <a:pPr marL="290830">
              <a:lnSpc>
                <a:spcPct val="100000"/>
              </a:lnSpc>
              <a:spcBef>
                <a:spcPts val="940"/>
              </a:spcBef>
            </a:pPr>
            <a:r>
              <a:rPr sz="1800" spc="185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1800" spc="185" dirty="0">
                <a:latin typeface="Times New Roman"/>
                <a:cs typeface="Times New Roman"/>
              </a:rPr>
              <a:t>2</a:t>
            </a:r>
            <a:r>
              <a:rPr sz="1800" spc="-135" dirty="0">
                <a:latin typeface="Times New Roman"/>
                <a:cs typeface="Times New Roman"/>
              </a:rPr>
              <a:t> </a:t>
            </a:r>
            <a:r>
              <a:rPr sz="1800" spc="204" dirty="0">
                <a:latin typeface="Symbol"/>
                <a:cs typeface="Symbol"/>
              </a:rPr>
              <a:t>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592018" y="5589978"/>
            <a:ext cx="13208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145" dirty="0">
                <a:latin typeface="Symbol"/>
                <a:cs typeface="Symbol"/>
              </a:rPr>
              <a:t>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608662" y="5746216"/>
            <a:ext cx="126174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79095" algn="l"/>
                <a:tab pos="1109980" algn="l"/>
              </a:tabLst>
            </a:pPr>
            <a:r>
              <a:rPr sz="1800" i="1" spc="229" dirty="0">
                <a:latin typeface="Times New Roman"/>
                <a:cs typeface="Times New Roman"/>
              </a:rPr>
              <a:t>P	</a:t>
            </a:r>
            <a:r>
              <a:rPr sz="1800" i="1" spc="200" dirty="0">
                <a:latin typeface="Times New Roman"/>
                <a:cs typeface="Times New Roman"/>
              </a:rPr>
              <a:t>A</a:t>
            </a:r>
            <a:r>
              <a:rPr sz="1800" i="1" spc="229" dirty="0">
                <a:latin typeface="Times New Roman"/>
                <a:cs typeface="Times New Roman"/>
              </a:rPr>
              <a:t>P</a:t>
            </a:r>
            <a:r>
              <a:rPr sz="1800" i="1" spc="60" dirty="0">
                <a:latin typeface="Times New Roman"/>
                <a:cs typeface="Times New Roman"/>
              </a:rPr>
              <a:t> </a:t>
            </a:r>
            <a:r>
              <a:rPr sz="1800" spc="204" dirty="0">
                <a:latin typeface="Symbol"/>
                <a:cs typeface="Symbol"/>
              </a:rPr>
              <a:t>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185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592018" y="5809619"/>
            <a:ext cx="13208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145" dirty="0">
                <a:latin typeface="Symbol"/>
                <a:cs typeface="Symbol"/>
              </a:rPr>
              <a:t>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566618" y="6029278"/>
            <a:ext cx="32893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800" spc="195" dirty="0">
                <a:latin typeface="Symbol"/>
                <a:cs typeface="Symbol"/>
              </a:rPr>
              <a:t></a:t>
            </a:r>
            <a:r>
              <a:rPr sz="2700" spc="292" baseline="-27777" dirty="0">
                <a:latin typeface="Times New Roman"/>
                <a:cs typeface="Times New Roman"/>
              </a:rPr>
              <a:t>0</a:t>
            </a:r>
            <a:endParaRPr sz="2700" baseline="-27777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592018" y="6201147"/>
            <a:ext cx="13208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145" dirty="0">
                <a:latin typeface="Symbol"/>
                <a:cs typeface="Symbol"/>
              </a:rPr>
              <a:t>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763928" y="6201147"/>
            <a:ext cx="13208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145" dirty="0">
                <a:latin typeface="Symbol"/>
                <a:cs typeface="Symbol"/>
              </a:rPr>
              <a:t></a:t>
            </a:r>
            <a:endParaRPr sz="18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"/>
            <a:ext cx="9144000" cy="462280"/>
          </a:xfrm>
          <a:custGeom>
            <a:avLst/>
            <a:gdLst/>
            <a:ahLst/>
            <a:cxnLst/>
            <a:rect l="l" t="t" r="r" b="b"/>
            <a:pathLst>
              <a:path w="9144000" h="462280">
                <a:moveTo>
                  <a:pt x="9144000" y="0"/>
                </a:moveTo>
                <a:lnTo>
                  <a:pt x="0" y="0"/>
                </a:lnTo>
                <a:lnTo>
                  <a:pt x="0" y="461962"/>
                </a:lnTo>
                <a:lnTo>
                  <a:pt x="9144000" y="461962"/>
                </a:lnTo>
                <a:lnTo>
                  <a:pt x="9144000" y="0"/>
                </a:lnTo>
                <a:close/>
              </a:path>
            </a:pathLst>
          </a:custGeom>
          <a:solidFill>
            <a:srgbClr val="C3D5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45817" y="17780"/>
            <a:ext cx="4453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Diagonalisasi </a:t>
            </a:r>
            <a:r>
              <a:rPr dirty="0"/>
              <a:t>Matriks</a:t>
            </a:r>
            <a:r>
              <a:rPr spc="-35" dirty="0"/>
              <a:t> </a:t>
            </a:r>
            <a:r>
              <a:rPr spc="-5" dirty="0"/>
              <a:t>Segitiga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5750" y="785812"/>
            <a:ext cx="8644255" cy="535305"/>
          </a:xfrm>
          <a:prstGeom prst="rect">
            <a:avLst/>
          </a:prstGeom>
          <a:solidFill>
            <a:srgbClr val="DDD9C3"/>
          </a:solidFill>
        </p:spPr>
        <p:txBody>
          <a:bodyPr vert="horz" wrap="square" lIns="0" tIns="41910" rIns="0" bIns="0" rtlCol="0">
            <a:spAutoFit/>
          </a:bodyPr>
          <a:lstStyle/>
          <a:p>
            <a:pPr marL="91440" marR="85725">
              <a:lnSpc>
                <a:spcPts val="1720"/>
              </a:lnSpc>
              <a:spcBef>
                <a:spcPts val="330"/>
              </a:spcBef>
              <a:tabLst>
                <a:tab pos="915669" algn="l"/>
              </a:tabLst>
            </a:pPr>
            <a:r>
              <a:rPr sz="1600" b="1" spc="-5" dirty="0">
                <a:solidFill>
                  <a:srgbClr val="FF0000"/>
                </a:solidFill>
                <a:latin typeface="Comic Sans MS"/>
                <a:cs typeface="Comic Sans MS"/>
              </a:rPr>
              <a:t>Ingat:	</a:t>
            </a:r>
            <a:r>
              <a:rPr sz="1600" spc="-10" dirty="0">
                <a:latin typeface="Comic Sans MS"/>
                <a:cs typeface="Comic Sans MS"/>
              </a:rPr>
              <a:t>Jika</a:t>
            </a:r>
            <a:r>
              <a:rPr sz="1600" spc="325" dirty="0">
                <a:latin typeface="Comic Sans MS"/>
                <a:cs typeface="Comic Sans MS"/>
              </a:rPr>
              <a:t> </a:t>
            </a:r>
            <a:r>
              <a:rPr sz="1650" i="1" spc="-40" dirty="0">
                <a:latin typeface="Comic Sans MS"/>
                <a:cs typeface="Comic Sans MS"/>
              </a:rPr>
              <a:t>A</a:t>
            </a:r>
            <a:r>
              <a:rPr sz="1650" i="1" spc="32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adalah</a:t>
            </a:r>
            <a:r>
              <a:rPr sz="1600" spc="33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matriks</a:t>
            </a:r>
            <a:r>
              <a:rPr sz="1600" spc="33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segitiga</a:t>
            </a:r>
            <a:r>
              <a:rPr sz="1600" spc="330" dirty="0">
                <a:latin typeface="Comic Sans MS"/>
                <a:cs typeface="Comic Sans MS"/>
              </a:rPr>
              <a:t> </a:t>
            </a:r>
            <a:r>
              <a:rPr sz="1650" i="1" spc="-20" dirty="0">
                <a:latin typeface="Comic Sans MS"/>
                <a:cs typeface="Comic Sans MS"/>
              </a:rPr>
              <a:t>n</a:t>
            </a:r>
            <a:r>
              <a:rPr sz="1600" spc="-20" dirty="0">
                <a:latin typeface="Symbol"/>
                <a:cs typeface="Symbol"/>
              </a:rPr>
              <a:t></a:t>
            </a:r>
            <a:r>
              <a:rPr sz="1650" i="1" spc="-20" dirty="0">
                <a:latin typeface="Comic Sans MS"/>
                <a:cs typeface="Comic Sans MS"/>
              </a:rPr>
              <a:t>n</a:t>
            </a:r>
            <a:r>
              <a:rPr sz="1650" i="1" spc="30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triangular</a:t>
            </a:r>
            <a:r>
              <a:rPr sz="1600" spc="33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matrix</a:t>
            </a:r>
            <a:r>
              <a:rPr sz="1600" spc="34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(</a:t>
            </a:r>
            <a:r>
              <a:rPr sz="1600" spc="31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segitiga</a:t>
            </a:r>
            <a:r>
              <a:rPr sz="1600" spc="33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atas,</a:t>
            </a:r>
            <a:r>
              <a:rPr sz="1600" spc="31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segitiga </a:t>
            </a:r>
            <a:r>
              <a:rPr sz="1600" spc="-465" dirty="0">
                <a:latin typeface="Comic Sans MS"/>
                <a:cs typeface="Comic Sans MS"/>
              </a:rPr>
              <a:t> </a:t>
            </a:r>
            <a:r>
              <a:rPr sz="1600" spc="-10" dirty="0">
                <a:latin typeface="Comic Sans MS"/>
                <a:cs typeface="Comic Sans MS"/>
              </a:rPr>
              <a:t>bawah</a:t>
            </a:r>
            <a:r>
              <a:rPr sz="1600" spc="1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atau</a:t>
            </a:r>
            <a:r>
              <a:rPr sz="1600" spc="10" dirty="0">
                <a:latin typeface="Comic Sans MS"/>
                <a:cs typeface="Comic Sans MS"/>
              </a:rPr>
              <a:t> </a:t>
            </a:r>
            <a:r>
              <a:rPr sz="1600" spc="-10" dirty="0">
                <a:latin typeface="Comic Sans MS"/>
                <a:cs typeface="Comic Sans MS"/>
              </a:rPr>
              <a:t>diagonal)</a:t>
            </a:r>
            <a:r>
              <a:rPr sz="1600" spc="3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maka</a:t>
            </a:r>
            <a:r>
              <a:rPr sz="1600" spc="2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nilai</a:t>
            </a:r>
            <a:r>
              <a:rPr sz="1600" spc="2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eigen</a:t>
            </a:r>
            <a:r>
              <a:rPr sz="1600" dirty="0">
                <a:latin typeface="Comic Sans MS"/>
                <a:cs typeface="Comic Sans MS"/>
              </a:rPr>
              <a:t> </a:t>
            </a:r>
            <a:r>
              <a:rPr sz="1600" spc="-10" dirty="0">
                <a:latin typeface="Comic Sans MS"/>
                <a:cs typeface="Comic Sans MS"/>
              </a:rPr>
              <a:t>dari</a:t>
            </a:r>
            <a:r>
              <a:rPr sz="1600" spc="2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A</a:t>
            </a:r>
            <a:r>
              <a:rPr sz="160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adalah</a:t>
            </a:r>
            <a:r>
              <a:rPr sz="1600" spc="3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anggota</a:t>
            </a:r>
            <a:r>
              <a:rPr sz="1600" spc="1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diagonal</a:t>
            </a:r>
            <a:r>
              <a:rPr sz="1600" spc="10" dirty="0">
                <a:latin typeface="Comic Sans MS"/>
                <a:cs typeface="Comic Sans MS"/>
              </a:rPr>
              <a:t> </a:t>
            </a:r>
            <a:r>
              <a:rPr sz="1650" i="1" spc="-25" dirty="0">
                <a:latin typeface="Comic Sans MS"/>
                <a:cs typeface="Comic Sans MS"/>
              </a:rPr>
              <a:t>A</a:t>
            </a:r>
            <a:r>
              <a:rPr sz="1600" spc="-25" dirty="0">
                <a:latin typeface="Comic Sans MS"/>
                <a:cs typeface="Comic Sans MS"/>
              </a:rPr>
              <a:t>.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5965" y="2020061"/>
            <a:ext cx="66281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omic Sans MS"/>
                <a:cs typeface="Comic Sans MS"/>
              </a:rPr>
              <a:t>Matriks A</a:t>
            </a:r>
            <a:r>
              <a:rPr sz="2200" spc="10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berikut</a:t>
            </a:r>
            <a:r>
              <a:rPr sz="2200" spc="1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adalah</a:t>
            </a:r>
            <a:r>
              <a:rPr sz="220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sebuah</a:t>
            </a:r>
            <a:r>
              <a:rPr sz="2200" spc="1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matriks</a:t>
            </a:r>
            <a:r>
              <a:rPr sz="2200" spc="2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yang</a:t>
            </a:r>
            <a:r>
              <a:rPr sz="2200" spc="10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bisa </a:t>
            </a:r>
            <a:r>
              <a:rPr sz="2200" spc="-64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didiagonalkan.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00742" y="2981391"/>
            <a:ext cx="399415" cy="3441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3075" spc="22" baseline="-25745" dirty="0">
                <a:latin typeface="Times New Roman"/>
                <a:cs typeface="Times New Roman"/>
              </a:rPr>
              <a:t>7</a:t>
            </a:r>
            <a:r>
              <a:rPr sz="3075" spc="179" baseline="-25745" dirty="0">
                <a:latin typeface="Times New Roman"/>
                <a:cs typeface="Times New Roman"/>
              </a:rPr>
              <a:t> </a:t>
            </a:r>
            <a:r>
              <a:rPr sz="2050" spc="10" dirty="0">
                <a:latin typeface="Symbol"/>
                <a:cs typeface="Symbol"/>
              </a:rPr>
              <a:t>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09523" y="3299281"/>
            <a:ext cx="607695" cy="3441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2050" i="1" spc="15" dirty="0">
                <a:latin typeface="Times New Roman"/>
                <a:cs typeface="Times New Roman"/>
              </a:rPr>
              <a:t>A</a:t>
            </a:r>
            <a:r>
              <a:rPr sz="2050" i="1" spc="-114" dirty="0">
                <a:latin typeface="Times New Roman"/>
                <a:cs typeface="Times New Roman"/>
              </a:rPr>
              <a:t> </a:t>
            </a:r>
            <a:r>
              <a:rPr sz="2050" spc="15" dirty="0">
                <a:latin typeface="Symbol"/>
                <a:cs typeface="Symbol"/>
              </a:rPr>
              <a:t></a:t>
            </a:r>
            <a:r>
              <a:rPr sz="2050" spc="-15" dirty="0">
                <a:latin typeface="Times New Roman"/>
                <a:cs typeface="Times New Roman"/>
              </a:rPr>
              <a:t> </a:t>
            </a:r>
            <a:r>
              <a:rPr sz="3075" spc="15" baseline="13550" dirty="0">
                <a:latin typeface="Symbol"/>
                <a:cs typeface="Symbol"/>
              </a:rPr>
              <a:t></a:t>
            </a:r>
            <a:endParaRPr sz="3075" baseline="135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88658" y="2626667"/>
            <a:ext cx="1949450" cy="161861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765"/>
              </a:spcBef>
              <a:tabLst>
                <a:tab pos="712470" algn="l"/>
                <a:tab pos="1096645" algn="l"/>
                <a:tab pos="1551940" algn="l"/>
              </a:tabLst>
            </a:pPr>
            <a:r>
              <a:rPr sz="3075" spc="75" baseline="-4065" dirty="0">
                <a:latin typeface="Symbol"/>
                <a:cs typeface="Symbol"/>
              </a:rPr>
              <a:t></a:t>
            </a:r>
            <a:r>
              <a:rPr sz="2050" spc="50" dirty="0">
                <a:latin typeface="Symbol"/>
                <a:cs typeface="Symbol"/>
              </a:rPr>
              <a:t></a:t>
            </a:r>
            <a:r>
              <a:rPr sz="2050" spc="50" dirty="0">
                <a:latin typeface="Times New Roman"/>
                <a:cs typeface="Times New Roman"/>
              </a:rPr>
              <a:t>1	</a:t>
            </a:r>
            <a:r>
              <a:rPr sz="2050" spc="15" dirty="0">
                <a:latin typeface="Times New Roman"/>
                <a:cs typeface="Times New Roman"/>
              </a:rPr>
              <a:t>2	4	0</a:t>
            </a:r>
            <a:r>
              <a:rPr sz="2050" spc="70" dirty="0">
                <a:latin typeface="Times New Roman"/>
                <a:cs typeface="Times New Roman"/>
              </a:rPr>
              <a:t> </a:t>
            </a:r>
            <a:r>
              <a:rPr sz="3075" spc="15" baseline="-4065" dirty="0">
                <a:latin typeface="Symbol"/>
                <a:cs typeface="Symbol"/>
              </a:rPr>
              <a:t></a:t>
            </a:r>
            <a:endParaRPr sz="3075" baseline="-4065">
              <a:latin typeface="Symbol"/>
              <a:cs typeface="Symbol"/>
            </a:endParaRPr>
          </a:p>
          <a:p>
            <a:pPr marL="88900">
              <a:lnSpc>
                <a:spcPct val="100000"/>
              </a:lnSpc>
              <a:spcBef>
                <a:spcPts val="675"/>
              </a:spcBef>
              <a:tabLst>
                <a:tab pos="712470" algn="l"/>
                <a:tab pos="1092835" algn="l"/>
                <a:tab pos="1771014" algn="l"/>
              </a:tabLst>
            </a:pPr>
            <a:r>
              <a:rPr sz="3075" spc="15" baseline="25745" dirty="0">
                <a:latin typeface="Symbol"/>
                <a:cs typeface="Symbol"/>
              </a:rPr>
              <a:t></a:t>
            </a:r>
            <a:r>
              <a:rPr sz="3075" spc="97" baseline="25745" dirty="0">
                <a:latin typeface="Times New Roman"/>
                <a:cs typeface="Times New Roman"/>
              </a:rPr>
              <a:t> </a:t>
            </a:r>
            <a:r>
              <a:rPr sz="2050" spc="15" dirty="0">
                <a:latin typeface="Times New Roman"/>
                <a:cs typeface="Times New Roman"/>
              </a:rPr>
              <a:t>0	3	1	</a:t>
            </a:r>
            <a:r>
              <a:rPr sz="3075" spc="15" baseline="-28455" dirty="0">
                <a:latin typeface="Symbol"/>
                <a:cs typeface="Symbol"/>
              </a:rPr>
              <a:t></a:t>
            </a:r>
            <a:endParaRPr sz="3075" baseline="-28455">
              <a:latin typeface="Symbol"/>
              <a:cs typeface="Symbol"/>
            </a:endParaRPr>
          </a:p>
          <a:p>
            <a:pPr marL="88900">
              <a:lnSpc>
                <a:spcPct val="100000"/>
              </a:lnSpc>
              <a:spcBef>
                <a:spcPts val="675"/>
              </a:spcBef>
              <a:tabLst>
                <a:tab pos="710565" algn="l"/>
                <a:tab pos="1094740" algn="l"/>
                <a:tab pos="1549400" algn="l"/>
              </a:tabLst>
            </a:pPr>
            <a:r>
              <a:rPr sz="3075" spc="15" baseline="2710" dirty="0">
                <a:latin typeface="Symbol"/>
                <a:cs typeface="Symbol"/>
              </a:rPr>
              <a:t></a:t>
            </a:r>
            <a:r>
              <a:rPr sz="3075" spc="97" baseline="2710" dirty="0">
                <a:latin typeface="Times New Roman"/>
                <a:cs typeface="Times New Roman"/>
              </a:rPr>
              <a:t> </a:t>
            </a:r>
            <a:r>
              <a:rPr sz="2050" spc="15" dirty="0">
                <a:latin typeface="Times New Roman"/>
                <a:cs typeface="Times New Roman"/>
              </a:rPr>
              <a:t>0	0	5	8</a:t>
            </a:r>
            <a:r>
              <a:rPr sz="2050" spc="90" dirty="0">
                <a:latin typeface="Times New Roman"/>
                <a:cs typeface="Times New Roman"/>
              </a:rPr>
              <a:t> </a:t>
            </a:r>
            <a:r>
              <a:rPr sz="3075" spc="15" baseline="2710" dirty="0">
                <a:latin typeface="Symbol"/>
                <a:cs typeface="Symbol"/>
              </a:rPr>
              <a:t></a:t>
            </a:r>
            <a:endParaRPr sz="3075" baseline="2710">
              <a:latin typeface="Symbol"/>
              <a:cs typeface="Symbol"/>
            </a:endParaRPr>
          </a:p>
          <a:p>
            <a:pPr marL="88900">
              <a:lnSpc>
                <a:spcPct val="100000"/>
              </a:lnSpc>
              <a:spcBef>
                <a:spcPts val="675"/>
              </a:spcBef>
              <a:tabLst>
                <a:tab pos="710565" algn="l"/>
                <a:tab pos="1094740" algn="l"/>
                <a:tab pos="1481455" algn="l"/>
              </a:tabLst>
            </a:pPr>
            <a:r>
              <a:rPr sz="3075" spc="15" baseline="33875" dirty="0">
                <a:latin typeface="Symbol"/>
                <a:cs typeface="Symbol"/>
              </a:rPr>
              <a:t></a:t>
            </a:r>
            <a:r>
              <a:rPr sz="3075" spc="97" baseline="33875" dirty="0">
                <a:latin typeface="Times New Roman"/>
                <a:cs typeface="Times New Roman"/>
              </a:rPr>
              <a:t> </a:t>
            </a:r>
            <a:r>
              <a:rPr sz="2050" spc="15" dirty="0">
                <a:latin typeface="Times New Roman"/>
                <a:cs typeface="Times New Roman"/>
              </a:rPr>
              <a:t>0	0	0	</a:t>
            </a:r>
            <a:r>
              <a:rPr sz="2050" spc="45" dirty="0">
                <a:latin typeface="Symbol"/>
                <a:cs typeface="Symbol"/>
              </a:rPr>
              <a:t></a:t>
            </a:r>
            <a:r>
              <a:rPr sz="2050" spc="45" dirty="0">
                <a:latin typeface="Times New Roman"/>
                <a:cs typeface="Times New Roman"/>
              </a:rPr>
              <a:t>2</a:t>
            </a:r>
            <a:r>
              <a:rPr sz="3075" spc="67" baseline="33875" dirty="0">
                <a:latin typeface="Symbol"/>
                <a:cs typeface="Symbol"/>
              </a:rPr>
              <a:t></a:t>
            </a:r>
            <a:endParaRPr sz="3075" baseline="33875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64858" y="3963220"/>
            <a:ext cx="127000" cy="3441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050" spc="10" dirty="0">
                <a:latin typeface="Symbol"/>
                <a:cs typeface="Symbol"/>
              </a:rPr>
              <a:t>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47524" y="3963220"/>
            <a:ext cx="127000" cy="3441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050" spc="10" dirty="0">
                <a:latin typeface="Symbol"/>
                <a:cs typeface="Symbol"/>
              </a:rPr>
              <a:t></a:t>
            </a:r>
            <a:endParaRPr sz="20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4500" y="2143125"/>
            <a:ext cx="5857875" cy="1570355"/>
          </a:xfrm>
          <a:custGeom>
            <a:avLst/>
            <a:gdLst/>
            <a:ahLst/>
            <a:cxnLst/>
            <a:rect l="l" t="t" r="r" b="b"/>
            <a:pathLst>
              <a:path w="5857875" h="1570354">
                <a:moveTo>
                  <a:pt x="5857875" y="0"/>
                </a:moveTo>
                <a:lnTo>
                  <a:pt x="0" y="0"/>
                </a:lnTo>
                <a:lnTo>
                  <a:pt x="0" y="1570101"/>
                </a:lnTo>
                <a:lnTo>
                  <a:pt x="5857875" y="1570101"/>
                </a:lnTo>
                <a:lnTo>
                  <a:pt x="5857875" y="0"/>
                </a:lnTo>
                <a:close/>
              </a:path>
            </a:pathLst>
          </a:custGeom>
          <a:solidFill>
            <a:srgbClr val="C4BC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57197" y="2146172"/>
            <a:ext cx="537400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6280" marR="5080" indent="-704215">
              <a:lnSpc>
                <a:spcPct val="100000"/>
              </a:lnSpc>
              <a:spcBef>
                <a:spcPts val="100"/>
              </a:spcBef>
            </a:pPr>
            <a:r>
              <a:rPr sz="4800" b="0" dirty="0">
                <a:solidFill>
                  <a:srgbClr val="000000"/>
                </a:solidFill>
                <a:latin typeface="Comic Sans MS"/>
                <a:cs typeface="Comic Sans MS"/>
              </a:rPr>
              <a:t>DI</a:t>
            </a:r>
            <a:r>
              <a:rPr sz="4800" b="0" spc="10" dirty="0">
                <a:solidFill>
                  <a:srgbClr val="000000"/>
                </a:solidFill>
                <a:latin typeface="Comic Sans MS"/>
                <a:cs typeface="Comic Sans MS"/>
              </a:rPr>
              <a:t>A</a:t>
            </a:r>
            <a:r>
              <a:rPr sz="4800" b="0" dirty="0">
                <a:solidFill>
                  <a:srgbClr val="000000"/>
                </a:solidFill>
                <a:latin typeface="Comic Sans MS"/>
                <a:cs typeface="Comic Sans MS"/>
              </a:rPr>
              <a:t>GONALIS</a:t>
            </a:r>
            <a:r>
              <a:rPr sz="4800" b="0" spc="10" dirty="0">
                <a:solidFill>
                  <a:srgbClr val="000000"/>
                </a:solidFill>
                <a:latin typeface="Comic Sans MS"/>
                <a:cs typeface="Comic Sans MS"/>
              </a:rPr>
              <a:t>A</a:t>
            </a:r>
            <a:r>
              <a:rPr sz="4800" b="0" spc="-5" dirty="0">
                <a:solidFill>
                  <a:srgbClr val="000000"/>
                </a:solidFill>
                <a:latin typeface="Comic Sans MS"/>
                <a:cs typeface="Comic Sans MS"/>
              </a:rPr>
              <a:t>SI  ORTOGONAL</a:t>
            </a:r>
            <a:endParaRPr sz="4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"/>
            <a:ext cx="9144000" cy="462280"/>
          </a:xfrm>
          <a:custGeom>
            <a:avLst/>
            <a:gdLst/>
            <a:ahLst/>
            <a:cxnLst/>
            <a:rect l="l" t="t" r="r" b="b"/>
            <a:pathLst>
              <a:path w="9144000" h="462280">
                <a:moveTo>
                  <a:pt x="9144000" y="0"/>
                </a:moveTo>
                <a:lnTo>
                  <a:pt x="0" y="0"/>
                </a:lnTo>
                <a:lnTo>
                  <a:pt x="0" y="461962"/>
                </a:lnTo>
                <a:lnTo>
                  <a:pt x="9144000" y="461962"/>
                </a:lnTo>
                <a:lnTo>
                  <a:pt x="9144000" y="0"/>
                </a:lnTo>
                <a:close/>
              </a:path>
            </a:pathLst>
          </a:custGeom>
          <a:solidFill>
            <a:srgbClr val="C4BC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94994" y="17780"/>
            <a:ext cx="7355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omic Sans MS"/>
                <a:cs typeface="Comic Sans MS"/>
              </a:rPr>
              <a:t>Masalah</a:t>
            </a:r>
            <a:r>
              <a:rPr sz="2400" b="1" spc="-5" dirty="0">
                <a:latin typeface="Comic Sans MS"/>
                <a:cs typeface="Comic Sans MS"/>
              </a:rPr>
              <a:t> Diagonalisasi</a:t>
            </a:r>
            <a:r>
              <a:rPr sz="2400" b="1" spc="30" dirty="0">
                <a:latin typeface="Comic Sans MS"/>
                <a:cs typeface="Comic Sans MS"/>
              </a:rPr>
              <a:t> </a:t>
            </a:r>
            <a:r>
              <a:rPr sz="2400" b="1" spc="-5" dirty="0">
                <a:latin typeface="Comic Sans MS"/>
                <a:cs typeface="Comic Sans MS"/>
              </a:rPr>
              <a:t>Ortogonal</a:t>
            </a:r>
            <a:r>
              <a:rPr sz="2400" b="1" spc="5" dirty="0">
                <a:latin typeface="Comic Sans MS"/>
                <a:cs typeface="Comic Sans MS"/>
              </a:rPr>
              <a:t> </a:t>
            </a:r>
            <a:r>
              <a:rPr sz="2400" b="1" spc="-5" dirty="0">
                <a:latin typeface="Comic Sans MS"/>
                <a:cs typeface="Comic Sans MS"/>
              </a:rPr>
              <a:t>(Bentuk</a:t>
            </a:r>
            <a:r>
              <a:rPr sz="2400" b="1" spc="-10" dirty="0">
                <a:latin typeface="Comic Sans MS"/>
                <a:cs typeface="Comic Sans MS"/>
              </a:rPr>
              <a:t> </a:t>
            </a:r>
            <a:r>
              <a:rPr sz="2400" b="1" spc="-5" dirty="0">
                <a:latin typeface="Comic Sans MS"/>
                <a:cs typeface="Comic Sans MS"/>
              </a:rPr>
              <a:t>Matriks)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8625" y="1357375"/>
            <a:ext cx="8229600" cy="2357755"/>
          </a:xfrm>
          <a:custGeom>
            <a:avLst/>
            <a:gdLst/>
            <a:ahLst/>
            <a:cxnLst/>
            <a:rect l="l" t="t" r="r" b="b"/>
            <a:pathLst>
              <a:path w="8229600" h="2357754">
                <a:moveTo>
                  <a:pt x="8229600" y="0"/>
                </a:moveTo>
                <a:lnTo>
                  <a:pt x="0" y="0"/>
                </a:lnTo>
                <a:lnTo>
                  <a:pt x="0" y="2357374"/>
                </a:lnTo>
                <a:lnTo>
                  <a:pt x="8229600" y="2357374"/>
                </a:lnTo>
                <a:lnTo>
                  <a:pt x="82296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07593" y="1375409"/>
            <a:ext cx="80721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602105" algn="l"/>
                <a:tab pos="2597150" algn="l"/>
                <a:tab pos="3906520" algn="l"/>
                <a:tab pos="4445000" algn="l"/>
                <a:tab pos="5260340" algn="l"/>
                <a:tab pos="5985510" algn="l"/>
                <a:tab pos="6981190" algn="l"/>
              </a:tabLst>
            </a:pPr>
            <a:r>
              <a:rPr b="0" dirty="0">
                <a:solidFill>
                  <a:srgbClr val="000000"/>
                </a:solidFill>
                <a:latin typeface="Comic Sans MS"/>
                <a:cs typeface="Comic Sans MS"/>
              </a:rPr>
              <a:t>Diket</a:t>
            </a:r>
            <a:r>
              <a:rPr b="0" spc="-10" dirty="0">
                <a:solidFill>
                  <a:srgbClr val="000000"/>
                </a:solidFill>
                <a:latin typeface="Comic Sans MS"/>
                <a:cs typeface="Comic Sans MS"/>
              </a:rPr>
              <a:t>a</a:t>
            </a:r>
            <a:r>
              <a:rPr b="0" dirty="0">
                <a:solidFill>
                  <a:srgbClr val="000000"/>
                </a:solidFill>
                <a:latin typeface="Comic Sans MS"/>
                <a:cs typeface="Comic Sans MS"/>
              </a:rPr>
              <a:t>hui	su</a:t>
            </a:r>
            <a:r>
              <a:rPr b="0" spc="-10" dirty="0">
                <a:solidFill>
                  <a:srgbClr val="000000"/>
                </a:solidFill>
                <a:latin typeface="Comic Sans MS"/>
                <a:cs typeface="Comic Sans MS"/>
              </a:rPr>
              <a:t>a</a:t>
            </a:r>
            <a:r>
              <a:rPr b="0" spc="-5" dirty="0">
                <a:solidFill>
                  <a:srgbClr val="000000"/>
                </a:solidFill>
                <a:latin typeface="Comic Sans MS"/>
                <a:cs typeface="Comic Sans MS"/>
              </a:rPr>
              <a:t>t</a:t>
            </a:r>
            <a:r>
              <a:rPr b="0" dirty="0">
                <a:solidFill>
                  <a:srgbClr val="000000"/>
                </a:solidFill>
                <a:latin typeface="Comic Sans MS"/>
                <a:cs typeface="Comic Sans MS"/>
              </a:rPr>
              <a:t>u	</a:t>
            </a:r>
            <a:r>
              <a:rPr b="0" spc="-20" dirty="0">
                <a:solidFill>
                  <a:srgbClr val="000000"/>
                </a:solidFill>
                <a:latin typeface="Comic Sans MS"/>
                <a:cs typeface="Comic Sans MS"/>
              </a:rPr>
              <a:t>m</a:t>
            </a:r>
            <a:r>
              <a:rPr b="0" dirty="0">
                <a:solidFill>
                  <a:srgbClr val="000000"/>
                </a:solidFill>
                <a:latin typeface="Comic Sans MS"/>
                <a:cs typeface="Comic Sans MS"/>
              </a:rPr>
              <a:t>a</a:t>
            </a:r>
            <a:r>
              <a:rPr b="0" spc="-10" dirty="0">
                <a:solidFill>
                  <a:srgbClr val="000000"/>
                </a:solidFill>
                <a:latin typeface="Comic Sans MS"/>
                <a:cs typeface="Comic Sans MS"/>
              </a:rPr>
              <a:t>t</a:t>
            </a:r>
            <a:r>
              <a:rPr b="0" spc="-5" dirty="0">
                <a:solidFill>
                  <a:srgbClr val="000000"/>
                </a:solidFill>
                <a:latin typeface="Comic Sans MS"/>
                <a:cs typeface="Comic Sans MS"/>
              </a:rPr>
              <a:t>rik</a:t>
            </a:r>
            <a:r>
              <a:rPr b="0" dirty="0">
                <a:solidFill>
                  <a:srgbClr val="000000"/>
                </a:solidFill>
                <a:latin typeface="Comic Sans MS"/>
                <a:cs typeface="Comic Sans MS"/>
              </a:rPr>
              <a:t>s	</a:t>
            </a:r>
            <a:r>
              <a:rPr b="0" spc="-5" dirty="0">
                <a:solidFill>
                  <a:srgbClr val="000000"/>
                </a:solidFill>
                <a:latin typeface="Comic Sans MS"/>
                <a:cs typeface="Comic Sans MS"/>
              </a:rPr>
              <a:t>A</a:t>
            </a:r>
            <a:r>
              <a:rPr b="0" dirty="0">
                <a:solidFill>
                  <a:srgbClr val="000000"/>
                </a:solidFill>
                <a:latin typeface="Comic Sans MS"/>
                <a:cs typeface="Comic Sans MS"/>
              </a:rPr>
              <a:t>,	</a:t>
            </a:r>
            <a:r>
              <a:rPr b="0" spc="-5" dirty="0">
                <a:solidFill>
                  <a:srgbClr val="000000"/>
                </a:solidFill>
                <a:latin typeface="Comic Sans MS"/>
                <a:cs typeface="Comic Sans MS"/>
              </a:rPr>
              <a:t>nx</a:t>
            </a:r>
            <a:r>
              <a:rPr b="0" spc="5" dirty="0">
                <a:solidFill>
                  <a:srgbClr val="000000"/>
                </a:solidFill>
                <a:latin typeface="Comic Sans MS"/>
                <a:cs typeface="Comic Sans MS"/>
              </a:rPr>
              <a:t>n</a:t>
            </a:r>
            <a:r>
              <a:rPr b="0" dirty="0">
                <a:solidFill>
                  <a:srgbClr val="000000"/>
                </a:solidFill>
                <a:latin typeface="Comic Sans MS"/>
                <a:cs typeface="Comic Sans MS"/>
              </a:rPr>
              <a:t>,	</a:t>
            </a:r>
            <a:r>
              <a:rPr b="0" spc="-10" dirty="0">
                <a:solidFill>
                  <a:srgbClr val="000000"/>
                </a:solidFill>
                <a:latin typeface="Comic Sans MS"/>
                <a:cs typeface="Comic Sans MS"/>
              </a:rPr>
              <a:t>da</a:t>
            </a:r>
            <a:r>
              <a:rPr b="0" dirty="0">
                <a:solidFill>
                  <a:srgbClr val="000000"/>
                </a:solidFill>
                <a:latin typeface="Comic Sans MS"/>
                <a:cs typeface="Comic Sans MS"/>
              </a:rPr>
              <a:t>n	su</a:t>
            </a:r>
            <a:r>
              <a:rPr b="0" spc="-10" dirty="0">
                <a:solidFill>
                  <a:srgbClr val="000000"/>
                </a:solidFill>
                <a:latin typeface="Comic Sans MS"/>
                <a:cs typeface="Comic Sans MS"/>
              </a:rPr>
              <a:t>a</a:t>
            </a:r>
            <a:r>
              <a:rPr b="0" spc="-5" dirty="0">
                <a:solidFill>
                  <a:srgbClr val="000000"/>
                </a:solidFill>
                <a:latin typeface="Comic Sans MS"/>
                <a:cs typeface="Comic Sans MS"/>
              </a:rPr>
              <a:t>t</a:t>
            </a:r>
            <a:r>
              <a:rPr b="0" dirty="0">
                <a:solidFill>
                  <a:srgbClr val="000000"/>
                </a:solidFill>
                <a:latin typeface="Comic Sans MS"/>
                <a:cs typeface="Comic Sans MS"/>
              </a:rPr>
              <a:t>u	</a:t>
            </a:r>
            <a:r>
              <a:rPr b="0" spc="-20" dirty="0">
                <a:solidFill>
                  <a:srgbClr val="000000"/>
                </a:solidFill>
                <a:latin typeface="Comic Sans MS"/>
                <a:cs typeface="Comic Sans MS"/>
              </a:rPr>
              <a:t>m</a:t>
            </a:r>
            <a:r>
              <a:rPr b="0" dirty="0">
                <a:solidFill>
                  <a:srgbClr val="000000"/>
                </a:solidFill>
                <a:latin typeface="Comic Sans MS"/>
                <a:cs typeface="Comic Sans MS"/>
              </a:rPr>
              <a:t>a</a:t>
            </a:r>
            <a:r>
              <a:rPr b="0" spc="-10" dirty="0">
                <a:solidFill>
                  <a:srgbClr val="000000"/>
                </a:solidFill>
                <a:latin typeface="Comic Sans MS"/>
                <a:cs typeface="Comic Sans MS"/>
              </a:rPr>
              <a:t>t</a:t>
            </a:r>
            <a:r>
              <a:rPr b="0" spc="-5" dirty="0">
                <a:solidFill>
                  <a:srgbClr val="000000"/>
                </a:solidFill>
                <a:latin typeface="Comic Sans MS"/>
                <a:cs typeface="Comic Sans MS"/>
              </a:rPr>
              <a:t>riks  ortogonal</a:t>
            </a:r>
            <a:r>
              <a:rPr b="0" spc="-25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b="0" dirty="0">
                <a:solidFill>
                  <a:srgbClr val="000000"/>
                </a:solidFill>
                <a:latin typeface="Comic Sans MS"/>
                <a:cs typeface="Comic Sans MS"/>
              </a:rPr>
              <a:t>P </a:t>
            </a:r>
            <a:r>
              <a:rPr b="0" spc="-5" dirty="0">
                <a:solidFill>
                  <a:srgbClr val="000000"/>
                </a:solidFill>
                <a:latin typeface="Comic Sans MS"/>
                <a:cs typeface="Comic Sans MS"/>
              </a:rPr>
              <a:t>sedemikian</a:t>
            </a:r>
            <a:r>
              <a:rPr b="0" dirty="0">
                <a:solidFill>
                  <a:srgbClr val="000000"/>
                </a:solidFill>
                <a:latin typeface="Comic Sans MS"/>
                <a:cs typeface="Comic Sans MS"/>
              </a:rPr>
              <a:t> sehingga</a:t>
            </a:r>
            <a:r>
              <a:rPr b="0" spc="-20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b="0" dirty="0">
                <a:solidFill>
                  <a:srgbClr val="000000"/>
                </a:solidFill>
                <a:latin typeface="Comic Sans MS"/>
                <a:cs typeface="Comic Sans MS"/>
              </a:rPr>
              <a:t>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94893" y="2126575"/>
            <a:ext cx="8096250" cy="125031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20"/>
              </a:spcBef>
            </a:pPr>
            <a:r>
              <a:rPr sz="2400" b="1" spc="-5" dirty="0">
                <a:solidFill>
                  <a:srgbClr val="FF0000"/>
                </a:solidFill>
                <a:latin typeface="Comic Sans MS"/>
                <a:cs typeface="Comic Sans MS"/>
              </a:rPr>
              <a:t>P</a:t>
            </a:r>
            <a:r>
              <a:rPr sz="2400" b="1" spc="-7" baseline="24305" dirty="0">
                <a:solidFill>
                  <a:srgbClr val="FF0000"/>
                </a:solidFill>
                <a:latin typeface="Comic Sans MS"/>
                <a:cs typeface="Comic Sans MS"/>
              </a:rPr>
              <a:t>-1</a:t>
            </a:r>
            <a:r>
              <a:rPr sz="2400" b="1" spc="-5" dirty="0">
                <a:solidFill>
                  <a:srgbClr val="FF0000"/>
                </a:solidFill>
                <a:latin typeface="Comic Sans MS"/>
                <a:cs typeface="Comic Sans MS"/>
              </a:rPr>
              <a:t>AP</a:t>
            </a:r>
            <a:r>
              <a:rPr sz="2400" b="1" spc="-6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omic Sans MS"/>
                <a:cs typeface="Comic Sans MS"/>
              </a:rPr>
              <a:t>=</a:t>
            </a:r>
            <a:r>
              <a:rPr sz="2400" b="1" spc="-2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mic Sans MS"/>
                <a:cs typeface="Comic Sans MS"/>
              </a:rPr>
              <a:t>P</a:t>
            </a:r>
            <a:r>
              <a:rPr sz="2400" b="1" spc="-7" baseline="24305" dirty="0">
                <a:solidFill>
                  <a:srgbClr val="FF0000"/>
                </a:solidFill>
                <a:latin typeface="Comic Sans MS"/>
                <a:cs typeface="Comic Sans MS"/>
              </a:rPr>
              <a:t>T</a:t>
            </a:r>
            <a:r>
              <a:rPr sz="2400" b="1" spc="-5" dirty="0">
                <a:solidFill>
                  <a:srgbClr val="FF0000"/>
                </a:solidFill>
                <a:latin typeface="Comic Sans MS"/>
                <a:cs typeface="Comic Sans MS"/>
              </a:rPr>
              <a:t>AP=D</a:t>
            </a:r>
            <a:endParaRPr sz="2400">
              <a:latin typeface="Comic Sans MS"/>
              <a:cs typeface="Comic Sans MS"/>
            </a:endParaRPr>
          </a:p>
          <a:p>
            <a:pPr marL="25400" marR="17780">
              <a:lnSpc>
                <a:spcPts val="2880"/>
              </a:lnSpc>
              <a:spcBef>
                <a:spcPts val="675"/>
              </a:spcBef>
              <a:tabLst>
                <a:tab pos="921385" algn="l"/>
                <a:tab pos="1327785" algn="l"/>
                <a:tab pos="2574925" algn="l"/>
                <a:tab pos="3553460" algn="l"/>
                <a:tab pos="5624830" algn="l"/>
                <a:tab pos="6739255" algn="l"/>
              </a:tabLst>
            </a:pPr>
            <a:r>
              <a:rPr sz="2400" dirty="0">
                <a:latin typeface="Comic Sans MS"/>
                <a:cs typeface="Comic Sans MS"/>
              </a:rPr>
              <a:t>m</a:t>
            </a:r>
            <a:r>
              <a:rPr sz="2400" spc="-10" dirty="0">
                <a:latin typeface="Comic Sans MS"/>
                <a:cs typeface="Comic Sans MS"/>
              </a:rPr>
              <a:t>a</a:t>
            </a:r>
            <a:r>
              <a:rPr sz="2400" spc="-5" dirty="0">
                <a:latin typeface="Comic Sans MS"/>
                <a:cs typeface="Comic Sans MS"/>
              </a:rPr>
              <a:t>k</a:t>
            </a:r>
            <a:r>
              <a:rPr sz="2400" dirty="0">
                <a:latin typeface="Comic Sans MS"/>
                <a:cs typeface="Comic Sans MS"/>
              </a:rPr>
              <a:t>a	</a:t>
            </a:r>
            <a:r>
              <a:rPr sz="2500" i="1" spc="-75" dirty="0">
                <a:solidFill>
                  <a:srgbClr val="FF0000"/>
                </a:solidFill>
                <a:latin typeface="Comic Sans MS"/>
                <a:cs typeface="Comic Sans MS"/>
              </a:rPr>
              <a:t>A</a:t>
            </a:r>
            <a:r>
              <a:rPr sz="2500" i="1" dirty="0">
                <a:solidFill>
                  <a:srgbClr val="FF0000"/>
                </a:solidFill>
                <a:latin typeface="Comic Sans MS"/>
                <a:cs typeface="Comic Sans MS"/>
              </a:rPr>
              <a:t>	</a:t>
            </a:r>
            <a:r>
              <a:rPr sz="2400" spc="-5" dirty="0">
                <a:latin typeface="Comic Sans MS"/>
                <a:cs typeface="Comic Sans MS"/>
              </a:rPr>
              <a:t>di</a:t>
            </a:r>
            <a:r>
              <a:rPr sz="2400" spc="-15" dirty="0">
                <a:latin typeface="Comic Sans MS"/>
                <a:cs typeface="Comic Sans MS"/>
              </a:rPr>
              <a:t>s</a:t>
            </a:r>
            <a:r>
              <a:rPr sz="2400" dirty="0">
                <a:latin typeface="Comic Sans MS"/>
                <a:cs typeface="Comic Sans MS"/>
              </a:rPr>
              <a:t>e</a:t>
            </a:r>
            <a:r>
              <a:rPr sz="2400" spc="5" dirty="0">
                <a:latin typeface="Comic Sans MS"/>
                <a:cs typeface="Comic Sans MS"/>
              </a:rPr>
              <a:t>b</a:t>
            </a:r>
            <a:r>
              <a:rPr sz="2400" dirty="0">
                <a:latin typeface="Comic Sans MS"/>
                <a:cs typeface="Comic Sans MS"/>
              </a:rPr>
              <a:t>ut	</a:t>
            </a: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d</a:t>
            </a:r>
            <a:r>
              <a:rPr sz="2400" spc="-25" dirty="0">
                <a:solidFill>
                  <a:srgbClr val="FF0000"/>
                </a:solidFill>
                <a:latin typeface="Comic Sans MS"/>
                <a:cs typeface="Comic Sans MS"/>
              </a:rPr>
              <a:t>a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pat	</a:t>
            </a: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didia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gonalkan	secara	orto</a:t>
            </a:r>
            <a:r>
              <a:rPr sz="2400" spc="-10" dirty="0">
                <a:solidFill>
                  <a:srgbClr val="FF0000"/>
                </a:solidFill>
                <a:latin typeface="Comic Sans MS"/>
                <a:cs typeface="Comic Sans MS"/>
              </a:rPr>
              <a:t>g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onal  </a:t>
            </a:r>
            <a:r>
              <a:rPr sz="2400" spc="-10" dirty="0">
                <a:latin typeface="Comic Sans MS"/>
                <a:cs typeface="Comic Sans MS"/>
              </a:rPr>
              <a:t>dan</a:t>
            </a:r>
            <a:r>
              <a:rPr sz="2400" spc="-5" dirty="0"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P </a:t>
            </a:r>
            <a:r>
              <a:rPr sz="2400" spc="-5" dirty="0">
                <a:latin typeface="Comic Sans MS"/>
                <a:cs typeface="Comic Sans MS"/>
              </a:rPr>
              <a:t>disebut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mendiagonalkan</a:t>
            </a:r>
            <a:r>
              <a:rPr sz="2400" spc="3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A</a:t>
            </a:r>
            <a:r>
              <a:rPr sz="2400" spc="-1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secara</a:t>
            </a:r>
            <a:r>
              <a:rPr sz="2400" spc="-2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ortogonal</a:t>
            </a:r>
            <a:r>
              <a:rPr sz="2400" spc="-5" dirty="0">
                <a:latin typeface="Comic Sans MS"/>
                <a:cs typeface="Comic Sans MS"/>
              </a:rPr>
              <a:t>.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"/>
            <a:ext cx="9144000" cy="462280"/>
          </a:xfrm>
          <a:custGeom>
            <a:avLst/>
            <a:gdLst/>
            <a:ahLst/>
            <a:cxnLst/>
            <a:rect l="l" t="t" r="r" b="b"/>
            <a:pathLst>
              <a:path w="9144000" h="462280">
                <a:moveTo>
                  <a:pt x="9144000" y="0"/>
                </a:moveTo>
                <a:lnTo>
                  <a:pt x="0" y="0"/>
                </a:lnTo>
                <a:lnTo>
                  <a:pt x="0" y="461962"/>
                </a:lnTo>
                <a:lnTo>
                  <a:pt x="9144000" y="461962"/>
                </a:lnTo>
                <a:lnTo>
                  <a:pt x="9144000" y="0"/>
                </a:lnTo>
                <a:close/>
              </a:path>
            </a:pathLst>
          </a:custGeom>
          <a:solidFill>
            <a:srgbClr val="C4BC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4994" y="17780"/>
            <a:ext cx="7355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0000"/>
                </a:solidFill>
              </a:rPr>
              <a:t>Masalah</a:t>
            </a:r>
            <a:r>
              <a:rPr spc="-5" dirty="0">
                <a:solidFill>
                  <a:srgbClr val="000000"/>
                </a:solidFill>
              </a:rPr>
              <a:t> Diagonalisasi</a:t>
            </a:r>
            <a:r>
              <a:rPr spc="3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Ortogonal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(Bentuk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Matriks)</a:t>
            </a:r>
          </a:p>
        </p:txBody>
      </p:sp>
      <p:sp>
        <p:nvSpPr>
          <p:cNvPr id="4" name="object 4"/>
          <p:cNvSpPr/>
          <p:nvPr/>
        </p:nvSpPr>
        <p:spPr>
          <a:xfrm>
            <a:off x="357187" y="1357375"/>
            <a:ext cx="8358505" cy="4764405"/>
          </a:xfrm>
          <a:custGeom>
            <a:avLst/>
            <a:gdLst/>
            <a:ahLst/>
            <a:cxnLst/>
            <a:rect l="l" t="t" r="r" b="b"/>
            <a:pathLst>
              <a:path w="8358505" h="4764405">
                <a:moveTo>
                  <a:pt x="0" y="4764024"/>
                </a:moveTo>
                <a:lnTo>
                  <a:pt x="8358124" y="4764024"/>
                </a:lnTo>
                <a:lnTo>
                  <a:pt x="8358124" y="0"/>
                </a:lnTo>
                <a:lnTo>
                  <a:pt x="0" y="0"/>
                </a:lnTo>
                <a:lnTo>
                  <a:pt x="0" y="4764024"/>
                </a:lnTo>
                <a:close/>
              </a:path>
            </a:pathLst>
          </a:custGeom>
          <a:ln w="127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9242" y="650239"/>
            <a:ext cx="8210550" cy="5379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200" spc="-10" dirty="0">
                <a:latin typeface="Comic Sans MS"/>
                <a:cs typeface="Comic Sans MS"/>
              </a:rPr>
              <a:t>Setiap</a:t>
            </a:r>
            <a:r>
              <a:rPr sz="2200" spc="5" dirty="0">
                <a:latin typeface="Comic Sans MS"/>
                <a:cs typeface="Comic Sans MS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Comic Sans MS"/>
                <a:cs typeface="Comic Sans MS"/>
              </a:rPr>
              <a:t>matriks</a:t>
            </a:r>
            <a:r>
              <a:rPr sz="2200" b="1" spc="2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Comic Sans MS"/>
                <a:cs typeface="Comic Sans MS"/>
              </a:rPr>
              <a:t>simetris</a:t>
            </a:r>
            <a:r>
              <a:rPr sz="2200" b="1" spc="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dapat</a:t>
            </a:r>
            <a:r>
              <a:rPr sz="2200" spc="1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didiagonalkan</a:t>
            </a:r>
            <a:r>
              <a:rPr sz="2200" spc="1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secara</a:t>
            </a:r>
            <a:r>
              <a:rPr sz="2200" spc="15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ortogonal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 marL="109220">
              <a:lnSpc>
                <a:spcPct val="100000"/>
              </a:lnSpc>
              <a:spcBef>
                <a:spcPts val="1785"/>
              </a:spcBef>
            </a:pPr>
            <a:r>
              <a:rPr sz="2200" spc="-10" dirty="0">
                <a:latin typeface="Comic Sans MS"/>
                <a:cs typeface="Comic Sans MS"/>
              </a:rPr>
              <a:t>Jika</a:t>
            </a:r>
            <a:r>
              <a:rPr sz="220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A</a:t>
            </a:r>
            <a:r>
              <a:rPr sz="220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adalah</a:t>
            </a:r>
            <a:r>
              <a:rPr sz="2200" spc="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matriks</a:t>
            </a:r>
            <a:r>
              <a:rPr sz="2200" spc="55" dirty="0">
                <a:latin typeface="Comic Sans MS"/>
                <a:cs typeface="Comic Sans MS"/>
              </a:rPr>
              <a:t> </a:t>
            </a:r>
            <a:r>
              <a:rPr sz="2300" i="1" spc="-45" dirty="0">
                <a:latin typeface="Comic Sans MS"/>
                <a:cs typeface="Comic Sans MS"/>
              </a:rPr>
              <a:t>n</a:t>
            </a:r>
            <a:r>
              <a:rPr sz="2200" spc="-45" dirty="0">
                <a:latin typeface="Symbol"/>
                <a:cs typeface="Symbol"/>
              </a:rPr>
              <a:t></a:t>
            </a:r>
            <a:r>
              <a:rPr sz="2300" i="1" spc="-45" dirty="0">
                <a:latin typeface="Comic Sans MS"/>
                <a:cs typeface="Comic Sans MS"/>
              </a:rPr>
              <a:t>n</a:t>
            </a:r>
            <a:r>
              <a:rPr sz="2300" i="1" spc="-1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maka</a:t>
            </a:r>
            <a:r>
              <a:rPr sz="2200" spc="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pernyataan</a:t>
            </a:r>
            <a:r>
              <a:rPr sz="2200" spc="20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berikut</a:t>
            </a:r>
            <a:r>
              <a:rPr sz="2200" spc="1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ekuivalen:</a:t>
            </a:r>
            <a:endParaRPr sz="2200">
              <a:latin typeface="Comic Sans MS"/>
              <a:cs typeface="Comic Sans MS"/>
            </a:endParaRPr>
          </a:p>
          <a:p>
            <a:pPr marL="853440" indent="-287020">
              <a:lnSpc>
                <a:spcPct val="100000"/>
              </a:lnSpc>
              <a:spcBef>
                <a:spcPts val="395"/>
              </a:spcBef>
              <a:buSzPct val="95652"/>
              <a:buFont typeface="Arial"/>
              <a:buChar char="•"/>
              <a:tabLst>
                <a:tab pos="852805" algn="l"/>
                <a:tab pos="853440" algn="l"/>
              </a:tabLst>
            </a:pPr>
            <a:r>
              <a:rPr sz="2300" i="1" spc="-75" dirty="0">
                <a:latin typeface="Comic Sans MS"/>
                <a:cs typeface="Comic Sans MS"/>
              </a:rPr>
              <a:t>A</a:t>
            </a:r>
            <a:r>
              <a:rPr sz="2300" i="1" spc="-3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dapat</a:t>
            </a:r>
            <a:r>
              <a:rPr sz="2200" spc="-10" dirty="0">
                <a:latin typeface="Comic Sans MS"/>
                <a:cs typeface="Comic Sans MS"/>
              </a:rPr>
              <a:t> didiagonalkan</a:t>
            </a:r>
            <a:r>
              <a:rPr sz="220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secara</a:t>
            </a:r>
            <a:r>
              <a:rPr sz="2200" spc="1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ortogonal.</a:t>
            </a:r>
            <a:endParaRPr sz="2200">
              <a:latin typeface="Comic Sans MS"/>
              <a:cs typeface="Comic Sans MS"/>
            </a:endParaRPr>
          </a:p>
          <a:p>
            <a:pPr marL="853440" marR="1011555" indent="-287020">
              <a:lnSpc>
                <a:spcPts val="2640"/>
              </a:lnSpc>
              <a:spcBef>
                <a:spcPts val="600"/>
              </a:spcBef>
              <a:buSzPct val="95652"/>
              <a:buFont typeface="Arial"/>
              <a:buChar char="•"/>
              <a:tabLst>
                <a:tab pos="852805" algn="l"/>
                <a:tab pos="853440" algn="l"/>
              </a:tabLst>
            </a:pPr>
            <a:r>
              <a:rPr sz="2300" i="1" spc="-80" dirty="0">
                <a:latin typeface="Comic Sans MS"/>
                <a:cs typeface="Comic Sans MS"/>
              </a:rPr>
              <a:t>A</a:t>
            </a:r>
            <a:r>
              <a:rPr sz="2300" i="1" spc="-3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mempunyai</a:t>
            </a:r>
            <a:r>
              <a:rPr sz="2200" spc="2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suatu</a:t>
            </a:r>
            <a:r>
              <a:rPr sz="2200" spc="3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himpunan</a:t>
            </a:r>
            <a:r>
              <a:rPr sz="2200" spc="1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n</a:t>
            </a:r>
            <a:r>
              <a:rPr sz="2200" spc="10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vektor</a:t>
            </a:r>
            <a:r>
              <a:rPr sz="2200" spc="1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eigen yang </a:t>
            </a:r>
            <a:r>
              <a:rPr sz="2200" spc="-640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ortonormal.</a:t>
            </a:r>
            <a:endParaRPr sz="2200">
              <a:latin typeface="Comic Sans MS"/>
              <a:cs typeface="Comic Sans MS"/>
            </a:endParaRPr>
          </a:p>
          <a:p>
            <a:pPr marL="853440" indent="-287020">
              <a:lnSpc>
                <a:spcPct val="100000"/>
              </a:lnSpc>
              <a:spcBef>
                <a:spcPts val="340"/>
              </a:spcBef>
              <a:buSzPct val="95652"/>
              <a:buFont typeface="Arial"/>
              <a:buChar char="•"/>
              <a:tabLst>
                <a:tab pos="852805" algn="l"/>
                <a:tab pos="853440" algn="l"/>
              </a:tabLst>
            </a:pPr>
            <a:r>
              <a:rPr sz="2300" i="1" u="sng" spc="-80" dirty="0">
                <a:solidFill>
                  <a:srgbClr val="0F03BC"/>
                </a:solidFill>
                <a:uFill>
                  <a:solidFill>
                    <a:srgbClr val="0F03BC"/>
                  </a:solidFill>
                </a:uFill>
                <a:latin typeface="Comic Sans MS"/>
                <a:cs typeface="Comic Sans MS"/>
              </a:rPr>
              <a:t>A</a:t>
            </a:r>
            <a:r>
              <a:rPr sz="2300" i="1" u="sng" spc="-55" dirty="0">
                <a:solidFill>
                  <a:srgbClr val="0F03BC"/>
                </a:solidFill>
                <a:uFill>
                  <a:solidFill>
                    <a:srgbClr val="0F03BC"/>
                  </a:solidFill>
                </a:uFill>
                <a:latin typeface="Comic Sans MS"/>
                <a:cs typeface="Comic Sans MS"/>
              </a:rPr>
              <a:t> </a:t>
            </a:r>
            <a:r>
              <a:rPr sz="2200" u="sng" spc="-10" dirty="0">
                <a:solidFill>
                  <a:srgbClr val="0F03BC"/>
                </a:solidFill>
                <a:uFill>
                  <a:solidFill>
                    <a:srgbClr val="0F03BC"/>
                  </a:solidFill>
                </a:uFill>
                <a:latin typeface="Comic Sans MS"/>
                <a:cs typeface="Comic Sans MS"/>
              </a:rPr>
              <a:t>simetris</a:t>
            </a:r>
            <a:r>
              <a:rPr sz="2200" spc="-10" dirty="0">
                <a:latin typeface="Comic Sans MS"/>
                <a:cs typeface="Comic Sans MS"/>
              </a:rPr>
              <a:t>.</a:t>
            </a:r>
            <a:endParaRPr sz="22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>
              <a:latin typeface="Comic Sans MS"/>
              <a:cs typeface="Comic Sans MS"/>
            </a:endParaRPr>
          </a:p>
          <a:p>
            <a:pPr marL="184150" algn="ctr">
              <a:lnSpc>
                <a:spcPct val="100000"/>
              </a:lnSpc>
            </a:pPr>
            <a:r>
              <a:rPr sz="2200" b="1" dirty="0">
                <a:solidFill>
                  <a:srgbClr val="FF0000"/>
                </a:solidFill>
                <a:latin typeface="Comic Sans MS"/>
                <a:cs typeface="Comic Sans MS"/>
              </a:rPr>
              <a:t>A</a:t>
            </a:r>
            <a:r>
              <a:rPr sz="2175" b="1" baseline="24904" dirty="0">
                <a:solidFill>
                  <a:srgbClr val="FF0000"/>
                </a:solidFill>
                <a:latin typeface="Comic Sans MS"/>
                <a:cs typeface="Comic Sans MS"/>
              </a:rPr>
              <a:t>T</a:t>
            </a:r>
            <a:r>
              <a:rPr sz="2175" b="1" spc="465" baseline="24904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Comic Sans MS"/>
                <a:cs typeface="Comic Sans MS"/>
              </a:rPr>
              <a:t>=</a:t>
            </a:r>
            <a:r>
              <a:rPr sz="2200" b="1" spc="-1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Comic Sans MS"/>
                <a:cs typeface="Comic Sans MS"/>
              </a:rPr>
              <a:t>(PDP</a:t>
            </a:r>
            <a:r>
              <a:rPr sz="2175" b="1" spc="-7" baseline="24904" dirty="0">
                <a:solidFill>
                  <a:srgbClr val="FF0000"/>
                </a:solidFill>
                <a:latin typeface="Comic Sans MS"/>
                <a:cs typeface="Comic Sans MS"/>
              </a:rPr>
              <a:t>T</a:t>
            </a:r>
            <a:r>
              <a:rPr sz="2200" b="1" spc="-5" dirty="0">
                <a:solidFill>
                  <a:srgbClr val="FF0000"/>
                </a:solidFill>
                <a:latin typeface="Comic Sans MS"/>
                <a:cs typeface="Comic Sans MS"/>
              </a:rPr>
              <a:t>)</a:t>
            </a:r>
            <a:r>
              <a:rPr sz="2175" b="1" spc="-7" baseline="24904" dirty="0">
                <a:solidFill>
                  <a:srgbClr val="FF0000"/>
                </a:solidFill>
                <a:latin typeface="Comic Sans MS"/>
                <a:cs typeface="Comic Sans MS"/>
              </a:rPr>
              <a:t>T</a:t>
            </a:r>
            <a:r>
              <a:rPr sz="2200" b="1" spc="-5" dirty="0">
                <a:solidFill>
                  <a:srgbClr val="FF0000"/>
                </a:solidFill>
                <a:latin typeface="Comic Sans MS"/>
                <a:cs typeface="Comic Sans MS"/>
              </a:rPr>
              <a:t>=PD</a:t>
            </a:r>
            <a:r>
              <a:rPr sz="2175" b="1" spc="-7" baseline="24904" dirty="0">
                <a:solidFill>
                  <a:srgbClr val="FF0000"/>
                </a:solidFill>
                <a:latin typeface="Comic Sans MS"/>
                <a:cs typeface="Comic Sans MS"/>
              </a:rPr>
              <a:t>T</a:t>
            </a:r>
            <a:r>
              <a:rPr sz="2200" b="1" spc="-5" dirty="0">
                <a:solidFill>
                  <a:srgbClr val="FF0000"/>
                </a:solidFill>
                <a:latin typeface="Comic Sans MS"/>
                <a:cs typeface="Comic Sans MS"/>
              </a:rPr>
              <a:t>P</a:t>
            </a:r>
            <a:r>
              <a:rPr sz="2175" b="1" spc="-7" baseline="24904" dirty="0">
                <a:solidFill>
                  <a:srgbClr val="FF0000"/>
                </a:solidFill>
                <a:latin typeface="Comic Sans MS"/>
                <a:cs typeface="Comic Sans MS"/>
              </a:rPr>
              <a:t>T</a:t>
            </a:r>
            <a:r>
              <a:rPr sz="2175" b="1" spc="540" baseline="24904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Comic Sans MS"/>
                <a:cs typeface="Comic Sans MS"/>
              </a:rPr>
              <a:t>=</a:t>
            </a:r>
            <a:r>
              <a:rPr sz="2200" b="1" spc="-1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Comic Sans MS"/>
                <a:cs typeface="Comic Sans MS"/>
              </a:rPr>
              <a:t>PDP</a:t>
            </a:r>
            <a:r>
              <a:rPr sz="2175" b="1" spc="-7" baseline="24904" dirty="0">
                <a:solidFill>
                  <a:srgbClr val="FF0000"/>
                </a:solidFill>
                <a:latin typeface="Comic Sans MS"/>
                <a:cs typeface="Comic Sans MS"/>
              </a:rPr>
              <a:t>T</a:t>
            </a:r>
            <a:r>
              <a:rPr sz="2175" b="1" spc="525" baseline="24904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Comic Sans MS"/>
                <a:cs typeface="Comic Sans MS"/>
              </a:rPr>
              <a:t>=</a:t>
            </a:r>
            <a:r>
              <a:rPr sz="2200" b="1" spc="-3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Comic Sans MS"/>
                <a:cs typeface="Comic Sans MS"/>
              </a:rPr>
              <a:t>A</a:t>
            </a:r>
            <a:endParaRPr sz="22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50">
              <a:latin typeface="Comic Sans MS"/>
              <a:cs typeface="Comic Sans MS"/>
            </a:endParaRPr>
          </a:p>
          <a:p>
            <a:pPr marL="10922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Comic Sans MS"/>
                <a:cs typeface="Comic Sans MS"/>
              </a:rPr>
              <a:t>Jika</a:t>
            </a:r>
            <a:r>
              <a:rPr sz="2200" spc="-1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A</a:t>
            </a:r>
            <a:r>
              <a:rPr sz="220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adalah</a:t>
            </a:r>
            <a:r>
              <a:rPr sz="2200" spc="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suatu</a:t>
            </a:r>
            <a:r>
              <a:rPr sz="2200" spc="3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matriks</a:t>
            </a:r>
            <a:r>
              <a:rPr sz="2200" spc="25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simetris,</a:t>
            </a:r>
            <a:r>
              <a:rPr sz="2200" spc="4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maka:</a:t>
            </a:r>
            <a:endParaRPr sz="2200">
              <a:latin typeface="Comic Sans MS"/>
              <a:cs typeface="Comic Sans MS"/>
            </a:endParaRPr>
          </a:p>
          <a:p>
            <a:pPr marL="853440" indent="-287020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852805" algn="l"/>
                <a:tab pos="853440" algn="l"/>
              </a:tabLst>
            </a:pPr>
            <a:r>
              <a:rPr sz="2200" spc="-5" dirty="0">
                <a:latin typeface="Comic Sans MS"/>
                <a:cs typeface="Comic Sans MS"/>
              </a:rPr>
              <a:t>Nilai</a:t>
            </a:r>
            <a:r>
              <a:rPr sz="2200" spc="-2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eigen </a:t>
            </a:r>
            <a:r>
              <a:rPr sz="2200" spc="-10" dirty="0">
                <a:latin typeface="Comic Sans MS"/>
                <a:cs typeface="Comic Sans MS"/>
              </a:rPr>
              <a:t>dari</a:t>
            </a:r>
            <a:r>
              <a:rPr sz="2200" spc="1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A</a:t>
            </a:r>
            <a:r>
              <a:rPr sz="2200" spc="-1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semuanya</a:t>
            </a:r>
            <a:r>
              <a:rPr sz="2200" spc="4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bilangan</a:t>
            </a:r>
            <a:r>
              <a:rPr sz="2200" spc="-20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real.</a:t>
            </a:r>
            <a:endParaRPr sz="2200">
              <a:latin typeface="Comic Sans MS"/>
              <a:cs typeface="Comic Sans MS"/>
            </a:endParaRPr>
          </a:p>
          <a:p>
            <a:pPr marL="853440" marR="729615" indent="-287020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852805" algn="l"/>
                <a:tab pos="853440" algn="l"/>
              </a:tabLst>
            </a:pPr>
            <a:r>
              <a:rPr sz="2200" u="sng" spc="-10" dirty="0">
                <a:solidFill>
                  <a:srgbClr val="0F03BC"/>
                </a:solidFill>
                <a:uFill>
                  <a:solidFill>
                    <a:srgbClr val="0F03BC"/>
                  </a:solidFill>
                </a:uFill>
                <a:latin typeface="Comic Sans MS"/>
                <a:cs typeface="Comic Sans MS"/>
              </a:rPr>
              <a:t>Vektor-vektor</a:t>
            </a:r>
            <a:r>
              <a:rPr sz="2200" u="sng" spc="40" dirty="0">
                <a:solidFill>
                  <a:srgbClr val="0F03BC"/>
                </a:solidFill>
                <a:uFill>
                  <a:solidFill>
                    <a:srgbClr val="0F03BC"/>
                  </a:solidFill>
                </a:uFill>
                <a:latin typeface="Comic Sans MS"/>
                <a:cs typeface="Comic Sans MS"/>
              </a:rPr>
              <a:t> </a:t>
            </a:r>
            <a:r>
              <a:rPr sz="2200" u="sng" spc="-5" dirty="0">
                <a:solidFill>
                  <a:srgbClr val="0F03BC"/>
                </a:solidFill>
                <a:uFill>
                  <a:solidFill>
                    <a:srgbClr val="0F03BC"/>
                  </a:solidFill>
                </a:uFill>
                <a:latin typeface="Comic Sans MS"/>
                <a:cs typeface="Comic Sans MS"/>
              </a:rPr>
              <a:t>eigen</a:t>
            </a:r>
            <a:r>
              <a:rPr sz="2200" u="sng" spc="5" dirty="0">
                <a:solidFill>
                  <a:srgbClr val="0F03BC"/>
                </a:solidFill>
                <a:uFill>
                  <a:solidFill>
                    <a:srgbClr val="0F03BC"/>
                  </a:solidFill>
                </a:uFill>
                <a:latin typeface="Comic Sans MS"/>
                <a:cs typeface="Comic Sans MS"/>
              </a:rPr>
              <a:t> </a:t>
            </a:r>
            <a:r>
              <a:rPr sz="2200" u="sng" spc="-10" dirty="0">
                <a:solidFill>
                  <a:srgbClr val="0F03BC"/>
                </a:solidFill>
                <a:uFill>
                  <a:solidFill>
                    <a:srgbClr val="0F03BC"/>
                  </a:solidFill>
                </a:uFill>
                <a:latin typeface="Comic Sans MS"/>
                <a:cs typeface="Comic Sans MS"/>
              </a:rPr>
              <a:t>dari</a:t>
            </a:r>
            <a:r>
              <a:rPr sz="2200" u="sng" spc="20" dirty="0">
                <a:solidFill>
                  <a:srgbClr val="0F03BC"/>
                </a:solidFill>
                <a:uFill>
                  <a:solidFill>
                    <a:srgbClr val="0F03BC"/>
                  </a:solidFill>
                </a:uFill>
                <a:latin typeface="Comic Sans MS"/>
                <a:cs typeface="Comic Sans MS"/>
              </a:rPr>
              <a:t> </a:t>
            </a:r>
            <a:r>
              <a:rPr sz="2200" u="sng" spc="-10" dirty="0">
                <a:solidFill>
                  <a:srgbClr val="0F03BC"/>
                </a:solidFill>
                <a:uFill>
                  <a:solidFill>
                    <a:srgbClr val="0F03BC"/>
                  </a:solidFill>
                </a:uFill>
                <a:latin typeface="Comic Sans MS"/>
                <a:cs typeface="Comic Sans MS"/>
              </a:rPr>
              <a:t>ruang</a:t>
            </a:r>
            <a:r>
              <a:rPr sz="2200" u="sng" spc="20" dirty="0">
                <a:solidFill>
                  <a:srgbClr val="0F03BC"/>
                </a:solidFill>
                <a:uFill>
                  <a:solidFill>
                    <a:srgbClr val="0F03BC"/>
                  </a:solidFill>
                </a:uFill>
                <a:latin typeface="Comic Sans MS"/>
                <a:cs typeface="Comic Sans MS"/>
              </a:rPr>
              <a:t> </a:t>
            </a:r>
            <a:r>
              <a:rPr sz="2200" u="sng" spc="-5" dirty="0">
                <a:solidFill>
                  <a:srgbClr val="0F03BC"/>
                </a:solidFill>
                <a:uFill>
                  <a:solidFill>
                    <a:srgbClr val="0F03BC"/>
                  </a:solidFill>
                </a:uFill>
                <a:latin typeface="Comic Sans MS"/>
                <a:cs typeface="Comic Sans MS"/>
              </a:rPr>
              <a:t>eigen</a:t>
            </a:r>
            <a:r>
              <a:rPr sz="2200" u="sng" spc="5" dirty="0">
                <a:solidFill>
                  <a:srgbClr val="0F03BC"/>
                </a:solidFill>
                <a:uFill>
                  <a:solidFill>
                    <a:srgbClr val="0F03BC"/>
                  </a:solidFill>
                </a:uFill>
                <a:latin typeface="Comic Sans MS"/>
                <a:cs typeface="Comic Sans MS"/>
              </a:rPr>
              <a:t> </a:t>
            </a:r>
            <a:r>
              <a:rPr sz="2200" u="sng" spc="-5" dirty="0">
                <a:solidFill>
                  <a:srgbClr val="0F03BC"/>
                </a:solidFill>
                <a:uFill>
                  <a:solidFill>
                    <a:srgbClr val="0F03BC"/>
                  </a:solidFill>
                </a:uFill>
                <a:latin typeface="Comic Sans MS"/>
                <a:cs typeface="Comic Sans MS"/>
              </a:rPr>
              <a:t>yang</a:t>
            </a:r>
            <a:r>
              <a:rPr sz="2200" u="sng" spc="25" dirty="0">
                <a:solidFill>
                  <a:srgbClr val="0F03BC"/>
                </a:solidFill>
                <a:uFill>
                  <a:solidFill>
                    <a:srgbClr val="0F03BC"/>
                  </a:solidFill>
                </a:uFill>
                <a:latin typeface="Comic Sans MS"/>
                <a:cs typeface="Comic Sans MS"/>
              </a:rPr>
              <a:t> </a:t>
            </a:r>
            <a:r>
              <a:rPr sz="2200" u="sng" spc="-10" dirty="0">
                <a:solidFill>
                  <a:srgbClr val="0F03BC"/>
                </a:solidFill>
                <a:uFill>
                  <a:solidFill>
                    <a:srgbClr val="0F03BC"/>
                  </a:solidFill>
                </a:uFill>
                <a:latin typeface="Comic Sans MS"/>
                <a:cs typeface="Comic Sans MS"/>
              </a:rPr>
              <a:t>berbeda </a:t>
            </a:r>
            <a:r>
              <a:rPr sz="2200" spc="-645" dirty="0">
                <a:solidFill>
                  <a:srgbClr val="0F03BC"/>
                </a:solidFill>
                <a:latin typeface="Comic Sans MS"/>
                <a:cs typeface="Comic Sans MS"/>
              </a:rPr>
              <a:t> </a:t>
            </a:r>
            <a:r>
              <a:rPr sz="2200" u="sng" spc="-5" dirty="0">
                <a:solidFill>
                  <a:srgbClr val="0F03BC"/>
                </a:solidFill>
                <a:uFill>
                  <a:solidFill>
                    <a:srgbClr val="0F03BC"/>
                  </a:solidFill>
                </a:uFill>
                <a:latin typeface="Comic Sans MS"/>
                <a:cs typeface="Comic Sans MS"/>
              </a:rPr>
              <a:t>ortogonal</a:t>
            </a:r>
            <a:r>
              <a:rPr sz="2200" spc="-5" dirty="0">
                <a:latin typeface="Comic Sans MS"/>
                <a:cs typeface="Comic Sans MS"/>
              </a:rPr>
              <a:t>.</a:t>
            </a:r>
            <a:endParaRPr sz="2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"/>
            <a:ext cx="9144000" cy="462280"/>
          </a:xfrm>
          <a:custGeom>
            <a:avLst/>
            <a:gdLst/>
            <a:ahLst/>
            <a:cxnLst/>
            <a:rect l="l" t="t" r="r" b="b"/>
            <a:pathLst>
              <a:path w="9144000" h="462280">
                <a:moveTo>
                  <a:pt x="9144000" y="0"/>
                </a:moveTo>
                <a:lnTo>
                  <a:pt x="0" y="0"/>
                </a:lnTo>
                <a:lnTo>
                  <a:pt x="0" y="461962"/>
                </a:lnTo>
                <a:lnTo>
                  <a:pt x="9144000" y="461962"/>
                </a:lnTo>
                <a:lnTo>
                  <a:pt x="9144000" y="0"/>
                </a:lnTo>
                <a:close/>
              </a:path>
            </a:pathLst>
          </a:custGeom>
          <a:solidFill>
            <a:srgbClr val="C4BC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26004" y="17780"/>
            <a:ext cx="44919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Diagonalisasi </a:t>
            </a:r>
            <a:r>
              <a:rPr dirty="0">
                <a:solidFill>
                  <a:srgbClr val="000000"/>
                </a:solidFill>
              </a:rPr>
              <a:t>Matriks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Simetris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7593" y="1019683"/>
            <a:ext cx="7812405" cy="3244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41959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omic Sans MS"/>
                <a:cs typeface="Comic Sans MS"/>
              </a:rPr>
              <a:t>Prosedur</a:t>
            </a:r>
            <a:r>
              <a:rPr sz="2200" spc="55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mendiagonalkan</a:t>
            </a:r>
            <a:r>
              <a:rPr sz="2200" spc="1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secara</a:t>
            </a:r>
            <a:r>
              <a:rPr sz="2200" spc="3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ortogonal</a:t>
            </a:r>
            <a:r>
              <a:rPr sz="2200" spc="4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suatu</a:t>
            </a:r>
            <a:r>
              <a:rPr sz="2200" spc="4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matriks </a:t>
            </a:r>
            <a:r>
              <a:rPr sz="2200" spc="-64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simetris:</a:t>
            </a:r>
            <a:endParaRPr sz="2200">
              <a:latin typeface="Comic Sans MS"/>
              <a:cs typeface="Comic Sans MS"/>
            </a:endParaRPr>
          </a:p>
          <a:p>
            <a:pPr marL="367665" indent="-3556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sz="2200" b="1" spc="-10" dirty="0">
                <a:solidFill>
                  <a:srgbClr val="0F03BC"/>
                </a:solidFill>
                <a:latin typeface="Comic Sans MS"/>
                <a:cs typeface="Comic Sans MS"/>
              </a:rPr>
              <a:t>Step</a:t>
            </a:r>
            <a:r>
              <a:rPr sz="2200" b="1" spc="-5" dirty="0">
                <a:solidFill>
                  <a:srgbClr val="0F03BC"/>
                </a:solidFill>
                <a:latin typeface="Comic Sans MS"/>
                <a:cs typeface="Comic Sans MS"/>
              </a:rPr>
              <a:t> 1.</a:t>
            </a:r>
            <a:r>
              <a:rPr sz="2200" b="1" spc="-285" dirty="0">
                <a:solidFill>
                  <a:srgbClr val="0F03BC"/>
                </a:solidFill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Cari</a:t>
            </a:r>
            <a:r>
              <a:rPr sz="2200" spc="1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basis</a:t>
            </a:r>
            <a:r>
              <a:rPr sz="2200" spc="5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untuk</a:t>
            </a:r>
            <a:r>
              <a:rPr sz="2200" spc="25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setiap</a:t>
            </a:r>
            <a:r>
              <a:rPr sz="2200" spc="15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ruang</a:t>
            </a:r>
            <a:r>
              <a:rPr sz="2200" spc="1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eigen </a:t>
            </a:r>
            <a:r>
              <a:rPr sz="2200" spc="-10" dirty="0">
                <a:latin typeface="Comic Sans MS"/>
                <a:cs typeface="Comic Sans MS"/>
              </a:rPr>
              <a:t>dari</a:t>
            </a:r>
            <a:r>
              <a:rPr sz="2200" spc="35" dirty="0">
                <a:latin typeface="Comic Sans MS"/>
                <a:cs typeface="Comic Sans MS"/>
              </a:rPr>
              <a:t> </a:t>
            </a:r>
            <a:r>
              <a:rPr sz="2300" i="1" spc="-40" dirty="0">
                <a:latin typeface="Comic Sans MS"/>
                <a:cs typeface="Comic Sans MS"/>
              </a:rPr>
              <a:t>A</a:t>
            </a:r>
            <a:r>
              <a:rPr sz="2200" spc="-40" dirty="0">
                <a:latin typeface="Comic Sans MS"/>
                <a:cs typeface="Comic Sans MS"/>
              </a:rPr>
              <a:t>.</a:t>
            </a:r>
            <a:endParaRPr sz="2200">
              <a:latin typeface="Comic Sans MS"/>
              <a:cs typeface="Comic Sans MS"/>
            </a:endParaRPr>
          </a:p>
          <a:p>
            <a:pPr marL="367665" marR="11430" indent="-35560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sz="2200" b="1" spc="-10" dirty="0">
                <a:solidFill>
                  <a:srgbClr val="0F03BC"/>
                </a:solidFill>
                <a:latin typeface="Comic Sans MS"/>
                <a:cs typeface="Comic Sans MS"/>
              </a:rPr>
              <a:t>Step </a:t>
            </a:r>
            <a:r>
              <a:rPr sz="2200" b="1" spc="-5" dirty="0">
                <a:solidFill>
                  <a:srgbClr val="0F03BC"/>
                </a:solidFill>
                <a:latin typeface="Comic Sans MS"/>
                <a:cs typeface="Comic Sans MS"/>
              </a:rPr>
              <a:t>2. </a:t>
            </a:r>
            <a:r>
              <a:rPr sz="2200" spc="-10" dirty="0">
                <a:latin typeface="Comic Sans MS"/>
                <a:cs typeface="Comic Sans MS"/>
              </a:rPr>
              <a:t>Terapkan </a:t>
            </a:r>
            <a:r>
              <a:rPr sz="2200" spc="-5" dirty="0">
                <a:latin typeface="Comic Sans MS"/>
                <a:cs typeface="Comic Sans MS"/>
              </a:rPr>
              <a:t>proses Gramm </a:t>
            </a:r>
            <a:r>
              <a:rPr sz="2200" spc="-10" dirty="0">
                <a:latin typeface="Comic Sans MS"/>
                <a:cs typeface="Comic Sans MS"/>
              </a:rPr>
              <a:t>Schmidt </a:t>
            </a:r>
            <a:r>
              <a:rPr sz="2200" spc="-5" dirty="0">
                <a:latin typeface="Comic Sans MS"/>
                <a:cs typeface="Comic Sans MS"/>
              </a:rPr>
              <a:t>pada </a:t>
            </a:r>
            <a:r>
              <a:rPr sz="2200" spc="-10" dirty="0">
                <a:latin typeface="Comic Sans MS"/>
                <a:cs typeface="Comic Sans MS"/>
              </a:rPr>
              <a:t>setiap </a:t>
            </a:r>
            <a:r>
              <a:rPr sz="2200" spc="-5" dirty="0">
                <a:latin typeface="Comic Sans MS"/>
                <a:cs typeface="Comic Sans MS"/>
              </a:rPr>
              <a:t> basis-basis</a:t>
            </a:r>
            <a:r>
              <a:rPr sz="220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ini</a:t>
            </a:r>
            <a:r>
              <a:rPr sz="2200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untuk</a:t>
            </a:r>
            <a:r>
              <a:rPr sz="2200" spc="2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mendapatkan</a:t>
            </a:r>
            <a:r>
              <a:rPr sz="2200" spc="2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suatu</a:t>
            </a:r>
            <a:r>
              <a:rPr sz="2200" spc="2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basis</a:t>
            </a:r>
            <a:r>
              <a:rPr sz="2200" spc="5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ortonormal </a:t>
            </a:r>
            <a:r>
              <a:rPr sz="2200" spc="-64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untuk</a:t>
            </a:r>
            <a:r>
              <a:rPr sz="2200" spc="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setiap</a:t>
            </a:r>
            <a:r>
              <a:rPr sz="2200" spc="1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ruang</a:t>
            </a:r>
            <a:r>
              <a:rPr sz="2200" spc="5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eigen.</a:t>
            </a:r>
            <a:endParaRPr sz="2200">
              <a:latin typeface="Comic Sans MS"/>
              <a:cs typeface="Comic Sans MS"/>
            </a:endParaRPr>
          </a:p>
          <a:p>
            <a:pPr marL="367665" marR="5080" indent="-355600">
              <a:lnSpc>
                <a:spcPct val="100000"/>
              </a:lnSpc>
              <a:spcBef>
                <a:spcPts val="535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sz="2200" b="1" spc="-10" dirty="0">
                <a:solidFill>
                  <a:srgbClr val="0F03BC"/>
                </a:solidFill>
                <a:latin typeface="Comic Sans MS"/>
                <a:cs typeface="Comic Sans MS"/>
              </a:rPr>
              <a:t>Ste</a:t>
            </a:r>
            <a:r>
              <a:rPr sz="2200" b="1" spc="-5" dirty="0">
                <a:solidFill>
                  <a:srgbClr val="0F03BC"/>
                </a:solidFill>
                <a:latin typeface="Comic Sans MS"/>
                <a:cs typeface="Comic Sans MS"/>
              </a:rPr>
              <a:t>p</a:t>
            </a:r>
            <a:r>
              <a:rPr sz="2200" b="1" spc="-10" dirty="0">
                <a:solidFill>
                  <a:srgbClr val="0F03BC"/>
                </a:solidFill>
                <a:latin typeface="Comic Sans MS"/>
                <a:cs typeface="Comic Sans MS"/>
              </a:rPr>
              <a:t> 3</a:t>
            </a:r>
            <a:r>
              <a:rPr sz="2200" b="1" spc="-5" dirty="0">
                <a:solidFill>
                  <a:srgbClr val="0F03BC"/>
                </a:solidFill>
                <a:latin typeface="Comic Sans MS"/>
                <a:cs typeface="Comic Sans MS"/>
              </a:rPr>
              <a:t>.</a:t>
            </a:r>
            <a:r>
              <a:rPr sz="2200" b="1" spc="-290" dirty="0">
                <a:solidFill>
                  <a:srgbClr val="0F03BC"/>
                </a:solidFill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B</a:t>
            </a:r>
            <a:r>
              <a:rPr sz="2200" spc="-15" dirty="0">
                <a:latin typeface="Comic Sans MS"/>
                <a:cs typeface="Comic Sans MS"/>
              </a:rPr>
              <a:t>e</a:t>
            </a:r>
            <a:r>
              <a:rPr sz="2200" spc="-10" dirty="0">
                <a:latin typeface="Comic Sans MS"/>
                <a:cs typeface="Comic Sans MS"/>
              </a:rPr>
              <a:t>ntu</a:t>
            </a:r>
            <a:r>
              <a:rPr sz="2200" spc="-5" dirty="0">
                <a:latin typeface="Comic Sans MS"/>
                <a:cs typeface="Comic Sans MS"/>
              </a:rPr>
              <a:t>k</a:t>
            </a:r>
            <a:r>
              <a:rPr sz="2200" spc="1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matriks</a:t>
            </a:r>
            <a:r>
              <a:rPr sz="2200" spc="3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P</a:t>
            </a:r>
            <a:r>
              <a:rPr sz="2200" spc="1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yang</a:t>
            </a:r>
            <a:r>
              <a:rPr sz="2200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kolo</a:t>
            </a:r>
            <a:r>
              <a:rPr sz="2200" spc="-5" dirty="0">
                <a:latin typeface="Comic Sans MS"/>
                <a:cs typeface="Comic Sans MS"/>
              </a:rPr>
              <a:t>m</a:t>
            </a:r>
            <a:r>
              <a:rPr sz="2200" spc="-10" dirty="0">
                <a:latin typeface="Comic Sans MS"/>
                <a:cs typeface="Comic Sans MS"/>
              </a:rPr>
              <a:t>-kolom</a:t>
            </a:r>
            <a:r>
              <a:rPr sz="2200" spc="10" dirty="0">
                <a:latin typeface="Comic Sans MS"/>
                <a:cs typeface="Comic Sans MS"/>
              </a:rPr>
              <a:t>n</a:t>
            </a:r>
            <a:r>
              <a:rPr sz="2200" spc="-5" dirty="0">
                <a:latin typeface="Comic Sans MS"/>
                <a:cs typeface="Comic Sans MS"/>
              </a:rPr>
              <a:t>ya</a:t>
            </a:r>
            <a:r>
              <a:rPr sz="2200" spc="4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adalah  </a:t>
            </a:r>
            <a:r>
              <a:rPr sz="2200" spc="-10" dirty="0">
                <a:latin typeface="Comic Sans MS"/>
                <a:cs typeface="Comic Sans MS"/>
              </a:rPr>
              <a:t>vektor-vektor</a:t>
            </a:r>
            <a:r>
              <a:rPr sz="2200" spc="4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basis</a:t>
            </a:r>
            <a:r>
              <a:rPr sz="2200" spc="1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yang</a:t>
            </a:r>
            <a:r>
              <a:rPr sz="2200" spc="5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disusun</a:t>
            </a:r>
            <a:r>
              <a:rPr sz="2200" spc="4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pada</a:t>
            </a:r>
            <a:r>
              <a:rPr sz="2200" spc="1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step-2,</a:t>
            </a:r>
            <a:r>
              <a:rPr sz="2200" spc="2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matriks</a:t>
            </a:r>
            <a:r>
              <a:rPr sz="2200" spc="30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ini </a:t>
            </a:r>
            <a:r>
              <a:rPr sz="2200" spc="-645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mendiagonalkan</a:t>
            </a:r>
            <a:r>
              <a:rPr sz="220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A</a:t>
            </a:r>
            <a:r>
              <a:rPr sz="2200" spc="-1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secara</a:t>
            </a:r>
            <a:r>
              <a:rPr sz="2200" spc="1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ortogonal</a:t>
            </a:r>
            <a:endParaRPr sz="2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"/>
            <a:ext cx="9144000" cy="462280"/>
          </a:xfrm>
          <a:custGeom>
            <a:avLst/>
            <a:gdLst/>
            <a:ahLst/>
            <a:cxnLst/>
            <a:rect l="l" t="t" r="r" b="b"/>
            <a:pathLst>
              <a:path w="9144000" h="462280">
                <a:moveTo>
                  <a:pt x="9144000" y="0"/>
                </a:moveTo>
                <a:lnTo>
                  <a:pt x="0" y="0"/>
                </a:lnTo>
                <a:lnTo>
                  <a:pt x="0" y="461962"/>
                </a:lnTo>
                <a:lnTo>
                  <a:pt x="9144000" y="461962"/>
                </a:lnTo>
                <a:lnTo>
                  <a:pt x="9144000" y="0"/>
                </a:lnTo>
                <a:close/>
              </a:path>
            </a:pathLst>
          </a:custGeom>
          <a:solidFill>
            <a:srgbClr val="C4BC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4994" y="17780"/>
            <a:ext cx="7355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0000"/>
                </a:solidFill>
              </a:rPr>
              <a:t>Masalah</a:t>
            </a:r>
            <a:r>
              <a:rPr spc="-5" dirty="0">
                <a:solidFill>
                  <a:srgbClr val="000000"/>
                </a:solidFill>
              </a:rPr>
              <a:t> Diagonalisasi</a:t>
            </a:r>
            <a:r>
              <a:rPr spc="3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Ortogonal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(Bentuk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Matriks)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7593" y="1655029"/>
            <a:ext cx="4807585" cy="79502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omic Sans MS"/>
                <a:cs typeface="Comic Sans MS"/>
              </a:rPr>
              <a:t>Solusi:</a:t>
            </a:r>
            <a:endParaRPr sz="22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490"/>
              </a:spcBef>
              <a:tabLst>
                <a:tab pos="756285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spc="-5" dirty="0">
                <a:latin typeface="Comic Sans MS"/>
                <a:cs typeface="Comic Sans MS"/>
              </a:rPr>
              <a:t>Persamaan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karakteristik</a:t>
            </a:r>
            <a:r>
              <a:rPr sz="2000" spc="-3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A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adalah: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4793" y="3583635"/>
            <a:ext cx="7100570" cy="835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9085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spc="-5" dirty="0">
                <a:latin typeface="Comic Sans MS"/>
                <a:cs typeface="Comic Sans MS"/>
              </a:rPr>
              <a:t>Basis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ruang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eigien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yang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bersepadanan</a:t>
            </a:r>
            <a:r>
              <a:rPr sz="2000" spc="4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dengan</a:t>
            </a:r>
            <a:r>
              <a:rPr sz="2000" spc="45" dirty="0">
                <a:latin typeface="Comic Sans MS"/>
                <a:cs typeface="Comic Sans MS"/>
              </a:rPr>
              <a:t> </a:t>
            </a:r>
            <a:r>
              <a:rPr sz="2000" dirty="0">
                <a:latin typeface="Symbol"/>
                <a:cs typeface="Symbol"/>
              </a:rPr>
              <a:t>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mic Sans MS"/>
                <a:cs typeface="Comic Sans MS"/>
              </a:rPr>
              <a:t>= 2 </a:t>
            </a:r>
            <a:r>
              <a:rPr sz="2000" spc="-5" dirty="0">
                <a:latin typeface="Comic Sans MS"/>
                <a:cs typeface="Comic Sans MS"/>
              </a:rPr>
              <a:t>adalah</a:t>
            </a:r>
            <a:endParaRPr sz="2000">
              <a:latin typeface="Comic Sans MS"/>
              <a:cs typeface="Comic Sans MS"/>
            </a:endParaRPr>
          </a:p>
          <a:p>
            <a:pPr marR="382905" algn="ctr">
              <a:lnSpc>
                <a:spcPct val="100000"/>
              </a:lnSpc>
              <a:spcBef>
                <a:spcPts val="1510"/>
              </a:spcBef>
              <a:tabLst>
                <a:tab pos="1379855" algn="l"/>
              </a:tabLst>
            </a:pPr>
            <a:r>
              <a:rPr sz="3075" spc="-254" baseline="-4065" dirty="0">
                <a:latin typeface="Symbol"/>
                <a:cs typeface="Symbol"/>
              </a:rPr>
              <a:t></a:t>
            </a:r>
            <a:r>
              <a:rPr sz="2050" spc="-170" dirty="0">
                <a:latin typeface="Symbol"/>
                <a:cs typeface="Symbol"/>
              </a:rPr>
              <a:t></a:t>
            </a:r>
            <a:r>
              <a:rPr sz="2050" spc="-170" dirty="0">
                <a:latin typeface="Times New Roman"/>
                <a:cs typeface="Times New Roman"/>
              </a:rPr>
              <a:t>1</a:t>
            </a:r>
            <a:r>
              <a:rPr sz="3075" spc="-254" baseline="-4065" dirty="0">
                <a:latin typeface="Symbol"/>
                <a:cs typeface="Symbol"/>
              </a:rPr>
              <a:t></a:t>
            </a:r>
            <a:r>
              <a:rPr sz="3075" spc="-254" baseline="-4065" dirty="0">
                <a:latin typeface="Times New Roman"/>
                <a:cs typeface="Times New Roman"/>
              </a:rPr>
              <a:t>	</a:t>
            </a:r>
            <a:r>
              <a:rPr sz="3075" spc="-254" baseline="-4065" dirty="0">
                <a:latin typeface="Symbol"/>
                <a:cs typeface="Symbol"/>
              </a:rPr>
              <a:t></a:t>
            </a:r>
            <a:r>
              <a:rPr sz="2050" spc="-170" dirty="0">
                <a:latin typeface="Symbol"/>
                <a:cs typeface="Symbol"/>
              </a:rPr>
              <a:t></a:t>
            </a:r>
            <a:r>
              <a:rPr sz="2050" spc="-170" dirty="0">
                <a:latin typeface="Times New Roman"/>
                <a:cs typeface="Times New Roman"/>
              </a:rPr>
              <a:t>1</a:t>
            </a:r>
            <a:r>
              <a:rPr sz="3075" spc="-254" baseline="-4065" dirty="0">
                <a:latin typeface="Symbol"/>
                <a:cs typeface="Symbol"/>
              </a:rPr>
              <a:t></a:t>
            </a:r>
            <a:endParaRPr sz="3075" baseline="-4065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4793" y="5777280"/>
            <a:ext cx="3879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dirty="0">
                <a:latin typeface="Comic Sans MS"/>
                <a:cs typeface="Comic Sans MS"/>
              </a:rPr>
              <a:t>: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93578" y="807458"/>
            <a:ext cx="314325" cy="3340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000" spc="75" baseline="-26388" dirty="0">
                <a:latin typeface="Times New Roman"/>
                <a:cs typeface="Times New Roman"/>
              </a:rPr>
              <a:t>2</a:t>
            </a:r>
            <a:r>
              <a:rPr sz="2000" spc="50" dirty="0">
                <a:latin typeface="Symbol"/>
                <a:cs typeface="Symbol"/>
              </a:rPr>
              <a:t>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2193" y="945857"/>
            <a:ext cx="7271384" cy="3340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380365" algn="l"/>
                <a:tab pos="381000" algn="l"/>
                <a:tab pos="6577330" algn="l"/>
              </a:tabLst>
            </a:pPr>
            <a:r>
              <a:rPr sz="2000" dirty="0">
                <a:latin typeface="Comic Sans MS"/>
                <a:cs typeface="Comic Sans MS"/>
              </a:rPr>
              <a:t>Cari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suatu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matriks ortogonal</a:t>
            </a:r>
            <a:r>
              <a:rPr sz="2000" spc="-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P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yang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mendiagonalkan	</a:t>
            </a:r>
            <a:r>
              <a:rPr sz="3000" i="1" spc="7" baseline="4166" dirty="0">
                <a:latin typeface="Times New Roman"/>
                <a:cs typeface="Times New Roman"/>
              </a:rPr>
              <a:t>A</a:t>
            </a:r>
            <a:r>
              <a:rPr sz="3000" i="1" spc="-165" baseline="4166" dirty="0">
                <a:latin typeface="Times New Roman"/>
                <a:cs typeface="Times New Roman"/>
              </a:rPr>
              <a:t> </a:t>
            </a:r>
            <a:r>
              <a:rPr sz="3000" spc="7" baseline="4166" dirty="0">
                <a:latin typeface="Symbol"/>
                <a:cs typeface="Symbol"/>
              </a:rPr>
              <a:t></a:t>
            </a:r>
            <a:r>
              <a:rPr sz="3000" spc="-22" baseline="4166" dirty="0">
                <a:latin typeface="Times New Roman"/>
                <a:cs typeface="Times New Roman"/>
              </a:rPr>
              <a:t> </a:t>
            </a:r>
            <a:r>
              <a:rPr sz="3000" spc="75" baseline="30555" dirty="0">
                <a:latin typeface="Symbol"/>
                <a:cs typeface="Symbol"/>
              </a:rPr>
              <a:t></a:t>
            </a:r>
            <a:r>
              <a:rPr sz="3000" spc="75" baseline="4166" dirty="0">
                <a:latin typeface="Times New Roman"/>
                <a:cs typeface="Times New Roman"/>
              </a:rPr>
              <a:t>2</a:t>
            </a:r>
            <a:endParaRPr sz="3000" baseline="4166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13606" y="540565"/>
            <a:ext cx="1207135" cy="1106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20"/>
              </a:spcBef>
              <a:tabLst>
                <a:tab pos="545465" algn="l"/>
                <a:tab pos="917575" algn="l"/>
              </a:tabLst>
            </a:pPr>
            <a:r>
              <a:rPr sz="3000" spc="75" baseline="-4166" dirty="0">
                <a:latin typeface="Symbol"/>
                <a:cs typeface="Symbol"/>
              </a:rPr>
              <a:t></a:t>
            </a:r>
            <a:r>
              <a:rPr sz="2000" spc="50" dirty="0">
                <a:latin typeface="Times New Roman"/>
                <a:cs typeface="Times New Roman"/>
              </a:rPr>
              <a:t>4	</a:t>
            </a:r>
            <a:r>
              <a:rPr sz="2000" spc="5" dirty="0">
                <a:latin typeface="Times New Roman"/>
                <a:cs typeface="Times New Roman"/>
              </a:rPr>
              <a:t>2	</a:t>
            </a:r>
            <a:r>
              <a:rPr sz="2000" spc="50" dirty="0">
                <a:latin typeface="Times New Roman"/>
                <a:cs typeface="Times New Roman"/>
              </a:rPr>
              <a:t>2</a:t>
            </a:r>
            <a:r>
              <a:rPr sz="3000" spc="75" baseline="-4166" dirty="0">
                <a:latin typeface="Symbol"/>
                <a:cs typeface="Symbol"/>
              </a:rPr>
              <a:t></a:t>
            </a:r>
            <a:endParaRPr sz="3000" baseline="-4166">
              <a:latin typeface="Symbol"/>
              <a:cs typeface="Symbol"/>
            </a:endParaRPr>
          </a:p>
          <a:p>
            <a:pPr marL="63500">
              <a:lnSpc>
                <a:spcPts val="2220"/>
              </a:lnSpc>
              <a:spcBef>
                <a:spcPts val="1645"/>
              </a:spcBef>
              <a:tabLst>
                <a:tab pos="545465" algn="l"/>
                <a:tab pos="1057275" algn="l"/>
              </a:tabLst>
            </a:pPr>
            <a:r>
              <a:rPr sz="2000" spc="5" dirty="0">
                <a:latin typeface="Symbol"/>
                <a:cs typeface="Symbol"/>
              </a:rPr>
              <a:t></a:t>
            </a:r>
            <a:r>
              <a:rPr sz="2000" spc="5" dirty="0">
                <a:latin typeface="Times New Roman"/>
                <a:cs typeface="Times New Roman"/>
              </a:rPr>
              <a:t>	</a:t>
            </a:r>
            <a:r>
              <a:rPr sz="3000" spc="7" baseline="27777" dirty="0">
                <a:latin typeface="Times New Roman"/>
                <a:cs typeface="Times New Roman"/>
              </a:rPr>
              <a:t>4	</a:t>
            </a:r>
            <a:r>
              <a:rPr sz="2000" spc="5" dirty="0">
                <a:latin typeface="Symbol"/>
                <a:cs typeface="Symbol"/>
              </a:rPr>
              <a:t></a:t>
            </a:r>
            <a:endParaRPr sz="2000">
              <a:latin typeface="Symbol"/>
              <a:cs typeface="Symbol"/>
            </a:endParaRPr>
          </a:p>
          <a:p>
            <a:pPr marL="63500">
              <a:lnSpc>
                <a:spcPts val="2220"/>
              </a:lnSpc>
              <a:tabLst>
                <a:tab pos="545465" algn="l"/>
                <a:tab pos="917575" algn="l"/>
              </a:tabLst>
            </a:pPr>
            <a:r>
              <a:rPr sz="3000" spc="-337" baseline="2777" dirty="0">
                <a:latin typeface="Symbol"/>
                <a:cs typeface="Symbol"/>
              </a:rPr>
              <a:t></a:t>
            </a:r>
            <a:r>
              <a:rPr sz="3000" spc="-337" baseline="-15277" dirty="0">
                <a:latin typeface="Symbol"/>
                <a:cs typeface="Symbol"/>
              </a:rPr>
              <a:t></a:t>
            </a:r>
            <a:r>
              <a:rPr sz="2000" spc="-225" dirty="0">
                <a:latin typeface="Times New Roman"/>
                <a:cs typeface="Times New Roman"/>
              </a:rPr>
              <a:t>2	</a:t>
            </a:r>
            <a:r>
              <a:rPr sz="2000" spc="5" dirty="0">
                <a:latin typeface="Times New Roman"/>
                <a:cs typeface="Times New Roman"/>
              </a:rPr>
              <a:t>2	</a:t>
            </a:r>
            <a:r>
              <a:rPr sz="2000" spc="-225" dirty="0">
                <a:latin typeface="Times New Roman"/>
                <a:cs typeface="Times New Roman"/>
              </a:rPr>
              <a:t>4</a:t>
            </a:r>
            <a:r>
              <a:rPr sz="3000" spc="-337" baseline="2777" dirty="0">
                <a:latin typeface="Symbol"/>
                <a:cs typeface="Symbol"/>
              </a:rPr>
              <a:t></a:t>
            </a:r>
            <a:r>
              <a:rPr sz="3000" spc="-337" baseline="-15277" dirty="0">
                <a:latin typeface="Symbol"/>
                <a:cs typeface="Symbol"/>
              </a:rPr>
              <a:t></a:t>
            </a:r>
            <a:endParaRPr sz="3000" baseline="-15277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12135" y="2865410"/>
            <a:ext cx="211328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latin typeface="Times New Roman"/>
                <a:cs typeface="Times New Roman"/>
              </a:rPr>
              <a:t>d</a:t>
            </a:r>
            <a:r>
              <a:rPr sz="1800" spc="-15" dirty="0">
                <a:latin typeface="Times New Roman"/>
                <a:cs typeface="Times New Roman"/>
              </a:rPr>
              <a:t>e</a:t>
            </a:r>
            <a:r>
              <a:rPr sz="1800" spc="5" dirty="0">
                <a:latin typeface="Times New Roman"/>
                <a:cs typeface="Times New Roman"/>
              </a:rPr>
              <a:t>t</a:t>
            </a:r>
            <a:r>
              <a:rPr sz="1800" spc="20" dirty="0">
                <a:latin typeface="Times New Roman"/>
                <a:cs typeface="Times New Roman"/>
              </a:rPr>
              <a:t>(</a:t>
            </a:r>
            <a:r>
              <a:rPr sz="1900" i="1" spc="110" dirty="0">
                <a:latin typeface="Symbol"/>
                <a:cs typeface="Symbol"/>
              </a:rPr>
              <a:t></a:t>
            </a:r>
            <a:r>
              <a:rPr sz="1800" i="1" spc="5" dirty="0">
                <a:latin typeface="Times New Roman"/>
                <a:cs typeface="Times New Roman"/>
              </a:rPr>
              <a:t>I</a:t>
            </a:r>
            <a:r>
              <a:rPr sz="1800" i="1" spc="4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Symbol"/>
                <a:cs typeface="Symbol"/>
              </a:rPr>
              <a:t>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i="1" spc="-30" dirty="0">
                <a:latin typeface="Times New Roman"/>
                <a:cs typeface="Times New Roman"/>
              </a:rPr>
              <a:t>A</a:t>
            </a:r>
            <a:r>
              <a:rPr sz="1800" spc="5" dirty="0">
                <a:latin typeface="Times New Roman"/>
                <a:cs typeface="Times New Roman"/>
              </a:rPr>
              <a:t>)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Symbol"/>
                <a:cs typeface="Symbol"/>
              </a:rPr>
              <a:t>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</a:t>
            </a:r>
            <a:r>
              <a:rPr sz="1800" spc="-15" dirty="0">
                <a:latin typeface="Times New Roman"/>
                <a:cs typeface="Times New Roman"/>
              </a:rPr>
              <a:t>e</a:t>
            </a:r>
            <a:r>
              <a:rPr sz="1800" spc="5" dirty="0">
                <a:latin typeface="Times New Roman"/>
                <a:cs typeface="Times New Roman"/>
              </a:rPr>
              <a:t>t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2700" spc="7" baseline="26234" dirty="0">
                <a:latin typeface="Symbol"/>
                <a:cs typeface="Symbol"/>
              </a:rPr>
              <a:t></a:t>
            </a:r>
            <a:r>
              <a:rPr sz="2700" baseline="26234" dirty="0">
                <a:latin typeface="Times New Roman"/>
                <a:cs typeface="Times New Roman"/>
              </a:rPr>
              <a:t> </a:t>
            </a:r>
            <a:r>
              <a:rPr sz="2700" spc="15" baseline="262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Symbol"/>
                <a:cs typeface="Symbol"/>
              </a:rPr>
              <a:t></a:t>
            </a:r>
            <a:r>
              <a:rPr sz="1800" spc="1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47640" y="2865410"/>
            <a:ext cx="241046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-5" dirty="0">
                <a:latin typeface="Symbol"/>
                <a:cs typeface="Symbol"/>
              </a:rPr>
              <a:t></a:t>
            </a:r>
            <a:r>
              <a:rPr sz="1800" spc="10" dirty="0">
                <a:latin typeface="Times New Roman"/>
                <a:cs typeface="Times New Roman"/>
              </a:rPr>
              <a:t>2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2700" spc="7" baseline="26234" dirty="0">
                <a:latin typeface="Symbol"/>
                <a:cs typeface="Symbol"/>
              </a:rPr>
              <a:t></a:t>
            </a:r>
            <a:r>
              <a:rPr sz="2700" spc="-7" baseline="26234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Symbol"/>
                <a:cs typeface="Symbol"/>
              </a:rPr>
              <a:t>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(</a:t>
            </a:r>
            <a:r>
              <a:rPr sz="1900" i="1" spc="-45" dirty="0">
                <a:latin typeface="Symbol"/>
                <a:cs typeface="Symbol"/>
              </a:rPr>
              <a:t></a:t>
            </a:r>
            <a:r>
              <a:rPr sz="1900" spc="-7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Symbol"/>
                <a:cs typeface="Symbol"/>
              </a:rPr>
              <a:t></a:t>
            </a:r>
            <a:r>
              <a:rPr sz="1800" spc="-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</a:t>
            </a:r>
            <a:r>
              <a:rPr sz="1800" spc="70" dirty="0">
                <a:latin typeface="Times New Roman"/>
                <a:cs typeface="Times New Roman"/>
              </a:rPr>
              <a:t>)</a:t>
            </a:r>
            <a:r>
              <a:rPr sz="1575" baseline="42328" dirty="0">
                <a:latin typeface="Times New Roman"/>
                <a:cs typeface="Times New Roman"/>
              </a:rPr>
              <a:t>2</a:t>
            </a:r>
            <a:r>
              <a:rPr sz="1575" spc="-120" baseline="42328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Times New Roman"/>
                <a:cs typeface="Times New Roman"/>
              </a:rPr>
              <a:t>(</a:t>
            </a:r>
            <a:r>
              <a:rPr sz="1900" i="1" spc="-45" dirty="0">
                <a:latin typeface="Symbol"/>
                <a:cs typeface="Symbol"/>
              </a:rPr>
              <a:t></a:t>
            </a:r>
            <a:r>
              <a:rPr sz="1900" spc="-7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Symbol"/>
                <a:cs typeface="Symbol"/>
              </a:rPr>
              <a:t></a:t>
            </a:r>
            <a:r>
              <a:rPr sz="1800" spc="-24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8</a:t>
            </a:r>
            <a:r>
              <a:rPr sz="1800" spc="5" dirty="0">
                <a:latin typeface="Times New Roman"/>
                <a:cs typeface="Times New Roman"/>
              </a:rPr>
              <a:t>)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Symbol"/>
                <a:cs typeface="Symbol"/>
              </a:rPr>
              <a:t>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28508" y="2991363"/>
            <a:ext cx="11430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5" dirty="0">
                <a:latin typeface="Symbol"/>
                <a:cs typeface="Symbol"/>
              </a:rPr>
              <a:t>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30054" y="2991363"/>
            <a:ext cx="11430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5" dirty="0">
                <a:latin typeface="Symbol"/>
                <a:cs typeface="Symbol"/>
              </a:rPr>
              <a:t>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28508" y="2469295"/>
            <a:ext cx="2016125" cy="105156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15"/>
              </a:spcBef>
              <a:tabLst>
                <a:tab pos="875030" algn="l"/>
                <a:tab pos="1544320" algn="l"/>
              </a:tabLst>
            </a:pPr>
            <a:r>
              <a:rPr sz="2700" baseline="-4629" dirty="0">
                <a:latin typeface="Symbol"/>
                <a:cs typeface="Symbol"/>
              </a:rPr>
              <a:t></a:t>
            </a:r>
            <a:r>
              <a:rPr sz="1900" i="1" dirty="0">
                <a:latin typeface="Symbol"/>
                <a:cs typeface="Symbol"/>
              </a:rPr>
              <a:t></a:t>
            </a:r>
            <a:r>
              <a:rPr sz="1900" i="1" spc="-6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Symbol"/>
                <a:cs typeface="Symbol"/>
              </a:rPr>
              <a:t></a:t>
            </a:r>
            <a:r>
              <a:rPr sz="1800" spc="-15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4	</a:t>
            </a:r>
            <a:r>
              <a:rPr sz="1800" dirty="0">
                <a:latin typeface="Symbol"/>
                <a:cs typeface="Symbol"/>
              </a:rPr>
              <a:t></a:t>
            </a:r>
            <a:r>
              <a:rPr sz="1800" dirty="0">
                <a:latin typeface="Times New Roman"/>
                <a:cs typeface="Times New Roman"/>
              </a:rPr>
              <a:t>2	</a:t>
            </a:r>
            <a:r>
              <a:rPr sz="1800" dirty="0">
                <a:latin typeface="Symbol"/>
                <a:cs typeface="Symbol"/>
              </a:rPr>
              <a:t></a:t>
            </a:r>
            <a:r>
              <a:rPr sz="1800" dirty="0">
                <a:latin typeface="Times New Roman"/>
                <a:cs typeface="Times New Roman"/>
              </a:rPr>
              <a:t>2</a:t>
            </a:r>
            <a:r>
              <a:rPr sz="1800" spc="385" dirty="0">
                <a:latin typeface="Times New Roman"/>
                <a:cs typeface="Times New Roman"/>
              </a:rPr>
              <a:t> </a:t>
            </a:r>
            <a:r>
              <a:rPr sz="2700" spc="7" baseline="-4629" dirty="0">
                <a:latin typeface="Symbol"/>
                <a:cs typeface="Symbol"/>
              </a:rPr>
              <a:t></a:t>
            </a:r>
            <a:endParaRPr sz="2700" baseline="-4629">
              <a:latin typeface="Symbol"/>
              <a:cs typeface="Symbol"/>
            </a:endParaRPr>
          </a:p>
          <a:p>
            <a:pPr algn="ctr">
              <a:lnSpc>
                <a:spcPct val="100000"/>
              </a:lnSpc>
              <a:spcBef>
                <a:spcPts val="420"/>
              </a:spcBef>
            </a:pPr>
            <a:r>
              <a:rPr sz="1900" i="1" spc="-45" dirty="0">
                <a:latin typeface="Symbol"/>
                <a:cs typeface="Symbol"/>
              </a:rPr>
              <a:t></a:t>
            </a:r>
            <a:r>
              <a:rPr sz="1900" spc="-7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Symbol"/>
                <a:cs typeface="Symbol"/>
              </a:rPr>
              <a:t></a:t>
            </a:r>
            <a:r>
              <a:rPr sz="1800" spc="-15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525"/>
              </a:spcBef>
            </a:pPr>
            <a:r>
              <a:rPr sz="1800" dirty="0">
                <a:latin typeface="Symbol"/>
                <a:cs typeface="Symbol"/>
              </a:rPr>
              <a:t></a:t>
            </a:r>
            <a:r>
              <a:rPr sz="180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03108" y="3221225"/>
            <a:ext cx="522605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700" spc="-517" baseline="3086" dirty="0">
                <a:latin typeface="Symbol"/>
                <a:cs typeface="Symbol"/>
              </a:rPr>
              <a:t></a:t>
            </a:r>
            <a:r>
              <a:rPr sz="2700" spc="-517" baseline="-15432" dirty="0">
                <a:latin typeface="Symbol"/>
                <a:cs typeface="Symbol"/>
              </a:rPr>
              <a:t></a:t>
            </a:r>
            <a:r>
              <a:rPr sz="2700" spc="292" baseline="-15432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</a:t>
            </a:r>
            <a:r>
              <a:rPr sz="180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37537" y="3208583"/>
            <a:ext cx="63246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900" i="1" spc="-45" dirty="0">
                <a:latin typeface="Symbol"/>
                <a:cs typeface="Symbol"/>
              </a:rPr>
              <a:t></a:t>
            </a:r>
            <a:r>
              <a:rPr sz="1900" spc="-7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Symbol"/>
                <a:cs typeface="Symbol"/>
              </a:rPr>
              <a:t></a:t>
            </a:r>
            <a:r>
              <a:rPr sz="1800" spc="-15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4</a:t>
            </a:r>
            <a:r>
              <a:rPr sz="2700" spc="-1042" baseline="3086" dirty="0">
                <a:latin typeface="Symbol"/>
                <a:cs typeface="Symbol"/>
              </a:rPr>
              <a:t></a:t>
            </a:r>
            <a:r>
              <a:rPr sz="2700" spc="7" baseline="-15432" dirty="0">
                <a:latin typeface="Symbol"/>
                <a:cs typeface="Symbol"/>
              </a:rPr>
              <a:t></a:t>
            </a:r>
            <a:endParaRPr sz="2700" baseline="-15432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28475" y="4648958"/>
            <a:ext cx="88265" cy="2070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150" spc="-85" dirty="0">
                <a:latin typeface="Times New Roman"/>
                <a:cs typeface="Times New Roman"/>
              </a:rPr>
              <a:t>1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99771" y="4648958"/>
            <a:ext cx="88265" cy="2070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150" spc="-85" dirty="0"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96926" y="4601278"/>
            <a:ext cx="465455" cy="600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265"/>
              </a:lnSpc>
              <a:spcBef>
                <a:spcPts val="100"/>
              </a:spcBef>
              <a:tabLst>
                <a:tab pos="344170" algn="l"/>
              </a:tabLst>
            </a:pPr>
            <a:r>
              <a:rPr sz="2050" spc="-140" dirty="0">
                <a:latin typeface="Symbol"/>
                <a:cs typeface="Symbol"/>
              </a:rPr>
              <a:t></a:t>
            </a:r>
            <a:r>
              <a:rPr sz="2050" spc="-140" dirty="0">
                <a:latin typeface="Times New Roman"/>
                <a:cs typeface="Times New Roman"/>
              </a:rPr>
              <a:t>	</a:t>
            </a:r>
            <a:r>
              <a:rPr sz="2050" spc="-140" dirty="0">
                <a:latin typeface="Symbol"/>
                <a:cs typeface="Symbol"/>
              </a:rPr>
              <a:t></a:t>
            </a:r>
            <a:endParaRPr sz="2050">
              <a:latin typeface="Symbol"/>
              <a:cs typeface="Symbol"/>
            </a:endParaRPr>
          </a:p>
          <a:p>
            <a:pPr marL="38100">
              <a:lnSpc>
                <a:spcPts val="2265"/>
              </a:lnSpc>
            </a:pPr>
            <a:r>
              <a:rPr sz="3075" spc="-1192" baseline="2710" dirty="0">
                <a:latin typeface="Symbol"/>
                <a:cs typeface="Symbol"/>
              </a:rPr>
              <a:t></a:t>
            </a:r>
            <a:r>
              <a:rPr sz="3075" spc="-209" baseline="-14905" dirty="0">
                <a:latin typeface="Symbol"/>
                <a:cs typeface="Symbol"/>
              </a:rPr>
              <a:t></a:t>
            </a:r>
            <a:r>
              <a:rPr sz="3075" spc="-97" baseline="-14905" dirty="0">
                <a:latin typeface="Times New Roman"/>
                <a:cs typeface="Times New Roman"/>
              </a:rPr>
              <a:t> </a:t>
            </a:r>
            <a:r>
              <a:rPr sz="2050" spc="-180" dirty="0">
                <a:latin typeface="Times New Roman"/>
                <a:cs typeface="Times New Roman"/>
              </a:rPr>
              <a:t>0</a:t>
            </a:r>
            <a:r>
              <a:rPr sz="2050" spc="-50" dirty="0">
                <a:latin typeface="Times New Roman"/>
                <a:cs typeface="Times New Roman"/>
              </a:rPr>
              <a:t> </a:t>
            </a:r>
            <a:r>
              <a:rPr sz="3075" spc="-1192" baseline="2710" dirty="0">
                <a:latin typeface="Symbol"/>
                <a:cs typeface="Symbol"/>
              </a:rPr>
              <a:t></a:t>
            </a:r>
            <a:r>
              <a:rPr sz="3075" spc="-209" baseline="-14905" dirty="0">
                <a:latin typeface="Symbol"/>
                <a:cs typeface="Symbol"/>
              </a:rPr>
              <a:t></a:t>
            </a:r>
            <a:endParaRPr sz="3075" baseline="-14905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76994" y="4601278"/>
            <a:ext cx="465455" cy="600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265"/>
              </a:lnSpc>
              <a:spcBef>
                <a:spcPts val="100"/>
              </a:spcBef>
              <a:tabLst>
                <a:tab pos="344170" algn="l"/>
              </a:tabLst>
            </a:pPr>
            <a:r>
              <a:rPr sz="2050" spc="-140" dirty="0">
                <a:latin typeface="Symbol"/>
                <a:cs typeface="Symbol"/>
              </a:rPr>
              <a:t></a:t>
            </a:r>
            <a:r>
              <a:rPr sz="2050" spc="-140" dirty="0">
                <a:latin typeface="Times New Roman"/>
                <a:cs typeface="Times New Roman"/>
              </a:rPr>
              <a:t>	</a:t>
            </a:r>
            <a:r>
              <a:rPr sz="2050" spc="-140" dirty="0">
                <a:latin typeface="Symbol"/>
                <a:cs typeface="Symbol"/>
              </a:rPr>
              <a:t></a:t>
            </a:r>
            <a:endParaRPr sz="2050">
              <a:latin typeface="Symbol"/>
              <a:cs typeface="Symbol"/>
            </a:endParaRPr>
          </a:p>
          <a:p>
            <a:pPr marL="38100">
              <a:lnSpc>
                <a:spcPts val="2265"/>
              </a:lnSpc>
            </a:pPr>
            <a:r>
              <a:rPr sz="3075" spc="-1192" baseline="2710" dirty="0">
                <a:latin typeface="Symbol"/>
                <a:cs typeface="Symbol"/>
              </a:rPr>
              <a:t></a:t>
            </a:r>
            <a:r>
              <a:rPr sz="3075" spc="-209" baseline="-14905" dirty="0">
                <a:latin typeface="Symbol"/>
                <a:cs typeface="Symbol"/>
              </a:rPr>
              <a:t></a:t>
            </a:r>
            <a:r>
              <a:rPr sz="3075" spc="-112" baseline="-14905" dirty="0">
                <a:latin typeface="Times New Roman"/>
                <a:cs typeface="Times New Roman"/>
              </a:rPr>
              <a:t> </a:t>
            </a:r>
            <a:r>
              <a:rPr sz="2050" spc="-180" dirty="0">
                <a:latin typeface="Times New Roman"/>
                <a:cs typeface="Times New Roman"/>
              </a:rPr>
              <a:t>1</a:t>
            </a:r>
            <a:r>
              <a:rPr sz="2050" spc="-40" dirty="0">
                <a:latin typeface="Times New Roman"/>
                <a:cs typeface="Times New Roman"/>
              </a:rPr>
              <a:t> </a:t>
            </a:r>
            <a:r>
              <a:rPr sz="3075" spc="-1192" baseline="2710" dirty="0">
                <a:latin typeface="Symbol"/>
                <a:cs typeface="Symbol"/>
              </a:rPr>
              <a:t></a:t>
            </a:r>
            <a:r>
              <a:rPr sz="3075" spc="-209" baseline="-14905" dirty="0">
                <a:latin typeface="Symbol"/>
                <a:cs typeface="Symbol"/>
              </a:rPr>
              <a:t></a:t>
            </a:r>
            <a:endParaRPr sz="3075" baseline="-14905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88074" y="4471989"/>
            <a:ext cx="225425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979805" algn="l"/>
                <a:tab pos="1656714" algn="l"/>
              </a:tabLst>
            </a:pPr>
            <a:r>
              <a:rPr sz="2050" b="1" spc="-200" dirty="0">
                <a:latin typeface="Times New Roman"/>
                <a:cs typeface="Times New Roman"/>
              </a:rPr>
              <a:t>u </a:t>
            </a:r>
            <a:r>
              <a:rPr sz="2050" b="1" spc="-95" dirty="0">
                <a:latin typeface="Times New Roman"/>
                <a:cs typeface="Times New Roman"/>
              </a:rPr>
              <a:t> </a:t>
            </a:r>
            <a:r>
              <a:rPr sz="2050" spc="-200" dirty="0">
                <a:latin typeface="Symbol"/>
                <a:cs typeface="Symbol"/>
              </a:rPr>
              <a:t></a:t>
            </a:r>
            <a:r>
              <a:rPr sz="2050" spc="-100" dirty="0">
                <a:latin typeface="Times New Roman"/>
                <a:cs typeface="Times New Roman"/>
              </a:rPr>
              <a:t> </a:t>
            </a:r>
            <a:r>
              <a:rPr sz="3075" spc="-209" baseline="25745" dirty="0">
                <a:latin typeface="Symbol"/>
                <a:cs typeface="Symbol"/>
              </a:rPr>
              <a:t></a:t>
            </a:r>
            <a:r>
              <a:rPr sz="3075" spc="-112" baseline="25745" dirty="0">
                <a:latin typeface="Times New Roman"/>
                <a:cs typeface="Times New Roman"/>
              </a:rPr>
              <a:t> </a:t>
            </a:r>
            <a:r>
              <a:rPr sz="2050" spc="-180" dirty="0">
                <a:latin typeface="Times New Roman"/>
                <a:cs typeface="Times New Roman"/>
              </a:rPr>
              <a:t>1</a:t>
            </a:r>
            <a:r>
              <a:rPr sz="2050" spc="-40" dirty="0">
                <a:latin typeface="Times New Roman"/>
                <a:cs typeface="Times New Roman"/>
              </a:rPr>
              <a:t> </a:t>
            </a:r>
            <a:r>
              <a:rPr sz="3075" spc="-209" baseline="25745" dirty="0">
                <a:latin typeface="Symbol"/>
                <a:cs typeface="Symbol"/>
              </a:rPr>
              <a:t></a:t>
            </a:r>
            <a:r>
              <a:rPr sz="3075" baseline="25745" dirty="0">
                <a:latin typeface="Times New Roman"/>
                <a:cs typeface="Times New Roman"/>
              </a:rPr>
              <a:t>	</a:t>
            </a:r>
            <a:r>
              <a:rPr sz="2050" spc="-180" dirty="0">
                <a:latin typeface="Times New Roman"/>
                <a:cs typeface="Times New Roman"/>
              </a:rPr>
              <a:t>and</a:t>
            </a:r>
            <a:r>
              <a:rPr sz="2050" dirty="0">
                <a:latin typeface="Times New Roman"/>
                <a:cs typeface="Times New Roman"/>
              </a:rPr>
              <a:t> </a:t>
            </a:r>
            <a:r>
              <a:rPr sz="2050" spc="-185" dirty="0">
                <a:latin typeface="Times New Roman"/>
                <a:cs typeface="Times New Roman"/>
              </a:rPr>
              <a:t> </a:t>
            </a:r>
            <a:r>
              <a:rPr sz="2050" b="1" spc="-200" dirty="0">
                <a:latin typeface="Times New Roman"/>
                <a:cs typeface="Times New Roman"/>
              </a:rPr>
              <a:t>u</a:t>
            </a:r>
            <a:r>
              <a:rPr sz="2050" b="1" dirty="0">
                <a:latin typeface="Times New Roman"/>
                <a:cs typeface="Times New Roman"/>
              </a:rPr>
              <a:t>	</a:t>
            </a:r>
            <a:r>
              <a:rPr sz="2050" spc="-200" dirty="0">
                <a:latin typeface="Symbol"/>
                <a:cs typeface="Symbol"/>
              </a:rPr>
              <a:t></a:t>
            </a:r>
            <a:r>
              <a:rPr sz="2050" spc="-105" dirty="0">
                <a:latin typeface="Times New Roman"/>
                <a:cs typeface="Times New Roman"/>
              </a:rPr>
              <a:t> </a:t>
            </a:r>
            <a:r>
              <a:rPr sz="3075" spc="-209" baseline="25745" dirty="0">
                <a:latin typeface="Symbol"/>
                <a:cs typeface="Symbol"/>
              </a:rPr>
              <a:t></a:t>
            </a:r>
            <a:r>
              <a:rPr sz="3075" spc="-104" baseline="25745" dirty="0">
                <a:latin typeface="Times New Roman"/>
                <a:cs typeface="Times New Roman"/>
              </a:rPr>
              <a:t> </a:t>
            </a:r>
            <a:r>
              <a:rPr sz="2050" spc="-180" dirty="0">
                <a:latin typeface="Times New Roman"/>
                <a:cs typeface="Times New Roman"/>
              </a:rPr>
              <a:t>0</a:t>
            </a:r>
            <a:r>
              <a:rPr sz="2050" spc="-45" dirty="0">
                <a:latin typeface="Times New Roman"/>
                <a:cs typeface="Times New Roman"/>
              </a:rPr>
              <a:t> </a:t>
            </a:r>
            <a:r>
              <a:rPr sz="3075" spc="-209" baseline="25745" dirty="0">
                <a:latin typeface="Symbol"/>
                <a:cs typeface="Symbol"/>
              </a:rPr>
              <a:t></a:t>
            </a:r>
            <a:endParaRPr sz="3075" baseline="25745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"/>
            <a:ext cx="9144000" cy="462280"/>
          </a:xfrm>
          <a:custGeom>
            <a:avLst/>
            <a:gdLst/>
            <a:ahLst/>
            <a:cxnLst/>
            <a:rect l="l" t="t" r="r" b="b"/>
            <a:pathLst>
              <a:path w="9144000" h="462280">
                <a:moveTo>
                  <a:pt x="9144000" y="0"/>
                </a:moveTo>
                <a:lnTo>
                  <a:pt x="0" y="0"/>
                </a:lnTo>
                <a:lnTo>
                  <a:pt x="0" y="461962"/>
                </a:lnTo>
                <a:lnTo>
                  <a:pt x="9144000" y="461962"/>
                </a:lnTo>
                <a:lnTo>
                  <a:pt x="9144000" y="0"/>
                </a:lnTo>
                <a:close/>
              </a:path>
            </a:pathLst>
          </a:custGeom>
          <a:solidFill>
            <a:srgbClr val="C4BC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4994" y="17780"/>
            <a:ext cx="7355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0000"/>
                </a:solidFill>
              </a:rPr>
              <a:t>Masalah</a:t>
            </a:r>
            <a:r>
              <a:rPr spc="-5" dirty="0">
                <a:solidFill>
                  <a:srgbClr val="000000"/>
                </a:solidFill>
              </a:rPr>
              <a:t> Diagonalisasi</a:t>
            </a:r>
            <a:r>
              <a:rPr spc="3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Ortogonal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(Bentuk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Matriks)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4840" y="948308"/>
            <a:ext cx="7452995" cy="6375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marR="30480">
              <a:lnSpc>
                <a:spcPct val="100499"/>
              </a:lnSpc>
              <a:spcBef>
                <a:spcPts val="90"/>
              </a:spcBef>
            </a:pPr>
            <a:r>
              <a:rPr sz="2000" spc="-5" dirty="0">
                <a:latin typeface="Comic Sans MS"/>
                <a:cs typeface="Comic Sans MS"/>
              </a:rPr>
              <a:t>Terapkan proses </a:t>
            </a:r>
            <a:r>
              <a:rPr sz="2000" dirty="0">
                <a:latin typeface="Comic Sans MS"/>
                <a:cs typeface="Comic Sans MS"/>
              </a:rPr>
              <a:t>Gram Schmidt </a:t>
            </a:r>
            <a:r>
              <a:rPr sz="2000" spc="-5" dirty="0">
                <a:latin typeface="Comic Sans MS"/>
                <a:cs typeface="Comic Sans MS"/>
              </a:rPr>
              <a:t>pada </a:t>
            </a:r>
            <a:r>
              <a:rPr sz="2000" spc="5" dirty="0">
                <a:latin typeface="Comic Sans MS"/>
                <a:cs typeface="Comic Sans MS"/>
              </a:rPr>
              <a:t>{</a:t>
            </a:r>
            <a:r>
              <a:rPr sz="2000" b="1" spc="5" dirty="0">
                <a:latin typeface="Comic Sans MS"/>
                <a:cs typeface="Comic Sans MS"/>
              </a:rPr>
              <a:t>u</a:t>
            </a:r>
            <a:r>
              <a:rPr sz="1950" spc="7" baseline="-21367" dirty="0">
                <a:latin typeface="Comic Sans MS"/>
                <a:cs typeface="Comic Sans MS"/>
              </a:rPr>
              <a:t>1</a:t>
            </a:r>
            <a:r>
              <a:rPr sz="2000" spc="5" dirty="0">
                <a:latin typeface="Comic Sans MS"/>
                <a:cs typeface="Comic Sans MS"/>
              </a:rPr>
              <a:t>, </a:t>
            </a:r>
            <a:r>
              <a:rPr sz="2000" b="1" dirty="0">
                <a:latin typeface="Comic Sans MS"/>
                <a:cs typeface="Comic Sans MS"/>
              </a:rPr>
              <a:t>u</a:t>
            </a:r>
            <a:r>
              <a:rPr sz="1950" baseline="-21367" dirty="0">
                <a:latin typeface="Comic Sans MS"/>
                <a:cs typeface="Comic Sans MS"/>
              </a:rPr>
              <a:t>2</a:t>
            </a:r>
            <a:r>
              <a:rPr sz="2000" dirty="0">
                <a:latin typeface="Comic Sans MS"/>
                <a:cs typeface="Comic Sans MS"/>
              </a:rPr>
              <a:t>untuk </a:t>
            </a:r>
            <a:r>
              <a:rPr sz="2000" spc="-5" dirty="0">
                <a:latin typeface="Comic Sans MS"/>
                <a:cs typeface="Comic Sans MS"/>
              </a:rPr>
              <a:t>menghasilkan </a:t>
            </a:r>
            <a:r>
              <a:rPr sz="2000" spc="-58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vektor</a:t>
            </a:r>
            <a:r>
              <a:rPr sz="2000" spc="-3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eigen</a:t>
            </a:r>
            <a:r>
              <a:rPr sz="2000" spc="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yang ortonormal</a:t>
            </a:r>
            <a:r>
              <a:rPr sz="2000" spc="-3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berikut:</a:t>
            </a:r>
            <a:endParaRPr sz="2000">
              <a:latin typeface="Comic Sans MS"/>
              <a:cs typeface="Comic Sans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502896" y="1853940"/>
            <a:ext cx="283210" cy="252729"/>
            <a:chOff x="3502896" y="1853940"/>
            <a:chExt cx="283210" cy="252729"/>
          </a:xfrm>
        </p:grpSpPr>
        <p:sp>
          <p:nvSpPr>
            <p:cNvPr id="6" name="object 6"/>
            <p:cNvSpPr/>
            <p:nvPr/>
          </p:nvSpPr>
          <p:spPr>
            <a:xfrm>
              <a:off x="3513213" y="1867501"/>
              <a:ext cx="273050" cy="237490"/>
            </a:xfrm>
            <a:custGeom>
              <a:avLst/>
              <a:gdLst/>
              <a:ahLst/>
              <a:cxnLst/>
              <a:rect l="l" t="t" r="r" b="b"/>
              <a:pathLst>
                <a:path w="273050" h="237489">
                  <a:moveTo>
                    <a:pt x="0" y="160520"/>
                  </a:moveTo>
                  <a:lnTo>
                    <a:pt x="23413" y="147892"/>
                  </a:lnTo>
                </a:path>
                <a:path w="273050" h="237489">
                  <a:moveTo>
                    <a:pt x="23889" y="147892"/>
                  </a:moveTo>
                  <a:lnTo>
                    <a:pt x="79148" y="236806"/>
                  </a:lnTo>
                </a:path>
                <a:path w="273050" h="237489">
                  <a:moveTo>
                    <a:pt x="79148" y="237281"/>
                  </a:moveTo>
                  <a:lnTo>
                    <a:pt x="140042" y="475"/>
                  </a:lnTo>
                </a:path>
                <a:path w="273050" h="237489">
                  <a:moveTo>
                    <a:pt x="140042" y="0"/>
                  </a:moveTo>
                  <a:lnTo>
                    <a:pt x="27260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02896" y="1853940"/>
              <a:ext cx="274955" cy="242570"/>
            </a:xfrm>
            <a:custGeom>
              <a:avLst/>
              <a:gdLst/>
              <a:ahLst/>
              <a:cxnLst/>
              <a:rect l="l" t="t" r="r" b="b"/>
              <a:pathLst>
                <a:path w="274954" h="242569">
                  <a:moveTo>
                    <a:pt x="274488" y="0"/>
                  </a:moveTo>
                  <a:lnTo>
                    <a:pt x="137719" y="0"/>
                  </a:lnTo>
                  <a:lnTo>
                    <a:pt x="81508" y="218548"/>
                  </a:lnTo>
                  <a:lnTo>
                    <a:pt x="31864" y="145533"/>
                  </a:lnTo>
                  <a:lnTo>
                    <a:pt x="0" y="162860"/>
                  </a:lnTo>
                  <a:lnTo>
                    <a:pt x="3749" y="169402"/>
                  </a:lnTo>
                  <a:lnTo>
                    <a:pt x="19682" y="160977"/>
                  </a:lnTo>
                  <a:lnTo>
                    <a:pt x="75417" y="242417"/>
                  </a:lnTo>
                  <a:lnTo>
                    <a:pt x="87124" y="242417"/>
                  </a:lnTo>
                  <a:lnTo>
                    <a:pt x="146133" y="11221"/>
                  </a:lnTo>
                  <a:lnTo>
                    <a:pt x="274488" y="11221"/>
                  </a:lnTo>
                  <a:lnTo>
                    <a:pt x="2744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427497" y="2246114"/>
            <a:ext cx="274955" cy="252729"/>
            <a:chOff x="3427497" y="2246114"/>
            <a:chExt cx="274955" cy="252729"/>
          </a:xfrm>
        </p:grpSpPr>
        <p:sp>
          <p:nvSpPr>
            <p:cNvPr id="9" name="object 9"/>
            <p:cNvSpPr/>
            <p:nvPr/>
          </p:nvSpPr>
          <p:spPr>
            <a:xfrm>
              <a:off x="3437795" y="2260625"/>
              <a:ext cx="140335" cy="236854"/>
            </a:xfrm>
            <a:custGeom>
              <a:avLst/>
              <a:gdLst/>
              <a:ahLst/>
              <a:cxnLst/>
              <a:rect l="l" t="t" r="r" b="b"/>
              <a:pathLst>
                <a:path w="140335" h="236855">
                  <a:moveTo>
                    <a:pt x="0" y="159589"/>
                  </a:moveTo>
                  <a:lnTo>
                    <a:pt x="23413" y="147416"/>
                  </a:lnTo>
                </a:path>
                <a:path w="140335" h="236855">
                  <a:moveTo>
                    <a:pt x="23889" y="147416"/>
                  </a:moveTo>
                  <a:lnTo>
                    <a:pt x="79167" y="235855"/>
                  </a:lnTo>
                </a:path>
                <a:path w="140335" h="236855">
                  <a:moveTo>
                    <a:pt x="79167" y="236331"/>
                  </a:moveTo>
                  <a:lnTo>
                    <a:pt x="14004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27497" y="2246114"/>
              <a:ext cx="274955" cy="242570"/>
            </a:xfrm>
            <a:custGeom>
              <a:avLst/>
              <a:gdLst/>
              <a:ahLst/>
              <a:cxnLst/>
              <a:rect l="l" t="t" r="r" b="b"/>
              <a:pathLst>
                <a:path w="274954" h="242569">
                  <a:moveTo>
                    <a:pt x="274469" y="0"/>
                  </a:moveTo>
                  <a:lnTo>
                    <a:pt x="137700" y="0"/>
                  </a:lnTo>
                  <a:lnTo>
                    <a:pt x="81489" y="218548"/>
                  </a:lnTo>
                  <a:lnTo>
                    <a:pt x="31845" y="145552"/>
                  </a:lnTo>
                  <a:lnTo>
                    <a:pt x="0" y="162860"/>
                  </a:lnTo>
                  <a:lnTo>
                    <a:pt x="3749" y="169402"/>
                  </a:lnTo>
                  <a:lnTo>
                    <a:pt x="19663" y="160996"/>
                  </a:lnTo>
                  <a:lnTo>
                    <a:pt x="75398" y="242417"/>
                  </a:lnTo>
                  <a:lnTo>
                    <a:pt x="87105" y="242417"/>
                  </a:lnTo>
                  <a:lnTo>
                    <a:pt x="146133" y="11240"/>
                  </a:lnTo>
                  <a:lnTo>
                    <a:pt x="274469" y="11240"/>
                  </a:lnTo>
                  <a:lnTo>
                    <a:pt x="2744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399814" y="1853940"/>
            <a:ext cx="278765" cy="256540"/>
            <a:chOff x="5399814" y="1853940"/>
            <a:chExt cx="278765" cy="256540"/>
          </a:xfrm>
        </p:grpSpPr>
        <p:sp>
          <p:nvSpPr>
            <p:cNvPr id="12" name="object 12"/>
            <p:cNvSpPr/>
            <p:nvPr/>
          </p:nvSpPr>
          <p:spPr>
            <a:xfrm>
              <a:off x="5410093" y="1867501"/>
              <a:ext cx="268605" cy="241300"/>
            </a:xfrm>
            <a:custGeom>
              <a:avLst/>
              <a:gdLst/>
              <a:ahLst/>
              <a:cxnLst/>
              <a:rect l="l" t="t" r="r" b="b"/>
              <a:pathLst>
                <a:path w="268604" h="241300">
                  <a:moveTo>
                    <a:pt x="0" y="162860"/>
                  </a:moveTo>
                  <a:lnTo>
                    <a:pt x="22651" y="149775"/>
                  </a:lnTo>
                </a:path>
                <a:path w="268604" h="241300">
                  <a:moveTo>
                    <a:pt x="23032" y="149775"/>
                  </a:moveTo>
                  <a:lnTo>
                    <a:pt x="78805" y="241028"/>
                  </a:lnTo>
                </a:path>
                <a:path w="268604" h="241300">
                  <a:moveTo>
                    <a:pt x="78805" y="241028"/>
                  </a:moveTo>
                  <a:lnTo>
                    <a:pt x="140099" y="475"/>
                  </a:lnTo>
                </a:path>
                <a:path w="268604" h="241300">
                  <a:moveTo>
                    <a:pt x="140099" y="0"/>
                  </a:moveTo>
                  <a:lnTo>
                    <a:pt x="26801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99814" y="1853940"/>
              <a:ext cx="270510" cy="246379"/>
            </a:xfrm>
            <a:custGeom>
              <a:avLst/>
              <a:gdLst/>
              <a:ahLst/>
              <a:cxnLst/>
              <a:rect l="l" t="t" r="r" b="b"/>
              <a:pathLst>
                <a:path w="270510" h="246380">
                  <a:moveTo>
                    <a:pt x="270300" y="0"/>
                  </a:moveTo>
                  <a:lnTo>
                    <a:pt x="137815" y="0"/>
                  </a:lnTo>
                  <a:lnTo>
                    <a:pt x="81470" y="222294"/>
                  </a:lnTo>
                  <a:lnTo>
                    <a:pt x="31979" y="147873"/>
                  </a:lnTo>
                  <a:lnTo>
                    <a:pt x="0" y="165199"/>
                  </a:lnTo>
                  <a:lnTo>
                    <a:pt x="3426" y="171742"/>
                  </a:lnTo>
                  <a:lnTo>
                    <a:pt x="19225" y="161928"/>
                  </a:lnTo>
                  <a:lnTo>
                    <a:pt x="75379" y="246163"/>
                  </a:lnTo>
                  <a:lnTo>
                    <a:pt x="86800" y="246163"/>
                  </a:lnTo>
                  <a:lnTo>
                    <a:pt x="146190" y="11221"/>
                  </a:lnTo>
                  <a:lnTo>
                    <a:pt x="270300" y="11221"/>
                  </a:lnTo>
                  <a:lnTo>
                    <a:pt x="270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5399814" y="2246114"/>
            <a:ext cx="270510" cy="256540"/>
            <a:chOff x="5399814" y="2246114"/>
            <a:chExt cx="270510" cy="256540"/>
          </a:xfrm>
        </p:grpSpPr>
        <p:sp>
          <p:nvSpPr>
            <p:cNvPr id="15" name="object 15"/>
            <p:cNvSpPr/>
            <p:nvPr/>
          </p:nvSpPr>
          <p:spPr>
            <a:xfrm>
              <a:off x="5410093" y="2260625"/>
              <a:ext cx="140335" cy="240665"/>
            </a:xfrm>
            <a:custGeom>
              <a:avLst/>
              <a:gdLst/>
              <a:ahLst/>
              <a:cxnLst/>
              <a:rect l="l" t="t" r="r" b="b"/>
              <a:pathLst>
                <a:path w="140335" h="240664">
                  <a:moveTo>
                    <a:pt x="0" y="161928"/>
                  </a:moveTo>
                  <a:lnTo>
                    <a:pt x="22651" y="148824"/>
                  </a:lnTo>
                </a:path>
                <a:path w="140335" h="240664">
                  <a:moveTo>
                    <a:pt x="23032" y="148824"/>
                  </a:moveTo>
                  <a:lnTo>
                    <a:pt x="78805" y="239145"/>
                  </a:lnTo>
                </a:path>
                <a:path w="140335" h="240664">
                  <a:moveTo>
                    <a:pt x="78805" y="240077"/>
                  </a:moveTo>
                  <a:lnTo>
                    <a:pt x="14009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99814" y="2246114"/>
              <a:ext cx="270510" cy="246379"/>
            </a:xfrm>
            <a:custGeom>
              <a:avLst/>
              <a:gdLst/>
              <a:ahLst/>
              <a:cxnLst/>
              <a:rect l="l" t="t" r="r" b="b"/>
              <a:pathLst>
                <a:path w="270510" h="246380">
                  <a:moveTo>
                    <a:pt x="270300" y="0"/>
                  </a:moveTo>
                  <a:lnTo>
                    <a:pt x="137815" y="0"/>
                  </a:lnTo>
                  <a:lnTo>
                    <a:pt x="81470" y="222294"/>
                  </a:lnTo>
                  <a:lnTo>
                    <a:pt x="31979" y="147892"/>
                  </a:lnTo>
                  <a:lnTo>
                    <a:pt x="0" y="165199"/>
                  </a:lnTo>
                  <a:lnTo>
                    <a:pt x="3426" y="171742"/>
                  </a:lnTo>
                  <a:lnTo>
                    <a:pt x="19225" y="162384"/>
                  </a:lnTo>
                  <a:lnTo>
                    <a:pt x="75379" y="246163"/>
                  </a:lnTo>
                  <a:lnTo>
                    <a:pt x="86800" y="246163"/>
                  </a:lnTo>
                  <a:lnTo>
                    <a:pt x="146190" y="11240"/>
                  </a:lnTo>
                  <a:lnTo>
                    <a:pt x="270300" y="11240"/>
                  </a:lnTo>
                  <a:lnTo>
                    <a:pt x="270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5345945" y="2638287"/>
            <a:ext cx="278765" cy="256540"/>
            <a:chOff x="5345945" y="2638287"/>
            <a:chExt cx="278765" cy="256540"/>
          </a:xfrm>
        </p:grpSpPr>
        <p:sp>
          <p:nvSpPr>
            <p:cNvPr id="18" name="object 18"/>
            <p:cNvSpPr/>
            <p:nvPr/>
          </p:nvSpPr>
          <p:spPr>
            <a:xfrm>
              <a:off x="5356224" y="2651867"/>
              <a:ext cx="268605" cy="241300"/>
            </a:xfrm>
            <a:custGeom>
              <a:avLst/>
              <a:gdLst/>
              <a:ahLst/>
              <a:cxnLst/>
              <a:rect l="l" t="t" r="r" b="b"/>
              <a:pathLst>
                <a:path w="268604" h="241300">
                  <a:moveTo>
                    <a:pt x="0" y="162860"/>
                  </a:moveTo>
                  <a:lnTo>
                    <a:pt x="22651" y="149756"/>
                  </a:lnTo>
                </a:path>
                <a:path w="268604" h="241300">
                  <a:moveTo>
                    <a:pt x="23032" y="149756"/>
                  </a:moveTo>
                  <a:lnTo>
                    <a:pt x="78805" y="240539"/>
                  </a:lnTo>
                </a:path>
                <a:path w="268604" h="241300">
                  <a:moveTo>
                    <a:pt x="78805" y="241007"/>
                  </a:moveTo>
                  <a:lnTo>
                    <a:pt x="140099" y="0"/>
                  </a:lnTo>
                </a:path>
                <a:path w="268604" h="241300">
                  <a:moveTo>
                    <a:pt x="140099" y="0"/>
                  </a:moveTo>
                  <a:lnTo>
                    <a:pt x="26801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345945" y="2638287"/>
              <a:ext cx="270510" cy="246379"/>
            </a:xfrm>
            <a:custGeom>
              <a:avLst/>
              <a:gdLst/>
              <a:ahLst/>
              <a:cxnLst/>
              <a:rect l="l" t="t" r="r" b="b"/>
              <a:pathLst>
                <a:path w="270510" h="246380">
                  <a:moveTo>
                    <a:pt x="270300" y="0"/>
                  </a:moveTo>
                  <a:lnTo>
                    <a:pt x="137815" y="0"/>
                  </a:lnTo>
                  <a:lnTo>
                    <a:pt x="81470" y="222296"/>
                  </a:lnTo>
                  <a:lnTo>
                    <a:pt x="31979" y="147892"/>
                  </a:lnTo>
                  <a:lnTo>
                    <a:pt x="0" y="165199"/>
                  </a:lnTo>
                  <a:lnTo>
                    <a:pt x="3426" y="171761"/>
                  </a:lnTo>
                  <a:lnTo>
                    <a:pt x="19225" y="162384"/>
                  </a:lnTo>
                  <a:lnTo>
                    <a:pt x="75379" y="246163"/>
                  </a:lnTo>
                  <a:lnTo>
                    <a:pt x="86800" y="246163"/>
                  </a:lnTo>
                  <a:lnTo>
                    <a:pt x="146190" y="11240"/>
                  </a:lnTo>
                  <a:lnTo>
                    <a:pt x="270300" y="11240"/>
                  </a:lnTo>
                  <a:lnTo>
                    <a:pt x="270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603894" y="1805199"/>
            <a:ext cx="2223135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1943100" algn="l"/>
              </a:tabLst>
            </a:pPr>
            <a:r>
              <a:rPr sz="2700" spc="-7" baseline="-7716" dirty="0">
                <a:latin typeface="Times New Roman"/>
                <a:cs typeface="Times New Roman"/>
              </a:rPr>
              <a:t>2</a:t>
            </a:r>
            <a:r>
              <a:rPr sz="2700" spc="-359" baseline="-7716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Symbol"/>
                <a:cs typeface="Symbol"/>
              </a:rPr>
              <a:t>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2700" spc="-7" baseline="-7716" dirty="0">
                <a:latin typeface="Times New Roman"/>
                <a:cs typeface="Times New Roman"/>
              </a:rPr>
              <a:t>6</a:t>
            </a:r>
            <a:r>
              <a:rPr sz="2700" spc="-359" baseline="-7716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Symbol"/>
                <a:cs typeface="Symbol"/>
              </a:rPr>
              <a:t>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03915" y="1837494"/>
            <a:ext cx="492759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700" spc="67" baseline="7716" dirty="0">
                <a:latin typeface="Symbol"/>
                <a:cs typeface="Symbol"/>
              </a:rPr>
              <a:t></a:t>
            </a:r>
            <a:r>
              <a:rPr sz="1800" spc="45" dirty="0">
                <a:latin typeface="Symbol"/>
                <a:cs typeface="Symbol"/>
              </a:rPr>
              <a:t></a:t>
            </a:r>
            <a:r>
              <a:rPr sz="1800" spc="45" dirty="0">
                <a:latin typeface="Times New Roman"/>
                <a:cs typeface="Times New Roman"/>
              </a:rPr>
              <a:t>1/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99945" y="1837494"/>
            <a:ext cx="493395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700" spc="67" baseline="7716" dirty="0">
                <a:latin typeface="Symbol"/>
                <a:cs typeface="Symbol"/>
              </a:rPr>
              <a:t></a:t>
            </a:r>
            <a:r>
              <a:rPr sz="1800" spc="45" dirty="0">
                <a:latin typeface="Symbol"/>
                <a:cs typeface="Symbol"/>
              </a:rPr>
              <a:t></a:t>
            </a:r>
            <a:r>
              <a:rPr sz="1800" spc="45" dirty="0">
                <a:latin typeface="Times New Roman"/>
                <a:cs typeface="Times New Roman"/>
              </a:rPr>
              <a:t>1/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92317" y="2571763"/>
            <a:ext cx="13970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-5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29315" y="2024223"/>
            <a:ext cx="86741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48005" algn="l"/>
                <a:tab pos="732790" algn="l"/>
              </a:tabLst>
            </a:pPr>
            <a:r>
              <a:rPr sz="1800" spc="-5" dirty="0">
                <a:latin typeface="Symbol"/>
                <a:cs typeface="Symbol"/>
              </a:rPr>
              <a:t>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800" spc="-1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Symbol"/>
                <a:cs typeface="Symbol"/>
              </a:rPr>
              <a:t>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925345" y="2461319"/>
            <a:ext cx="863600" cy="460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710"/>
              </a:lnSpc>
              <a:spcBef>
                <a:spcPts val="95"/>
              </a:spcBef>
              <a:tabLst>
                <a:tab pos="749935" algn="l"/>
              </a:tabLst>
            </a:pPr>
            <a:r>
              <a:rPr sz="1800" spc="-5" dirty="0">
                <a:latin typeface="Symbol"/>
                <a:cs typeface="Symbol"/>
              </a:rPr>
              <a:t>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Symbol"/>
                <a:cs typeface="Symbol"/>
              </a:rPr>
              <a:t></a:t>
            </a:r>
            <a:endParaRPr sz="1800">
              <a:latin typeface="Symbol"/>
              <a:cs typeface="Symbol"/>
            </a:endParaRPr>
          </a:p>
          <a:p>
            <a:pPr marR="7620" algn="ctr">
              <a:lnSpc>
                <a:spcPts val="1710"/>
              </a:lnSpc>
              <a:tabLst>
                <a:tab pos="402590" algn="l"/>
              </a:tabLst>
            </a:pPr>
            <a:r>
              <a:rPr sz="1800" spc="-5" dirty="0">
                <a:latin typeface="Times New Roman"/>
                <a:cs typeface="Times New Roman"/>
              </a:rPr>
              <a:t>2</a:t>
            </a:r>
            <a:r>
              <a:rPr sz="1800" spc="-19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/	6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03915" y="2461319"/>
            <a:ext cx="164465" cy="518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1939"/>
              </a:lnSpc>
              <a:spcBef>
                <a:spcPts val="95"/>
              </a:spcBef>
            </a:pPr>
            <a:r>
              <a:rPr sz="1800" spc="-5" dirty="0">
                <a:latin typeface="Symbol"/>
                <a:cs typeface="Symbol"/>
              </a:rPr>
              <a:t></a:t>
            </a:r>
            <a:endParaRPr sz="1800">
              <a:latin typeface="Symbol"/>
              <a:cs typeface="Symbol"/>
            </a:endParaRPr>
          </a:p>
          <a:p>
            <a:pPr marL="38100">
              <a:lnSpc>
                <a:spcPts val="1939"/>
              </a:lnSpc>
            </a:pPr>
            <a:r>
              <a:rPr sz="1800" spc="-350" dirty="0">
                <a:latin typeface="Symbol"/>
                <a:cs typeface="Symbol"/>
              </a:rPr>
              <a:t></a:t>
            </a:r>
            <a:r>
              <a:rPr sz="2700" spc="-525" baseline="-12345" dirty="0">
                <a:latin typeface="Symbol"/>
                <a:cs typeface="Symbol"/>
              </a:rPr>
              <a:t></a:t>
            </a:r>
            <a:endParaRPr sz="2700" baseline="-12345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32355" y="2461319"/>
            <a:ext cx="2094864" cy="518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ts val="1939"/>
              </a:lnSpc>
              <a:spcBef>
                <a:spcPts val="95"/>
              </a:spcBef>
            </a:pPr>
            <a:r>
              <a:rPr sz="1800" spc="-5" dirty="0">
                <a:latin typeface="Symbol"/>
                <a:cs typeface="Symbol"/>
              </a:rPr>
              <a:t></a:t>
            </a:r>
            <a:endParaRPr sz="1800">
              <a:latin typeface="Symbol"/>
              <a:cs typeface="Symbol"/>
            </a:endParaRPr>
          </a:p>
          <a:p>
            <a:pPr marL="63500">
              <a:lnSpc>
                <a:spcPts val="1939"/>
              </a:lnSpc>
              <a:tabLst>
                <a:tab pos="1205230" algn="l"/>
                <a:tab pos="1955800" algn="l"/>
              </a:tabLst>
            </a:pPr>
            <a:r>
              <a:rPr sz="1800" spc="-350" dirty="0">
                <a:latin typeface="Symbol"/>
                <a:cs typeface="Symbol"/>
              </a:rPr>
              <a:t></a:t>
            </a:r>
            <a:r>
              <a:rPr sz="2700" spc="-525" baseline="-12345" dirty="0">
                <a:latin typeface="Symbol"/>
                <a:cs typeface="Symbol"/>
              </a:rPr>
              <a:t></a:t>
            </a:r>
            <a:r>
              <a:rPr sz="2700" spc="-525" baseline="-12345" dirty="0">
                <a:latin typeface="Times New Roman"/>
                <a:cs typeface="Times New Roman"/>
              </a:rPr>
              <a:t>	</a:t>
            </a:r>
            <a:r>
              <a:rPr sz="1800" spc="-350" dirty="0">
                <a:latin typeface="Symbol"/>
                <a:cs typeface="Symbol"/>
              </a:rPr>
              <a:t></a:t>
            </a:r>
            <a:r>
              <a:rPr sz="2700" spc="-525" baseline="-12345" dirty="0">
                <a:latin typeface="Symbol"/>
                <a:cs typeface="Symbol"/>
              </a:rPr>
              <a:t></a:t>
            </a:r>
            <a:r>
              <a:rPr sz="2700" spc="-525" baseline="-12345" dirty="0">
                <a:latin typeface="Times New Roman"/>
                <a:cs typeface="Times New Roman"/>
              </a:rPr>
              <a:t>	</a:t>
            </a:r>
            <a:r>
              <a:rPr sz="1800" spc="-350" dirty="0">
                <a:latin typeface="Symbol"/>
                <a:cs typeface="Symbol"/>
              </a:rPr>
              <a:t></a:t>
            </a:r>
            <a:r>
              <a:rPr sz="2700" spc="-525" baseline="-12345" dirty="0">
                <a:latin typeface="Symbol"/>
                <a:cs typeface="Symbol"/>
              </a:rPr>
              <a:t></a:t>
            </a:r>
            <a:endParaRPr sz="2700" baseline="-12345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575337" y="2229667"/>
            <a:ext cx="1346835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1003300" algn="l"/>
              </a:tabLst>
            </a:pPr>
            <a:r>
              <a:rPr sz="1800" b="1" spc="5" dirty="0">
                <a:latin typeface="Times New Roman"/>
                <a:cs typeface="Times New Roman"/>
              </a:rPr>
              <a:t>v</a:t>
            </a:r>
            <a:r>
              <a:rPr sz="1500" spc="7" baseline="-25000" dirty="0">
                <a:latin typeface="Times New Roman"/>
                <a:cs typeface="Times New Roman"/>
              </a:rPr>
              <a:t>1 </a:t>
            </a:r>
            <a:r>
              <a:rPr sz="1500" spc="22" baseline="-250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Symbol"/>
                <a:cs typeface="Symbol"/>
              </a:rPr>
              <a:t>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2700" spc="-7" baseline="-3086" dirty="0">
                <a:latin typeface="Symbol"/>
                <a:cs typeface="Symbol"/>
              </a:rPr>
              <a:t></a:t>
            </a:r>
            <a:r>
              <a:rPr sz="2700" spc="37" baseline="-3086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1/	</a:t>
            </a:r>
            <a:r>
              <a:rPr sz="1800" spc="-5" dirty="0">
                <a:latin typeface="Times New Roman"/>
                <a:cs typeface="Times New Roman"/>
              </a:rPr>
              <a:t>2</a:t>
            </a:r>
            <a:r>
              <a:rPr sz="1800" spc="290" dirty="0">
                <a:latin typeface="Times New Roman"/>
                <a:cs typeface="Times New Roman"/>
              </a:rPr>
              <a:t> </a:t>
            </a:r>
            <a:r>
              <a:rPr sz="2700" spc="-7" baseline="-3086" dirty="0">
                <a:latin typeface="Symbol"/>
                <a:cs typeface="Symbol"/>
              </a:rPr>
              <a:t></a:t>
            </a:r>
            <a:endParaRPr sz="2700" baseline="-3086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89284" y="2024223"/>
            <a:ext cx="1824989" cy="505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48690">
              <a:lnSpc>
                <a:spcPts val="1889"/>
              </a:lnSpc>
              <a:spcBef>
                <a:spcPts val="95"/>
              </a:spcBef>
              <a:tabLst>
                <a:tab pos="1560830" algn="l"/>
              </a:tabLst>
            </a:pPr>
            <a:r>
              <a:rPr sz="1800" spc="-5" dirty="0">
                <a:latin typeface="Symbol"/>
                <a:cs typeface="Symbol"/>
              </a:rPr>
              <a:t>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Symbol"/>
                <a:cs typeface="Symbol"/>
              </a:rPr>
              <a:t></a:t>
            </a:r>
            <a:endParaRPr sz="1800">
              <a:latin typeface="Symbol"/>
              <a:cs typeface="Symbol"/>
            </a:endParaRPr>
          </a:p>
          <a:p>
            <a:pPr marL="50800">
              <a:lnSpc>
                <a:spcPts val="1889"/>
              </a:lnSpc>
              <a:tabLst>
                <a:tab pos="1557655" algn="l"/>
              </a:tabLst>
            </a:pPr>
            <a:r>
              <a:rPr sz="1800" spc="-15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nd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b="1" spc="100" dirty="0">
                <a:latin typeface="Times New Roman"/>
                <a:cs typeface="Times New Roman"/>
              </a:rPr>
              <a:t>v</a:t>
            </a:r>
            <a:r>
              <a:rPr sz="1500" spc="30" baseline="-25000" dirty="0">
                <a:latin typeface="Times New Roman"/>
                <a:cs typeface="Times New Roman"/>
              </a:rPr>
              <a:t>2</a:t>
            </a:r>
            <a:r>
              <a:rPr sz="1500" baseline="-25000" dirty="0">
                <a:latin typeface="Times New Roman"/>
                <a:cs typeface="Times New Roman"/>
              </a:rPr>
              <a:t> </a:t>
            </a:r>
            <a:r>
              <a:rPr sz="1500" spc="142" baseline="-250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Symbol"/>
                <a:cs typeface="Symbol"/>
              </a:rPr>
              <a:t>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2700" spc="112" baseline="-3086" dirty="0">
                <a:latin typeface="Symbol"/>
                <a:cs typeface="Symbol"/>
              </a:rPr>
              <a:t></a:t>
            </a:r>
            <a:r>
              <a:rPr sz="1800" spc="-10" dirty="0">
                <a:latin typeface="Symbol"/>
                <a:cs typeface="Symbol"/>
              </a:rPr>
              <a:t></a:t>
            </a:r>
            <a:r>
              <a:rPr sz="1800" spc="110" dirty="0">
                <a:latin typeface="Times New Roman"/>
                <a:cs typeface="Times New Roman"/>
              </a:rPr>
              <a:t>1</a:t>
            </a:r>
            <a:r>
              <a:rPr sz="1800" spc="-5" dirty="0">
                <a:latin typeface="Times New Roman"/>
                <a:cs typeface="Times New Roman"/>
              </a:rPr>
              <a:t>/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Times New Roman"/>
                <a:cs typeface="Times New Roman"/>
              </a:rPr>
              <a:t>6</a:t>
            </a:r>
            <a:r>
              <a:rPr sz="1800" spc="-240" dirty="0">
                <a:latin typeface="Times New Roman"/>
                <a:cs typeface="Times New Roman"/>
              </a:rPr>
              <a:t> </a:t>
            </a:r>
            <a:r>
              <a:rPr sz="2700" spc="-7" baseline="-3086" dirty="0">
                <a:latin typeface="Symbol"/>
                <a:cs typeface="Symbol"/>
              </a:rPr>
              <a:t></a:t>
            </a:r>
            <a:endParaRPr sz="2700" baseline="-3086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967452" y="2953430"/>
            <a:ext cx="2908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5" dirty="0">
                <a:latin typeface="Symbol"/>
                <a:cs typeface="Symbol"/>
              </a:rPr>
              <a:t></a:t>
            </a:r>
            <a:r>
              <a:rPr sz="2700" spc="-127" baseline="4629" dirty="0">
                <a:latin typeface="Times New Roman"/>
                <a:cs typeface="Times New Roman"/>
              </a:rPr>
              <a:t>1</a:t>
            </a:r>
            <a:r>
              <a:rPr sz="1800" dirty="0">
                <a:latin typeface="Symbol"/>
                <a:cs typeface="Symbol"/>
              </a:rPr>
              <a:t>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942052" y="3392476"/>
            <a:ext cx="341630" cy="530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1985"/>
              </a:lnSpc>
              <a:spcBef>
                <a:spcPts val="100"/>
              </a:spcBef>
            </a:pPr>
            <a:r>
              <a:rPr sz="1800" dirty="0">
                <a:latin typeface="Symbol"/>
                <a:cs typeface="Symbol"/>
              </a:rPr>
              <a:t>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</a:t>
            </a:r>
            <a:endParaRPr sz="1800">
              <a:latin typeface="Symbol"/>
              <a:cs typeface="Symbol"/>
            </a:endParaRPr>
          </a:p>
          <a:p>
            <a:pPr marL="38100">
              <a:lnSpc>
                <a:spcPts val="1985"/>
              </a:lnSpc>
            </a:pPr>
            <a:r>
              <a:rPr sz="2700" spc="-480" baseline="3086" dirty="0">
                <a:latin typeface="Symbol"/>
                <a:cs typeface="Symbol"/>
              </a:rPr>
              <a:t></a:t>
            </a:r>
            <a:r>
              <a:rPr sz="2700" spc="-480" baseline="-15432" dirty="0">
                <a:latin typeface="Symbol"/>
                <a:cs typeface="Symbol"/>
              </a:rPr>
              <a:t></a:t>
            </a:r>
            <a:r>
              <a:rPr sz="1800" spc="-320" dirty="0">
                <a:latin typeface="Times New Roman"/>
                <a:cs typeface="Times New Roman"/>
              </a:rPr>
              <a:t>1</a:t>
            </a:r>
            <a:r>
              <a:rPr sz="2700" spc="-480" baseline="3086" dirty="0">
                <a:latin typeface="Symbol"/>
                <a:cs typeface="Symbol"/>
              </a:rPr>
              <a:t></a:t>
            </a:r>
            <a:r>
              <a:rPr sz="2700" spc="-480" baseline="-15432" dirty="0">
                <a:latin typeface="Symbol"/>
                <a:cs typeface="Symbol"/>
              </a:rPr>
              <a:t></a:t>
            </a:r>
            <a:endParaRPr sz="2700" baseline="-15432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490255" y="3278990"/>
            <a:ext cx="7931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15" dirty="0">
                <a:latin typeface="Times New Roman"/>
                <a:cs typeface="Times New Roman"/>
              </a:rPr>
              <a:t>u</a:t>
            </a:r>
            <a:r>
              <a:rPr sz="1575" spc="22" baseline="-23809" dirty="0">
                <a:latin typeface="Times New Roman"/>
                <a:cs typeface="Times New Roman"/>
              </a:rPr>
              <a:t>3</a:t>
            </a:r>
            <a:r>
              <a:rPr sz="1575" spc="382" baseline="-2380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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2700" spc="-104" baseline="26234" dirty="0">
                <a:latin typeface="Symbol"/>
                <a:cs typeface="Symbol"/>
              </a:rPr>
              <a:t></a:t>
            </a:r>
            <a:r>
              <a:rPr sz="1800" spc="-70" dirty="0">
                <a:latin typeface="Times New Roman"/>
                <a:cs typeface="Times New Roman"/>
              </a:rPr>
              <a:t>1</a:t>
            </a:r>
            <a:r>
              <a:rPr sz="2700" spc="-104" baseline="26234" dirty="0">
                <a:latin typeface="Symbol"/>
                <a:cs typeface="Symbol"/>
              </a:rPr>
              <a:t></a:t>
            </a:r>
            <a:endParaRPr sz="2700" baseline="26234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240273" y="4168521"/>
            <a:ext cx="12890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spc="15" dirty="0">
                <a:latin typeface="Comic Sans MS"/>
                <a:cs typeface="Comic Sans MS"/>
              </a:rPr>
              <a:t>3</a:t>
            </a:r>
            <a:endParaRPr sz="1300">
              <a:latin typeface="Comic Sans MS"/>
              <a:cs typeface="Comic Sans MS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296216" y="3711188"/>
            <a:ext cx="267335" cy="256540"/>
            <a:chOff x="7296216" y="3711188"/>
            <a:chExt cx="267335" cy="256540"/>
          </a:xfrm>
        </p:grpSpPr>
        <p:sp>
          <p:nvSpPr>
            <p:cNvPr id="35" name="object 35"/>
            <p:cNvSpPr/>
            <p:nvPr/>
          </p:nvSpPr>
          <p:spPr>
            <a:xfrm>
              <a:off x="7306469" y="3724749"/>
              <a:ext cx="257175" cy="241300"/>
            </a:xfrm>
            <a:custGeom>
              <a:avLst/>
              <a:gdLst/>
              <a:ahLst/>
              <a:cxnLst/>
              <a:rect l="l" t="t" r="r" b="b"/>
              <a:pathLst>
                <a:path w="257175" h="241300">
                  <a:moveTo>
                    <a:pt x="0" y="162860"/>
                  </a:moveTo>
                  <a:lnTo>
                    <a:pt x="22340" y="149775"/>
                  </a:lnTo>
                </a:path>
                <a:path w="257175" h="241300">
                  <a:moveTo>
                    <a:pt x="23267" y="149775"/>
                  </a:moveTo>
                  <a:lnTo>
                    <a:pt x="78653" y="241028"/>
                  </a:lnTo>
                </a:path>
                <a:path w="257175" h="241300">
                  <a:moveTo>
                    <a:pt x="78653" y="241028"/>
                  </a:moveTo>
                  <a:lnTo>
                    <a:pt x="139621" y="475"/>
                  </a:lnTo>
                </a:path>
                <a:path w="257175" h="241300">
                  <a:moveTo>
                    <a:pt x="139621" y="0"/>
                  </a:moveTo>
                  <a:lnTo>
                    <a:pt x="25692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296216" y="3711188"/>
              <a:ext cx="259715" cy="246379"/>
            </a:xfrm>
            <a:custGeom>
              <a:avLst/>
              <a:gdLst/>
              <a:ahLst/>
              <a:cxnLst/>
              <a:rect l="l" t="t" r="r" b="b"/>
              <a:pathLst>
                <a:path w="259715" h="246379">
                  <a:moveTo>
                    <a:pt x="259266" y="0"/>
                  </a:moveTo>
                  <a:lnTo>
                    <a:pt x="137313" y="0"/>
                  </a:lnTo>
                  <a:lnTo>
                    <a:pt x="80999" y="222294"/>
                  </a:lnTo>
                  <a:lnTo>
                    <a:pt x="31646" y="147873"/>
                  </a:lnTo>
                  <a:lnTo>
                    <a:pt x="0" y="165199"/>
                  </a:lnTo>
                  <a:lnTo>
                    <a:pt x="3253" y="171742"/>
                  </a:lnTo>
                  <a:lnTo>
                    <a:pt x="19086" y="161928"/>
                  </a:lnTo>
                  <a:lnTo>
                    <a:pt x="75400" y="246163"/>
                  </a:lnTo>
                  <a:lnTo>
                    <a:pt x="86579" y="246163"/>
                  </a:lnTo>
                  <a:lnTo>
                    <a:pt x="145693" y="11221"/>
                  </a:lnTo>
                  <a:lnTo>
                    <a:pt x="259266" y="11221"/>
                  </a:lnTo>
                  <a:lnTo>
                    <a:pt x="2592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7296216" y="4103361"/>
            <a:ext cx="267335" cy="256540"/>
            <a:chOff x="7296216" y="4103361"/>
            <a:chExt cx="267335" cy="256540"/>
          </a:xfrm>
        </p:grpSpPr>
        <p:sp>
          <p:nvSpPr>
            <p:cNvPr id="38" name="object 38"/>
            <p:cNvSpPr/>
            <p:nvPr/>
          </p:nvSpPr>
          <p:spPr>
            <a:xfrm>
              <a:off x="7306469" y="4116941"/>
              <a:ext cx="257175" cy="241300"/>
            </a:xfrm>
            <a:custGeom>
              <a:avLst/>
              <a:gdLst/>
              <a:ahLst/>
              <a:cxnLst/>
              <a:rect l="l" t="t" r="r" b="b"/>
              <a:pathLst>
                <a:path w="257175" h="241300">
                  <a:moveTo>
                    <a:pt x="0" y="162860"/>
                  </a:moveTo>
                  <a:lnTo>
                    <a:pt x="22340" y="149756"/>
                  </a:lnTo>
                </a:path>
                <a:path w="257175" h="241300">
                  <a:moveTo>
                    <a:pt x="23267" y="149756"/>
                  </a:moveTo>
                  <a:lnTo>
                    <a:pt x="78653" y="240077"/>
                  </a:lnTo>
                </a:path>
                <a:path w="257175" h="241300">
                  <a:moveTo>
                    <a:pt x="78653" y="241009"/>
                  </a:moveTo>
                  <a:lnTo>
                    <a:pt x="139621" y="931"/>
                  </a:lnTo>
                </a:path>
                <a:path w="257175" h="241300">
                  <a:moveTo>
                    <a:pt x="139621" y="0"/>
                  </a:moveTo>
                  <a:lnTo>
                    <a:pt x="25692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296216" y="4103361"/>
              <a:ext cx="259715" cy="246379"/>
            </a:xfrm>
            <a:custGeom>
              <a:avLst/>
              <a:gdLst/>
              <a:ahLst/>
              <a:cxnLst/>
              <a:rect l="l" t="t" r="r" b="b"/>
              <a:pathLst>
                <a:path w="259715" h="246379">
                  <a:moveTo>
                    <a:pt x="259266" y="0"/>
                  </a:moveTo>
                  <a:lnTo>
                    <a:pt x="137313" y="0"/>
                  </a:lnTo>
                  <a:lnTo>
                    <a:pt x="80999" y="222294"/>
                  </a:lnTo>
                  <a:lnTo>
                    <a:pt x="31646" y="147892"/>
                  </a:lnTo>
                  <a:lnTo>
                    <a:pt x="0" y="165199"/>
                  </a:lnTo>
                  <a:lnTo>
                    <a:pt x="3253" y="171742"/>
                  </a:lnTo>
                  <a:lnTo>
                    <a:pt x="19086" y="162384"/>
                  </a:lnTo>
                  <a:lnTo>
                    <a:pt x="75400" y="246163"/>
                  </a:lnTo>
                  <a:lnTo>
                    <a:pt x="86579" y="246163"/>
                  </a:lnTo>
                  <a:lnTo>
                    <a:pt x="145693" y="11240"/>
                  </a:lnTo>
                  <a:lnTo>
                    <a:pt x="259266" y="11240"/>
                  </a:lnTo>
                  <a:lnTo>
                    <a:pt x="2592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7296216" y="4495535"/>
            <a:ext cx="267335" cy="256540"/>
            <a:chOff x="7296216" y="4495535"/>
            <a:chExt cx="267335" cy="256540"/>
          </a:xfrm>
        </p:grpSpPr>
        <p:sp>
          <p:nvSpPr>
            <p:cNvPr id="41" name="object 41"/>
            <p:cNvSpPr/>
            <p:nvPr/>
          </p:nvSpPr>
          <p:spPr>
            <a:xfrm>
              <a:off x="7306469" y="4509114"/>
              <a:ext cx="257175" cy="241300"/>
            </a:xfrm>
            <a:custGeom>
              <a:avLst/>
              <a:gdLst/>
              <a:ahLst/>
              <a:cxnLst/>
              <a:rect l="l" t="t" r="r" b="b"/>
              <a:pathLst>
                <a:path w="257175" h="241300">
                  <a:moveTo>
                    <a:pt x="0" y="162860"/>
                  </a:moveTo>
                  <a:lnTo>
                    <a:pt x="22340" y="149756"/>
                  </a:lnTo>
                </a:path>
                <a:path w="257175" h="241300">
                  <a:moveTo>
                    <a:pt x="23267" y="149756"/>
                  </a:moveTo>
                  <a:lnTo>
                    <a:pt x="78653" y="240539"/>
                  </a:lnTo>
                </a:path>
                <a:path w="257175" h="241300">
                  <a:moveTo>
                    <a:pt x="78653" y="241007"/>
                  </a:moveTo>
                  <a:lnTo>
                    <a:pt x="139621" y="0"/>
                  </a:lnTo>
                </a:path>
                <a:path w="257175" h="241300">
                  <a:moveTo>
                    <a:pt x="139621" y="0"/>
                  </a:moveTo>
                  <a:lnTo>
                    <a:pt x="25692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296216" y="4495535"/>
              <a:ext cx="259715" cy="246379"/>
            </a:xfrm>
            <a:custGeom>
              <a:avLst/>
              <a:gdLst/>
              <a:ahLst/>
              <a:cxnLst/>
              <a:rect l="l" t="t" r="r" b="b"/>
              <a:pathLst>
                <a:path w="259715" h="246379">
                  <a:moveTo>
                    <a:pt x="259266" y="0"/>
                  </a:moveTo>
                  <a:lnTo>
                    <a:pt x="137313" y="0"/>
                  </a:lnTo>
                  <a:lnTo>
                    <a:pt x="80999" y="222296"/>
                  </a:lnTo>
                  <a:lnTo>
                    <a:pt x="31646" y="147892"/>
                  </a:lnTo>
                  <a:lnTo>
                    <a:pt x="0" y="165199"/>
                  </a:lnTo>
                  <a:lnTo>
                    <a:pt x="3253" y="171761"/>
                  </a:lnTo>
                  <a:lnTo>
                    <a:pt x="19086" y="162384"/>
                  </a:lnTo>
                  <a:lnTo>
                    <a:pt x="75400" y="246163"/>
                  </a:lnTo>
                  <a:lnTo>
                    <a:pt x="86579" y="246163"/>
                  </a:lnTo>
                  <a:lnTo>
                    <a:pt x="145693" y="11240"/>
                  </a:lnTo>
                  <a:lnTo>
                    <a:pt x="259266" y="11240"/>
                  </a:lnTo>
                  <a:lnTo>
                    <a:pt x="2592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6652821" y="4242282"/>
            <a:ext cx="91440" cy="1841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000" spc="15" dirty="0">
                <a:latin typeface="Times New Roman"/>
                <a:cs typeface="Times New Roman"/>
              </a:rPr>
              <a:t>3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10565" y="3084962"/>
            <a:ext cx="6878955" cy="909319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85"/>
              </a:spcBef>
              <a:tabLst>
                <a:tab pos="5232400" algn="l"/>
              </a:tabLst>
            </a:pPr>
            <a:r>
              <a:rPr sz="2200" spc="-10" dirty="0">
                <a:latin typeface="Comic Sans MS"/>
                <a:cs typeface="Comic Sans MS"/>
              </a:rPr>
              <a:t>Ruang</a:t>
            </a:r>
            <a:r>
              <a:rPr sz="2200" spc="1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eigen</a:t>
            </a:r>
            <a:r>
              <a:rPr sz="2200" spc="1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yang</a:t>
            </a:r>
            <a:r>
              <a:rPr sz="2200" spc="30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bersepadanan</a:t>
            </a:r>
            <a:r>
              <a:rPr sz="2200" spc="1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dengan	</a:t>
            </a:r>
            <a:r>
              <a:rPr sz="2200" spc="-5" dirty="0">
                <a:latin typeface="Symbol"/>
                <a:cs typeface="Symbol"/>
              </a:rPr>
              <a:t></a:t>
            </a:r>
            <a:r>
              <a:rPr sz="2200" spc="10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=</a:t>
            </a:r>
            <a:r>
              <a:rPr sz="2200" spc="-1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8</a:t>
            </a:r>
            <a:r>
              <a:rPr sz="2200" spc="-2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adalah</a:t>
            </a:r>
            <a:endParaRPr sz="2200">
              <a:latin typeface="Comic Sans MS"/>
              <a:cs typeface="Comic Sans MS"/>
            </a:endParaRPr>
          </a:p>
          <a:p>
            <a:pPr marR="30480" algn="r">
              <a:lnSpc>
                <a:spcPct val="100000"/>
              </a:lnSpc>
              <a:spcBef>
                <a:spcPts val="975"/>
              </a:spcBef>
            </a:pPr>
            <a:r>
              <a:rPr sz="2700" spc="-7" baseline="7716" dirty="0">
                <a:latin typeface="Symbol"/>
                <a:cs typeface="Symbol"/>
              </a:rPr>
              <a:t></a:t>
            </a:r>
            <a:r>
              <a:rPr sz="1800" spc="-5" dirty="0">
                <a:latin typeface="Times New Roman"/>
                <a:cs typeface="Times New Roman"/>
              </a:rPr>
              <a:t>1/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402114" y="3662447"/>
            <a:ext cx="29845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700" spc="-15" baseline="-7716" dirty="0">
                <a:latin typeface="Times New Roman"/>
                <a:cs typeface="Times New Roman"/>
              </a:rPr>
              <a:t>3</a:t>
            </a:r>
            <a:r>
              <a:rPr sz="2700" spc="-434" baseline="-7716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Symbol"/>
                <a:cs typeface="Symbol"/>
              </a:rPr>
              <a:t>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740269" y="3881471"/>
            <a:ext cx="998219" cy="897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68580" algn="r">
              <a:lnSpc>
                <a:spcPts val="1889"/>
              </a:lnSpc>
              <a:spcBef>
                <a:spcPts val="95"/>
              </a:spcBef>
              <a:tabLst>
                <a:tab pos="587375" algn="l"/>
              </a:tabLst>
            </a:pPr>
            <a:r>
              <a:rPr sz="1800" spc="-5" dirty="0">
                <a:latin typeface="Symbol"/>
                <a:cs typeface="Symbol"/>
              </a:rPr>
              <a:t>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Symbol"/>
                <a:cs typeface="Symbol"/>
              </a:rPr>
              <a:t></a:t>
            </a:r>
            <a:endParaRPr sz="1800">
              <a:latin typeface="Symbol"/>
              <a:cs typeface="Symbol"/>
            </a:endParaRPr>
          </a:p>
          <a:p>
            <a:pPr marR="68580" algn="r">
              <a:lnSpc>
                <a:spcPts val="1720"/>
              </a:lnSpc>
              <a:tabLst>
                <a:tab pos="636270" algn="l"/>
              </a:tabLst>
            </a:pPr>
            <a:r>
              <a:rPr sz="1800" spc="-10" dirty="0">
                <a:latin typeface="Symbol"/>
                <a:cs typeface="Symbol"/>
              </a:rPr>
              <a:t>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2700" spc="-179" baseline="-3086" dirty="0">
                <a:latin typeface="Symbol"/>
                <a:cs typeface="Symbol"/>
              </a:rPr>
              <a:t></a:t>
            </a:r>
            <a:r>
              <a:rPr sz="1800" spc="105" dirty="0">
                <a:latin typeface="Times New Roman"/>
                <a:cs typeface="Times New Roman"/>
              </a:rPr>
              <a:t>1</a:t>
            </a:r>
            <a:r>
              <a:rPr sz="1800" spc="-5" dirty="0">
                <a:latin typeface="Times New Roman"/>
                <a:cs typeface="Times New Roman"/>
              </a:rPr>
              <a:t>/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3</a:t>
            </a:r>
            <a:r>
              <a:rPr sz="1800" spc="-290" dirty="0">
                <a:latin typeface="Times New Roman"/>
                <a:cs typeface="Times New Roman"/>
              </a:rPr>
              <a:t> </a:t>
            </a:r>
            <a:r>
              <a:rPr sz="2700" spc="-7" baseline="-3086" dirty="0">
                <a:latin typeface="Symbol"/>
                <a:cs typeface="Symbol"/>
              </a:rPr>
              <a:t></a:t>
            </a:r>
            <a:endParaRPr sz="2700" baseline="-3086">
              <a:latin typeface="Symbol"/>
              <a:cs typeface="Symbol"/>
            </a:endParaRPr>
          </a:p>
          <a:p>
            <a:pPr marR="68580" algn="r">
              <a:lnSpc>
                <a:spcPts val="1545"/>
              </a:lnSpc>
              <a:tabLst>
                <a:tab pos="587375" algn="l"/>
              </a:tabLst>
            </a:pPr>
            <a:r>
              <a:rPr sz="1800" spc="-5" dirty="0">
                <a:latin typeface="Symbol"/>
                <a:cs typeface="Symbol"/>
              </a:rPr>
              <a:t>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Symbol"/>
                <a:cs typeface="Symbol"/>
              </a:rPr>
              <a:t></a:t>
            </a:r>
            <a:endParaRPr sz="1800">
              <a:latin typeface="Symbol"/>
              <a:cs typeface="Symbol"/>
            </a:endParaRPr>
          </a:p>
          <a:p>
            <a:pPr marL="246379">
              <a:lnSpc>
                <a:spcPts val="1710"/>
              </a:lnSpc>
              <a:tabLst>
                <a:tab pos="699770" algn="l"/>
              </a:tabLst>
            </a:pPr>
            <a:r>
              <a:rPr sz="2700" spc="-1042" baseline="-13888" dirty="0">
                <a:latin typeface="Symbol"/>
                <a:cs typeface="Symbol"/>
              </a:rPr>
              <a:t></a:t>
            </a:r>
            <a:r>
              <a:rPr sz="2700" spc="-179" baseline="-26234" dirty="0">
                <a:latin typeface="Symbol"/>
                <a:cs typeface="Symbol"/>
              </a:rPr>
              <a:t></a:t>
            </a:r>
            <a:r>
              <a:rPr sz="1800" spc="105" dirty="0">
                <a:latin typeface="Times New Roman"/>
                <a:cs typeface="Times New Roman"/>
              </a:rPr>
              <a:t>1</a:t>
            </a:r>
            <a:r>
              <a:rPr sz="1800" spc="-5" dirty="0">
                <a:latin typeface="Times New Roman"/>
                <a:cs typeface="Times New Roman"/>
              </a:rPr>
              <a:t>/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3</a:t>
            </a:r>
            <a:r>
              <a:rPr sz="1800" spc="-290" dirty="0">
                <a:latin typeface="Times New Roman"/>
                <a:cs typeface="Times New Roman"/>
              </a:rPr>
              <a:t> </a:t>
            </a:r>
            <a:r>
              <a:rPr sz="2700" spc="-1042" baseline="-13888" dirty="0">
                <a:latin typeface="Symbol"/>
                <a:cs typeface="Symbol"/>
              </a:rPr>
              <a:t></a:t>
            </a:r>
            <a:r>
              <a:rPr sz="2700" spc="-7" baseline="-26234" dirty="0">
                <a:latin typeface="Symbol"/>
                <a:cs typeface="Symbol"/>
              </a:rPr>
              <a:t></a:t>
            </a:r>
            <a:endParaRPr sz="2700" baseline="-26234">
              <a:latin typeface="Symbol"/>
              <a:cs typeface="Symbo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70585" y="4020692"/>
            <a:ext cx="6123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mic Sans MS"/>
                <a:cs typeface="Comic Sans MS"/>
              </a:rPr>
              <a:t>Ter</a:t>
            </a:r>
            <a:r>
              <a:rPr sz="2000" spc="-10" dirty="0">
                <a:latin typeface="Comic Sans MS"/>
                <a:cs typeface="Comic Sans MS"/>
              </a:rPr>
              <a:t>a</a:t>
            </a:r>
            <a:r>
              <a:rPr sz="2000" dirty="0">
                <a:latin typeface="Comic Sans MS"/>
                <a:cs typeface="Comic Sans MS"/>
              </a:rPr>
              <a:t>p</a:t>
            </a:r>
            <a:r>
              <a:rPr sz="2000" spc="-10" dirty="0">
                <a:latin typeface="Comic Sans MS"/>
                <a:cs typeface="Comic Sans MS"/>
              </a:rPr>
              <a:t>ka</a:t>
            </a:r>
            <a:r>
              <a:rPr sz="2000" dirty="0">
                <a:latin typeface="Comic Sans MS"/>
                <a:cs typeface="Comic Sans MS"/>
              </a:rPr>
              <a:t>n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p</a:t>
            </a:r>
            <a:r>
              <a:rPr sz="2000" spc="-10" dirty="0">
                <a:latin typeface="Comic Sans MS"/>
                <a:cs typeface="Comic Sans MS"/>
              </a:rPr>
              <a:t>r</a:t>
            </a:r>
            <a:r>
              <a:rPr sz="2000" dirty="0">
                <a:latin typeface="Comic Sans MS"/>
                <a:cs typeface="Comic Sans MS"/>
              </a:rPr>
              <a:t>os</a:t>
            </a:r>
            <a:r>
              <a:rPr sz="2000" spc="-10" dirty="0">
                <a:latin typeface="Comic Sans MS"/>
                <a:cs typeface="Comic Sans MS"/>
              </a:rPr>
              <a:t>e</a:t>
            </a:r>
            <a:r>
              <a:rPr sz="2000" dirty="0">
                <a:latin typeface="Comic Sans MS"/>
                <a:cs typeface="Comic Sans MS"/>
              </a:rPr>
              <a:t>s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Gram </a:t>
            </a:r>
            <a:r>
              <a:rPr sz="2000" spc="-5" dirty="0">
                <a:latin typeface="Comic Sans MS"/>
                <a:cs typeface="Comic Sans MS"/>
              </a:rPr>
              <a:t>S</a:t>
            </a:r>
            <a:r>
              <a:rPr sz="2000" dirty="0">
                <a:latin typeface="Comic Sans MS"/>
                <a:cs typeface="Comic Sans MS"/>
              </a:rPr>
              <a:t>c</a:t>
            </a:r>
            <a:r>
              <a:rPr sz="2000" spc="-10" dirty="0">
                <a:latin typeface="Comic Sans MS"/>
                <a:cs typeface="Comic Sans MS"/>
              </a:rPr>
              <a:t>h</a:t>
            </a:r>
            <a:r>
              <a:rPr sz="2000" dirty="0">
                <a:latin typeface="Comic Sans MS"/>
                <a:cs typeface="Comic Sans MS"/>
              </a:rPr>
              <a:t>midt</a:t>
            </a:r>
            <a:r>
              <a:rPr sz="2000" spc="-3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p</a:t>
            </a:r>
            <a:r>
              <a:rPr sz="2000" spc="-10" dirty="0">
                <a:latin typeface="Comic Sans MS"/>
                <a:cs typeface="Comic Sans MS"/>
              </a:rPr>
              <a:t>a</a:t>
            </a:r>
            <a:r>
              <a:rPr sz="2000" spc="-5" dirty="0">
                <a:latin typeface="Comic Sans MS"/>
                <a:cs typeface="Comic Sans MS"/>
              </a:rPr>
              <a:t>d</a:t>
            </a:r>
            <a:r>
              <a:rPr sz="2000" dirty="0">
                <a:latin typeface="Comic Sans MS"/>
                <a:cs typeface="Comic Sans MS"/>
              </a:rPr>
              <a:t>a </a:t>
            </a:r>
            <a:r>
              <a:rPr sz="2000" spc="5" dirty="0">
                <a:latin typeface="Comic Sans MS"/>
                <a:cs typeface="Comic Sans MS"/>
              </a:rPr>
              <a:t>{</a:t>
            </a:r>
            <a:r>
              <a:rPr sz="2000" b="1" dirty="0">
                <a:latin typeface="Comic Sans MS"/>
                <a:cs typeface="Comic Sans MS"/>
              </a:rPr>
              <a:t>u</a:t>
            </a:r>
            <a:r>
              <a:rPr sz="2000" b="1" spc="-5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} </a:t>
            </a:r>
            <a:r>
              <a:rPr sz="2000" spc="-5" dirty="0">
                <a:latin typeface="Comic Sans MS"/>
                <a:cs typeface="Comic Sans MS"/>
              </a:rPr>
              <a:t>dida</a:t>
            </a:r>
            <a:r>
              <a:rPr sz="2000" spc="-10" dirty="0">
                <a:latin typeface="Comic Sans MS"/>
                <a:cs typeface="Comic Sans MS"/>
              </a:rPr>
              <a:t>pa</a:t>
            </a:r>
            <a:r>
              <a:rPr sz="2000" spc="-5" dirty="0">
                <a:latin typeface="Comic Sans MS"/>
                <a:cs typeface="Comic Sans MS"/>
              </a:rPr>
              <a:t>t</a:t>
            </a:r>
            <a:r>
              <a:rPr sz="2000" dirty="0">
                <a:latin typeface="Comic Sans MS"/>
                <a:cs typeface="Comic Sans MS"/>
              </a:rPr>
              <a:t>:</a:t>
            </a:r>
            <a:r>
              <a:rPr sz="2000" spc="-155" dirty="0">
                <a:latin typeface="Comic Sans MS"/>
                <a:cs typeface="Comic Sans MS"/>
              </a:rPr>
              <a:t> </a:t>
            </a:r>
            <a:r>
              <a:rPr sz="2700" b="1" spc="-15" baseline="-9259" dirty="0">
                <a:latin typeface="Times New Roman"/>
                <a:cs typeface="Times New Roman"/>
              </a:rPr>
              <a:t>v</a:t>
            </a:r>
            <a:endParaRPr sz="2700" baseline="-9259">
              <a:latin typeface="Times New Roman"/>
              <a:cs typeface="Times New Roman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3667033" y="4778288"/>
            <a:ext cx="273685" cy="242570"/>
            <a:chOff x="3667033" y="4778288"/>
            <a:chExt cx="273685" cy="242570"/>
          </a:xfrm>
        </p:grpSpPr>
        <p:sp>
          <p:nvSpPr>
            <p:cNvPr id="49" name="object 49"/>
            <p:cNvSpPr/>
            <p:nvPr/>
          </p:nvSpPr>
          <p:spPr>
            <a:xfrm>
              <a:off x="3671652" y="4930205"/>
              <a:ext cx="29209" cy="17145"/>
            </a:xfrm>
            <a:custGeom>
              <a:avLst/>
              <a:gdLst/>
              <a:ahLst/>
              <a:cxnLst/>
              <a:rect l="l" t="t" r="r" b="b"/>
              <a:pathLst>
                <a:path w="29210" h="17145">
                  <a:moveTo>
                    <a:pt x="0" y="16568"/>
                  </a:moveTo>
                  <a:lnTo>
                    <a:pt x="29047" y="0"/>
                  </a:lnTo>
                </a:path>
              </a:pathLst>
            </a:custGeom>
            <a:ln w="92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700699" y="4934805"/>
              <a:ext cx="42545" cy="76835"/>
            </a:xfrm>
            <a:custGeom>
              <a:avLst/>
              <a:gdLst/>
              <a:ahLst/>
              <a:cxnLst/>
              <a:rect l="l" t="t" r="r" b="b"/>
              <a:pathLst>
                <a:path w="42545" h="76835">
                  <a:moveTo>
                    <a:pt x="0" y="0"/>
                  </a:moveTo>
                  <a:lnTo>
                    <a:pt x="42336" y="76373"/>
                  </a:lnTo>
                </a:path>
              </a:pathLst>
            </a:custGeom>
            <a:ln w="190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747782" y="4782955"/>
              <a:ext cx="193040" cy="228600"/>
            </a:xfrm>
            <a:custGeom>
              <a:avLst/>
              <a:gdLst/>
              <a:ahLst/>
              <a:cxnLst/>
              <a:rect l="l" t="t" r="r" b="b"/>
              <a:pathLst>
                <a:path w="193039" h="228600">
                  <a:moveTo>
                    <a:pt x="0" y="228223"/>
                  </a:moveTo>
                  <a:lnTo>
                    <a:pt x="56005" y="0"/>
                  </a:lnTo>
                </a:path>
                <a:path w="193039" h="228600">
                  <a:moveTo>
                    <a:pt x="56005" y="0"/>
                  </a:moveTo>
                  <a:lnTo>
                    <a:pt x="192888" y="0"/>
                  </a:lnTo>
                </a:path>
              </a:pathLst>
            </a:custGeom>
            <a:ln w="92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4540535" y="4778288"/>
            <a:ext cx="270510" cy="246379"/>
            <a:chOff x="4540535" y="4778288"/>
            <a:chExt cx="270510" cy="246379"/>
          </a:xfrm>
        </p:grpSpPr>
        <p:sp>
          <p:nvSpPr>
            <p:cNvPr id="53" name="object 53"/>
            <p:cNvSpPr/>
            <p:nvPr/>
          </p:nvSpPr>
          <p:spPr>
            <a:xfrm>
              <a:off x="4545154" y="4932505"/>
              <a:ext cx="29209" cy="17145"/>
            </a:xfrm>
            <a:custGeom>
              <a:avLst/>
              <a:gdLst/>
              <a:ahLst/>
              <a:cxnLst/>
              <a:rect l="l" t="t" r="r" b="b"/>
              <a:pathLst>
                <a:path w="29210" h="17145">
                  <a:moveTo>
                    <a:pt x="0" y="16568"/>
                  </a:moveTo>
                  <a:lnTo>
                    <a:pt x="29047" y="0"/>
                  </a:lnTo>
                </a:path>
              </a:pathLst>
            </a:custGeom>
            <a:ln w="92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574201" y="4937106"/>
              <a:ext cx="42545" cy="78105"/>
            </a:xfrm>
            <a:custGeom>
              <a:avLst/>
              <a:gdLst/>
              <a:ahLst/>
              <a:cxnLst/>
              <a:rect l="l" t="t" r="r" b="b"/>
              <a:pathLst>
                <a:path w="42545" h="78104">
                  <a:moveTo>
                    <a:pt x="0" y="0"/>
                  </a:moveTo>
                  <a:lnTo>
                    <a:pt x="42526" y="77757"/>
                  </a:lnTo>
                </a:path>
              </a:pathLst>
            </a:custGeom>
            <a:ln w="190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621284" y="4782955"/>
              <a:ext cx="189865" cy="232410"/>
            </a:xfrm>
            <a:custGeom>
              <a:avLst/>
              <a:gdLst/>
              <a:ahLst/>
              <a:cxnLst/>
              <a:rect l="l" t="t" r="r" b="b"/>
              <a:pathLst>
                <a:path w="189864" h="232410">
                  <a:moveTo>
                    <a:pt x="0" y="231907"/>
                  </a:moveTo>
                  <a:lnTo>
                    <a:pt x="56195" y="0"/>
                  </a:lnTo>
                </a:path>
                <a:path w="189864" h="232410">
                  <a:moveTo>
                    <a:pt x="56195" y="0"/>
                  </a:moveTo>
                  <a:lnTo>
                    <a:pt x="189280" y="0"/>
                  </a:lnTo>
                </a:path>
              </a:pathLst>
            </a:custGeom>
            <a:ln w="92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5246399" y="4778288"/>
            <a:ext cx="259715" cy="246379"/>
            <a:chOff x="5246399" y="4778288"/>
            <a:chExt cx="259715" cy="246379"/>
          </a:xfrm>
        </p:grpSpPr>
        <p:sp>
          <p:nvSpPr>
            <p:cNvPr id="57" name="object 57"/>
            <p:cNvSpPr/>
            <p:nvPr/>
          </p:nvSpPr>
          <p:spPr>
            <a:xfrm>
              <a:off x="5251018" y="4932505"/>
              <a:ext cx="29209" cy="17145"/>
            </a:xfrm>
            <a:custGeom>
              <a:avLst/>
              <a:gdLst/>
              <a:ahLst/>
              <a:cxnLst/>
              <a:rect l="l" t="t" r="r" b="b"/>
              <a:pathLst>
                <a:path w="29210" h="17145">
                  <a:moveTo>
                    <a:pt x="0" y="16568"/>
                  </a:moveTo>
                  <a:lnTo>
                    <a:pt x="29047" y="0"/>
                  </a:lnTo>
                </a:path>
              </a:pathLst>
            </a:custGeom>
            <a:ln w="92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280065" y="4937106"/>
              <a:ext cx="42545" cy="78105"/>
            </a:xfrm>
            <a:custGeom>
              <a:avLst/>
              <a:gdLst/>
              <a:ahLst/>
              <a:cxnLst/>
              <a:rect l="l" t="t" r="r" b="b"/>
              <a:pathLst>
                <a:path w="42545" h="78104">
                  <a:moveTo>
                    <a:pt x="0" y="0"/>
                  </a:moveTo>
                  <a:lnTo>
                    <a:pt x="41956" y="77757"/>
                  </a:lnTo>
                </a:path>
              </a:pathLst>
            </a:custGeom>
            <a:ln w="190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327148" y="4782956"/>
              <a:ext cx="179070" cy="232410"/>
            </a:xfrm>
            <a:custGeom>
              <a:avLst/>
              <a:gdLst/>
              <a:ahLst/>
              <a:cxnLst/>
              <a:rect l="l" t="t" r="r" b="b"/>
              <a:pathLst>
                <a:path w="179070" h="232410">
                  <a:moveTo>
                    <a:pt x="0" y="231907"/>
                  </a:moveTo>
                  <a:lnTo>
                    <a:pt x="55626" y="0"/>
                  </a:lnTo>
                </a:path>
                <a:path w="179070" h="232410">
                  <a:moveTo>
                    <a:pt x="55626" y="0"/>
                  </a:moveTo>
                  <a:lnTo>
                    <a:pt x="178459" y="0"/>
                  </a:lnTo>
                </a:path>
              </a:pathLst>
            </a:custGeom>
            <a:ln w="92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0" name="object 60"/>
          <p:cNvGrpSpPr/>
          <p:nvPr/>
        </p:nvGrpSpPr>
        <p:grpSpPr>
          <a:xfrm>
            <a:off x="3584828" y="5122475"/>
            <a:ext cx="273685" cy="243204"/>
            <a:chOff x="3584828" y="5122475"/>
            <a:chExt cx="273685" cy="243204"/>
          </a:xfrm>
        </p:grpSpPr>
        <p:sp>
          <p:nvSpPr>
            <p:cNvPr id="61" name="object 61"/>
            <p:cNvSpPr/>
            <p:nvPr/>
          </p:nvSpPr>
          <p:spPr>
            <a:xfrm>
              <a:off x="3589447" y="5274392"/>
              <a:ext cx="29845" cy="17145"/>
            </a:xfrm>
            <a:custGeom>
              <a:avLst/>
              <a:gdLst/>
              <a:ahLst/>
              <a:cxnLst/>
              <a:rect l="l" t="t" r="r" b="b"/>
              <a:pathLst>
                <a:path w="29845" h="17145">
                  <a:moveTo>
                    <a:pt x="0" y="16568"/>
                  </a:moveTo>
                  <a:lnTo>
                    <a:pt x="29426" y="0"/>
                  </a:lnTo>
                </a:path>
              </a:pathLst>
            </a:custGeom>
            <a:ln w="92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618874" y="5278993"/>
              <a:ext cx="42545" cy="77470"/>
            </a:xfrm>
            <a:custGeom>
              <a:avLst/>
              <a:gdLst/>
              <a:ahLst/>
              <a:cxnLst/>
              <a:rect l="l" t="t" r="r" b="b"/>
              <a:pathLst>
                <a:path w="42545" h="77470">
                  <a:moveTo>
                    <a:pt x="0" y="0"/>
                  </a:moveTo>
                  <a:lnTo>
                    <a:pt x="41956" y="76860"/>
                  </a:lnTo>
                </a:path>
              </a:pathLst>
            </a:custGeom>
            <a:ln w="19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665577" y="5127143"/>
              <a:ext cx="193040" cy="229235"/>
            </a:xfrm>
            <a:custGeom>
              <a:avLst/>
              <a:gdLst/>
              <a:ahLst/>
              <a:cxnLst/>
              <a:rect l="l" t="t" r="r" b="b"/>
              <a:pathLst>
                <a:path w="193039" h="229235">
                  <a:moveTo>
                    <a:pt x="0" y="228710"/>
                  </a:moveTo>
                  <a:lnTo>
                    <a:pt x="56005" y="0"/>
                  </a:lnTo>
                </a:path>
                <a:path w="193039" h="229235">
                  <a:moveTo>
                    <a:pt x="56005" y="0"/>
                  </a:moveTo>
                  <a:lnTo>
                    <a:pt x="192888" y="0"/>
                  </a:lnTo>
                </a:path>
              </a:pathLst>
            </a:custGeom>
            <a:ln w="92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4" name="object 64"/>
          <p:cNvGrpSpPr/>
          <p:nvPr/>
        </p:nvGrpSpPr>
        <p:grpSpPr>
          <a:xfrm>
            <a:off x="4540534" y="5122475"/>
            <a:ext cx="270510" cy="247015"/>
            <a:chOff x="4540534" y="5122475"/>
            <a:chExt cx="270510" cy="247015"/>
          </a:xfrm>
        </p:grpSpPr>
        <p:sp>
          <p:nvSpPr>
            <p:cNvPr id="65" name="object 65"/>
            <p:cNvSpPr/>
            <p:nvPr/>
          </p:nvSpPr>
          <p:spPr>
            <a:xfrm>
              <a:off x="4545154" y="5276693"/>
              <a:ext cx="29209" cy="17145"/>
            </a:xfrm>
            <a:custGeom>
              <a:avLst/>
              <a:gdLst/>
              <a:ahLst/>
              <a:cxnLst/>
              <a:rect l="l" t="t" r="r" b="b"/>
              <a:pathLst>
                <a:path w="29210" h="17145">
                  <a:moveTo>
                    <a:pt x="0" y="17036"/>
                  </a:moveTo>
                  <a:lnTo>
                    <a:pt x="29047" y="0"/>
                  </a:lnTo>
                </a:path>
              </a:pathLst>
            </a:custGeom>
            <a:ln w="9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574201" y="5281760"/>
              <a:ext cx="42545" cy="78105"/>
            </a:xfrm>
            <a:custGeom>
              <a:avLst/>
              <a:gdLst/>
              <a:ahLst/>
              <a:cxnLst/>
              <a:rect l="l" t="t" r="r" b="b"/>
              <a:pathLst>
                <a:path w="42545" h="78104">
                  <a:moveTo>
                    <a:pt x="0" y="0"/>
                  </a:moveTo>
                  <a:lnTo>
                    <a:pt x="42526" y="77757"/>
                  </a:lnTo>
                </a:path>
              </a:pathLst>
            </a:custGeom>
            <a:ln w="190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621284" y="5127143"/>
              <a:ext cx="189865" cy="232410"/>
            </a:xfrm>
            <a:custGeom>
              <a:avLst/>
              <a:gdLst/>
              <a:ahLst/>
              <a:cxnLst/>
              <a:rect l="l" t="t" r="r" b="b"/>
              <a:pathLst>
                <a:path w="189864" h="232410">
                  <a:moveTo>
                    <a:pt x="0" y="232375"/>
                  </a:moveTo>
                  <a:lnTo>
                    <a:pt x="56195" y="0"/>
                  </a:lnTo>
                </a:path>
                <a:path w="189864" h="232410">
                  <a:moveTo>
                    <a:pt x="56195" y="0"/>
                  </a:moveTo>
                  <a:lnTo>
                    <a:pt x="189280" y="0"/>
                  </a:lnTo>
                </a:path>
              </a:pathLst>
            </a:custGeom>
            <a:ln w="92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8" name="object 68"/>
          <p:cNvGrpSpPr/>
          <p:nvPr/>
        </p:nvGrpSpPr>
        <p:grpSpPr>
          <a:xfrm>
            <a:off x="5246398" y="5122475"/>
            <a:ext cx="259715" cy="247015"/>
            <a:chOff x="5246398" y="5122475"/>
            <a:chExt cx="259715" cy="247015"/>
          </a:xfrm>
        </p:grpSpPr>
        <p:sp>
          <p:nvSpPr>
            <p:cNvPr id="69" name="object 69"/>
            <p:cNvSpPr/>
            <p:nvPr/>
          </p:nvSpPr>
          <p:spPr>
            <a:xfrm>
              <a:off x="5251018" y="5276693"/>
              <a:ext cx="29209" cy="17145"/>
            </a:xfrm>
            <a:custGeom>
              <a:avLst/>
              <a:gdLst/>
              <a:ahLst/>
              <a:cxnLst/>
              <a:rect l="l" t="t" r="r" b="b"/>
              <a:pathLst>
                <a:path w="29210" h="17145">
                  <a:moveTo>
                    <a:pt x="0" y="17036"/>
                  </a:moveTo>
                  <a:lnTo>
                    <a:pt x="29047" y="0"/>
                  </a:lnTo>
                </a:path>
              </a:pathLst>
            </a:custGeom>
            <a:ln w="9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280065" y="5281760"/>
              <a:ext cx="42545" cy="78105"/>
            </a:xfrm>
            <a:custGeom>
              <a:avLst/>
              <a:gdLst/>
              <a:ahLst/>
              <a:cxnLst/>
              <a:rect l="l" t="t" r="r" b="b"/>
              <a:pathLst>
                <a:path w="42545" h="78104">
                  <a:moveTo>
                    <a:pt x="0" y="0"/>
                  </a:moveTo>
                  <a:lnTo>
                    <a:pt x="41956" y="77757"/>
                  </a:lnTo>
                </a:path>
              </a:pathLst>
            </a:custGeom>
            <a:ln w="190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327148" y="5127143"/>
              <a:ext cx="179070" cy="232410"/>
            </a:xfrm>
            <a:custGeom>
              <a:avLst/>
              <a:gdLst/>
              <a:ahLst/>
              <a:cxnLst/>
              <a:rect l="l" t="t" r="r" b="b"/>
              <a:pathLst>
                <a:path w="179070" h="232410">
                  <a:moveTo>
                    <a:pt x="0" y="232375"/>
                  </a:moveTo>
                  <a:lnTo>
                    <a:pt x="55626" y="0"/>
                  </a:lnTo>
                </a:path>
                <a:path w="179070" h="232410">
                  <a:moveTo>
                    <a:pt x="55626" y="0"/>
                  </a:moveTo>
                  <a:lnTo>
                    <a:pt x="178459" y="0"/>
                  </a:lnTo>
                </a:path>
              </a:pathLst>
            </a:custGeom>
            <a:ln w="92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2" name="object 72"/>
          <p:cNvGrpSpPr/>
          <p:nvPr/>
        </p:nvGrpSpPr>
        <p:grpSpPr>
          <a:xfrm>
            <a:off x="4479783" y="5467130"/>
            <a:ext cx="142240" cy="246379"/>
            <a:chOff x="4479783" y="5467130"/>
            <a:chExt cx="142240" cy="246379"/>
          </a:xfrm>
        </p:grpSpPr>
        <p:sp>
          <p:nvSpPr>
            <p:cNvPr id="73" name="object 73"/>
            <p:cNvSpPr/>
            <p:nvPr/>
          </p:nvSpPr>
          <p:spPr>
            <a:xfrm>
              <a:off x="4484402" y="5621347"/>
              <a:ext cx="29209" cy="17145"/>
            </a:xfrm>
            <a:custGeom>
              <a:avLst/>
              <a:gdLst/>
              <a:ahLst/>
              <a:cxnLst/>
              <a:rect l="l" t="t" r="r" b="b"/>
              <a:pathLst>
                <a:path w="29210" h="17145">
                  <a:moveTo>
                    <a:pt x="0" y="16568"/>
                  </a:moveTo>
                  <a:lnTo>
                    <a:pt x="29047" y="0"/>
                  </a:lnTo>
                </a:path>
              </a:pathLst>
            </a:custGeom>
            <a:ln w="92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513449" y="5625948"/>
              <a:ext cx="42545" cy="78105"/>
            </a:xfrm>
            <a:custGeom>
              <a:avLst/>
              <a:gdLst/>
              <a:ahLst/>
              <a:cxnLst/>
              <a:rect l="l" t="t" r="r" b="b"/>
              <a:pathLst>
                <a:path w="42545" h="78104">
                  <a:moveTo>
                    <a:pt x="0" y="0"/>
                  </a:moveTo>
                  <a:lnTo>
                    <a:pt x="42526" y="77774"/>
                  </a:lnTo>
                </a:path>
              </a:pathLst>
            </a:custGeom>
            <a:ln w="190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560722" y="5471798"/>
              <a:ext cx="56515" cy="232410"/>
            </a:xfrm>
            <a:custGeom>
              <a:avLst/>
              <a:gdLst/>
              <a:ahLst/>
              <a:cxnLst/>
              <a:rect l="l" t="t" r="r" b="b"/>
              <a:pathLst>
                <a:path w="56514" h="232410">
                  <a:moveTo>
                    <a:pt x="0" y="231924"/>
                  </a:moveTo>
                  <a:lnTo>
                    <a:pt x="56005" y="0"/>
                  </a:lnTo>
                </a:path>
              </a:pathLst>
            </a:custGeom>
            <a:ln w="93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6" name="object 76"/>
          <p:cNvGrpSpPr/>
          <p:nvPr/>
        </p:nvGrpSpPr>
        <p:grpSpPr>
          <a:xfrm>
            <a:off x="5246399" y="5467130"/>
            <a:ext cx="141605" cy="246379"/>
            <a:chOff x="5246399" y="5467130"/>
            <a:chExt cx="141605" cy="246379"/>
          </a:xfrm>
        </p:grpSpPr>
        <p:sp>
          <p:nvSpPr>
            <p:cNvPr id="77" name="object 77"/>
            <p:cNvSpPr/>
            <p:nvPr/>
          </p:nvSpPr>
          <p:spPr>
            <a:xfrm>
              <a:off x="5251018" y="5621348"/>
              <a:ext cx="29209" cy="17145"/>
            </a:xfrm>
            <a:custGeom>
              <a:avLst/>
              <a:gdLst/>
              <a:ahLst/>
              <a:cxnLst/>
              <a:rect l="l" t="t" r="r" b="b"/>
              <a:pathLst>
                <a:path w="29210" h="17145">
                  <a:moveTo>
                    <a:pt x="0" y="16568"/>
                  </a:moveTo>
                  <a:lnTo>
                    <a:pt x="29047" y="0"/>
                  </a:lnTo>
                </a:path>
              </a:pathLst>
            </a:custGeom>
            <a:ln w="92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280065" y="5625948"/>
              <a:ext cx="42545" cy="78105"/>
            </a:xfrm>
            <a:custGeom>
              <a:avLst/>
              <a:gdLst/>
              <a:ahLst/>
              <a:cxnLst/>
              <a:rect l="l" t="t" r="r" b="b"/>
              <a:pathLst>
                <a:path w="42545" h="78104">
                  <a:moveTo>
                    <a:pt x="0" y="0"/>
                  </a:moveTo>
                  <a:lnTo>
                    <a:pt x="41956" y="77774"/>
                  </a:lnTo>
                </a:path>
              </a:pathLst>
            </a:custGeom>
            <a:ln w="190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327148" y="5471798"/>
              <a:ext cx="55880" cy="232410"/>
            </a:xfrm>
            <a:custGeom>
              <a:avLst/>
              <a:gdLst/>
              <a:ahLst/>
              <a:cxnLst/>
              <a:rect l="l" t="t" r="r" b="b"/>
              <a:pathLst>
                <a:path w="55879" h="232410">
                  <a:moveTo>
                    <a:pt x="0" y="231924"/>
                  </a:moveTo>
                  <a:lnTo>
                    <a:pt x="55626" y="0"/>
                  </a:lnTo>
                </a:path>
              </a:pathLst>
            </a:custGeom>
            <a:ln w="93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5506956" y="4728366"/>
            <a:ext cx="11493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10" dirty="0">
                <a:latin typeface="Symbol"/>
                <a:cs typeface="Symbol"/>
              </a:rPr>
              <a:t>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3186187" y="5388222"/>
            <a:ext cx="11493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10" dirty="0">
                <a:latin typeface="Symbol"/>
                <a:cs typeface="Symbol"/>
              </a:rPr>
              <a:t>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3186187" y="5168282"/>
            <a:ext cx="11493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10" dirty="0">
                <a:latin typeface="Symbol"/>
                <a:cs typeface="Symbol"/>
              </a:rPr>
              <a:t>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5370074" y="5168282"/>
            <a:ext cx="25209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spc="1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Symbol"/>
                <a:cs typeface="Symbol"/>
              </a:rPr>
              <a:t>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3186187" y="5558028"/>
            <a:ext cx="243586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32990" algn="l"/>
              </a:tabLst>
            </a:pPr>
            <a:r>
              <a:rPr sz="1800" spc="10" dirty="0">
                <a:latin typeface="Symbol"/>
                <a:cs typeface="Symbol"/>
              </a:rPr>
              <a:t></a:t>
            </a:r>
            <a:r>
              <a:rPr sz="1800" spc="10" dirty="0">
                <a:latin typeface="Times New Roman"/>
                <a:cs typeface="Times New Roman"/>
              </a:rPr>
              <a:t>	</a:t>
            </a:r>
            <a:r>
              <a:rPr sz="1800" spc="10" dirty="0">
                <a:latin typeface="Symbol"/>
                <a:cs typeface="Symbol"/>
              </a:rPr>
              <a:t>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186187" y="4728366"/>
            <a:ext cx="11493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10" dirty="0">
                <a:latin typeface="Symbol"/>
                <a:cs typeface="Symbol"/>
              </a:rPr>
              <a:t>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352268" y="5388222"/>
            <a:ext cx="29527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700" spc="97" baseline="-13888" dirty="0">
                <a:latin typeface="Times New Roman"/>
                <a:cs typeface="Times New Roman"/>
              </a:rPr>
              <a:t>3</a:t>
            </a:r>
            <a:r>
              <a:rPr sz="1800" spc="65" dirty="0">
                <a:latin typeface="Symbol"/>
                <a:cs typeface="Symbol"/>
              </a:rPr>
              <a:t>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3550168" y="5448051"/>
            <a:ext cx="14224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15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5352268" y="4948324"/>
            <a:ext cx="29527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700" spc="97" baseline="-37037" dirty="0">
                <a:latin typeface="Times New Roman"/>
                <a:cs typeface="Times New Roman"/>
              </a:rPr>
              <a:t>3</a:t>
            </a:r>
            <a:r>
              <a:rPr sz="1800" spc="65" dirty="0">
                <a:latin typeface="Symbol"/>
                <a:cs typeface="Symbol"/>
              </a:rPr>
              <a:t>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3253661" y="4690998"/>
            <a:ext cx="2291715" cy="1058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1965" marR="30480" indent="-443865">
              <a:lnSpc>
                <a:spcPct val="125499"/>
              </a:lnSpc>
              <a:spcBef>
                <a:spcPts val="95"/>
              </a:spcBef>
              <a:tabLst>
                <a:tab pos="563880" algn="l"/>
                <a:tab pos="911225" algn="l"/>
                <a:tab pos="1433830" algn="l"/>
                <a:tab pos="1756410" algn="l"/>
                <a:tab pos="2136140" algn="l"/>
              </a:tabLst>
            </a:pPr>
            <a:r>
              <a:rPr sz="1800" spc="100" dirty="0">
                <a:latin typeface="Symbol"/>
                <a:cs typeface="Symbol"/>
              </a:rPr>
              <a:t></a:t>
            </a:r>
            <a:r>
              <a:rPr sz="1800" spc="105" dirty="0">
                <a:latin typeface="Times New Roman"/>
                <a:cs typeface="Times New Roman"/>
              </a:rPr>
              <a:t>1</a:t>
            </a:r>
            <a:r>
              <a:rPr sz="1800" spc="5" dirty="0">
                <a:latin typeface="Times New Roman"/>
                <a:cs typeface="Times New Roman"/>
              </a:rPr>
              <a:t>/</a:t>
            </a:r>
            <a:r>
              <a:rPr sz="1800" dirty="0">
                <a:latin typeface="Times New Roman"/>
                <a:cs typeface="Times New Roman"/>
              </a:rPr>
              <a:t>		</a:t>
            </a:r>
            <a:r>
              <a:rPr sz="1800" spc="15" dirty="0">
                <a:latin typeface="Times New Roman"/>
                <a:cs typeface="Times New Roman"/>
              </a:rPr>
              <a:t>2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100" dirty="0">
                <a:latin typeface="Symbol"/>
                <a:cs typeface="Symbol"/>
              </a:rPr>
              <a:t></a:t>
            </a:r>
            <a:r>
              <a:rPr sz="1800" spc="105" dirty="0">
                <a:latin typeface="Times New Roman"/>
                <a:cs typeface="Times New Roman"/>
              </a:rPr>
              <a:t>1</a:t>
            </a:r>
            <a:r>
              <a:rPr sz="1800" spc="5" dirty="0">
                <a:latin typeface="Times New Roman"/>
                <a:cs typeface="Times New Roman"/>
              </a:rPr>
              <a:t>/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15" dirty="0">
                <a:latin typeface="Times New Roman"/>
                <a:cs typeface="Times New Roman"/>
              </a:rPr>
              <a:t>6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105" dirty="0">
                <a:latin typeface="Times New Roman"/>
                <a:cs typeface="Times New Roman"/>
              </a:rPr>
              <a:t>1</a:t>
            </a:r>
            <a:r>
              <a:rPr sz="1800" spc="5" dirty="0">
                <a:latin typeface="Times New Roman"/>
                <a:cs typeface="Times New Roman"/>
              </a:rPr>
              <a:t>/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10" dirty="0">
                <a:latin typeface="Times New Roman"/>
                <a:cs typeface="Times New Roman"/>
              </a:rPr>
              <a:t>3  </a:t>
            </a:r>
            <a:r>
              <a:rPr sz="1800" spc="15" dirty="0">
                <a:latin typeface="Times New Roman"/>
                <a:cs typeface="Times New Roman"/>
              </a:rPr>
              <a:t>2	</a:t>
            </a:r>
            <a:r>
              <a:rPr sz="1800" spc="70" dirty="0">
                <a:latin typeface="Symbol"/>
                <a:cs typeface="Symbol"/>
              </a:rPr>
              <a:t></a:t>
            </a:r>
            <a:r>
              <a:rPr sz="1800" spc="70" dirty="0">
                <a:latin typeface="Times New Roman"/>
                <a:cs typeface="Times New Roman"/>
              </a:rPr>
              <a:t>1/ </a:t>
            </a:r>
            <a:r>
              <a:rPr sz="2700" u="sng" spc="794" baseline="-1543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6	</a:t>
            </a:r>
            <a:r>
              <a:rPr sz="1800" spc="55" dirty="0">
                <a:latin typeface="Times New Roman"/>
                <a:cs typeface="Times New Roman"/>
              </a:rPr>
              <a:t>1/</a:t>
            </a:r>
            <a:endParaRPr sz="1800">
              <a:latin typeface="Times New Roman"/>
              <a:cs typeface="Times New Roman"/>
            </a:endParaRPr>
          </a:p>
          <a:p>
            <a:pPr marL="972185">
              <a:lnSpc>
                <a:spcPct val="100000"/>
              </a:lnSpc>
              <a:spcBef>
                <a:spcPts val="550"/>
              </a:spcBef>
              <a:tabLst>
                <a:tab pos="1373505" algn="l"/>
                <a:tab pos="1756410" algn="l"/>
              </a:tabLst>
            </a:pPr>
            <a:r>
              <a:rPr sz="1800" spc="15" dirty="0">
                <a:latin typeface="Times New Roman"/>
                <a:cs typeface="Times New Roman"/>
              </a:rPr>
              <a:t>2</a:t>
            </a:r>
            <a:r>
              <a:rPr sz="1800" spc="-22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/	</a:t>
            </a:r>
            <a:r>
              <a:rPr sz="1800" spc="15" dirty="0">
                <a:latin typeface="Times New Roman"/>
                <a:cs typeface="Times New Roman"/>
              </a:rPr>
              <a:t>6	</a:t>
            </a:r>
            <a:r>
              <a:rPr sz="1800" spc="55" dirty="0">
                <a:latin typeface="Times New Roman"/>
                <a:cs typeface="Times New Roman"/>
              </a:rPr>
              <a:t>1/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2811536" y="5257103"/>
            <a:ext cx="9398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10" dirty="0">
                <a:latin typeface="Times New Roman"/>
                <a:cs typeface="Times New Roman"/>
              </a:rPr>
              <a:t>3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2371937" y="5257103"/>
            <a:ext cx="9398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10" dirty="0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2216205" y="5019668"/>
            <a:ext cx="137731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481330" algn="l"/>
              </a:tabLst>
            </a:pPr>
            <a:r>
              <a:rPr sz="1800" b="1" spc="15" dirty="0">
                <a:latin typeface="Times New Roman"/>
                <a:cs typeface="Times New Roman"/>
              </a:rPr>
              <a:t>v	v</a:t>
            </a:r>
            <a:r>
              <a:rPr sz="1800" b="1" spc="30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Symbol"/>
                <a:cs typeface="Symbol"/>
              </a:rPr>
              <a:t></a:t>
            </a:r>
            <a:r>
              <a:rPr sz="1800" dirty="0">
                <a:latin typeface="Symbol"/>
                <a:cs typeface="Symbol"/>
              </a:rPr>
              <a:t>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2700" spc="15" baseline="37037" dirty="0">
                <a:latin typeface="Symbol"/>
                <a:cs typeface="Symbol"/>
              </a:rPr>
              <a:t></a:t>
            </a:r>
            <a:r>
              <a:rPr sz="2700" spc="7" baseline="37037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1/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1937958" y="5257103"/>
            <a:ext cx="9398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10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410565" y="4890388"/>
            <a:ext cx="157988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000" dirty="0">
                <a:latin typeface="Comic Sans MS"/>
                <a:cs typeface="Comic Sans MS"/>
              </a:rPr>
              <a:t>s</a:t>
            </a:r>
            <a:r>
              <a:rPr sz="2000" spc="-15" dirty="0">
                <a:latin typeface="Comic Sans MS"/>
                <a:cs typeface="Comic Sans MS"/>
              </a:rPr>
              <a:t>e</a:t>
            </a:r>
            <a:r>
              <a:rPr sz="2000" spc="-10" dirty="0">
                <a:latin typeface="Comic Sans MS"/>
                <a:cs typeface="Comic Sans MS"/>
              </a:rPr>
              <a:t>h</a:t>
            </a:r>
            <a:r>
              <a:rPr sz="2000" spc="-5" dirty="0">
                <a:latin typeface="Comic Sans MS"/>
                <a:cs typeface="Comic Sans MS"/>
              </a:rPr>
              <a:t>ingg</a:t>
            </a:r>
            <a:r>
              <a:rPr sz="2000" spc="-505" dirty="0">
                <a:latin typeface="Comic Sans MS"/>
                <a:cs typeface="Comic Sans MS"/>
              </a:rPr>
              <a:t>a</a:t>
            </a:r>
            <a:r>
              <a:rPr sz="2700" i="1" spc="30" baseline="-30864" dirty="0">
                <a:latin typeface="Times New Roman"/>
                <a:cs typeface="Times New Roman"/>
              </a:rPr>
              <a:t>P</a:t>
            </a:r>
            <a:r>
              <a:rPr sz="2700" i="1" spc="-37" baseline="-30864" dirty="0">
                <a:latin typeface="Times New Roman"/>
                <a:cs typeface="Times New Roman"/>
              </a:rPr>
              <a:t> </a:t>
            </a:r>
            <a:r>
              <a:rPr sz="2700" spc="22" baseline="-30864" dirty="0">
                <a:latin typeface="Symbol"/>
                <a:cs typeface="Symbol"/>
              </a:rPr>
              <a:t></a:t>
            </a:r>
            <a:r>
              <a:rPr sz="2700" spc="-195" baseline="-30864" dirty="0">
                <a:latin typeface="Times New Roman"/>
                <a:cs typeface="Times New Roman"/>
              </a:rPr>
              <a:t> </a:t>
            </a:r>
            <a:r>
              <a:rPr sz="3675" spc="-390" baseline="-22675" dirty="0">
                <a:latin typeface="Symbol"/>
                <a:cs typeface="Symbol"/>
              </a:rPr>
              <a:t></a:t>
            </a:r>
            <a:r>
              <a:rPr sz="2700" b="1" spc="22" baseline="-30864" dirty="0">
                <a:latin typeface="Times New Roman"/>
                <a:cs typeface="Times New Roman"/>
              </a:rPr>
              <a:t>v</a:t>
            </a:r>
            <a:endParaRPr sz="2700" baseline="-30864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624840" y="6021425"/>
            <a:ext cx="68129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893435" algn="l"/>
              </a:tabLst>
            </a:pPr>
            <a:r>
              <a:rPr sz="2000" dirty="0">
                <a:latin typeface="Comic Sans MS"/>
                <a:cs typeface="Comic Sans MS"/>
              </a:rPr>
              <a:t>P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mendiagonalkan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A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secara</a:t>
            </a:r>
            <a:r>
              <a:rPr sz="2000" spc="2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ortogonal.</a:t>
            </a:r>
            <a:r>
              <a:rPr sz="2000" spc="-2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Cek</a:t>
            </a:r>
            <a:r>
              <a:rPr sz="2000" spc="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bahwa	</a:t>
            </a:r>
            <a:r>
              <a:rPr sz="2000" dirty="0">
                <a:latin typeface="Comic Sans MS"/>
                <a:cs typeface="Comic Sans MS"/>
              </a:rPr>
              <a:t>P</a:t>
            </a:r>
            <a:r>
              <a:rPr sz="1950" baseline="25641" dirty="0">
                <a:latin typeface="Comic Sans MS"/>
                <a:cs typeface="Comic Sans MS"/>
              </a:rPr>
              <a:t>T</a:t>
            </a:r>
            <a:r>
              <a:rPr sz="2000" dirty="0">
                <a:latin typeface="Comic Sans MS"/>
                <a:cs typeface="Comic Sans MS"/>
              </a:rPr>
              <a:t>AP=D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"/>
            <a:ext cx="9144000" cy="462280"/>
          </a:xfrm>
          <a:custGeom>
            <a:avLst/>
            <a:gdLst/>
            <a:ahLst/>
            <a:cxnLst/>
            <a:rect l="l" t="t" r="r" b="b"/>
            <a:pathLst>
              <a:path w="9144000" h="462280">
                <a:moveTo>
                  <a:pt x="9144000" y="0"/>
                </a:moveTo>
                <a:lnTo>
                  <a:pt x="0" y="0"/>
                </a:lnTo>
                <a:lnTo>
                  <a:pt x="0" y="461962"/>
                </a:lnTo>
                <a:lnTo>
                  <a:pt x="9144000" y="461962"/>
                </a:lnTo>
                <a:lnTo>
                  <a:pt x="9144000" y="0"/>
                </a:lnTo>
                <a:close/>
              </a:path>
            </a:pathLst>
          </a:custGeom>
          <a:solidFill>
            <a:srgbClr val="C3D5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06089" y="17780"/>
            <a:ext cx="3133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Diagonalisasi</a:t>
            </a:r>
            <a:r>
              <a:rPr spc="-35" dirty="0"/>
              <a:t> </a:t>
            </a:r>
            <a:r>
              <a:rPr dirty="0"/>
              <a:t>Matriks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8116" y="579203"/>
            <a:ext cx="8075295" cy="158686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650"/>
              </a:spcBef>
            </a:pPr>
            <a:r>
              <a:rPr sz="2200" spc="-10" dirty="0">
                <a:latin typeface="Comic Sans MS"/>
                <a:cs typeface="Comic Sans MS"/>
              </a:rPr>
              <a:t>Suatu</a:t>
            </a:r>
            <a:r>
              <a:rPr sz="2200" spc="1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matriks</a:t>
            </a:r>
            <a:r>
              <a:rPr sz="2200" spc="2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bujursangkar</a:t>
            </a:r>
            <a:r>
              <a:rPr sz="2200" spc="45" dirty="0">
                <a:latin typeface="Comic Sans MS"/>
                <a:cs typeface="Comic Sans MS"/>
              </a:rPr>
              <a:t> </a:t>
            </a:r>
            <a:r>
              <a:rPr sz="2300" i="1" spc="-80" dirty="0">
                <a:latin typeface="Comic Sans MS"/>
                <a:cs typeface="Comic Sans MS"/>
              </a:rPr>
              <a:t>A</a:t>
            </a:r>
            <a:r>
              <a:rPr sz="2300" i="1" spc="-10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dikatakan</a:t>
            </a:r>
            <a:r>
              <a:rPr sz="2200" spc="20" dirty="0">
                <a:latin typeface="Comic Sans MS"/>
                <a:cs typeface="Comic Sans MS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mic Sans MS"/>
                <a:cs typeface="Comic Sans MS"/>
              </a:rPr>
              <a:t>diagonalizable</a:t>
            </a:r>
            <a:endParaRPr sz="2200">
              <a:latin typeface="Comic Sans MS"/>
              <a:cs typeface="Comic Sans MS"/>
            </a:endParaRPr>
          </a:p>
          <a:p>
            <a:pPr marL="506730" indent="-443865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506730" algn="l"/>
                <a:tab pos="507365" algn="l"/>
              </a:tabLst>
            </a:pPr>
            <a:r>
              <a:rPr sz="2200" spc="-10" dirty="0">
                <a:latin typeface="Comic Sans MS"/>
                <a:cs typeface="Comic Sans MS"/>
              </a:rPr>
              <a:t>Jika</a:t>
            </a:r>
            <a:r>
              <a:rPr sz="2200" spc="-5" dirty="0">
                <a:latin typeface="Comic Sans MS"/>
                <a:cs typeface="Comic Sans MS"/>
              </a:rPr>
              <a:t> ada</a:t>
            </a:r>
            <a:r>
              <a:rPr sz="2200" spc="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matriks</a:t>
            </a:r>
            <a:r>
              <a:rPr sz="2200" spc="3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P</a:t>
            </a:r>
            <a:r>
              <a:rPr sz="2200" spc="1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yang</a:t>
            </a:r>
            <a:r>
              <a:rPr sz="2200" spc="15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dapat</a:t>
            </a:r>
            <a:r>
              <a:rPr sz="2200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diinvers</a:t>
            </a:r>
            <a:r>
              <a:rPr sz="2200" spc="1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sehingga</a:t>
            </a:r>
            <a:r>
              <a:rPr sz="2200" spc="30" dirty="0">
                <a:latin typeface="Comic Sans MS"/>
                <a:cs typeface="Comic Sans MS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Comic Sans MS"/>
                <a:cs typeface="Comic Sans MS"/>
              </a:rPr>
              <a:t>P</a:t>
            </a:r>
            <a:r>
              <a:rPr sz="2175" b="1" spc="-7" baseline="24904" dirty="0">
                <a:solidFill>
                  <a:srgbClr val="FF0000"/>
                </a:solidFill>
                <a:latin typeface="Comic Sans MS"/>
                <a:cs typeface="Comic Sans MS"/>
              </a:rPr>
              <a:t>-1</a:t>
            </a:r>
            <a:r>
              <a:rPr sz="2200" b="1" spc="-5" dirty="0">
                <a:solidFill>
                  <a:srgbClr val="FF0000"/>
                </a:solidFill>
                <a:latin typeface="Comic Sans MS"/>
                <a:cs typeface="Comic Sans MS"/>
              </a:rPr>
              <a:t>AP</a:t>
            </a:r>
            <a:r>
              <a:rPr sz="2200" b="1" spc="3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200" b="1" spc="-10" dirty="0">
                <a:solidFill>
                  <a:srgbClr val="FF0000"/>
                </a:solidFill>
                <a:latin typeface="Comic Sans MS"/>
                <a:cs typeface="Comic Sans MS"/>
              </a:rPr>
              <a:t>=D</a:t>
            </a:r>
            <a:endParaRPr sz="2200">
              <a:latin typeface="Comic Sans MS"/>
              <a:cs typeface="Comic Sans MS"/>
            </a:endParaRPr>
          </a:p>
          <a:p>
            <a:pPr marL="506730">
              <a:lnSpc>
                <a:spcPct val="100000"/>
              </a:lnSpc>
            </a:pPr>
            <a:r>
              <a:rPr sz="2200" spc="-5" dirty="0">
                <a:latin typeface="Comic Sans MS"/>
                <a:cs typeface="Comic Sans MS"/>
              </a:rPr>
              <a:t>adalah</a:t>
            </a:r>
            <a:r>
              <a:rPr sz="2200" spc="-2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matriks</a:t>
            </a:r>
            <a:r>
              <a:rPr sz="2200" spc="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diagonal</a:t>
            </a:r>
            <a:endParaRPr sz="2200">
              <a:latin typeface="Comic Sans MS"/>
              <a:cs typeface="Comic Sans MS"/>
            </a:endParaRPr>
          </a:p>
          <a:p>
            <a:pPr marL="506730" indent="-443865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506730" algn="l"/>
                <a:tab pos="507365" algn="l"/>
                <a:tab pos="1694180" algn="l"/>
                <a:tab pos="2007870" algn="l"/>
                <a:tab pos="7309484" algn="l"/>
              </a:tabLst>
            </a:pPr>
            <a:r>
              <a:rPr sz="2200" spc="-5" dirty="0">
                <a:latin typeface="Comic Sans MS"/>
                <a:cs typeface="Comic Sans MS"/>
              </a:rPr>
              <a:t>Matriks	</a:t>
            </a:r>
            <a:r>
              <a:rPr sz="2300" i="1" spc="-55" dirty="0">
                <a:latin typeface="Comic Sans MS"/>
                <a:cs typeface="Comic Sans MS"/>
              </a:rPr>
              <a:t>P	</a:t>
            </a:r>
            <a:r>
              <a:rPr sz="2200" spc="-10" dirty="0">
                <a:latin typeface="Comic Sans MS"/>
                <a:cs typeface="Comic Sans MS"/>
              </a:rPr>
              <a:t>dikatakan</a:t>
            </a:r>
            <a:r>
              <a:rPr sz="2200" spc="2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mendiagonalkan</a:t>
            </a:r>
            <a:r>
              <a:rPr sz="2200" spc="2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(</a:t>
            </a:r>
            <a:r>
              <a:rPr sz="2200" spc="30" dirty="0">
                <a:latin typeface="Comic Sans MS"/>
                <a:cs typeface="Comic Sans MS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mic Sans MS"/>
                <a:cs typeface="Comic Sans MS"/>
              </a:rPr>
              <a:t>diagonalize)	</a:t>
            </a:r>
            <a:r>
              <a:rPr sz="2300" i="1" spc="-40" dirty="0">
                <a:latin typeface="Comic Sans MS"/>
                <a:cs typeface="Comic Sans MS"/>
              </a:rPr>
              <a:t>A</a:t>
            </a:r>
            <a:r>
              <a:rPr sz="2200" spc="-40" dirty="0">
                <a:latin typeface="Comic Sans MS"/>
                <a:cs typeface="Comic Sans MS"/>
              </a:rPr>
              <a:t>.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8916" y="4240722"/>
            <a:ext cx="7347584" cy="122999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200" spc="-5" dirty="0">
                <a:latin typeface="Comic Sans MS"/>
                <a:cs typeface="Comic Sans MS"/>
              </a:rPr>
              <a:t>Jika</a:t>
            </a:r>
            <a:r>
              <a:rPr sz="2200" spc="-30" dirty="0">
                <a:latin typeface="Comic Sans MS"/>
                <a:cs typeface="Comic Sans MS"/>
              </a:rPr>
              <a:t> </a:t>
            </a:r>
            <a:r>
              <a:rPr sz="2300" i="1" spc="-75" dirty="0">
                <a:latin typeface="Comic Sans MS"/>
                <a:cs typeface="Comic Sans MS"/>
              </a:rPr>
              <a:t>A</a:t>
            </a:r>
            <a:r>
              <a:rPr sz="2300" i="1" spc="-45" dirty="0">
                <a:latin typeface="Comic Sans MS"/>
                <a:cs typeface="Comic Sans MS"/>
              </a:rPr>
              <a:t> </a:t>
            </a:r>
            <a:r>
              <a:rPr sz="2300" i="1" spc="-40" dirty="0">
                <a:latin typeface="Comic Sans MS"/>
                <a:cs typeface="Comic Sans MS"/>
              </a:rPr>
              <a:t>n</a:t>
            </a:r>
            <a:r>
              <a:rPr sz="2200" spc="-40" dirty="0">
                <a:latin typeface="Symbol"/>
                <a:cs typeface="Symbol"/>
              </a:rPr>
              <a:t></a:t>
            </a:r>
            <a:r>
              <a:rPr sz="2300" i="1" spc="-40" dirty="0">
                <a:latin typeface="Comic Sans MS"/>
                <a:cs typeface="Comic Sans MS"/>
              </a:rPr>
              <a:t>n</a:t>
            </a:r>
            <a:r>
              <a:rPr sz="2300" i="1" spc="-3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maka:</a:t>
            </a:r>
            <a:endParaRPr sz="2200">
              <a:latin typeface="Comic Sans MS"/>
              <a:cs typeface="Comic Sans MS"/>
            </a:endParaRPr>
          </a:p>
          <a:p>
            <a:pPr marL="455930" indent="-443865">
              <a:lnSpc>
                <a:spcPct val="100000"/>
              </a:lnSpc>
              <a:spcBef>
                <a:spcPts val="395"/>
              </a:spcBef>
              <a:buSzPct val="95652"/>
              <a:buFont typeface="Arial"/>
              <a:buChar char="•"/>
              <a:tabLst>
                <a:tab pos="455930" algn="l"/>
                <a:tab pos="456565" algn="l"/>
              </a:tabLst>
            </a:pPr>
            <a:r>
              <a:rPr sz="2300" i="1" spc="-80" dirty="0">
                <a:latin typeface="Comic Sans MS"/>
                <a:cs typeface="Comic Sans MS"/>
              </a:rPr>
              <a:t>A</a:t>
            </a:r>
            <a:r>
              <a:rPr sz="2300" i="1" spc="-45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dapat</a:t>
            </a:r>
            <a:r>
              <a:rPr sz="2200" spc="-15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didiagonalkan.</a:t>
            </a:r>
            <a:endParaRPr sz="2200">
              <a:latin typeface="Comic Sans MS"/>
              <a:cs typeface="Comic Sans MS"/>
            </a:endParaRPr>
          </a:p>
          <a:p>
            <a:pPr marL="455930" indent="-443865">
              <a:lnSpc>
                <a:spcPct val="100000"/>
              </a:lnSpc>
              <a:spcBef>
                <a:spcPts val="409"/>
              </a:spcBef>
              <a:buSzPct val="95652"/>
              <a:buFont typeface="Arial"/>
              <a:buChar char="•"/>
              <a:tabLst>
                <a:tab pos="455930" algn="l"/>
                <a:tab pos="456565" algn="l"/>
              </a:tabLst>
            </a:pPr>
            <a:r>
              <a:rPr sz="2300" i="1" spc="-80" dirty="0">
                <a:latin typeface="Comic Sans MS"/>
                <a:cs typeface="Comic Sans MS"/>
              </a:rPr>
              <a:t>A</a:t>
            </a:r>
            <a:r>
              <a:rPr sz="2300" i="1" spc="-3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mempunyai</a:t>
            </a:r>
            <a:r>
              <a:rPr sz="2200" spc="2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n </a:t>
            </a:r>
            <a:r>
              <a:rPr sz="2200" spc="-10" dirty="0">
                <a:latin typeface="Comic Sans MS"/>
                <a:cs typeface="Comic Sans MS"/>
              </a:rPr>
              <a:t>vektor</a:t>
            </a:r>
            <a:r>
              <a:rPr sz="2200" spc="3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eigen</a:t>
            </a:r>
            <a:r>
              <a:rPr sz="2200" spc="-1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yang</a:t>
            </a:r>
            <a:r>
              <a:rPr sz="2200" spc="1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bebas</a:t>
            </a:r>
            <a:r>
              <a:rPr sz="220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secara</a:t>
            </a:r>
            <a:r>
              <a:rPr sz="220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linier.</a:t>
            </a:r>
            <a:endParaRPr sz="2200">
              <a:latin typeface="Comic Sans MS"/>
              <a:cs typeface="Comic Sans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3251" y="2714625"/>
            <a:ext cx="2388393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"/>
            <a:ext cx="9144000" cy="462280"/>
          </a:xfrm>
          <a:custGeom>
            <a:avLst/>
            <a:gdLst/>
            <a:ahLst/>
            <a:cxnLst/>
            <a:rect l="l" t="t" r="r" b="b"/>
            <a:pathLst>
              <a:path w="9144000" h="462280">
                <a:moveTo>
                  <a:pt x="9144000" y="0"/>
                </a:moveTo>
                <a:lnTo>
                  <a:pt x="0" y="0"/>
                </a:lnTo>
                <a:lnTo>
                  <a:pt x="0" y="461962"/>
                </a:lnTo>
                <a:lnTo>
                  <a:pt x="9144000" y="461962"/>
                </a:lnTo>
                <a:lnTo>
                  <a:pt x="9144000" y="0"/>
                </a:lnTo>
                <a:close/>
              </a:path>
            </a:pathLst>
          </a:custGeom>
          <a:solidFill>
            <a:srgbClr val="C3D5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39136" y="17780"/>
            <a:ext cx="4666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45590" algn="l"/>
              </a:tabLst>
            </a:pPr>
            <a:r>
              <a:rPr dirty="0"/>
              <a:t>Prosedur	</a:t>
            </a:r>
            <a:r>
              <a:rPr spc="-5" dirty="0"/>
              <a:t>Diagonalisasi</a:t>
            </a:r>
            <a:r>
              <a:rPr spc="-35" dirty="0"/>
              <a:t> </a:t>
            </a:r>
            <a:r>
              <a:rPr dirty="0"/>
              <a:t>Matriks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1442" y="876680"/>
            <a:ext cx="8627110" cy="4790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omic Sans MS"/>
                <a:cs typeface="Comic Sans MS"/>
              </a:rPr>
              <a:t>Suatu</a:t>
            </a:r>
            <a:r>
              <a:rPr sz="2200" spc="1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matriks</a:t>
            </a:r>
            <a:r>
              <a:rPr sz="2200" spc="25" dirty="0">
                <a:latin typeface="Comic Sans MS"/>
                <a:cs typeface="Comic Sans MS"/>
              </a:rPr>
              <a:t> </a:t>
            </a:r>
            <a:r>
              <a:rPr sz="2200" spc="5" dirty="0">
                <a:latin typeface="Comic Sans MS"/>
                <a:cs typeface="Comic Sans MS"/>
              </a:rPr>
              <a:t>A</a:t>
            </a:r>
            <a:r>
              <a:rPr sz="2175" spc="7" baseline="-21072" dirty="0">
                <a:latin typeface="Comic Sans MS"/>
                <a:cs typeface="Comic Sans MS"/>
              </a:rPr>
              <a:t>nxn</a:t>
            </a:r>
            <a:r>
              <a:rPr sz="2175" spc="352" baseline="-21072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dengan</a:t>
            </a:r>
            <a:r>
              <a:rPr sz="220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n</a:t>
            </a:r>
            <a:r>
              <a:rPr sz="2200" spc="5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vektor</a:t>
            </a:r>
            <a:r>
              <a:rPr sz="2200" spc="2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eigen</a:t>
            </a:r>
            <a:r>
              <a:rPr sz="220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yang</a:t>
            </a:r>
            <a:r>
              <a:rPr sz="2200" spc="1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bebas</a:t>
            </a:r>
            <a:r>
              <a:rPr sz="2200" spc="5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linier</a:t>
            </a:r>
            <a:r>
              <a:rPr sz="2200" spc="10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dapat</a:t>
            </a:r>
            <a:endParaRPr sz="2200">
              <a:latin typeface="Comic Sans MS"/>
              <a:cs typeface="Comic Sans MS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Comic Sans MS"/>
                <a:cs typeface="Comic Sans MS"/>
              </a:rPr>
              <a:t>didiagonalkan</a:t>
            </a:r>
            <a:r>
              <a:rPr sz="2200" spc="-1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dengan</a:t>
            </a:r>
            <a:r>
              <a:rPr sz="2200" spc="-1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langkah sbb:</a:t>
            </a:r>
            <a:r>
              <a:rPr sz="220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.</a:t>
            </a:r>
            <a:endParaRPr sz="22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</a:pPr>
            <a:endParaRPr sz="2650">
              <a:latin typeface="Comic Sans MS"/>
              <a:cs typeface="Comic Sans MS"/>
            </a:endParaRPr>
          </a:p>
          <a:p>
            <a:pPr marL="807085" marR="68580" indent="-287020">
              <a:lnSpc>
                <a:spcPct val="100000"/>
              </a:lnSpc>
              <a:buFont typeface="Arial"/>
              <a:buChar char="•"/>
              <a:tabLst>
                <a:tab pos="807085" algn="l"/>
                <a:tab pos="807720" algn="l"/>
              </a:tabLst>
            </a:pPr>
            <a:r>
              <a:rPr sz="2200" b="1" spc="-10" dirty="0">
                <a:latin typeface="Comic Sans MS"/>
                <a:cs typeface="Comic Sans MS"/>
              </a:rPr>
              <a:t>Step </a:t>
            </a:r>
            <a:r>
              <a:rPr sz="2200" b="1" spc="-5" dirty="0">
                <a:latin typeface="Comic Sans MS"/>
                <a:cs typeface="Comic Sans MS"/>
              </a:rPr>
              <a:t>1.</a:t>
            </a:r>
            <a:r>
              <a:rPr sz="2200" b="1" spc="-29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Cari</a:t>
            </a:r>
            <a:r>
              <a:rPr sz="2200" spc="1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n</a:t>
            </a:r>
            <a:r>
              <a:rPr sz="2200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vektor</a:t>
            </a:r>
            <a:r>
              <a:rPr sz="2200" spc="2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eigen yang</a:t>
            </a:r>
            <a:r>
              <a:rPr sz="2200" spc="1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bebas</a:t>
            </a:r>
            <a:r>
              <a:rPr sz="2200" spc="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secara</a:t>
            </a:r>
            <a:r>
              <a:rPr sz="2200" spc="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linier</a:t>
            </a:r>
            <a:r>
              <a:rPr sz="2200" spc="15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dari</a:t>
            </a:r>
            <a:r>
              <a:rPr sz="2200" spc="5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A, </a:t>
            </a:r>
            <a:r>
              <a:rPr sz="2200" spc="-64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yaitu </a:t>
            </a:r>
            <a:r>
              <a:rPr sz="2200" b="1" dirty="0">
                <a:latin typeface="Comic Sans MS"/>
                <a:cs typeface="Comic Sans MS"/>
              </a:rPr>
              <a:t>p</a:t>
            </a:r>
            <a:r>
              <a:rPr sz="2175" baseline="-21072" dirty="0">
                <a:latin typeface="Comic Sans MS"/>
                <a:cs typeface="Comic Sans MS"/>
              </a:rPr>
              <a:t>1</a:t>
            </a:r>
            <a:r>
              <a:rPr sz="2200" dirty="0">
                <a:latin typeface="Comic Sans MS"/>
                <a:cs typeface="Comic Sans MS"/>
              </a:rPr>
              <a:t>,</a:t>
            </a:r>
            <a:r>
              <a:rPr sz="2200" spc="5" dirty="0">
                <a:latin typeface="Comic Sans MS"/>
                <a:cs typeface="Comic Sans MS"/>
              </a:rPr>
              <a:t> </a:t>
            </a:r>
            <a:r>
              <a:rPr sz="2200" b="1" spc="-5" dirty="0">
                <a:latin typeface="Comic Sans MS"/>
                <a:cs typeface="Comic Sans MS"/>
              </a:rPr>
              <a:t>p</a:t>
            </a:r>
            <a:r>
              <a:rPr sz="2175" spc="-7" baseline="-21072" dirty="0">
                <a:latin typeface="Comic Sans MS"/>
                <a:cs typeface="Comic Sans MS"/>
              </a:rPr>
              <a:t>2</a:t>
            </a:r>
            <a:r>
              <a:rPr sz="2200" spc="-5" dirty="0">
                <a:latin typeface="Comic Sans MS"/>
                <a:cs typeface="Comic Sans MS"/>
              </a:rPr>
              <a:t>,</a:t>
            </a:r>
            <a:r>
              <a:rPr sz="2200" spc="2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…,</a:t>
            </a:r>
            <a:r>
              <a:rPr sz="2200" spc="10" dirty="0">
                <a:latin typeface="Comic Sans MS"/>
                <a:cs typeface="Comic Sans MS"/>
              </a:rPr>
              <a:t> </a:t>
            </a:r>
            <a:r>
              <a:rPr sz="2200" b="1" spc="-20" dirty="0">
                <a:latin typeface="Comic Sans MS"/>
                <a:cs typeface="Comic Sans MS"/>
              </a:rPr>
              <a:t>p</a:t>
            </a:r>
            <a:r>
              <a:rPr sz="2325" i="1" spc="-30" baseline="-19713" dirty="0">
                <a:latin typeface="Comic Sans MS"/>
                <a:cs typeface="Comic Sans MS"/>
              </a:rPr>
              <a:t>n</a:t>
            </a:r>
            <a:r>
              <a:rPr sz="2200" spc="-20" dirty="0">
                <a:latin typeface="Comic Sans MS"/>
                <a:cs typeface="Comic Sans MS"/>
              </a:rPr>
              <a:t>.</a:t>
            </a:r>
            <a:endParaRPr sz="22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650">
              <a:latin typeface="Comic Sans MS"/>
              <a:cs typeface="Comic Sans MS"/>
            </a:endParaRPr>
          </a:p>
          <a:p>
            <a:pPr marL="807085" indent="-287020">
              <a:lnSpc>
                <a:spcPct val="100000"/>
              </a:lnSpc>
              <a:buFont typeface="Arial"/>
              <a:buChar char="•"/>
              <a:tabLst>
                <a:tab pos="807085" algn="l"/>
                <a:tab pos="807720" algn="l"/>
              </a:tabLst>
            </a:pPr>
            <a:r>
              <a:rPr sz="2200" b="1" spc="-10" dirty="0">
                <a:latin typeface="Comic Sans MS"/>
                <a:cs typeface="Comic Sans MS"/>
              </a:rPr>
              <a:t>Step </a:t>
            </a:r>
            <a:r>
              <a:rPr sz="2200" b="1" spc="-5" dirty="0">
                <a:latin typeface="Comic Sans MS"/>
                <a:cs typeface="Comic Sans MS"/>
              </a:rPr>
              <a:t>2.</a:t>
            </a:r>
            <a:r>
              <a:rPr sz="2200" b="1" spc="-290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Bentuk</a:t>
            </a:r>
            <a:r>
              <a:rPr sz="2200" spc="1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matriks</a:t>
            </a:r>
            <a:r>
              <a:rPr sz="2200" spc="3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P</a:t>
            </a:r>
            <a:r>
              <a:rPr sz="2200" spc="1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yang</a:t>
            </a:r>
            <a:r>
              <a:rPr sz="220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mempunyai</a:t>
            </a:r>
            <a:r>
              <a:rPr sz="2200" spc="35" dirty="0">
                <a:latin typeface="Comic Sans MS"/>
                <a:cs typeface="Comic Sans MS"/>
              </a:rPr>
              <a:t> </a:t>
            </a:r>
            <a:r>
              <a:rPr sz="2200" b="1" dirty="0">
                <a:latin typeface="Comic Sans MS"/>
                <a:cs typeface="Comic Sans MS"/>
              </a:rPr>
              <a:t>p</a:t>
            </a:r>
            <a:r>
              <a:rPr sz="2175" baseline="-21072" dirty="0">
                <a:latin typeface="Comic Sans MS"/>
                <a:cs typeface="Comic Sans MS"/>
              </a:rPr>
              <a:t>1</a:t>
            </a:r>
            <a:r>
              <a:rPr sz="2200" dirty="0">
                <a:latin typeface="Comic Sans MS"/>
                <a:cs typeface="Comic Sans MS"/>
              </a:rPr>
              <a:t>,</a:t>
            </a:r>
            <a:r>
              <a:rPr sz="2200" spc="5" dirty="0">
                <a:latin typeface="Comic Sans MS"/>
                <a:cs typeface="Comic Sans MS"/>
              </a:rPr>
              <a:t> </a:t>
            </a:r>
            <a:r>
              <a:rPr sz="2200" b="1" spc="-5" dirty="0">
                <a:latin typeface="Comic Sans MS"/>
                <a:cs typeface="Comic Sans MS"/>
              </a:rPr>
              <a:t>p</a:t>
            </a:r>
            <a:r>
              <a:rPr sz="2175" spc="-7" baseline="-21072" dirty="0">
                <a:latin typeface="Comic Sans MS"/>
                <a:cs typeface="Comic Sans MS"/>
              </a:rPr>
              <a:t>2</a:t>
            </a:r>
            <a:r>
              <a:rPr sz="2200" spc="-5" dirty="0">
                <a:latin typeface="Comic Sans MS"/>
                <a:cs typeface="Comic Sans MS"/>
              </a:rPr>
              <a:t>,</a:t>
            </a:r>
            <a:r>
              <a:rPr sz="2200" spc="2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…,</a:t>
            </a:r>
            <a:r>
              <a:rPr sz="2200" spc="15" dirty="0">
                <a:latin typeface="Comic Sans MS"/>
                <a:cs typeface="Comic Sans MS"/>
              </a:rPr>
              <a:t> </a:t>
            </a:r>
            <a:r>
              <a:rPr sz="2200" b="1" spc="-25" dirty="0">
                <a:latin typeface="Comic Sans MS"/>
                <a:cs typeface="Comic Sans MS"/>
              </a:rPr>
              <a:t>p</a:t>
            </a:r>
            <a:r>
              <a:rPr sz="2325" i="1" spc="-37" baseline="-19713" dirty="0">
                <a:latin typeface="Comic Sans MS"/>
                <a:cs typeface="Comic Sans MS"/>
              </a:rPr>
              <a:t>n</a:t>
            </a:r>
            <a:endParaRPr sz="2325" baseline="-19713">
              <a:latin typeface="Comic Sans MS"/>
              <a:cs typeface="Comic Sans MS"/>
            </a:endParaRPr>
          </a:p>
          <a:p>
            <a:pPr marL="807085">
              <a:lnSpc>
                <a:spcPct val="100000"/>
              </a:lnSpc>
            </a:pPr>
            <a:r>
              <a:rPr sz="2200" spc="-5" dirty="0">
                <a:latin typeface="Comic Sans MS"/>
                <a:cs typeface="Comic Sans MS"/>
              </a:rPr>
              <a:t>sebagai</a:t>
            </a:r>
            <a:r>
              <a:rPr sz="2200" spc="-10" dirty="0">
                <a:latin typeface="Comic Sans MS"/>
                <a:cs typeface="Comic Sans MS"/>
              </a:rPr>
              <a:t> vektor-vektor</a:t>
            </a:r>
            <a:r>
              <a:rPr sz="2200" spc="45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kolomnya.</a:t>
            </a:r>
            <a:endParaRPr sz="22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600">
              <a:latin typeface="Comic Sans MS"/>
              <a:cs typeface="Comic Sans MS"/>
            </a:endParaRPr>
          </a:p>
          <a:p>
            <a:pPr marL="807085" marR="345440" indent="-287020">
              <a:lnSpc>
                <a:spcPct val="97100"/>
              </a:lnSpc>
              <a:buFont typeface="Arial"/>
              <a:buChar char="•"/>
              <a:tabLst>
                <a:tab pos="807085" algn="l"/>
                <a:tab pos="807720" algn="l"/>
                <a:tab pos="3388995" algn="l"/>
                <a:tab pos="7557770" algn="l"/>
              </a:tabLst>
            </a:pPr>
            <a:r>
              <a:rPr sz="2200" b="1" spc="-10" dirty="0">
                <a:latin typeface="Comic Sans MS"/>
                <a:cs typeface="Comic Sans MS"/>
              </a:rPr>
              <a:t>Step </a:t>
            </a:r>
            <a:r>
              <a:rPr sz="2200" b="1" spc="-5" dirty="0">
                <a:latin typeface="Comic Sans MS"/>
                <a:cs typeface="Comic Sans MS"/>
              </a:rPr>
              <a:t>3. </a:t>
            </a:r>
            <a:r>
              <a:rPr sz="2200" spc="-5" dirty="0">
                <a:latin typeface="Comic Sans MS"/>
                <a:cs typeface="Comic Sans MS"/>
              </a:rPr>
              <a:t>Matriks </a:t>
            </a:r>
            <a:r>
              <a:rPr sz="2300" i="1" spc="-40" dirty="0">
                <a:latin typeface="Comic Sans MS"/>
                <a:cs typeface="Comic Sans MS"/>
              </a:rPr>
              <a:t>P</a:t>
            </a:r>
            <a:r>
              <a:rPr sz="2175" spc="-60" baseline="24904" dirty="0">
                <a:latin typeface="Comic Sans MS"/>
                <a:cs typeface="Comic Sans MS"/>
              </a:rPr>
              <a:t>-1</a:t>
            </a:r>
            <a:r>
              <a:rPr sz="2300" i="1" spc="-40" dirty="0">
                <a:latin typeface="Comic Sans MS"/>
                <a:cs typeface="Comic Sans MS"/>
              </a:rPr>
              <a:t>AP </a:t>
            </a:r>
            <a:r>
              <a:rPr sz="2200" spc="-5" dirty="0">
                <a:latin typeface="Comic Sans MS"/>
                <a:cs typeface="Comic Sans MS"/>
              </a:rPr>
              <a:t>akan menjadi matriks diagonal </a:t>
            </a:r>
            <a:r>
              <a:rPr sz="2200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dengan</a:t>
            </a:r>
            <a:r>
              <a:rPr sz="2200" spc="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Symbol"/>
                <a:cs typeface="Symbol"/>
              </a:rPr>
              <a:t></a:t>
            </a:r>
            <a:r>
              <a:rPr sz="2175" spc="-7" baseline="-21072" dirty="0">
                <a:latin typeface="Comic Sans MS"/>
                <a:cs typeface="Comic Sans MS"/>
              </a:rPr>
              <a:t>1</a:t>
            </a:r>
            <a:r>
              <a:rPr sz="2200" spc="-5" dirty="0">
                <a:latin typeface="Comic Sans MS"/>
                <a:cs typeface="Comic Sans MS"/>
              </a:rPr>
              <a:t>,</a:t>
            </a:r>
            <a:r>
              <a:rPr sz="2200" spc="2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Symbol"/>
                <a:cs typeface="Symbol"/>
              </a:rPr>
              <a:t></a:t>
            </a:r>
            <a:r>
              <a:rPr sz="2175" spc="-7" baseline="-21072" dirty="0">
                <a:latin typeface="Comic Sans MS"/>
                <a:cs typeface="Comic Sans MS"/>
              </a:rPr>
              <a:t>2</a:t>
            </a:r>
            <a:r>
              <a:rPr sz="2200" spc="-5" dirty="0">
                <a:latin typeface="Comic Sans MS"/>
                <a:cs typeface="Comic Sans MS"/>
              </a:rPr>
              <a:t>,</a:t>
            </a:r>
            <a:r>
              <a:rPr sz="2200" spc="4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…,</a:t>
            </a:r>
            <a:r>
              <a:rPr sz="2200" spc="15" dirty="0">
                <a:latin typeface="Comic Sans MS"/>
                <a:cs typeface="Comic Sans MS"/>
              </a:rPr>
              <a:t> </a:t>
            </a:r>
            <a:r>
              <a:rPr sz="2200" spc="-30" dirty="0">
                <a:latin typeface="Symbol"/>
                <a:cs typeface="Symbol"/>
              </a:rPr>
              <a:t></a:t>
            </a:r>
            <a:r>
              <a:rPr sz="2325" i="1" spc="-44" baseline="-19713" dirty="0">
                <a:latin typeface="Comic Sans MS"/>
                <a:cs typeface="Comic Sans MS"/>
              </a:rPr>
              <a:t>n	</a:t>
            </a:r>
            <a:r>
              <a:rPr sz="2200" spc="-5" dirty="0">
                <a:latin typeface="Comic Sans MS"/>
                <a:cs typeface="Comic Sans MS"/>
              </a:rPr>
              <a:t>sebagai anggota</a:t>
            </a:r>
            <a:r>
              <a:rPr sz="2200" spc="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diagonalnya</a:t>
            </a:r>
            <a:r>
              <a:rPr sz="220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dimana</a:t>
            </a:r>
            <a:r>
              <a:rPr sz="2200" spc="10" dirty="0">
                <a:latin typeface="Comic Sans MS"/>
                <a:cs typeface="Comic Sans MS"/>
              </a:rPr>
              <a:t> </a:t>
            </a:r>
            <a:r>
              <a:rPr sz="2200" spc="-20" dirty="0">
                <a:latin typeface="Symbol"/>
                <a:cs typeface="Symbol"/>
              </a:rPr>
              <a:t></a:t>
            </a:r>
            <a:r>
              <a:rPr sz="2325" i="1" spc="-30" baseline="-19713" dirty="0">
                <a:latin typeface="Comic Sans MS"/>
                <a:cs typeface="Comic Sans MS"/>
              </a:rPr>
              <a:t>i </a:t>
            </a:r>
            <a:r>
              <a:rPr sz="2325" i="1" spc="-675" baseline="-19713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adalah</a:t>
            </a:r>
            <a:r>
              <a:rPr sz="2200" spc="10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nilai</a:t>
            </a:r>
            <a:r>
              <a:rPr sz="2200" spc="1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eigen</a:t>
            </a:r>
            <a:r>
              <a:rPr sz="2200" spc="2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yang</a:t>
            </a:r>
            <a:r>
              <a:rPr sz="2200" spc="1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berpadanan</a:t>
            </a:r>
            <a:r>
              <a:rPr sz="2200" spc="20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dengan</a:t>
            </a:r>
            <a:r>
              <a:rPr sz="2200" spc="35" dirty="0">
                <a:latin typeface="Comic Sans MS"/>
                <a:cs typeface="Comic Sans MS"/>
              </a:rPr>
              <a:t> </a:t>
            </a:r>
            <a:r>
              <a:rPr sz="2200" b="1" spc="-15" dirty="0">
                <a:latin typeface="Comic Sans MS"/>
                <a:cs typeface="Comic Sans MS"/>
              </a:rPr>
              <a:t>p</a:t>
            </a:r>
            <a:r>
              <a:rPr sz="2325" i="1" spc="-22" baseline="-19713" dirty="0">
                <a:latin typeface="Comic Sans MS"/>
                <a:cs typeface="Comic Sans MS"/>
              </a:rPr>
              <a:t>i</a:t>
            </a:r>
            <a:r>
              <a:rPr sz="2200" spc="-15" dirty="0">
                <a:latin typeface="Comic Sans MS"/>
                <a:cs typeface="Comic Sans MS"/>
              </a:rPr>
              <a:t>,</a:t>
            </a:r>
            <a:r>
              <a:rPr sz="2200" spc="35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untuk	</a:t>
            </a:r>
            <a:r>
              <a:rPr sz="2300" i="1" spc="-30" dirty="0">
                <a:latin typeface="Comic Sans MS"/>
                <a:cs typeface="Comic Sans MS"/>
              </a:rPr>
              <a:t>i </a:t>
            </a:r>
            <a:r>
              <a:rPr sz="2200" spc="-5" dirty="0">
                <a:latin typeface="Comic Sans MS"/>
                <a:cs typeface="Comic Sans MS"/>
              </a:rPr>
              <a:t>= </a:t>
            </a:r>
            <a:r>
              <a:rPr sz="2200" spc="-10" dirty="0">
                <a:latin typeface="Comic Sans MS"/>
                <a:cs typeface="Comic Sans MS"/>
              </a:rPr>
              <a:t>1, </a:t>
            </a:r>
            <a:r>
              <a:rPr sz="2200" spc="-5" dirty="0">
                <a:latin typeface="Comic Sans MS"/>
                <a:cs typeface="Comic Sans MS"/>
              </a:rPr>
              <a:t> 2,</a:t>
            </a:r>
            <a:r>
              <a:rPr sz="2200" spc="-1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…,</a:t>
            </a:r>
            <a:r>
              <a:rPr sz="2200" spc="5" dirty="0">
                <a:latin typeface="Comic Sans MS"/>
                <a:cs typeface="Comic Sans MS"/>
              </a:rPr>
              <a:t> </a:t>
            </a:r>
            <a:r>
              <a:rPr sz="2300" i="1" spc="-30" dirty="0">
                <a:latin typeface="Comic Sans MS"/>
                <a:cs typeface="Comic Sans MS"/>
              </a:rPr>
              <a:t>n</a:t>
            </a:r>
            <a:r>
              <a:rPr sz="2200" spc="-30" dirty="0">
                <a:latin typeface="Comic Sans MS"/>
                <a:cs typeface="Comic Sans MS"/>
              </a:rPr>
              <a:t>.</a:t>
            </a:r>
            <a:endParaRPr sz="2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"/>
            <a:ext cx="9144000" cy="462280"/>
          </a:xfrm>
          <a:custGeom>
            <a:avLst/>
            <a:gdLst/>
            <a:ahLst/>
            <a:cxnLst/>
            <a:rect l="l" t="t" r="r" b="b"/>
            <a:pathLst>
              <a:path w="9144000" h="462280">
                <a:moveTo>
                  <a:pt x="9144000" y="0"/>
                </a:moveTo>
                <a:lnTo>
                  <a:pt x="0" y="0"/>
                </a:lnTo>
                <a:lnTo>
                  <a:pt x="0" y="461962"/>
                </a:lnTo>
                <a:lnTo>
                  <a:pt x="9144000" y="461962"/>
                </a:lnTo>
                <a:lnTo>
                  <a:pt x="9144000" y="0"/>
                </a:lnTo>
                <a:close/>
              </a:path>
            </a:pathLst>
          </a:custGeom>
          <a:solidFill>
            <a:srgbClr val="C3D5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dirty="0"/>
              <a:t>Contoh</a:t>
            </a:r>
            <a:r>
              <a:rPr spc="-50" dirty="0"/>
              <a:t> </a:t>
            </a:r>
            <a:r>
              <a:rPr spc="-5" dirty="0"/>
              <a:t>Diagonalisasi</a:t>
            </a:r>
            <a:r>
              <a:rPr spc="5" dirty="0"/>
              <a:t> </a:t>
            </a:r>
            <a:r>
              <a:rPr dirty="0"/>
              <a:t>Matriks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16781" y="741942"/>
            <a:ext cx="353695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700" baseline="-26234" dirty="0">
                <a:latin typeface="Times New Roman"/>
                <a:cs typeface="Times New Roman"/>
              </a:rPr>
              <a:t>1</a:t>
            </a:r>
            <a:r>
              <a:rPr sz="2700" spc="97" baseline="-262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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3516" y="876681"/>
            <a:ext cx="50393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omic Sans MS"/>
                <a:cs typeface="Comic Sans MS"/>
              </a:rPr>
              <a:t>Cari</a:t>
            </a:r>
            <a:r>
              <a:rPr sz="2000" spc="-2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matriks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P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yang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mendiagonalkan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180" dirty="0">
                <a:latin typeface="Arial"/>
                <a:cs typeface="Arial"/>
              </a:rPr>
              <a:t> </a:t>
            </a:r>
            <a:r>
              <a:rPr sz="2700" i="1" baseline="13888" dirty="0">
                <a:latin typeface="Times New Roman"/>
                <a:cs typeface="Times New Roman"/>
              </a:rPr>
              <a:t>A</a:t>
            </a:r>
            <a:r>
              <a:rPr sz="2700" i="1" spc="-150" baseline="13888" dirty="0">
                <a:latin typeface="Times New Roman"/>
                <a:cs typeface="Times New Roman"/>
              </a:rPr>
              <a:t> </a:t>
            </a:r>
            <a:r>
              <a:rPr sz="2700" baseline="13888" dirty="0">
                <a:latin typeface="Symbol"/>
                <a:cs typeface="Symbol"/>
              </a:rPr>
              <a:t></a:t>
            </a:r>
            <a:r>
              <a:rPr sz="2700" spc="-22" baseline="13888" dirty="0">
                <a:latin typeface="Times New Roman"/>
                <a:cs typeface="Times New Roman"/>
              </a:rPr>
              <a:t> </a:t>
            </a:r>
            <a:r>
              <a:rPr sz="2700" spc="22" baseline="38580" dirty="0">
                <a:latin typeface="Symbol"/>
                <a:cs typeface="Symbol"/>
              </a:rPr>
              <a:t></a:t>
            </a:r>
            <a:r>
              <a:rPr sz="2700" spc="22" baseline="13888" dirty="0">
                <a:latin typeface="Times New Roman"/>
                <a:cs typeface="Times New Roman"/>
              </a:rPr>
              <a:t>1</a:t>
            </a:r>
            <a:endParaRPr sz="2700" baseline="13888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84539" y="506378"/>
            <a:ext cx="1198245" cy="984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  <a:tabLst>
                <a:tab pos="481965" algn="l"/>
                <a:tab pos="812165" algn="l"/>
              </a:tabLst>
            </a:pPr>
            <a:r>
              <a:rPr sz="2700" spc="30" baseline="-4629" dirty="0">
                <a:latin typeface="Symbol"/>
                <a:cs typeface="Symbol"/>
              </a:rPr>
              <a:t></a:t>
            </a:r>
            <a:r>
              <a:rPr sz="1800" spc="20" dirty="0">
                <a:latin typeface="Times New Roman"/>
                <a:cs typeface="Times New Roman"/>
              </a:rPr>
              <a:t>0	</a:t>
            </a:r>
            <a:r>
              <a:rPr sz="1800" dirty="0">
                <a:latin typeface="Times New Roman"/>
                <a:cs typeface="Times New Roman"/>
              </a:rPr>
              <a:t>0	</a:t>
            </a:r>
            <a:r>
              <a:rPr sz="1800" spc="15" dirty="0">
                <a:latin typeface="Symbol"/>
                <a:cs typeface="Symbol"/>
              </a:rPr>
              <a:t></a:t>
            </a:r>
            <a:r>
              <a:rPr sz="1800" spc="15" dirty="0">
                <a:latin typeface="Times New Roman"/>
                <a:cs typeface="Times New Roman"/>
              </a:rPr>
              <a:t>2</a:t>
            </a:r>
            <a:r>
              <a:rPr sz="2700" spc="22" baseline="-4629" dirty="0">
                <a:latin typeface="Symbol"/>
                <a:cs typeface="Symbol"/>
              </a:rPr>
              <a:t></a:t>
            </a:r>
            <a:endParaRPr sz="2700" baseline="-4629">
              <a:latin typeface="Symbol"/>
              <a:cs typeface="Symbol"/>
            </a:endParaRPr>
          </a:p>
          <a:p>
            <a:pPr marL="63500">
              <a:lnSpc>
                <a:spcPts val="1989"/>
              </a:lnSpc>
              <a:spcBef>
                <a:spcPts val="1420"/>
              </a:spcBef>
              <a:tabLst>
                <a:tab pos="483870" algn="l"/>
                <a:tab pos="1059180" algn="l"/>
              </a:tabLst>
            </a:pPr>
            <a:r>
              <a:rPr sz="1800" dirty="0">
                <a:latin typeface="Symbol"/>
                <a:cs typeface="Symbol"/>
              </a:rPr>
              <a:t>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2700" baseline="27777" dirty="0">
                <a:latin typeface="Times New Roman"/>
                <a:cs typeface="Times New Roman"/>
              </a:rPr>
              <a:t>2	</a:t>
            </a:r>
            <a:r>
              <a:rPr sz="1800" dirty="0">
                <a:latin typeface="Symbol"/>
                <a:cs typeface="Symbol"/>
              </a:rPr>
              <a:t></a:t>
            </a:r>
            <a:endParaRPr sz="1800">
              <a:latin typeface="Symbol"/>
              <a:cs typeface="Symbol"/>
            </a:endParaRPr>
          </a:p>
          <a:p>
            <a:pPr marL="63500">
              <a:lnSpc>
                <a:spcPts val="1989"/>
              </a:lnSpc>
              <a:tabLst>
                <a:tab pos="481965" algn="l"/>
                <a:tab pos="873760" algn="l"/>
              </a:tabLst>
            </a:pPr>
            <a:r>
              <a:rPr sz="2700" spc="-330" baseline="3086" dirty="0">
                <a:latin typeface="Symbol"/>
                <a:cs typeface="Symbol"/>
              </a:rPr>
              <a:t></a:t>
            </a:r>
            <a:r>
              <a:rPr sz="2700" spc="-330" baseline="-15432" dirty="0">
                <a:latin typeface="Symbol"/>
                <a:cs typeface="Symbol"/>
              </a:rPr>
              <a:t></a:t>
            </a:r>
            <a:r>
              <a:rPr sz="1800" spc="-220" dirty="0">
                <a:latin typeface="Times New Roman"/>
                <a:cs typeface="Times New Roman"/>
              </a:rPr>
              <a:t>1	</a:t>
            </a:r>
            <a:r>
              <a:rPr sz="1800" dirty="0">
                <a:latin typeface="Times New Roman"/>
                <a:cs typeface="Times New Roman"/>
              </a:rPr>
              <a:t>0	3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2700" spc="-517" baseline="3086" dirty="0">
                <a:latin typeface="Symbol"/>
                <a:cs typeface="Symbol"/>
              </a:rPr>
              <a:t></a:t>
            </a:r>
            <a:r>
              <a:rPr sz="2700" spc="-517" baseline="-15432" dirty="0">
                <a:latin typeface="Symbol"/>
                <a:cs typeface="Symbol"/>
              </a:rPr>
              <a:t></a:t>
            </a:r>
            <a:endParaRPr sz="2700" baseline="-15432">
              <a:latin typeface="Symbol"/>
              <a:cs typeface="Symbo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1786001"/>
            <a:ext cx="9144000" cy="71755"/>
          </a:xfrm>
          <a:custGeom>
            <a:avLst/>
            <a:gdLst/>
            <a:ahLst/>
            <a:cxnLst/>
            <a:rect l="l" t="t" r="r" b="b"/>
            <a:pathLst>
              <a:path w="9144000" h="71755">
                <a:moveTo>
                  <a:pt x="0" y="71374"/>
                </a:moveTo>
                <a:lnTo>
                  <a:pt x="9144000" y="0"/>
                </a:lnTo>
              </a:path>
            </a:pathLst>
          </a:custGeom>
          <a:ln w="28575">
            <a:solidFill>
              <a:srgbClr val="FF0000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724903" y="4303921"/>
            <a:ext cx="9271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04655" y="4149751"/>
            <a:ext cx="14097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5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90100" y="4166472"/>
            <a:ext cx="1096645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77875" algn="l"/>
              </a:tabLst>
            </a:pPr>
            <a:r>
              <a:rPr sz="1800" spc="5" dirty="0">
                <a:latin typeface="Symbol"/>
                <a:cs typeface="Symbol"/>
              </a:rPr>
              <a:t></a:t>
            </a:r>
            <a:r>
              <a:rPr sz="1800" spc="-13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Symbol"/>
                <a:cs typeface="Symbol"/>
              </a:rPr>
              <a:t></a:t>
            </a:r>
            <a:r>
              <a:rPr sz="1800" spc="-195" dirty="0">
                <a:latin typeface="Times New Roman"/>
                <a:cs typeface="Times New Roman"/>
              </a:rPr>
              <a:t> </a:t>
            </a:r>
            <a:r>
              <a:rPr sz="2700" i="1" spc="7" baseline="4629" dirty="0">
                <a:latin typeface="Times New Roman"/>
                <a:cs typeface="Times New Roman"/>
              </a:rPr>
              <a:t>x</a:t>
            </a:r>
            <a:r>
              <a:rPr sz="2700" i="1" spc="322" baseline="4629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Symbol"/>
                <a:cs typeface="Symbol"/>
              </a:rPr>
              <a:t>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50" dirty="0">
                <a:latin typeface="Symbol"/>
                <a:cs typeface="Symbol"/>
              </a:rPr>
              <a:t></a:t>
            </a:r>
            <a:r>
              <a:rPr sz="2700" spc="89" baseline="4629" dirty="0">
                <a:latin typeface="Times New Roman"/>
                <a:cs typeface="Times New Roman"/>
              </a:rPr>
              <a:t>0</a:t>
            </a:r>
            <a:r>
              <a:rPr sz="1800" spc="5" dirty="0">
                <a:latin typeface="Symbol"/>
                <a:cs typeface="Symbol"/>
              </a:rPr>
              <a:t>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26014" y="4385658"/>
            <a:ext cx="148590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700" spc="-15" baseline="-26234" dirty="0">
                <a:latin typeface="Symbol"/>
                <a:cs typeface="Symbol"/>
              </a:rPr>
              <a:t></a:t>
            </a:r>
            <a:r>
              <a:rPr sz="2700" spc="7" baseline="-26234" dirty="0">
                <a:latin typeface="Times New Roman"/>
                <a:cs typeface="Times New Roman"/>
              </a:rPr>
              <a:t>1</a:t>
            </a:r>
            <a:r>
              <a:rPr sz="2700" baseline="-26234" dirty="0">
                <a:latin typeface="Times New Roman"/>
                <a:cs typeface="Times New Roman"/>
              </a:rPr>
              <a:t> </a:t>
            </a:r>
            <a:r>
              <a:rPr sz="2700" spc="-195" baseline="-26234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Symbol"/>
                <a:cs typeface="Symbol"/>
              </a:rPr>
              <a:t></a:t>
            </a:r>
            <a:r>
              <a:rPr sz="1800" spc="-13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Symbol"/>
                <a:cs typeface="Symbol"/>
              </a:rPr>
              <a:t></a:t>
            </a:r>
            <a:r>
              <a:rPr sz="1800" spc="-290" dirty="0">
                <a:latin typeface="Times New Roman"/>
                <a:cs typeface="Times New Roman"/>
              </a:rPr>
              <a:t> </a:t>
            </a:r>
            <a:r>
              <a:rPr sz="2700" i="1" spc="7" baseline="-26234" dirty="0">
                <a:latin typeface="Times New Roman"/>
                <a:cs typeface="Times New Roman"/>
              </a:rPr>
              <a:t>x</a:t>
            </a:r>
            <a:r>
              <a:rPr sz="2700" i="1" baseline="-26234" dirty="0">
                <a:latin typeface="Times New Roman"/>
                <a:cs typeface="Times New Roman"/>
              </a:rPr>
              <a:t> </a:t>
            </a:r>
            <a:r>
              <a:rPr sz="2700" i="1" spc="-209" baseline="-26234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Symbol"/>
                <a:cs typeface="Symbol"/>
              </a:rPr>
              <a:t>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2700" spc="7" baseline="-26234" dirty="0">
                <a:latin typeface="Symbol"/>
                <a:cs typeface="Symbol"/>
              </a:rPr>
              <a:t></a:t>
            </a:r>
            <a:r>
              <a:rPr sz="2700" spc="-30" baseline="-26234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Symbol"/>
                <a:cs typeface="Symbol"/>
              </a:rPr>
              <a:t></a:t>
            </a:r>
            <a:r>
              <a:rPr sz="2700" spc="82" baseline="-26234" dirty="0">
                <a:latin typeface="Times New Roman"/>
                <a:cs typeface="Times New Roman"/>
              </a:rPr>
              <a:t>0</a:t>
            </a:r>
            <a:r>
              <a:rPr sz="1800" spc="5" dirty="0">
                <a:latin typeface="Symbol"/>
                <a:cs typeface="Symbol"/>
              </a:rPr>
              <a:t>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01788" y="4551453"/>
            <a:ext cx="264795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50" dirty="0">
                <a:latin typeface="Times New Roman"/>
                <a:cs typeface="Times New Roman"/>
              </a:rPr>
              <a:t>2</a:t>
            </a:r>
            <a:r>
              <a:rPr sz="1050" spc="-50" dirty="0">
                <a:latin typeface="Times New Roman"/>
                <a:cs typeface="Times New Roman"/>
              </a:rPr>
              <a:t> </a:t>
            </a:r>
            <a:r>
              <a:rPr sz="2700" spc="7" baseline="-12345" dirty="0">
                <a:latin typeface="Symbol"/>
                <a:cs typeface="Symbol"/>
              </a:rPr>
              <a:t></a:t>
            </a:r>
            <a:endParaRPr sz="2700" baseline="-12345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619060" y="4492476"/>
            <a:ext cx="291465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-15" dirty="0">
                <a:latin typeface="Times New Roman"/>
                <a:cs typeface="Times New Roman"/>
              </a:rPr>
              <a:t>(</a:t>
            </a:r>
            <a:r>
              <a:rPr sz="1800" spc="-5" dirty="0">
                <a:latin typeface="Times New Roman"/>
                <a:cs typeface="Times New Roman"/>
              </a:rPr>
              <a:t>3</a:t>
            </a:r>
            <a:r>
              <a:rPr sz="1800" spc="5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90100" y="4604391"/>
            <a:ext cx="1096645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77875" algn="l"/>
                <a:tab pos="995044" algn="l"/>
              </a:tabLst>
            </a:pPr>
            <a:r>
              <a:rPr sz="1800" spc="5" dirty="0">
                <a:latin typeface="Symbol"/>
                <a:cs typeface="Symbol"/>
              </a:rPr>
              <a:t></a:t>
            </a:r>
            <a:r>
              <a:rPr sz="1800" spc="-13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Symbol"/>
                <a:cs typeface="Symbol"/>
              </a:rPr>
              <a:t>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5" dirty="0">
                <a:latin typeface="Symbol"/>
                <a:cs typeface="Symbol"/>
              </a:rPr>
              <a:t>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5" dirty="0">
                <a:latin typeface="Symbol"/>
                <a:cs typeface="Symbol"/>
              </a:rPr>
              <a:t>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76503" y="4083705"/>
            <a:ext cx="2848610" cy="10541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520"/>
              </a:spcBef>
              <a:tabLst>
                <a:tab pos="777875" algn="l"/>
              </a:tabLst>
            </a:pPr>
            <a:r>
              <a:rPr sz="2700" spc="7" baseline="-4629" dirty="0">
                <a:latin typeface="Symbol"/>
                <a:cs typeface="Symbol"/>
              </a:rPr>
              <a:t></a:t>
            </a:r>
            <a:r>
              <a:rPr sz="2700" spc="-127" baseline="-4629" dirty="0">
                <a:latin typeface="Times New Roman"/>
                <a:cs typeface="Times New Roman"/>
              </a:rPr>
              <a:t> </a:t>
            </a:r>
            <a:r>
              <a:rPr sz="1900" i="1" spc="-50" dirty="0">
                <a:latin typeface="Symbol"/>
                <a:cs typeface="Symbol"/>
              </a:rPr>
              <a:t></a:t>
            </a:r>
            <a:r>
              <a:rPr sz="1900" spc="-50" dirty="0">
                <a:latin typeface="Times New Roman"/>
                <a:cs typeface="Times New Roman"/>
              </a:rPr>
              <a:t>	</a:t>
            </a:r>
            <a:r>
              <a:rPr sz="1800" spc="5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  <a:p>
            <a:pPr marL="76200">
              <a:lnSpc>
                <a:spcPts val="1630"/>
              </a:lnSpc>
              <a:spcBef>
                <a:spcPts val="415"/>
              </a:spcBef>
              <a:tabLst>
                <a:tab pos="606425" algn="l"/>
              </a:tabLst>
            </a:pPr>
            <a:r>
              <a:rPr sz="2700" spc="112" baseline="26234" dirty="0">
                <a:latin typeface="Symbol"/>
                <a:cs typeface="Symbol"/>
              </a:rPr>
              <a:t></a:t>
            </a:r>
            <a:r>
              <a:rPr sz="1800" spc="-10" dirty="0">
                <a:latin typeface="Symbol"/>
                <a:cs typeface="Symbol"/>
              </a:rPr>
              <a:t></a:t>
            </a:r>
            <a:r>
              <a:rPr sz="1800" spc="5" dirty="0">
                <a:latin typeface="Times New Roman"/>
                <a:cs typeface="Times New Roman"/>
              </a:rPr>
              <a:t>1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900" i="1" spc="-50" dirty="0">
                <a:latin typeface="Symbol"/>
                <a:cs typeface="Symbol"/>
              </a:rPr>
              <a:t></a:t>
            </a:r>
            <a:r>
              <a:rPr sz="1900" spc="-6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Symbol"/>
                <a:cs typeface="Symbol"/>
              </a:rPr>
              <a:t></a:t>
            </a:r>
            <a:r>
              <a:rPr sz="1800" spc="-15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  <a:p>
            <a:pPr marL="76200">
              <a:lnSpc>
                <a:spcPts val="1290"/>
              </a:lnSpc>
            </a:pPr>
            <a:r>
              <a:rPr sz="1800" spc="5" dirty="0">
                <a:latin typeface="Symbol"/>
                <a:cs typeface="Symbol"/>
              </a:rPr>
              <a:t></a:t>
            </a:r>
            <a:endParaRPr sz="1800">
              <a:latin typeface="Symbol"/>
              <a:cs typeface="Symbol"/>
            </a:endParaRPr>
          </a:p>
          <a:p>
            <a:pPr marL="76200">
              <a:lnSpc>
                <a:spcPts val="2060"/>
              </a:lnSpc>
              <a:tabLst>
                <a:tab pos="777240" algn="l"/>
                <a:tab pos="1275080" algn="l"/>
                <a:tab pos="2491740" algn="l"/>
              </a:tabLst>
            </a:pPr>
            <a:r>
              <a:rPr sz="2700" spc="-232" baseline="3086" dirty="0">
                <a:latin typeface="Symbol"/>
                <a:cs typeface="Symbol"/>
              </a:rPr>
              <a:t></a:t>
            </a:r>
            <a:r>
              <a:rPr sz="2700" spc="-232" baseline="-15432" dirty="0">
                <a:latin typeface="Symbol"/>
                <a:cs typeface="Symbol"/>
              </a:rPr>
              <a:t></a:t>
            </a:r>
            <a:r>
              <a:rPr sz="1800" spc="-155" dirty="0">
                <a:latin typeface="Symbol"/>
                <a:cs typeface="Symbol"/>
              </a:rPr>
              <a:t></a:t>
            </a:r>
            <a:r>
              <a:rPr sz="1800" spc="-155" dirty="0">
                <a:latin typeface="Times New Roman"/>
                <a:cs typeface="Times New Roman"/>
              </a:rPr>
              <a:t>1	</a:t>
            </a:r>
            <a:r>
              <a:rPr sz="1800" spc="5" dirty="0">
                <a:latin typeface="Times New Roman"/>
                <a:cs typeface="Times New Roman"/>
              </a:rPr>
              <a:t>0	</a:t>
            </a:r>
            <a:r>
              <a:rPr sz="1900" i="1" spc="-50" dirty="0">
                <a:latin typeface="Symbol"/>
                <a:cs typeface="Symbol"/>
              </a:rPr>
              <a:t></a:t>
            </a:r>
            <a:r>
              <a:rPr sz="1900" i="1" spc="-6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Symbol"/>
                <a:cs typeface="Symbol"/>
              </a:rPr>
              <a:t></a:t>
            </a:r>
            <a:r>
              <a:rPr sz="1800" spc="-215" dirty="0">
                <a:latin typeface="Times New Roman"/>
                <a:cs typeface="Times New Roman"/>
              </a:rPr>
              <a:t> </a:t>
            </a:r>
            <a:r>
              <a:rPr sz="1800" spc="-229" dirty="0">
                <a:latin typeface="Times New Roman"/>
                <a:cs typeface="Times New Roman"/>
              </a:rPr>
              <a:t>3</a:t>
            </a:r>
            <a:r>
              <a:rPr sz="2700" spc="-345" baseline="3086" dirty="0">
                <a:latin typeface="Symbol"/>
                <a:cs typeface="Symbol"/>
              </a:rPr>
              <a:t></a:t>
            </a:r>
            <a:r>
              <a:rPr sz="2700" spc="-345" baseline="-15432" dirty="0">
                <a:latin typeface="Symbol"/>
                <a:cs typeface="Symbol"/>
              </a:rPr>
              <a:t></a:t>
            </a:r>
            <a:r>
              <a:rPr sz="2700" spc="-195" baseline="-15432" dirty="0">
                <a:latin typeface="Times New Roman"/>
                <a:cs typeface="Times New Roman"/>
              </a:rPr>
              <a:t> </a:t>
            </a:r>
            <a:r>
              <a:rPr sz="2700" spc="-517" baseline="3086" dirty="0">
                <a:latin typeface="Symbol"/>
                <a:cs typeface="Symbol"/>
              </a:rPr>
              <a:t></a:t>
            </a:r>
            <a:r>
              <a:rPr sz="2700" spc="-517" baseline="-15432" dirty="0">
                <a:latin typeface="Symbol"/>
                <a:cs typeface="Symbol"/>
              </a:rPr>
              <a:t></a:t>
            </a:r>
            <a:r>
              <a:rPr sz="2700" spc="-390" baseline="-15432" dirty="0">
                <a:latin typeface="Times New Roman"/>
                <a:cs typeface="Times New Roman"/>
              </a:rPr>
              <a:t> </a:t>
            </a:r>
            <a:r>
              <a:rPr sz="1800" i="1" spc="-25" dirty="0">
                <a:latin typeface="Times New Roman"/>
                <a:cs typeface="Times New Roman"/>
              </a:rPr>
              <a:t>x</a:t>
            </a:r>
            <a:r>
              <a:rPr sz="1575" spc="-37" baseline="-23809" dirty="0">
                <a:latin typeface="Times New Roman"/>
                <a:cs typeface="Times New Roman"/>
              </a:rPr>
              <a:t>3</a:t>
            </a:r>
            <a:r>
              <a:rPr sz="1575" baseline="-23809" dirty="0">
                <a:latin typeface="Times New Roman"/>
                <a:cs typeface="Times New Roman"/>
              </a:rPr>
              <a:t> </a:t>
            </a:r>
            <a:r>
              <a:rPr sz="2700" spc="-517" baseline="3086" dirty="0">
                <a:latin typeface="Symbol"/>
                <a:cs typeface="Symbol"/>
              </a:rPr>
              <a:t></a:t>
            </a:r>
            <a:r>
              <a:rPr sz="2700" spc="-517" baseline="-15432" dirty="0">
                <a:latin typeface="Symbol"/>
                <a:cs typeface="Symbol"/>
              </a:rPr>
              <a:t></a:t>
            </a:r>
            <a:r>
              <a:rPr sz="2700" spc="-517" baseline="-15432" dirty="0">
                <a:latin typeface="Times New Roman"/>
                <a:cs typeface="Times New Roman"/>
              </a:rPr>
              <a:t>	</a:t>
            </a:r>
            <a:r>
              <a:rPr sz="2700" spc="-382" baseline="3086" dirty="0">
                <a:latin typeface="Symbol"/>
                <a:cs typeface="Symbol"/>
              </a:rPr>
              <a:t></a:t>
            </a:r>
            <a:r>
              <a:rPr sz="2700" spc="-382" baseline="-15432" dirty="0">
                <a:latin typeface="Symbol"/>
                <a:cs typeface="Symbol"/>
              </a:rPr>
              <a:t></a:t>
            </a:r>
            <a:r>
              <a:rPr sz="1800" spc="-254" dirty="0">
                <a:latin typeface="Times New Roman"/>
                <a:cs typeface="Times New Roman"/>
              </a:rPr>
              <a:t>0</a:t>
            </a:r>
            <a:r>
              <a:rPr sz="2700" spc="-382" baseline="3086" dirty="0">
                <a:latin typeface="Symbol"/>
                <a:cs typeface="Symbol"/>
              </a:rPr>
              <a:t></a:t>
            </a:r>
            <a:r>
              <a:rPr sz="2700" spc="-382" baseline="-15432" dirty="0">
                <a:latin typeface="Symbol"/>
                <a:cs typeface="Symbol"/>
              </a:rPr>
              <a:t></a:t>
            </a:r>
            <a:endParaRPr sz="2700" baseline="-15432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7250" y="4000500"/>
            <a:ext cx="2286000" cy="400050"/>
          </a:xfrm>
          <a:prstGeom prst="rect">
            <a:avLst/>
          </a:prstGeom>
          <a:solidFill>
            <a:srgbClr val="DDD9C3"/>
          </a:solidFill>
        </p:spPr>
        <p:txBody>
          <a:bodyPr vert="horz" wrap="square" lIns="0" tIns="2222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75"/>
              </a:spcBef>
            </a:pPr>
            <a:r>
              <a:rPr sz="2000" spc="-15" dirty="0">
                <a:solidFill>
                  <a:srgbClr val="C0504D"/>
                </a:solidFill>
                <a:latin typeface="Comic Sans MS"/>
                <a:cs typeface="Comic Sans MS"/>
              </a:rPr>
              <a:t>(</a:t>
            </a:r>
            <a:r>
              <a:rPr sz="2000" b="1" spc="-15" dirty="0">
                <a:solidFill>
                  <a:srgbClr val="C0504D"/>
                </a:solidFill>
                <a:latin typeface="Symbol"/>
                <a:cs typeface="Symbol"/>
              </a:rPr>
              <a:t></a:t>
            </a:r>
            <a:r>
              <a:rPr sz="2100" b="1" i="1" spc="-15" dirty="0">
                <a:solidFill>
                  <a:srgbClr val="C0504D"/>
                </a:solidFill>
                <a:latin typeface="Comic Sans MS"/>
                <a:cs typeface="Comic Sans MS"/>
              </a:rPr>
              <a:t>I</a:t>
            </a:r>
            <a:r>
              <a:rPr sz="2100" b="1" i="1" spc="-95" dirty="0">
                <a:solidFill>
                  <a:srgbClr val="C0504D"/>
                </a:solidFill>
                <a:latin typeface="Comic Sans MS"/>
                <a:cs typeface="Comic Sans MS"/>
              </a:rPr>
              <a:t> </a:t>
            </a:r>
            <a:r>
              <a:rPr sz="2000" b="1" dirty="0">
                <a:solidFill>
                  <a:srgbClr val="C0504D"/>
                </a:solidFill>
                <a:latin typeface="Comic Sans MS"/>
                <a:cs typeface="Comic Sans MS"/>
              </a:rPr>
              <a:t>–</a:t>
            </a:r>
            <a:r>
              <a:rPr sz="2000" b="1" spc="-30" dirty="0">
                <a:solidFill>
                  <a:srgbClr val="C0504D"/>
                </a:solidFill>
                <a:latin typeface="Comic Sans MS"/>
                <a:cs typeface="Comic Sans MS"/>
              </a:rPr>
              <a:t> </a:t>
            </a:r>
            <a:r>
              <a:rPr sz="2100" b="1" i="1" spc="-30" dirty="0">
                <a:solidFill>
                  <a:srgbClr val="C0504D"/>
                </a:solidFill>
                <a:latin typeface="Comic Sans MS"/>
                <a:cs typeface="Comic Sans MS"/>
              </a:rPr>
              <a:t>A</a:t>
            </a:r>
            <a:r>
              <a:rPr sz="2000" b="1" spc="-30" dirty="0">
                <a:solidFill>
                  <a:srgbClr val="C0504D"/>
                </a:solidFill>
                <a:latin typeface="Comic Sans MS"/>
                <a:cs typeface="Comic Sans MS"/>
              </a:rPr>
              <a:t>)x</a:t>
            </a:r>
            <a:r>
              <a:rPr sz="2000" b="1" spc="-15" dirty="0">
                <a:solidFill>
                  <a:srgbClr val="C0504D"/>
                </a:solidFill>
                <a:latin typeface="Comic Sans MS"/>
                <a:cs typeface="Comic Sans MS"/>
              </a:rPr>
              <a:t> </a:t>
            </a:r>
            <a:r>
              <a:rPr sz="2000" b="1" dirty="0">
                <a:solidFill>
                  <a:srgbClr val="C0504D"/>
                </a:solidFill>
                <a:latin typeface="Comic Sans MS"/>
                <a:cs typeface="Comic Sans MS"/>
              </a:rPr>
              <a:t>=</a:t>
            </a:r>
            <a:r>
              <a:rPr sz="2000" b="1" spc="-15" dirty="0">
                <a:solidFill>
                  <a:srgbClr val="C0504D"/>
                </a:solidFill>
                <a:latin typeface="Comic Sans MS"/>
                <a:cs typeface="Comic Sans MS"/>
              </a:rPr>
              <a:t> </a:t>
            </a:r>
            <a:r>
              <a:rPr sz="2000" b="1" dirty="0">
                <a:solidFill>
                  <a:srgbClr val="C0504D"/>
                </a:solidFill>
                <a:latin typeface="Comic Sans MS"/>
                <a:cs typeface="Comic Sans MS"/>
              </a:rPr>
              <a:t>0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82975" y="2599131"/>
            <a:ext cx="2115185" cy="800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Symbol"/>
                <a:cs typeface="Symbol"/>
              </a:rPr>
              <a:t></a:t>
            </a:r>
            <a:r>
              <a:rPr sz="1800" spc="-7" baseline="25462" dirty="0">
                <a:latin typeface="Arial"/>
                <a:cs typeface="Arial"/>
              </a:rPr>
              <a:t>3</a:t>
            </a:r>
            <a:r>
              <a:rPr sz="1800" spc="-22" baseline="25462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–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5</a:t>
            </a:r>
            <a:r>
              <a:rPr sz="1800" spc="-10" dirty="0">
                <a:latin typeface="Symbol"/>
                <a:cs typeface="Symbol"/>
              </a:rPr>
              <a:t></a:t>
            </a:r>
            <a:r>
              <a:rPr sz="1800" spc="-15" baseline="25462" dirty="0">
                <a:latin typeface="Arial"/>
                <a:cs typeface="Arial"/>
              </a:rPr>
              <a:t>2</a:t>
            </a:r>
            <a:r>
              <a:rPr sz="1800" baseline="25462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+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8</a:t>
            </a:r>
            <a:r>
              <a:rPr sz="1800" spc="-5" dirty="0">
                <a:latin typeface="Symbol"/>
                <a:cs typeface="Symbol"/>
              </a:rPr>
              <a:t>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–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4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780"/>
              </a:spcBef>
            </a:pPr>
            <a:r>
              <a:rPr sz="1800" spc="-5" dirty="0">
                <a:latin typeface="Arial"/>
                <a:cs typeface="Arial"/>
              </a:rPr>
              <a:t>(</a:t>
            </a:r>
            <a:r>
              <a:rPr sz="1800" spc="-5" dirty="0">
                <a:latin typeface="Symbol"/>
                <a:cs typeface="Symbol"/>
              </a:rPr>
              <a:t>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–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1)(</a:t>
            </a:r>
            <a:r>
              <a:rPr sz="1800" spc="-5" dirty="0">
                <a:latin typeface="Symbol"/>
                <a:cs typeface="Symbol"/>
              </a:rPr>
              <a:t>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–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2)</a:t>
            </a:r>
            <a:r>
              <a:rPr sz="1800" spc="-7" baseline="25462" dirty="0">
                <a:latin typeface="Arial"/>
                <a:cs typeface="Arial"/>
              </a:rPr>
              <a:t>2</a:t>
            </a:r>
            <a:r>
              <a:rPr sz="1800" spc="15" baseline="25462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51879" y="3099257"/>
            <a:ext cx="15582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ymbol"/>
                <a:cs typeface="Symbol"/>
              </a:rPr>
              <a:t>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and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dirty="0">
                <a:latin typeface="Symbol"/>
                <a:cs typeface="Symbol"/>
              </a:rPr>
              <a:t>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5875" y="4572000"/>
            <a:ext cx="944562" cy="787270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435965" y="2164461"/>
            <a:ext cx="28454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7830" indent="-405765">
              <a:lnSpc>
                <a:spcPct val="100000"/>
              </a:lnSpc>
              <a:spcBef>
                <a:spcPts val="105"/>
              </a:spcBef>
              <a:buSzPct val="90000"/>
              <a:buFont typeface="Arial"/>
              <a:buChar char="•"/>
              <a:tabLst>
                <a:tab pos="417830" algn="l"/>
                <a:tab pos="418465" algn="l"/>
              </a:tabLst>
            </a:pPr>
            <a:r>
              <a:rPr sz="2000" spc="-5" dirty="0">
                <a:latin typeface="Comic Sans MS"/>
                <a:cs typeface="Comic Sans MS"/>
              </a:rPr>
              <a:t>Mencari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nilai</a:t>
            </a:r>
            <a:r>
              <a:rPr sz="2000" spc="-2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eigen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b="1" dirty="0">
                <a:solidFill>
                  <a:srgbClr val="4F81BC"/>
                </a:solidFill>
                <a:latin typeface="Symbol"/>
                <a:cs typeface="Symbol"/>
              </a:rPr>
              <a:t>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57250" y="2643123"/>
            <a:ext cx="2286000" cy="400050"/>
          </a:xfrm>
          <a:prstGeom prst="rect">
            <a:avLst/>
          </a:prstGeom>
          <a:solidFill>
            <a:srgbClr val="DDD9C3"/>
          </a:solidFill>
        </p:spPr>
        <p:txBody>
          <a:bodyPr vert="horz" wrap="square" lIns="0" tIns="21590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170"/>
              </a:spcBef>
            </a:pPr>
            <a:r>
              <a:rPr sz="2000" spc="-5" dirty="0">
                <a:solidFill>
                  <a:srgbClr val="CC0000"/>
                </a:solidFill>
                <a:latin typeface="Comic Sans MS"/>
                <a:cs typeface="Comic Sans MS"/>
              </a:rPr>
              <a:t>det</a:t>
            </a:r>
            <a:r>
              <a:rPr sz="2000" spc="-25" dirty="0">
                <a:solidFill>
                  <a:srgbClr val="CC0000"/>
                </a:solidFill>
                <a:latin typeface="Comic Sans MS"/>
                <a:cs typeface="Comic Sans MS"/>
              </a:rPr>
              <a:t> </a:t>
            </a:r>
            <a:r>
              <a:rPr sz="2000" spc="-20" dirty="0">
                <a:solidFill>
                  <a:srgbClr val="CC0000"/>
                </a:solidFill>
                <a:latin typeface="Comic Sans MS"/>
                <a:cs typeface="Comic Sans MS"/>
              </a:rPr>
              <a:t>(</a:t>
            </a:r>
            <a:r>
              <a:rPr sz="2000" spc="-20" dirty="0">
                <a:solidFill>
                  <a:srgbClr val="CC0000"/>
                </a:solidFill>
                <a:latin typeface="Symbol"/>
                <a:cs typeface="Symbol"/>
              </a:rPr>
              <a:t></a:t>
            </a:r>
            <a:r>
              <a:rPr sz="2100" i="1" spc="-20" dirty="0">
                <a:solidFill>
                  <a:srgbClr val="CC0000"/>
                </a:solidFill>
                <a:latin typeface="Comic Sans MS"/>
                <a:cs typeface="Comic Sans MS"/>
              </a:rPr>
              <a:t>I</a:t>
            </a:r>
            <a:r>
              <a:rPr sz="2100" i="1" spc="-55" dirty="0">
                <a:solidFill>
                  <a:srgbClr val="CC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CC0000"/>
                </a:solidFill>
                <a:latin typeface="Comic Sans MS"/>
                <a:cs typeface="Comic Sans MS"/>
              </a:rPr>
              <a:t>–</a:t>
            </a:r>
            <a:r>
              <a:rPr sz="2000" spc="-5" dirty="0">
                <a:solidFill>
                  <a:srgbClr val="CC0000"/>
                </a:solidFill>
                <a:latin typeface="Comic Sans MS"/>
                <a:cs typeface="Comic Sans MS"/>
              </a:rPr>
              <a:t> </a:t>
            </a:r>
            <a:r>
              <a:rPr sz="2100" i="1" spc="-40" dirty="0">
                <a:solidFill>
                  <a:srgbClr val="CC0000"/>
                </a:solidFill>
                <a:latin typeface="Comic Sans MS"/>
                <a:cs typeface="Comic Sans MS"/>
              </a:rPr>
              <a:t>A</a:t>
            </a:r>
            <a:r>
              <a:rPr sz="2000" spc="-40" dirty="0">
                <a:solidFill>
                  <a:srgbClr val="CC0000"/>
                </a:solidFill>
                <a:latin typeface="Comic Sans MS"/>
                <a:cs typeface="Comic Sans MS"/>
              </a:rPr>
              <a:t>)</a:t>
            </a:r>
            <a:r>
              <a:rPr sz="2000" spc="-5" dirty="0">
                <a:solidFill>
                  <a:srgbClr val="CC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CC0000"/>
                </a:solidFill>
                <a:latin typeface="Comic Sans MS"/>
                <a:cs typeface="Comic Sans MS"/>
              </a:rPr>
              <a:t>=</a:t>
            </a:r>
            <a:r>
              <a:rPr sz="2000" spc="-10" dirty="0">
                <a:solidFill>
                  <a:srgbClr val="CC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CC0000"/>
                </a:solidFill>
                <a:latin typeface="Comic Sans MS"/>
                <a:cs typeface="Comic Sans MS"/>
              </a:rPr>
              <a:t>0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0291" y="3534917"/>
            <a:ext cx="30022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7830" indent="-405765">
              <a:lnSpc>
                <a:spcPct val="100000"/>
              </a:lnSpc>
              <a:spcBef>
                <a:spcPts val="105"/>
              </a:spcBef>
              <a:buSzPct val="90000"/>
              <a:buFont typeface="Arial"/>
              <a:buChar char="•"/>
              <a:tabLst>
                <a:tab pos="417830" algn="l"/>
                <a:tab pos="418465" algn="l"/>
                <a:tab pos="2370455" algn="l"/>
              </a:tabLst>
            </a:pPr>
            <a:r>
              <a:rPr sz="2000" dirty="0">
                <a:latin typeface="Comic Sans MS"/>
                <a:cs typeface="Comic Sans MS"/>
              </a:rPr>
              <a:t>M</a:t>
            </a:r>
            <a:r>
              <a:rPr sz="2000" spc="-15" dirty="0">
                <a:latin typeface="Comic Sans MS"/>
                <a:cs typeface="Comic Sans MS"/>
              </a:rPr>
              <a:t>e</a:t>
            </a:r>
            <a:r>
              <a:rPr sz="2000" spc="-5" dirty="0">
                <a:latin typeface="Comic Sans MS"/>
                <a:cs typeface="Comic Sans MS"/>
              </a:rPr>
              <a:t>nc</a:t>
            </a:r>
            <a:r>
              <a:rPr sz="2000" spc="-10" dirty="0">
                <a:latin typeface="Comic Sans MS"/>
                <a:cs typeface="Comic Sans MS"/>
              </a:rPr>
              <a:t>a</a:t>
            </a:r>
            <a:r>
              <a:rPr sz="2000" spc="-5" dirty="0">
                <a:latin typeface="Comic Sans MS"/>
                <a:cs typeface="Comic Sans MS"/>
              </a:rPr>
              <a:t>r</a:t>
            </a:r>
            <a:r>
              <a:rPr sz="2000" dirty="0">
                <a:latin typeface="Comic Sans MS"/>
                <a:cs typeface="Comic Sans MS"/>
              </a:rPr>
              <a:t>i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v</a:t>
            </a:r>
            <a:r>
              <a:rPr sz="2000" spc="-10" dirty="0">
                <a:latin typeface="Comic Sans MS"/>
                <a:cs typeface="Comic Sans MS"/>
              </a:rPr>
              <a:t>e</a:t>
            </a:r>
            <a:r>
              <a:rPr sz="2000" spc="-5" dirty="0">
                <a:latin typeface="Comic Sans MS"/>
                <a:cs typeface="Comic Sans MS"/>
              </a:rPr>
              <a:t>kto</a:t>
            </a:r>
            <a:r>
              <a:rPr sz="2000" dirty="0">
                <a:latin typeface="Comic Sans MS"/>
                <a:cs typeface="Comic Sans MS"/>
              </a:rPr>
              <a:t>r	eigen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214751" y="4143375"/>
            <a:ext cx="357505" cy="1000125"/>
          </a:xfrm>
          <a:custGeom>
            <a:avLst/>
            <a:gdLst/>
            <a:ahLst/>
            <a:cxnLst/>
            <a:rect l="l" t="t" r="r" b="b"/>
            <a:pathLst>
              <a:path w="357504" h="1000125">
                <a:moveTo>
                  <a:pt x="0" y="0"/>
                </a:moveTo>
                <a:lnTo>
                  <a:pt x="69476" y="2339"/>
                </a:lnTo>
                <a:lnTo>
                  <a:pt x="126237" y="8715"/>
                </a:lnTo>
                <a:lnTo>
                  <a:pt x="164520" y="18162"/>
                </a:lnTo>
                <a:lnTo>
                  <a:pt x="178562" y="29718"/>
                </a:lnTo>
                <a:lnTo>
                  <a:pt x="178562" y="470281"/>
                </a:lnTo>
                <a:lnTo>
                  <a:pt x="192585" y="481889"/>
                </a:lnTo>
                <a:lnTo>
                  <a:pt x="230838" y="491331"/>
                </a:lnTo>
                <a:lnTo>
                  <a:pt x="287593" y="497677"/>
                </a:lnTo>
                <a:lnTo>
                  <a:pt x="357124" y="499999"/>
                </a:lnTo>
                <a:lnTo>
                  <a:pt x="287593" y="502340"/>
                </a:lnTo>
                <a:lnTo>
                  <a:pt x="230838" y="508730"/>
                </a:lnTo>
                <a:lnTo>
                  <a:pt x="192585" y="518215"/>
                </a:lnTo>
                <a:lnTo>
                  <a:pt x="178562" y="529844"/>
                </a:lnTo>
                <a:lnTo>
                  <a:pt x="178562" y="970407"/>
                </a:lnTo>
                <a:lnTo>
                  <a:pt x="164520" y="981962"/>
                </a:lnTo>
                <a:lnTo>
                  <a:pt x="126237" y="991409"/>
                </a:lnTo>
                <a:lnTo>
                  <a:pt x="69476" y="997785"/>
                </a:lnTo>
                <a:lnTo>
                  <a:pt x="0" y="1000125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43626" y="3143250"/>
            <a:ext cx="357505" cy="142875"/>
          </a:xfrm>
          <a:custGeom>
            <a:avLst/>
            <a:gdLst/>
            <a:ahLst/>
            <a:cxnLst/>
            <a:rect l="l" t="t" r="r" b="b"/>
            <a:pathLst>
              <a:path w="357504" h="142875">
                <a:moveTo>
                  <a:pt x="285750" y="0"/>
                </a:moveTo>
                <a:lnTo>
                  <a:pt x="285750" y="35687"/>
                </a:lnTo>
                <a:lnTo>
                  <a:pt x="0" y="35687"/>
                </a:lnTo>
                <a:lnTo>
                  <a:pt x="0" y="107187"/>
                </a:lnTo>
                <a:lnTo>
                  <a:pt x="285750" y="107187"/>
                </a:lnTo>
                <a:lnTo>
                  <a:pt x="285750" y="142875"/>
                </a:lnTo>
                <a:lnTo>
                  <a:pt x="357124" y="71374"/>
                </a:lnTo>
                <a:lnTo>
                  <a:pt x="2857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"/>
            <a:ext cx="9144000" cy="462280"/>
          </a:xfrm>
          <a:custGeom>
            <a:avLst/>
            <a:gdLst/>
            <a:ahLst/>
            <a:cxnLst/>
            <a:rect l="l" t="t" r="r" b="b"/>
            <a:pathLst>
              <a:path w="9144000" h="462280">
                <a:moveTo>
                  <a:pt x="9144000" y="0"/>
                </a:moveTo>
                <a:lnTo>
                  <a:pt x="0" y="0"/>
                </a:lnTo>
                <a:lnTo>
                  <a:pt x="0" y="461962"/>
                </a:lnTo>
                <a:lnTo>
                  <a:pt x="9144000" y="461962"/>
                </a:lnTo>
                <a:lnTo>
                  <a:pt x="9144000" y="0"/>
                </a:lnTo>
                <a:close/>
              </a:path>
            </a:pathLst>
          </a:custGeom>
          <a:solidFill>
            <a:srgbClr val="C3D5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dirty="0"/>
              <a:t>Contoh</a:t>
            </a:r>
            <a:r>
              <a:rPr spc="-50" dirty="0"/>
              <a:t> </a:t>
            </a:r>
            <a:r>
              <a:rPr spc="-5" dirty="0"/>
              <a:t>Diagonalisasi</a:t>
            </a:r>
            <a:r>
              <a:rPr spc="5" dirty="0"/>
              <a:t> </a:t>
            </a:r>
            <a:r>
              <a:rPr dirty="0"/>
              <a:t>Matriks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93294" y="1237198"/>
            <a:ext cx="1316990" cy="297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975360" algn="l"/>
              </a:tabLst>
            </a:pPr>
            <a:r>
              <a:rPr sz="2625" spc="30" baseline="4761" dirty="0">
                <a:latin typeface="Times New Roman"/>
                <a:cs typeface="Times New Roman"/>
              </a:rPr>
              <a:t>2</a:t>
            </a:r>
            <a:r>
              <a:rPr sz="2625" spc="67" baseline="4761" dirty="0">
                <a:latin typeface="Times New Roman"/>
                <a:cs typeface="Times New Roman"/>
              </a:rPr>
              <a:t> </a:t>
            </a:r>
            <a:r>
              <a:rPr sz="1750" spc="15" dirty="0">
                <a:latin typeface="Symbol"/>
                <a:cs typeface="Symbol"/>
              </a:rPr>
              <a:t></a:t>
            </a:r>
            <a:r>
              <a:rPr sz="1750" spc="-120" dirty="0">
                <a:latin typeface="Times New Roman"/>
                <a:cs typeface="Times New Roman"/>
              </a:rPr>
              <a:t> </a:t>
            </a:r>
            <a:r>
              <a:rPr sz="1750" spc="15" dirty="0">
                <a:latin typeface="Symbol"/>
                <a:cs typeface="Symbol"/>
              </a:rPr>
              <a:t></a:t>
            </a:r>
            <a:r>
              <a:rPr sz="1750" spc="-180" dirty="0">
                <a:latin typeface="Times New Roman"/>
                <a:cs typeface="Times New Roman"/>
              </a:rPr>
              <a:t> </a:t>
            </a:r>
            <a:r>
              <a:rPr sz="2625" i="1" spc="-89" baseline="4761" dirty="0">
                <a:latin typeface="Times New Roman"/>
                <a:cs typeface="Times New Roman"/>
              </a:rPr>
              <a:t>x</a:t>
            </a:r>
            <a:r>
              <a:rPr sz="1575" spc="-89" baseline="-18518" dirty="0">
                <a:latin typeface="Times New Roman"/>
                <a:cs typeface="Times New Roman"/>
              </a:rPr>
              <a:t>1</a:t>
            </a:r>
            <a:r>
              <a:rPr sz="1575" spc="15" baseline="-18518" dirty="0">
                <a:latin typeface="Times New Roman"/>
                <a:cs typeface="Times New Roman"/>
              </a:rPr>
              <a:t> </a:t>
            </a:r>
            <a:r>
              <a:rPr sz="1750" spc="15" dirty="0">
                <a:latin typeface="Symbol"/>
                <a:cs typeface="Symbol"/>
              </a:rPr>
              <a:t></a:t>
            </a:r>
            <a:r>
              <a:rPr sz="1750" spc="15" dirty="0">
                <a:latin typeface="Times New Roman"/>
                <a:cs typeface="Times New Roman"/>
              </a:rPr>
              <a:t>	</a:t>
            </a:r>
            <a:r>
              <a:rPr sz="1750" spc="55" dirty="0">
                <a:latin typeface="Symbol"/>
                <a:cs typeface="Symbol"/>
              </a:rPr>
              <a:t></a:t>
            </a:r>
            <a:r>
              <a:rPr sz="2625" spc="82" baseline="4761" dirty="0">
                <a:latin typeface="Times New Roman"/>
                <a:cs typeface="Times New Roman"/>
              </a:rPr>
              <a:t>0</a:t>
            </a:r>
            <a:r>
              <a:rPr sz="1750" spc="55" dirty="0">
                <a:latin typeface="Symbol"/>
                <a:cs typeface="Symbol"/>
              </a:rPr>
              <a:t>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40121" y="1454773"/>
            <a:ext cx="1370330" cy="297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625" spc="22" baseline="-26984" dirty="0">
                <a:latin typeface="Symbol"/>
                <a:cs typeface="Symbol"/>
              </a:rPr>
              <a:t></a:t>
            </a:r>
            <a:r>
              <a:rPr sz="2625" spc="-89" baseline="-26984" dirty="0">
                <a:latin typeface="Times New Roman"/>
                <a:cs typeface="Times New Roman"/>
              </a:rPr>
              <a:t>1</a:t>
            </a:r>
            <a:r>
              <a:rPr sz="1750" spc="15" dirty="0">
                <a:latin typeface="Symbol"/>
                <a:cs typeface="Symbol"/>
              </a:rPr>
              <a:t></a:t>
            </a:r>
            <a:r>
              <a:rPr sz="1750" spc="-125" dirty="0">
                <a:latin typeface="Times New Roman"/>
                <a:cs typeface="Times New Roman"/>
              </a:rPr>
              <a:t> </a:t>
            </a:r>
            <a:r>
              <a:rPr sz="1750" spc="15" dirty="0">
                <a:latin typeface="Symbol"/>
                <a:cs typeface="Symbol"/>
              </a:rPr>
              <a:t></a:t>
            </a:r>
            <a:r>
              <a:rPr sz="1750" spc="-280" dirty="0">
                <a:latin typeface="Times New Roman"/>
                <a:cs typeface="Times New Roman"/>
              </a:rPr>
              <a:t> </a:t>
            </a:r>
            <a:r>
              <a:rPr sz="2625" i="1" spc="30" baseline="-26984" dirty="0">
                <a:latin typeface="Times New Roman"/>
                <a:cs typeface="Times New Roman"/>
              </a:rPr>
              <a:t>x</a:t>
            </a:r>
            <a:r>
              <a:rPr sz="2625" i="1" baseline="-26984" dirty="0">
                <a:latin typeface="Times New Roman"/>
                <a:cs typeface="Times New Roman"/>
              </a:rPr>
              <a:t> </a:t>
            </a:r>
            <a:r>
              <a:rPr sz="2625" i="1" spc="-172" baseline="-26984" dirty="0">
                <a:latin typeface="Times New Roman"/>
                <a:cs typeface="Times New Roman"/>
              </a:rPr>
              <a:t> </a:t>
            </a:r>
            <a:r>
              <a:rPr sz="1750" spc="15" dirty="0">
                <a:latin typeface="Symbol"/>
                <a:cs typeface="Symbol"/>
              </a:rPr>
              <a:t></a:t>
            </a:r>
            <a:r>
              <a:rPr sz="1750" spc="20" dirty="0">
                <a:latin typeface="Times New Roman"/>
                <a:cs typeface="Times New Roman"/>
              </a:rPr>
              <a:t> </a:t>
            </a:r>
            <a:r>
              <a:rPr sz="2625" spc="37" baseline="-26984" dirty="0">
                <a:latin typeface="Symbol"/>
                <a:cs typeface="Symbol"/>
              </a:rPr>
              <a:t></a:t>
            </a:r>
            <a:r>
              <a:rPr sz="2625" baseline="-26984" dirty="0">
                <a:latin typeface="Times New Roman"/>
                <a:cs typeface="Times New Roman"/>
              </a:rPr>
              <a:t> </a:t>
            </a:r>
            <a:r>
              <a:rPr sz="1750" spc="60" dirty="0">
                <a:latin typeface="Symbol"/>
                <a:cs typeface="Symbol"/>
              </a:rPr>
              <a:t></a:t>
            </a:r>
            <a:r>
              <a:rPr sz="2625" spc="112" baseline="-26984" dirty="0">
                <a:latin typeface="Times New Roman"/>
                <a:cs typeface="Times New Roman"/>
              </a:rPr>
              <a:t>0</a:t>
            </a:r>
            <a:r>
              <a:rPr sz="1750" spc="15" dirty="0">
                <a:latin typeface="Symbol"/>
                <a:cs typeface="Symbol"/>
              </a:rPr>
              <a:t>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04090" y="1619799"/>
            <a:ext cx="263525" cy="297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050" spc="-5" dirty="0">
                <a:latin typeface="Times New Roman"/>
                <a:cs typeface="Times New Roman"/>
              </a:rPr>
              <a:t>2</a:t>
            </a:r>
            <a:r>
              <a:rPr sz="1050" spc="-50" dirty="0">
                <a:latin typeface="Times New Roman"/>
                <a:cs typeface="Times New Roman"/>
              </a:rPr>
              <a:t> </a:t>
            </a:r>
            <a:r>
              <a:rPr sz="2625" spc="22" baseline="-12698" dirty="0">
                <a:latin typeface="Symbol"/>
                <a:cs typeface="Symbol"/>
              </a:rPr>
              <a:t></a:t>
            </a:r>
            <a:endParaRPr sz="2625" baseline="-12698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94476" y="1672347"/>
            <a:ext cx="1090930" cy="297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774065" algn="l"/>
                <a:tab pos="989965" algn="l"/>
              </a:tabLst>
            </a:pPr>
            <a:r>
              <a:rPr sz="1750" spc="15" dirty="0">
                <a:latin typeface="Symbol"/>
                <a:cs typeface="Symbol"/>
              </a:rPr>
              <a:t></a:t>
            </a:r>
            <a:r>
              <a:rPr sz="1750" spc="-125" dirty="0">
                <a:latin typeface="Times New Roman"/>
                <a:cs typeface="Times New Roman"/>
              </a:rPr>
              <a:t> </a:t>
            </a:r>
            <a:r>
              <a:rPr sz="1750" spc="15" dirty="0">
                <a:latin typeface="Symbol"/>
                <a:cs typeface="Symbol"/>
              </a:rPr>
              <a:t></a:t>
            </a:r>
            <a:r>
              <a:rPr sz="1750" dirty="0">
                <a:latin typeface="Times New Roman"/>
                <a:cs typeface="Times New Roman"/>
              </a:rPr>
              <a:t>	</a:t>
            </a:r>
            <a:r>
              <a:rPr sz="1750" spc="15" dirty="0">
                <a:latin typeface="Symbol"/>
                <a:cs typeface="Symbol"/>
              </a:rPr>
              <a:t></a:t>
            </a:r>
            <a:r>
              <a:rPr sz="1750" dirty="0">
                <a:latin typeface="Times New Roman"/>
                <a:cs typeface="Times New Roman"/>
              </a:rPr>
              <a:t>	</a:t>
            </a:r>
            <a:r>
              <a:rPr sz="1750" spc="15" dirty="0">
                <a:latin typeface="Symbol"/>
                <a:cs typeface="Symbol"/>
              </a:rPr>
              <a:t>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47877" y="1152093"/>
            <a:ext cx="2275205" cy="10477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675"/>
              </a:spcBef>
              <a:tabLst>
                <a:tab pos="603250" algn="l"/>
              </a:tabLst>
            </a:pPr>
            <a:r>
              <a:rPr sz="2625" spc="22" baseline="-4761" dirty="0">
                <a:latin typeface="Symbol"/>
                <a:cs typeface="Symbol"/>
              </a:rPr>
              <a:t></a:t>
            </a:r>
            <a:r>
              <a:rPr sz="2625" spc="82" baseline="-4761" dirty="0">
                <a:latin typeface="Times New Roman"/>
                <a:cs typeface="Times New Roman"/>
              </a:rPr>
              <a:t> </a:t>
            </a:r>
            <a:r>
              <a:rPr sz="1750" spc="20" dirty="0">
                <a:latin typeface="Times New Roman"/>
                <a:cs typeface="Times New Roman"/>
              </a:rPr>
              <a:t>2	0</a:t>
            </a:r>
            <a:endParaRPr sz="1750">
              <a:latin typeface="Times New Roman"/>
              <a:cs typeface="Times New Roman"/>
            </a:endParaRPr>
          </a:p>
          <a:p>
            <a:pPr marL="76200">
              <a:lnSpc>
                <a:spcPts val="1485"/>
              </a:lnSpc>
              <a:spcBef>
                <a:spcPts val="580"/>
              </a:spcBef>
              <a:tabLst>
                <a:tab pos="603250" algn="l"/>
              </a:tabLst>
            </a:pPr>
            <a:r>
              <a:rPr sz="2625" spc="60" baseline="26984" dirty="0">
                <a:latin typeface="Symbol"/>
                <a:cs typeface="Symbol"/>
              </a:rPr>
              <a:t></a:t>
            </a:r>
            <a:r>
              <a:rPr sz="1750" spc="40" dirty="0">
                <a:latin typeface="Symbol"/>
                <a:cs typeface="Symbol"/>
              </a:rPr>
              <a:t></a:t>
            </a:r>
            <a:r>
              <a:rPr sz="1750" spc="40" dirty="0">
                <a:latin typeface="Times New Roman"/>
                <a:cs typeface="Times New Roman"/>
              </a:rPr>
              <a:t>1	</a:t>
            </a:r>
            <a:r>
              <a:rPr sz="1750" spc="20" dirty="0">
                <a:latin typeface="Times New Roman"/>
                <a:cs typeface="Times New Roman"/>
              </a:rPr>
              <a:t>0</a:t>
            </a:r>
            <a:endParaRPr sz="1750">
              <a:latin typeface="Times New Roman"/>
              <a:cs typeface="Times New Roman"/>
            </a:endParaRPr>
          </a:p>
          <a:p>
            <a:pPr marL="76200">
              <a:lnSpc>
                <a:spcPts val="1340"/>
              </a:lnSpc>
            </a:pPr>
            <a:r>
              <a:rPr sz="1750" spc="15" dirty="0">
                <a:latin typeface="Symbol"/>
                <a:cs typeface="Symbol"/>
              </a:rPr>
              <a:t></a:t>
            </a:r>
            <a:endParaRPr sz="1750">
              <a:latin typeface="Symbol"/>
              <a:cs typeface="Symbol"/>
            </a:endParaRPr>
          </a:p>
          <a:p>
            <a:pPr marL="76200">
              <a:lnSpc>
                <a:spcPts val="1955"/>
              </a:lnSpc>
              <a:tabLst>
                <a:tab pos="603250" algn="l"/>
                <a:tab pos="930275" algn="l"/>
                <a:tab pos="1920875" algn="l"/>
              </a:tabLst>
            </a:pPr>
            <a:r>
              <a:rPr sz="2625" spc="-209" baseline="3174" dirty="0">
                <a:latin typeface="Symbol"/>
                <a:cs typeface="Symbol"/>
              </a:rPr>
              <a:t></a:t>
            </a:r>
            <a:r>
              <a:rPr sz="2625" spc="-209" baseline="-15873" dirty="0">
                <a:latin typeface="Symbol"/>
                <a:cs typeface="Symbol"/>
              </a:rPr>
              <a:t></a:t>
            </a:r>
            <a:r>
              <a:rPr sz="1750" spc="-140" dirty="0">
                <a:latin typeface="Symbol"/>
                <a:cs typeface="Symbol"/>
              </a:rPr>
              <a:t></a:t>
            </a:r>
            <a:r>
              <a:rPr sz="1750" spc="-140" dirty="0">
                <a:latin typeface="Times New Roman"/>
                <a:cs typeface="Times New Roman"/>
              </a:rPr>
              <a:t>1	</a:t>
            </a:r>
            <a:r>
              <a:rPr sz="1750" spc="20" dirty="0">
                <a:latin typeface="Times New Roman"/>
                <a:cs typeface="Times New Roman"/>
              </a:rPr>
              <a:t>0	</a:t>
            </a:r>
            <a:r>
              <a:rPr sz="1750" spc="-175" dirty="0">
                <a:latin typeface="Symbol"/>
                <a:cs typeface="Symbol"/>
              </a:rPr>
              <a:t></a:t>
            </a:r>
            <a:r>
              <a:rPr sz="1750" spc="-175" dirty="0">
                <a:latin typeface="Times New Roman"/>
                <a:cs typeface="Times New Roman"/>
              </a:rPr>
              <a:t>1</a:t>
            </a:r>
            <a:r>
              <a:rPr sz="2625" spc="-262" baseline="-15873" dirty="0">
                <a:latin typeface="Symbol"/>
                <a:cs typeface="Symbol"/>
              </a:rPr>
              <a:t></a:t>
            </a:r>
            <a:r>
              <a:rPr sz="2625" spc="-262" baseline="3174" dirty="0">
                <a:latin typeface="Symbol"/>
                <a:cs typeface="Symbol"/>
              </a:rPr>
              <a:t></a:t>
            </a:r>
            <a:r>
              <a:rPr sz="2625" spc="-187" baseline="3174" dirty="0">
                <a:latin typeface="Times New Roman"/>
                <a:cs typeface="Times New Roman"/>
              </a:rPr>
              <a:t> </a:t>
            </a:r>
            <a:r>
              <a:rPr sz="2625" spc="-494" baseline="3174" dirty="0">
                <a:latin typeface="Symbol"/>
                <a:cs typeface="Symbol"/>
              </a:rPr>
              <a:t></a:t>
            </a:r>
            <a:r>
              <a:rPr sz="2625" spc="-494" baseline="-15873" dirty="0">
                <a:latin typeface="Symbol"/>
                <a:cs typeface="Symbol"/>
              </a:rPr>
              <a:t></a:t>
            </a:r>
            <a:r>
              <a:rPr sz="2625" spc="-359" baseline="-15873" dirty="0">
                <a:latin typeface="Times New Roman"/>
                <a:cs typeface="Times New Roman"/>
              </a:rPr>
              <a:t> </a:t>
            </a:r>
            <a:r>
              <a:rPr sz="1750" i="1" spc="-20" dirty="0">
                <a:latin typeface="Times New Roman"/>
                <a:cs typeface="Times New Roman"/>
              </a:rPr>
              <a:t>x</a:t>
            </a:r>
            <a:r>
              <a:rPr sz="1575" spc="-30" baseline="-23809" dirty="0">
                <a:latin typeface="Times New Roman"/>
                <a:cs typeface="Times New Roman"/>
              </a:rPr>
              <a:t>3</a:t>
            </a:r>
            <a:r>
              <a:rPr sz="1575" baseline="-23809" dirty="0">
                <a:latin typeface="Times New Roman"/>
                <a:cs typeface="Times New Roman"/>
              </a:rPr>
              <a:t> </a:t>
            </a:r>
            <a:r>
              <a:rPr sz="2625" spc="-494" baseline="3174" dirty="0">
                <a:latin typeface="Symbol"/>
                <a:cs typeface="Symbol"/>
              </a:rPr>
              <a:t></a:t>
            </a:r>
            <a:r>
              <a:rPr sz="2625" spc="-494" baseline="-15873" dirty="0">
                <a:latin typeface="Symbol"/>
                <a:cs typeface="Symbol"/>
              </a:rPr>
              <a:t></a:t>
            </a:r>
            <a:r>
              <a:rPr sz="2625" spc="-494" baseline="-15873" dirty="0">
                <a:latin typeface="Times New Roman"/>
                <a:cs typeface="Times New Roman"/>
              </a:rPr>
              <a:t>	</a:t>
            </a:r>
            <a:r>
              <a:rPr sz="2625" spc="-359" baseline="3174" dirty="0">
                <a:latin typeface="Symbol"/>
                <a:cs typeface="Symbol"/>
              </a:rPr>
              <a:t></a:t>
            </a:r>
            <a:r>
              <a:rPr sz="2625" spc="-359" baseline="-15873" dirty="0">
                <a:latin typeface="Symbol"/>
                <a:cs typeface="Symbol"/>
              </a:rPr>
              <a:t></a:t>
            </a:r>
            <a:r>
              <a:rPr sz="1750" spc="-240" dirty="0">
                <a:latin typeface="Times New Roman"/>
                <a:cs typeface="Times New Roman"/>
              </a:rPr>
              <a:t>0</a:t>
            </a:r>
            <a:r>
              <a:rPr sz="2625" spc="-359" baseline="3174" dirty="0">
                <a:latin typeface="Symbol"/>
                <a:cs typeface="Symbol"/>
              </a:rPr>
              <a:t></a:t>
            </a:r>
            <a:r>
              <a:rPr sz="2625" spc="-359" baseline="-15873" dirty="0">
                <a:latin typeface="Symbol"/>
                <a:cs typeface="Symbol"/>
              </a:rPr>
              <a:t></a:t>
            </a:r>
            <a:endParaRPr sz="2625" baseline="-15873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4642" y="663956"/>
            <a:ext cx="58712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  <a:tab pos="1925955" algn="l"/>
              </a:tabLst>
            </a:pPr>
            <a:r>
              <a:rPr sz="2000" spc="-5" dirty="0">
                <a:latin typeface="Comic Sans MS"/>
                <a:cs typeface="Comic Sans MS"/>
              </a:rPr>
              <a:t>Menentukan	ruang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solusi</a:t>
            </a:r>
            <a:r>
              <a:rPr sz="2000" spc="-5" dirty="0">
                <a:latin typeface="Comic Sans MS"/>
                <a:cs typeface="Comic Sans MS"/>
              </a:rPr>
              <a:t> dan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basis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untuk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dirty="0">
                <a:latin typeface="Symbol"/>
                <a:cs typeface="Symbol"/>
              </a:rPr>
              <a:t>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mic Sans MS"/>
                <a:cs typeface="Comic Sans MS"/>
              </a:rPr>
              <a:t>=</a:t>
            </a:r>
            <a:r>
              <a:rPr sz="2000" spc="-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2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69153" y="1434797"/>
            <a:ext cx="2341880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100" i="1" spc="-20" dirty="0">
                <a:latin typeface="Comic Sans MS"/>
                <a:cs typeface="Comic Sans MS"/>
              </a:rPr>
              <a:t>x</a:t>
            </a:r>
            <a:r>
              <a:rPr sz="1950" spc="-30" baseline="-21367" dirty="0">
                <a:latin typeface="Comic Sans MS"/>
                <a:cs typeface="Comic Sans MS"/>
              </a:rPr>
              <a:t>1</a:t>
            </a:r>
            <a:r>
              <a:rPr sz="1950" spc="-44" baseline="-21367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=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-</a:t>
            </a:r>
            <a:r>
              <a:rPr sz="2100" i="1" spc="-15" dirty="0">
                <a:latin typeface="Comic Sans MS"/>
                <a:cs typeface="Comic Sans MS"/>
              </a:rPr>
              <a:t>s</a:t>
            </a:r>
            <a:r>
              <a:rPr sz="2000" spc="-15" dirty="0">
                <a:latin typeface="Comic Sans MS"/>
                <a:cs typeface="Comic Sans MS"/>
              </a:rPr>
              <a:t>, </a:t>
            </a:r>
            <a:r>
              <a:rPr sz="2100" i="1" spc="-20" dirty="0">
                <a:latin typeface="Comic Sans MS"/>
                <a:cs typeface="Comic Sans MS"/>
              </a:rPr>
              <a:t>x</a:t>
            </a:r>
            <a:r>
              <a:rPr sz="1950" spc="-30" baseline="-21367" dirty="0">
                <a:latin typeface="Comic Sans MS"/>
                <a:cs typeface="Comic Sans MS"/>
              </a:rPr>
              <a:t>2 </a:t>
            </a:r>
            <a:r>
              <a:rPr sz="2000" dirty="0">
                <a:latin typeface="Comic Sans MS"/>
                <a:cs typeface="Comic Sans MS"/>
              </a:rPr>
              <a:t>= </a:t>
            </a:r>
            <a:r>
              <a:rPr sz="2100" i="1" spc="-25" dirty="0">
                <a:latin typeface="Comic Sans MS"/>
                <a:cs typeface="Comic Sans MS"/>
              </a:rPr>
              <a:t>t</a:t>
            </a:r>
            <a:r>
              <a:rPr sz="2000" spc="-25" dirty="0">
                <a:latin typeface="Comic Sans MS"/>
                <a:cs typeface="Comic Sans MS"/>
              </a:rPr>
              <a:t>, </a:t>
            </a:r>
            <a:r>
              <a:rPr sz="2100" i="1" spc="-20" dirty="0">
                <a:latin typeface="Comic Sans MS"/>
                <a:cs typeface="Comic Sans MS"/>
              </a:rPr>
              <a:t>x</a:t>
            </a:r>
            <a:r>
              <a:rPr sz="1950" spc="-30" baseline="-21367" dirty="0">
                <a:latin typeface="Comic Sans MS"/>
                <a:cs typeface="Comic Sans MS"/>
              </a:rPr>
              <a:t>3</a:t>
            </a:r>
            <a:r>
              <a:rPr sz="1950" spc="-15" baseline="-21367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=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100" i="1" spc="-50" dirty="0">
                <a:latin typeface="Comic Sans MS"/>
                <a:cs typeface="Comic Sans MS"/>
              </a:rPr>
              <a:t>s</a:t>
            </a:r>
            <a:endParaRPr sz="21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4819" y="2378710"/>
            <a:ext cx="5969000" cy="63436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>
              <a:lnSpc>
                <a:spcPts val="2390"/>
              </a:lnSpc>
              <a:spcBef>
                <a:spcPts val="190"/>
              </a:spcBef>
            </a:pPr>
            <a:r>
              <a:rPr sz="2000" dirty="0">
                <a:latin typeface="Comic Sans MS"/>
                <a:cs typeface="Comic Sans MS"/>
              </a:rPr>
              <a:t>Vektor</a:t>
            </a:r>
            <a:r>
              <a:rPr sz="2000" spc="-4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eigen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dari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A</a:t>
            </a:r>
            <a:r>
              <a:rPr sz="2000" spc="-5" dirty="0">
                <a:latin typeface="Comic Sans MS"/>
                <a:cs typeface="Comic Sans MS"/>
              </a:rPr>
              <a:t> yang bersepadanan</a:t>
            </a:r>
            <a:r>
              <a:rPr sz="2000" spc="3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dengan</a:t>
            </a:r>
            <a:r>
              <a:rPr sz="2000" spc="35" dirty="0">
                <a:latin typeface="Comic Sans MS"/>
                <a:cs typeface="Comic Sans MS"/>
              </a:rPr>
              <a:t> </a:t>
            </a:r>
            <a:r>
              <a:rPr sz="2000" dirty="0">
                <a:latin typeface="Symbol"/>
                <a:cs typeface="Symbol"/>
              </a:rPr>
              <a:t>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mic Sans MS"/>
                <a:cs typeface="Comic Sans MS"/>
              </a:rPr>
              <a:t>= </a:t>
            </a:r>
            <a:r>
              <a:rPr sz="2000" spc="-58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2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adalah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vektor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tak</a:t>
            </a:r>
            <a:r>
              <a:rPr sz="2000" spc="-2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nol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berbentuk: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46680" y="3221034"/>
            <a:ext cx="4425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112" baseline="-4629" dirty="0">
                <a:latin typeface="Symbol"/>
                <a:cs typeface="Symbol"/>
              </a:rPr>
              <a:t></a:t>
            </a:r>
            <a:r>
              <a:rPr sz="1800" dirty="0">
                <a:latin typeface="Symbol"/>
                <a:cs typeface="Symbol"/>
              </a:rPr>
              <a:t></a:t>
            </a:r>
            <a:r>
              <a:rPr sz="1800" spc="-85" dirty="0">
                <a:latin typeface="Times New Roman"/>
                <a:cs typeface="Times New Roman"/>
              </a:rPr>
              <a:t>1</a:t>
            </a:r>
            <a:r>
              <a:rPr sz="2700" spc="7" baseline="-4629" dirty="0">
                <a:latin typeface="Symbol"/>
                <a:cs typeface="Symbol"/>
              </a:rPr>
              <a:t></a:t>
            </a:r>
            <a:endParaRPr sz="2700" baseline="-4629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71227" y="3237781"/>
            <a:ext cx="17399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21130" algn="l"/>
              </a:tabLst>
            </a:pPr>
            <a:r>
              <a:rPr sz="1800" spc="50" dirty="0">
                <a:latin typeface="Symbol"/>
                <a:cs typeface="Symbol"/>
              </a:rPr>
              <a:t></a:t>
            </a:r>
            <a:r>
              <a:rPr sz="2700" spc="89" baseline="4629" dirty="0">
                <a:latin typeface="Times New Roman"/>
                <a:cs typeface="Times New Roman"/>
              </a:rPr>
              <a:t>0</a:t>
            </a:r>
            <a:r>
              <a:rPr sz="1800" spc="5" dirty="0">
                <a:latin typeface="Symbol"/>
                <a:cs typeface="Symbol"/>
              </a:rPr>
              <a:t>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50" dirty="0">
                <a:latin typeface="Symbol"/>
                <a:cs typeface="Symbol"/>
              </a:rPr>
              <a:t></a:t>
            </a:r>
            <a:r>
              <a:rPr sz="2700" spc="89" baseline="4629" dirty="0">
                <a:latin typeface="Times New Roman"/>
                <a:cs typeface="Times New Roman"/>
              </a:rPr>
              <a:t>0</a:t>
            </a:r>
            <a:r>
              <a:rPr sz="1800" spc="5" dirty="0">
                <a:latin typeface="Symbol"/>
                <a:cs typeface="Symbol"/>
              </a:rPr>
              <a:t>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89541" y="3676373"/>
            <a:ext cx="2485390" cy="532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1989"/>
              </a:lnSpc>
              <a:spcBef>
                <a:spcPts val="100"/>
              </a:spcBef>
              <a:tabLst>
                <a:tab pos="389890" algn="l"/>
                <a:tab pos="694055" algn="l"/>
                <a:tab pos="911225" algn="l"/>
                <a:tab pos="1369695" algn="l"/>
                <a:tab pos="1697989" algn="l"/>
                <a:tab pos="2102485" algn="l"/>
                <a:tab pos="2319655" algn="l"/>
              </a:tabLst>
            </a:pPr>
            <a:r>
              <a:rPr sz="1800" spc="5" dirty="0">
                <a:latin typeface="Symbol"/>
                <a:cs typeface="Symbol"/>
              </a:rPr>
              <a:t></a:t>
            </a:r>
            <a:r>
              <a:rPr sz="1800" spc="5" dirty="0">
                <a:latin typeface="Times New Roman"/>
                <a:cs typeface="Times New Roman"/>
              </a:rPr>
              <a:t>	</a:t>
            </a:r>
            <a:r>
              <a:rPr sz="1800" spc="5" dirty="0">
                <a:latin typeface="Symbol"/>
                <a:cs typeface="Symbol"/>
              </a:rPr>
              <a:t></a:t>
            </a:r>
            <a:r>
              <a:rPr sz="1800" spc="5" dirty="0">
                <a:latin typeface="Times New Roman"/>
                <a:cs typeface="Times New Roman"/>
              </a:rPr>
              <a:t>	</a:t>
            </a:r>
            <a:r>
              <a:rPr sz="1800" spc="5" dirty="0">
                <a:latin typeface="Symbol"/>
                <a:cs typeface="Symbol"/>
              </a:rPr>
              <a:t></a:t>
            </a:r>
            <a:r>
              <a:rPr sz="1800" spc="5" dirty="0">
                <a:latin typeface="Times New Roman"/>
                <a:cs typeface="Times New Roman"/>
              </a:rPr>
              <a:t>	</a:t>
            </a:r>
            <a:r>
              <a:rPr sz="1800" spc="5" dirty="0">
                <a:latin typeface="Symbol"/>
                <a:cs typeface="Symbol"/>
              </a:rPr>
              <a:t></a:t>
            </a:r>
            <a:r>
              <a:rPr sz="1800" spc="5" dirty="0">
                <a:latin typeface="Times New Roman"/>
                <a:cs typeface="Times New Roman"/>
              </a:rPr>
              <a:t>	</a:t>
            </a:r>
            <a:r>
              <a:rPr sz="1800" spc="5" dirty="0">
                <a:latin typeface="Symbol"/>
                <a:cs typeface="Symbol"/>
              </a:rPr>
              <a:t></a:t>
            </a:r>
            <a:r>
              <a:rPr sz="1800" spc="5" dirty="0">
                <a:latin typeface="Times New Roman"/>
                <a:cs typeface="Times New Roman"/>
              </a:rPr>
              <a:t>	</a:t>
            </a:r>
            <a:r>
              <a:rPr sz="1800" spc="5" dirty="0">
                <a:latin typeface="Symbol"/>
                <a:cs typeface="Symbol"/>
              </a:rPr>
              <a:t></a:t>
            </a:r>
            <a:r>
              <a:rPr sz="1800" spc="5" dirty="0">
                <a:latin typeface="Times New Roman"/>
                <a:cs typeface="Times New Roman"/>
              </a:rPr>
              <a:t>	</a:t>
            </a:r>
            <a:r>
              <a:rPr sz="1800" spc="5" dirty="0">
                <a:latin typeface="Symbol"/>
                <a:cs typeface="Symbol"/>
              </a:rPr>
              <a:t></a:t>
            </a:r>
            <a:r>
              <a:rPr sz="1800" spc="5" dirty="0">
                <a:latin typeface="Times New Roman"/>
                <a:cs typeface="Times New Roman"/>
              </a:rPr>
              <a:t>	</a:t>
            </a:r>
            <a:r>
              <a:rPr sz="1800" spc="5" dirty="0">
                <a:latin typeface="Symbol"/>
                <a:cs typeface="Symbol"/>
              </a:rPr>
              <a:t></a:t>
            </a:r>
            <a:endParaRPr sz="1800">
              <a:latin typeface="Symbol"/>
              <a:cs typeface="Symbol"/>
            </a:endParaRPr>
          </a:p>
          <a:p>
            <a:pPr marL="50800">
              <a:lnSpc>
                <a:spcPts val="1989"/>
              </a:lnSpc>
              <a:tabLst>
                <a:tab pos="694055" algn="l"/>
                <a:tab pos="1369695" algn="l"/>
                <a:tab pos="2102485" algn="l"/>
              </a:tabLst>
            </a:pPr>
            <a:r>
              <a:rPr sz="2700" spc="-517" baseline="3086" dirty="0">
                <a:latin typeface="Symbol"/>
                <a:cs typeface="Symbol"/>
              </a:rPr>
              <a:t></a:t>
            </a:r>
            <a:r>
              <a:rPr sz="2700" spc="-517" baseline="-15432" dirty="0">
                <a:latin typeface="Symbol"/>
                <a:cs typeface="Symbol"/>
              </a:rPr>
              <a:t></a:t>
            </a:r>
            <a:r>
              <a:rPr sz="2700" spc="254" baseline="-15432" dirty="0">
                <a:latin typeface="Times New Roman"/>
                <a:cs typeface="Times New Roman"/>
              </a:rPr>
              <a:t> </a:t>
            </a:r>
            <a:r>
              <a:rPr sz="1800" i="1" spc="5" dirty="0">
                <a:latin typeface="Times New Roman"/>
                <a:cs typeface="Times New Roman"/>
              </a:rPr>
              <a:t>s</a:t>
            </a:r>
            <a:r>
              <a:rPr sz="1800" i="1" spc="195" dirty="0">
                <a:latin typeface="Times New Roman"/>
                <a:cs typeface="Times New Roman"/>
              </a:rPr>
              <a:t> </a:t>
            </a:r>
            <a:r>
              <a:rPr sz="2700" spc="-517" baseline="3086" dirty="0">
                <a:latin typeface="Symbol"/>
                <a:cs typeface="Symbol"/>
              </a:rPr>
              <a:t></a:t>
            </a:r>
            <a:r>
              <a:rPr sz="2700" spc="-517" baseline="-15432" dirty="0">
                <a:latin typeface="Symbol"/>
                <a:cs typeface="Symbol"/>
              </a:rPr>
              <a:t></a:t>
            </a:r>
            <a:r>
              <a:rPr sz="2700" spc="-517" baseline="-15432" dirty="0">
                <a:latin typeface="Times New Roman"/>
                <a:cs typeface="Times New Roman"/>
              </a:rPr>
              <a:t>	</a:t>
            </a:r>
            <a:r>
              <a:rPr sz="2700" spc="-382" baseline="3086" dirty="0">
                <a:latin typeface="Symbol"/>
                <a:cs typeface="Symbol"/>
              </a:rPr>
              <a:t></a:t>
            </a:r>
            <a:r>
              <a:rPr sz="2700" spc="-382" baseline="-15432" dirty="0">
                <a:latin typeface="Symbol"/>
                <a:cs typeface="Symbol"/>
              </a:rPr>
              <a:t></a:t>
            </a:r>
            <a:r>
              <a:rPr sz="1800" spc="-254" dirty="0">
                <a:latin typeface="Times New Roman"/>
                <a:cs typeface="Times New Roman"/>
              </a:rPr>
              <a:t>0</a:t>
            </a:r>
            <a:r>
              <a:rPr sz="2700" spc="-382" baseline="3086" dirty="0">
                <a:latin typeface="Symbol"/>
                <a:cs typeface="Symbol"/>
              </a:rPr>
              <a:t></a:t>
            </a:r>
            <a:r>
              <a:rPr sz="2700" spc="-382" baseline="-15432" dirty="0">
                <a:latin typeface="Symbol"/>
                <a:cs typeface="Symbol"/>
              </a:rPr>
              <a:t></a:t>
            </a:r>
            <a:r>
              <a:rPr sz="2700" spc="-382" baseline="-15432" dirty="0">
                <a:latin typeface="Times New Roman"/>
                <a:cs typeface="Times New Roman"/>
              </a:rPr>
              <a:t>	</a:t>
            </a:r>
            <a:r>
              <a:rPr sz="2700" spc="-517" baseline="3086" dirty="0">
                <a:latin typeface="Symbol"/>
                <a:cs typeface="Symbol"/>
              </a:rPr>
              <a:t></a:t>
            </a:r>
            <a:r>
              <a:rPr sz="2700" spc="-517" baseline="-15432" dirty="0">
                <a:latin typeface="Symbol"/>
                <a:cs typeface="Symbol"/>
              </a:rPr>
              <a:t></a:t>
            </a:r>
            <a:r>
              <a:rPr sz="2700" spc="30" baseline="-15432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1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2700" spc="-517" baseline="3086" dirty="0">
                <a:latin typeface="Symbol"/>
                <a:cs typeface="Symbol"/>
              </a:rPr>
              <a:t></a:t>
            </a:r>
            <a:r>
              <a:rPr sz="2700" spc="-517" baseline="-15432" dirty="0">
                <a:latin typeface="Symbol"/>
                <a:cs typeface="Symbol"/>
              </a:rPr>
              <a:t></a:t>
            </a:r>
            <a:r>
              <a:rPr sz="2700" spc="-517" baseline="-15432" dirty="0">
                <a:latin typeface="Times New Roman"/>
                <a:cs typeface="Times New Roman"/>
              </a:rPr>
              <a:t>	</a:t>
            </a:r>
            <a:r>
              <a:rPr sz="2700" spc="-382" baseline="3086" dirty="0">
                <a:latin typeface="Symbol"/>
                <a:cs typeface="Symbol"/>
              </a:rPr>
              <a:t></a:t>
            </a:r>
            <a:r>
              <a:rPr sz="2700" spc="-382" baseline="-15432" dirty="0">
                <a:latin typeface="Symbol"/>
                <a:cs typeface="Symbol"/>
              </a:rPr>
              <a:t></a:t>
            </a:r>
            <a:r>
              <a:rPr sz="1800" spc="-254" dirty="0">
                <a:latin typeface="Times New Roman"/>
                <a:cs typeface="Times New Roman"/>
              </a:rPr>
              <a:t>0</a:t>
            </a:r>
            <a:r>
              <a:rPr sz="2700" spc="-382" baseline="3086" dirty="0">
                <a:latin typeface="Symbol"/>
                <a:cs typeface="Symbol"/>
              </a:rPr>
              <a:t></a:t>
            </a:r>
            <a:r>
              <a:rPr sz="2700" spc="-382" baseline="-15432" dirty="0">
                <a:latin typeface="Symbol"/>
                <a:cs typeface="Symbol"/>
              </a:rPr>
              <a:t></a:t>
            </a:r>
            <a:endParaRPr sz="2700" baseline="-15432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82634" y="3564287"/>
            <a:ext cx="34537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latin typeface="Times New Roman"/>
                <a:cs typeface="Times New Roman"/>
              </a:rPr>
              <a:t>x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Symbol"/>
                <a:cs typeface="Symbol"/>
              </a:rPr>
              <a:t>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2700" spc="7" baseline="26234" dirty="0">
                <a:latin typeface="Symbol"/>
                <a:cs typeface="Symbol"/>
              </a:rPr>
              <a:t></a:t>
            </a:r>
            <a:r>
              <a:rPr sz="2700" spc="300" baseline="26234" dirty="0">
                <a:latin typeface="Times New Roman"/>
                <a:cs typeface="Times New Roman"/>
              </a:rPr>
              <a:t> </a:t>
            </a:r>
            <a:r>
              <a:rPr sz="1800" i="1" spc="5" dirty="0">
                <a:latin typeface="Times New Roman"/>
                <a:cs typeface="Times New Roman"/>
              </a:rPr>
              <a:t>t</a:t>
            </a:r>
            <a:r>
              <a:rPr sz="1800" i="1" dirty="0">
                <a:latin typeface="Times New Roman"/>
                <a:cs typeface="Times New Roman"/>
              </a:rPr>
              <a:t> </a:t>
            </a:r>
            <a:r>
              <a:rPr sz="1800" i="1" spc="-85" dirty="0">
                <a:latin typeface="Times New Roman"/>
                <a:cs typeface="Times New Roman"/>
              </a:rPr>
              <a:t> </a:t>
            </a:r>
            <a:r>
              <a:rPr sz="2700" spc="7" baseline="26234" dirty="0">
                <a:latin typeface="Symbol"/>
                <a:cs typeface="Symbol"/>
              </a:rPr>
              <a:t></a:t>
            </a:r>
            <a:r>
              <a:rPr sz="2700" spc="7" baseline="26234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Symbol"/>
                <a:cs typeface="Symbol"/>
              </a:rPr>
              <a:t>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2700" spc="7" baseline="26234" dirty="0">
                <a:latin typeface="Symbol"/>
                <a:cs typeface="Symbol"/>
              </a:rPr>
              <a:t></a:t>
            </a:r>
            <a:r>
              <a:rPr sz="2700" spc="104" baseline="26234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0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2700" spc="7" baseline="26234" dirty="0">
                <a:latin typeface="Symbol"/>
                <a:cs typeface="Symbol"/>
              </a:rPr>
              <a:t></a:t>
            </a:r>
            <a:r>
              <a:rPr sz="2700" spc="-165" baseline="26234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Symbol"/>
                <a:cs typeface="Symbol"/>
              </a:rPr>
              <a:t>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2700" spc="7" baseline="26234" dirty="0">
                <a:latin typeface="Symbol"/>
                <a:cs typeface="Symbol"/>
              </a:rPr>
              <a:t></a:t>
            </a:r>
            <a:r>
              <a:rPr sz="2700" spc="-419" baseline="26234" dirty="0">
                <a:latin typeface="Times New Roman"/>
                <a:cs typeface="Times New Roman"/>
              </a:rPr>
              <a:t> </a:t>
            </a:r>
            <a:r>
              <a:rPr sz="1800" i="1" spc="5" dirty="0">
                <a:latin typeface="Times New Roman"/>
                <a:cs typeface="Times New Roman"/>
              </a:rPr>
              <a:t>t</a:t>
            </a:r>
            <a:r>
              <a:rPr sz="1800" i="1" spc="-114" dirty="0">
                <a:latin typeface="Times New Roman"/>
                <a:cs typeface="Times New Roman"/>
              </a:rPr>
              <a:t> </a:t>
            </a:r>
            <a:r>
              <a:rPr sz="2700" spc="7" baseline="26234" dirty="0">
                <a:latin typeface="Symbol"/>
                <a:cs typeface="Symbol"/>
              </a:rPr>
              <a:t></a:t>
            </a:r>
            <a:r>
              <a:rPr sz="2700" spc="7" baseline="26234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Symbol"/>
                <a:cs typeface="Symbol"/>
              </a:rPr>
              <a:t>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i="1" spc="5" dirty="0">
                <a:latin typeface="Times New Roman"/>
                <a:cs typeface="Times New Roman"/>
              </a:rPr>
              <a:t>s</a:t>
            </a:r>
            <a:r>
              <a:rPr sz="1800" i="1" spc="-145" dirty="0">
                <a:latin typeface="Times New Roman"/>
                <a:cs typeface="Times New Roman"/>
              </a:rPr>
              <a:t> </a:t>
            </a:r>
            <a:r>
              <a:rPr sz="2700" spc="7" baseline="26234" dirty="0">
                <a:latin typeface="Symbol"/>
                <a:cs typeface="Symbol"/>
              </a:rPr>
              <a:t></a:t>
            </a:r>
            <a:r>
              <a:rPr sz="2700" spc="44" baseline="26234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0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2700" spc="7" baseline="26234" dirty="0">
                <a:latin typeface="Symbol"/>
                <a:cs typeface="Symbol"/>
              </a:rPr>
              <a:t></a:t>
            </a:r>
            <a:r>
              <a:rPr sz="2700" spc="-165" baseline="26234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Symbol"/>
                <a:cs typeface="Symbol"/>
              </a:rPr>
              <a:t></a:t>
            </a:r>
            <a:r>
              <a:rPr sz="1800" spc="-180" dirty="0">
                <a:latin typeface="Times New Roman"/>
                <a:cs typeface="Times New Roman"/>
              </a:rPr>
              <a:t> </a:t>
            </a:r>
            <a:r>
              <a:rPr sz="1800" i="1" spc="5" dirty="0">
                <a:latin typeface="Times New Roman"/>
                <a:cs typeface="Times New Roman"/>
              </a:rPr>
              <a:t>t</a:t>
            </a:r>
            <a:r>
              <a:rPr sz="1800" i="1" spc="-80" dirty="0">
                <a:latin typeface="Times New Roman"/>
                <a:cs typeface="Times New Roman"/>
              </a:rPr>
              <a:t> </a:t>
            </a:r>
            <a:r>
              <a:rPr sz="2700" spc="52" baseline="26234" dirty="0">
                <a:latin typeface="Symbol"/>
                <a:cs typeface="Symbol"/>
              </a:rPr>
              <a:t></a:t>
            </a:r>
            <a:r>
              <a:rPr sz="1800" spc="75" dirty="0">
                <a:latin typeface="Times New Roman"/>
                <a:cs typeface="Times New Roman"/>
              </a:rPr>
              <a:t>1</a:t>
            </a:r>
            <a:r>
              <a:rPr sz="2700" spc="7" baseline="26234" dirty="0">
                <a:latin typeface="Symbol"/>
                <a:cs typeface="Symbol"/>
              </a:rPr>
              <a:t></a:t>
            </a:r>
            <a:endParaRPr sz="2700" baseline="26234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59115" y="3221034"/>
            <a:ext cx="11220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0720" algn="l"/>
              </a:tabLst>
            </a:pPr>
            <a:r>
              <a:rPr sz="2700" spc="112" baseline="-4629" dirty="0">
                <a:latin typeface="Symbol"/>
                <a:cs typeface="Symbol"/>
              </a:rPr>
              <a:t></a:t>
            </a:r>
            <a:r>
              <a:rPr sz="1800" spc="85" dirty="0">
                <a:latin typeface="Symbol"/>
                <a:cs typeface="Symbol"/>
              </a:rPr>
              <a:t></a:t>
            </a:r>
            <a:r>
              <a:rPr sz="1800" i="1" spc="120" dirty="0">
                <a:latin typeface="Times New Roman"/>
                <a:cs typeface="Times New Roman"/>
              </a:rPr>
              <a:t>s</a:t>
            </a:r>
            <a:r>
              <a:rPr sz="2700" spc="7" baseline="-4629" dirty="0">
                <a:latin typeface="Symbol"/>
                <a:cs typeface="Symbol"/>
              </a:rPr>
              <a:t></a:t>
            </a:r>
            <a:r>
              <a:rPr sz="2700" baseline="-4629" dirty="0">
                <a:latin typeface="Times New Roman"/>
                <a:cs typeface="Times New Roman"/>
              </a:rPr>
              <a:t>	</a:t>
            </a:r>
            <a:r>
              <a:rPr sz="2700" spc="112" baseline="-4629" dirty="0">
                <a:latin typeface="Symbol"/>
                <a:cs typeface="Symbol"/>
              </a:rPr>
              <a:t></a:t>
            </a:r>
            <a:r>
              <a:rPr sz="1800" spc="85" dirty="0">
                <a:latin typeface="Symbol"/>
                <a:cs typeface="Symbol"/>
              </a:rPr>
              <a:t></a:t>
            </a:r>
            <a:r>
              <a:rPr sz="1800" i="1" spc="120" dirty="0">
                <a:latin typeface="Times New Roman"/>
                <a:cs typeface="Times New Roman"/>
              </a:rPr>
              <a:t>s</a:t>
            </a:r>
            <a:r>
              <a:rPr sz="2700" spc="7" baseline="-4629" dirty="0">
                <a:latin typeface="Symbol"/>
                <a:cs typeface="Symbol"/>
              </a:rPr>
              <a:t></a:t>
            </a:r>
            <a:endParaRPr sz="2700" baseline="-4629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10742" y="3676373"/>
            <a:ext cx="1727200" cy="1104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0475">
              <a:lnSpc>
                <a:spcPts val="1989"/>
              </a:lnSpc>
              <a:spcBef>
                <a:spcPts val="100"/>
              </a:spcBef>
              <a:tabLst>
                <a:tab pos="1600200" algn="l"/>
              </a:tabLst>
            </a:pPr>
            <a:r>
              <a:rPr sz="1800" spc="5" dirty="0">
                <a:latin typeface="Symbol"/>
                <a:cs typeface="Symbol"/>
              </a:rPr>
              <a:t></a:t>
            </a:r>
            <a:r>
              <a:rPr sz="1800" spc="5" dirty="0">
                <a:latin typeface="Times New Roman"/>
                <a:cs typeface="Times New Roman"/>
              </a:rPr>
              <a:t>	</a:t>
            </a:r>
            <a:r>
              <a:rPr sz="1800" spc="5" dirty="0">
                <a:latin typeface="Symbol"/>
                <a:cs typeface="Symbol"/>
              </a:rPr>
              <a:t></a:t>
            </a:r>
            <a:endParaRPr sz="1800">
              <a:latin typeface="Symbol"/>
              <a:cs typeface="Symbol"/>
            </a:endParaRPr>
          </a:p>
          <a:p>
            <a:pPr marL="1260475">
              <a:lnSpc>
                <a:spcPts val="1989"/>
              </a:lnSpc>
            </a:pPr>
            <a:r>
              <a:rPr sz="2700" spc="-1042" baseline="3086" dirty="0">
                <a:latin typeface="Symbol"/>
                <a:cs typeface="Symbol"/>
              </a:rPr>
              <a:t></a:t>
            </a:r>
            <a:r>
              <a:rPr sz="2700" spc="7" baseline="-15432" dirty="0">
                <a:latin typeface="Symbol"/>
                <a:cs typeface="Symbol"/>
              </a:rPr>
              <a:t></a:t>
            </a:r>
            <a:r>
              <a:rPr sz="2700" spc="254" baseline="-15432" dirty="0">
                <a:latin typeface="Times New Roman"/>
                <a:cs typeface="Times New Roman"/>
              </a:rPr>
              <a:t> </a:t>
            </a:r>
            <a:r>
              <a:rPr sz="1800" i="1" spc="5" dirty="0">
                <a:latin typeface="Times New Roman"/>
                <a:cs typeface="Times New Roman"/>
              </a:rPr>
              <a:t>s</a:t>
            </a:r>
            <a:r>
              <a:rPr sz="1800" i="1" spc="190" dirty="0">
                <a:latin typeface="Times New Roman"/>
                <a:cs typeface="Times New Roman"/>
              </a:rPr>
              <a:t> </a:t>
            </a:r>
            <a:r>
              <a:rPr sz="2700" spc="-1042" baseline="3086" dirty="0">
                <a:latin typeface="Symbol"/>
                <a:cs typeface="Symbol"/>
              </a:rPr>
              <a:t></a:t>
            </a:r>
            <a:r>
              <a:rPr sz="2700" spc="7" baseline="-15432" dirty="0">
                <a:latin typeface="Symbol"/>
                <a:cs typeface="Symbol"/>
              </a:rPr>
              <a:t></a:t>
            </a:r>
            <a:endParaRPr sz="2700" baseline="-15432">
              <a:latin typeface="Symbol"/>
              <a:cs typeface="Symbol"/>
            </a:endParaRPr>
          </a:p>
          <a:p>
            <a:pPr marL="38100">
              <a:lnSpc>
                <a:spcPct val="100000"/>
              </a:lnSpc>
              <a:spcBef>
                <a:spcPts val="2105"/>
              </a:spcBef>
            </a:pPr>
            <a:r>
              <a:rPr sz="2000" dirty="0">
                <a:latin typeface="Comic Sans MS"/>
                <a:cs typeface="Comic Sans MS"/>
              </a:rPr>
              <a:t>Cek</a:t>
            </a:r>
            <a:r>
              <a:rPr sz="2000" spc="-6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:</a:t>
            </a:r>
            <a:r>
              <a:rPr sz="2000" spc="-2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apakah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54325" y="4449267"/>
            <a:ext cx="14668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mic Sans MS"/>
                <a:cs typeface="Comic Sans MS"/>
              </a:rPr>
              <a:t>bebas</a:t>
            </a:r>
            <a:r>
              <a:rPr sz="2000" spc="-4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linier.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36142" y="5363972"/>
            <a:ext cx="7342505" cy="6375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90"/>
              </a:spcBef>
            </a:pPr>
            <a:r>
              <a:rPr sz="2000" spc="-5" dirty="0">
                <a:latin typeface="Comic Sans MS"/>
                <a:cs typeface="Comic Sans MS"/>
              </a:rPr>
              <a:t>Jika iya, </a:t>
            </a:r>
            <a:r>
              <a:rPr sz="2000" dirty="0">
                <a:latin typeface="Comic Sans MS"/>
                <a:cs typeface="Comic Sans MS"/>
              </a:rPr>
              <a:t>maka </a:t>
            </a:r>
            <a:r>
              <a:rPr sz="2000" spc="-5" dirty="0">
                <a:latin typeface="Comic Sans MS"/>
                <a:cs typeface="Comic Sans MS"/>
              </a:rPr>
              <a:t>vektor-vektor tersebut membentuk suatu basis </a:t>
            </a:r>
            <a:r>
              <a:rPr sz="2000" spc="-58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untuk</a:t>
            </a:r>
            <a:r>
              <a:rPr sz="2000" spc="-3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ruang </a:t>
            </a:r>
            <a:r>
              <a:rPr sz="2000" dirty="0">
                <a:latin typeface="Comic Sans MS"/>
                <a:cs typeface="Comic Sans MS"/>
              </a:rPr>
              <a:t>eigen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yang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berpadanan</a:t>
            </a:r>
            <a:r>
              <a:rPr sz="2000" spc="4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dengan</a:t>
            </a:r>
            <a:r>
              <a:rPr sz="2000" spc="45" dirty="0">
                <a:latin typeface="Comic Sans MS"/>
                <a:cs typeface="Comic Sans MS"/>
              </a:rPr>
              <a:t> </a:t>
            </a:r>
            <a:r>
              <a:rPr sz="2000" dirty="0">
                <a:latin typeface="Symbol"/>
                <a:cs typeface="Symbol"/>
              </a:rPr>
              <a:t>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mic Sans MS"/>
                <a:cs typeface="Comic Sans MS"/>
              </a:rPr>
              <a:t>=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2</a:t>
            </a:r>
            <a:endParaRPr sz="2000">
              <a:latin typeface="Comic Sans MS"/>
              <a:cs typeface="Comic Sans MS"/>
            </a:endParaRPr>
          </a:p>
        </p:txBody>
      </p: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6075" y="4429125"/>
            <a:ext cx="2057400" cy="857250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4500626" y="1500250"/>
            <a:ext cx="428625" cy="357505"/>
          </a:xfrm>
          <a:custGeom>
            <a:avLst/>
            <a:gdLst/>
            <a:ahLst/>
            <a:cxnLst/>
            <a:rect l="l" t="t" r="r" b="b"/>
            <a:pathLst>
              <a:path w="428625" h="357505">
                <a:moveTo>
                  <a:pt x="249936" y="0"/>
                </a:moveTo>
                <a:lnTo>
                  <a:pt x="249936" y="89281"/>
                </a:lnTo>
                <a:lnTo>
                  <a:pt x="0" y="89281"/>
                </a:lnTo>
                <a:lnTo>
                  <a:pt x="0" y="267843"/>
                </a:lnTo>
                <a:lnTo>
                  <a:pt x="249936" y="267843"/>
                </a:lnTo>
                <a:lnTo>
                  <a:pt x="249936" y="357124"/>
                </a:lnTo>
                <a:lnTo>
                  <a:pt x="428625" y="178562"/>
                </a:lnTo>
                <a:lnTo>
                  <a:pt x="249936" y="0"/>
                </a:lnTo>
                <a:close/>
              </a:path>
            </a:pathLst>
          </a:custGeom>
          <a:solidFill>
            <a:srgbClr val="E6B8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"/>
            <a:ext cx="9144000" cy="462280"/>
          </a:xfrm>
          <a:custGeom>
            <a:avLst/>
            <a:gdLst/>
            <a:ahLst/>
            <a:cxnLst/>
            <a:rect l="l" t="t" r="r" b="b"/>
            <a:pathLst>
              <a:path w="9144000" h="462280">
                <a:moveTo>
                  <a:pt x="9144000" y="0"/>
                </a:moveTo>
                <a:lnTo>
                  <a:pt x="0" y="0"/>
                </a:lnTo>
                <a:lnTo>
                  <a:pt x="0" y="461962"/>
                </a:lnTo>
                <a:lnTo>
                  <a:pt x="9144000" y="461962"/>
                </a:lnTo>
                <a:lnTo>
                  <a:pt x="9144000" y="0"/>
                </a:lnTo>
                <a:close/>
              </a:path>
            </a:pathLst>
          </a:custGeom>
          <a:solidFill>
            <a:srgbClr val="C3D5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dirty="0"/>
              <a:t>Contoh</a:t>
            </a:r>
            <a:r>
              <a:rPr spc="-50" dirty="0"/>
              <a:t> </a:t>
            </a:r>
            <a:r>
              <a:rPr spc="-5" dirty="0"/>
              <a:t>Diagonalisasi</a:t>
            </a:r>
            <a:r>
              <a:rPr spc="5" dirty="0"/>
              <a:t> </a:t>
            </a:r>
            <a:r>
              <a:rPr dirty="0"/>
              <a:t>Matriks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8916" y="733806"/>
            <a:ext cx="8130540" cy="17075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  <a:tab pos="3282315" algn="l"/>
                <a:tab pos="4697095" algn="l"/>
              </a:tabLst>
            </a:pPr>
            <a:r>
              <a:rPr sz="2000" dirty="0">
                <a:latin typeface="Comic Sans MS"/>
                <a:cs typeface="Comic Sans MS"/>
              </a:rPr>
              <a:t>Dengan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cara</a:t>
            </a:r>
            <a:r>
              <a:rPr sz="2000" spc="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yang</a:t>
            </a:r>
            <a:r>
              <a:rPr sz="2000" dirty="0">
                <a:latin typeface="Comic Sans MS"/>
                <a:cs typeface="Comic Sans MS"/>
              </a:rPr>
              <a:t> sama,	</a:t>
            </a:r>
            <a:r>
              <a:rPr sz="2000" spc="-5" dirty="0">
                <a:latin typeface="Comic Sans MS"/>
                <a:cs typeface="Comic Sans MS"/>
              </a:rPr>
              <a:t>ditentukan	ruang </a:t>
            </a:r>
            <a:r>
              <a:rPr sz="2000" dirty="0">
                <a:latin typeface="Comic Sans MS"/>
                <a:cs typeface="Comic Sans MS"/>
              </a:rPr>
              <a:t>solusi</a:t>
            </a:r>
            <a:r>
              <a:rPr sz="2000" spc="-2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dan basis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untuk</a:t>
            </a:r>
            <a:endParaRPr sz="2000">
              <a:latin typeface="Comic Sans MS"/>
              <a:cs typeface="Comic Sans MS"/>
            </a:endParaRPr>
          </a:p>
          <a:p>
            <a:pPr marL="355600">
              <a:lnSpc>
                <a:spcPct val="100000"/>
              </a:lnSpc>
              <a:spcBef>
                <a:spcPts val="10"/>
              </a:spcBef>
            </a:pPr>
            <a:r>
              <a:rPr sz="2000" dirty="0">
                <a:latin typeface="Symbol"/>
                <a:cs typeface="Symbol"/>
              </a:rPr>
              <a:t>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mic Sans MS"/>
                <a:cs typeface="Comic Sans MS"/>
              </a:rPr>
              <a:t>=</a:t>
            </a:r>
            <a:r>
              <a:rPr sz="2000" spc="-3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1</a:t>
            </a:r>
            <a:endParaRPr sz="2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50">
              <a:latin typeface="Comic Sans MS"/>
              <a:cs typeface="Comic Sans MS"/>
            </a:endParaRPr>
          </a:p>
          <a:p>
            <a:pPr marL="369570" marR="5080">
              <a:lnSpc>
                <a:spcPts val="2390"/>
              </a:lnSpc>
              <a:tabLst>
                <a:tab pos="1336040" algn="l"/>
                <a:tab pos="2104390" algn="l"/>
                <a:tab pos="2727325" algn="l"/>
                <a:tab pos="3062605" algn="l"/>
                <a:tab pos="3744595" algn="l"/>
                <a:tab pos="5512435" algn="l"/>
                <a:tab pos="6484620" algn="l"/>
                <a:tab pos="6774180" algn="l"/>
                <a:tab pos="7054850" algn="l"/>
                <a:tab pos="7359650" algn="l"/>
              </a:tabLst>
            </a:pPr>
            <a:r>
              <a:rPr sz="2000" dirty="0">
                <a:latin typeface="Comic Sans MS"/>
                <a:cs typeface="Comic Sans MS"/>
              </a:rPr>
              <a:t>Vek</a:t>
            </a:r>
            <a:r>
              <a:rPr sz="2000" spc="-10" dirty="0">
                <a:latin typeface="Comic Sans MS"/>
                <a:cs typeface="Comic Sans MS"/>
              </a:rPr>
              <a:t>t</a:t>
            </a:r>
            <a:r>
              <a:rPr sz="2000" dirty="0">
                <a:latin typeface="Comic Sans MS"/>
                <a:cs typeface="Comic Sans MS"/>
              </a:rPr>
              <a:t>or	</a:t>
            </a:r>
            <a:r>
              <a:rPr sz="2000" spc="-10" dirty="0">
                <a:latin typeface="Comic Sans MS"/>
                <a:cs typeface="Comic Sans MS"/>
              </a:rPr>
              <a:t>e</a:t>
            </a:r>
            <a:r>
              <a:rPr sz="2000" spc="-5" dirty="0">
                <a:latin typeface="Comic Sans MS"/>
                <a:cs typeface="Comic Sans MS"/>
              </a:rPr>
              <a:t>i</a:t>
            </a:r>
            <a:r>
              <a:rPr sz="2000" dirty="0">
                <a:latin typeface="Comic Sans MS"/>
                <a:cs typeface="Comic Sans MS"/>
              </a:rPr>
              <a:t>gen	</a:t>
            </a:r>
            <a:r>
              <a:rPr sz="2000" spc="-5" dirty="0">
                <a:latin typeface="Comic Sans MS"/>
                <a:cs typeface="Comic Sans MS"/>
              </a:rPr>
              <a:t>d</a:t>
            </a:r>
            <a:r>
              <a:rPr sz="2000" spc="-10" dirty="0">
                <a:latin typeface="Comic Sans MS"/>
                <a:cs typeface="Comic Sans MS"/>
              </a:rPr>
              <a:t>a</a:t>
            </a:r>
            <a:r>
              <a:rPr sz="2000" spc="-5" dirty="0">
                <a:latin typeface="Comic Sans MS"/>
                <a:cs typeface="Comic Sans MS"/>
              </a:rPr>
              <a:t>r</a:t>
            </a:r>
            <a:r>
              <a:rPr sz="2000" dirty="0">
                <a:latin typeface="Comic Sans MS"/>
                <a:cs typeface="Comic Sans MS"/>
              </a:rPr>
              <a:t>i	A	yang	</a:t>
            </a:r>
            <a:r>
              <a:rPr sz="2000" spc="-5" dirty="0">
                <a:latin typeface="Comic Sans MS"/>
                <a:cs typeface="Comic Sans MS"/>
              </a:rPr>
              <a:t>b</a:t>
            </a:r>
            <a:r>
              <a:rPr sz="2000" spc="-10" dirty="0">
                <a:latin typeface="Comic Sans MS"/>
                <a:cs typeface="Comic Sans MS"/>
              </a:rPr>
              <a:t>e</a:t>
            </a:r>
            <a:r>
              <a:rPr sz="2000" spc="5" dirty="0">
                <a:latin typeface="Comic Sans MS"/>
                <a:cs typeface="Comic Sans MS"/>
              </a:rPr>
              <a:t>r</a:t>
            </a:r>
            <a:r>
              <a:rPr sz="2000" dirty="0">
                <a:latin typeface="Comic Sans MS"/>
                <a:cs typeface="Comic Sans MS"/>
              </a:rPr>
              <a:t>sep</a:t>
            </a:r>
            <a:r>
              <a:rPr sz="2000" spc="-10" dirty="0">
                <a:latin typeface="Comic Sans MS"/>
                <a:cs typeface="Comic Sans MS"/>
              </a:rPr>
              <a:t>a</a:t>
            </a:r>
            <a:r>
              <a:rPr sz="2000" spc="5" dirty="0">
                <a:latin typeface="Comic Sans MS"/>
                <a:cs typeface="Comic Sans MS"/>
              </a:rPr>
              <a:t>d</a:t>
            </a:r>
            <a:r>
              <a:rPr sz="2000" spc="-10" dirty="0">
                <a:latin typeface="Comic Sans MS"/>
                <a:cs typeface="Comic Sans MS"/>
              </a:rPr>
              <a:t>a</a:t>
            </a:r>
            <a:r>
              <a:rPr sz="2000" spc="-5" dirty="0">
                <a:latin typeface="Comic Sans MS"/>
                <a:cs typeface="Comic Sans MS"/>
              </a:rPr>
              <a:t>na</a:t>
            </a:r>
            <a:r>
              <a:rPr sz="2000" dirty="0">
                <a:latin typeface="Comic Sans MS"/>
                <a:cs typeface="Comic Sans MS"/>
              </a:rPr>
              <a:t>n	</a:t>
            </a:r>
            <a:r>
              <a:rPr sz="2000" spc="5" dirty="0">
                <a:latin typeface="Comic Sans MS"/>
                <a:cs typeface="Comic Sans MS"/>
              </a:rPr>
              <a:t>d</a:t>
            </a:r>
            <a:r>
              <a:rPr sz="2000" spc="-10" dirty="0">
                <a:latin typeface="Comic Sans MS"/>
                <a:cs typeface="Comic Sans MS"/>
              </a:rPr>
              <a:t>e</a:t>
            </a:r>
            <a:r>
              <a:rPr sz="2000" spc="-5" dirty="0">
                <a:latin typeface="Comic Sans MS"/>
                <a:cs typeface="Comic Sans MS"/>
              </a:rPr>
              <a:t>nga</a:t>
            </a:r>
            <a:r>
              <a:rPr sz="2000" dirty="0">
                <a:latin typeface="Comic Sans MS"/>
                <a:cs typeface="Comic Sans MS"/>
              </a:rPr>
              <a:t>n	</a:t>
            </a:r>
            <a:r>
              <a:rPr sz="2000" dirty="0">
                <a:latin typeface="Symbol"/>
                <a:cs typeface="Symbol"/>
              </a:rPr>
              <a:t>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dirty="0">
                <a:latin typeface="Comic Sans MS"/>
                <a:cs typeface="Comic Sans MS"/>
              </a:rPr>
              <a:t>=	2	</a:t>
            </a:r>
            <a:r>
              <a:rPr sz="2000" spc="-10" dirty="0">
                <a:latin typeface="Comic Sans MS"/>
                <a:cs typeface="Comic Sans MS"/>
              </a:rPr>
              <a:t>a</a:t>
            </a:r>
            <a:r>
              <a:rPr sz="2000" spc="5" dirty="0">
                <a:latin typeface="Comic Sans MS"/>
                <a:cs typeface="Comic Sans MS"/>
              </a:rPr>
              <a:t>d</a:t>
            </a:r>
            <a:r>
              <a:rPr sz="2000" spc="-10" dirty="0">
                <a:latin typeface="Comic Sans MS"/>
                <a:cs typeface="Comic Sans MS"/>
              </a:rPr>
              <a:t>a</a:t>
            </a:r>
            <a:r>
              <a:rPr sz="2000" spc="10" dirty="0">
                <a:latin typeface="Comic Sans MS"/>
                <a:cs typeface="Comic Sans MS"/>
              </a:rPr>
              <a:t>l</a:t>
            </a:r>
            <a:r>
              <a:rPr sz="2000" spc="-10" dirty="0">
                <a:latin typeface="Comic Sans MS"/>
                <a:cs typeface="Comic Sans MS"/>
              </a:rPr>
              <a:t>a</a:t>
            </a:r>
            <a:r>
              <a:rPr sz="2000" dirty="0">
                <a:latin typeface="Comic Sans MS"/>
                <a:cs typeface="Comic Sans MS"/>
              </a:rPr>
              <a:t>h  </a:t>
            </a:r>
            <a:r>
              <a:rPr sz="2000" spc="-5" dirty="0">
                <a:latin typeface="Comic Sans MS"/>
                <a:cs typeface="Comic Sans MS"/>
              </a:rPr>
              <a:t>vektor</a:t>
            </a:r>
            <a:r>
              <a:rPr sz="2000" spc="-2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tak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nol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berbentuk:</a:t>
            </a:r>
            <a:endParaRPr sz="2000">
              <a:latin typeface="Comic Sans MS"/>
              <a:cs typeface="Comic Sans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1328" y="2786062"/>
            <a:ext cx="3946468" cy="92868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812029" y="4308094"/>
            <a:ext cx="2591435" cy="850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basis untuk ruang </a:t>
            </a:r>
            <a:r>
              <a:rPr sz="1800" dirty="0">
                <a:latin typeface="Comic Sans MS"/>
                <a:cs typeface="Comic Sans MS"/>
              </a:rPr>
              <a:t>eigen </a:t>
            </a:r>
            <a:r>
              <a:rPr sz="1800" spc="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yang</a:t>
            </a:r>
            <a:r>
              <a:rPr sz="1800" spc="-6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berpadanan</a:t>
            </a:r>
            <a:r>
              <a:rPr sz="1800" spc="-4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dengan</a:t>
            </a:r>
            <a:endParaRPr sz="1800">
              <a:latin typeface="Comic Sans MS"/>
              <a:cs typeface="Comic Sans MS"/>
            </a:endParaRPr>
          </a:p>
          <a:p>
            <a:pPr marL="1270" algn="ctr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Symbol"/>
                <a:cs typeface="Symbol"/>
              </a:rPr>
              <a:t>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omic Sans MS"/>
                <a:cs typeface="Comic Sans MS"/>
              </a:rPr>
              <a:t>=</a:t>
            </a:r>
            <a:r>
              <a:rPr sz="1800" spc="-4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2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"/>
            <a:ext cx="9144000" cy="462280"/>
          </a:xfrm>
          <a:custGeom>
            <a:avLst/>
            <a:gdLst/>
            <a:ahLst/>
            <a:cxnLst/>
            <a:rect l="l" t="t" r="r" b="b"/>
            <a:pathLst>
              <a:path w="9144000" h="462280">
                <a:moveTo>
                  <a:pt x="9144000" y="0"/>
                </a:moveTo>
                <a:lnTo>
                  <a:pt x="0" y="0"/>
                </a:lnTo>
                <a:lnTo>
                  <a:pt x="0" y="461962"/>
                </a:lnTo>
                <a:lnTo>
                  <a:pt x="9144000" y="461962"/>
                </a:lnTo>
                <a:lnTo>
                  <a:pt x="9144000" y="0"/>
                </a:lnTo>
                <a:close/>
              </a:path>
            </a:pathLst>
          </a:custGeom>
          <a:solidFill>
            <a:srgbClr val="C3D5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dirty="0"/>
              <a:t>Contoh</a:t>
            </a:r>
            <a:r>
              <a:rPr spc="-50" dirty="0"/>
              <a:t> </a:t>
            </a:r>
            <a:r>
              <a:rPr spc="-5" dirty="0"/>
              <a:t>Diagonalisasi</a:t>
            </a:r>
            <a:r>
              <a:rPr spc="5" dirty="0"/>
              <a:t> </a:t>
            </a:r>
            <a:r>
              <a:rPr dirty="0"/>
              <a:t>Matriks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98435" y="1674732"/>
            <a:ext cx="371475" cy="530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1989"/>
              </a:lnSpc>
              <a:spcBef>
                <a:spcPts val="95"/>
              </a:spcBef>
            </a:pPr>
            <a:r>
              <a:rPr sz="1800" dirty="0">
                <a:latin typeface="Symbol"/>
                <a:cs typeface="Symbol"/>
              </a:rPr>
              <a:t></a:t>
            </a:r>
            <a:r>
              <a:rPr sz="1800" spc="3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</a:t>
            </a:r>
            <a:endParaRPr sz="1800">
              <a:latin typeface="Symbol"/>
              <a:cs typeface="Symbol"/>
            </a:endParaRPr>
          </a:p>
          <a:p>
            <a:pPr marL="38100">
              <a:lnSpc>
                <a:spcPts val="1989"/>
              </a:lnSpc>
            </a:pPr>
            <a:r>
              <a:rPr sz="2700" spc="-405" baseline="3086" dirty="0">
                <a:latin typeface="Symbol"/>
                <a:cs typeface="Symbol"/>
              </a:rPr>
              <a:t></a:t>
            </a:r>
            <a:r>
              <a:rPr sz="2700" spc="-405" baseline="-15432" dirty="0">
                <a:latin typeface="Symbol"/>
                <a:cs typeface="Symbol"/>
              </a:rPr>
              <a:t></a:t>
            </a:r>
            <a:r>
              <a:rPr sz="1800" spc="-270" dirty="0">
                <a:latin typeface="Times New Roman"/>
                <a:cs typeface="Times New Roman"/>
              </a:rPr>
              <a:t>0</a:t>
            </a:r>
            <a:r>
              <a:rPr sz="2700" spc="-405" baseline="3086" dirty="0">
                <a:latin typeface="Symbol"/>
                <a:cs typeface="Symbol"/>
              </a:rPr>
              <a:t></a:t>
            </a:r>
            <a:r>
              <a:rPr sz="2700" spc="-405" baseline="-15432" dirty="0">
                <a:latin typeface="Symbol"/>
                <a:cs typeface="Symbol"/>
              </a:rPr>
              <a:t></a:t>
            </a:r>
            <a:endParaRPr sz="2700" baseline="-15432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33226" y="1562980"/>
            <a:ext cx="83693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="1" spc="50" dirty="0">
                <a:latin typeface="Times New Roman"/>
                <a:cs typeface="Times New Roman"/>
              </a:rPr>
              <a:t>p</a:t>
            </a:r>
            <a:r>
              <a:rPr sz="1575" spc="75" baseline="-23809" dirty="0">
                <a:latin typeface="Times New Roman"/>
                <a:cs typeface="Times New Roman"/>
              </a:rPr>
              <a:t>2</a:t>
            </a:r>
            <a:r>
              <a:rPr sz="1575" spc="434" baseline="-2380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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2700" spc="15" baseline="26234" dirty="0">
                <a:latin typeface="Symbol"/>
                <a:cs typeface="Symbol"/>
              </a:rPr>
              <a:t></a:t>
            </a:r>
            <a:r>
              <a:rPr sz="1800" spc="10" dirty="0">
                <a:latin typeface="Times New Roman"/>
                <a:cs typeface="Times New Roman"/>
              </a:rPr>
              <a:t>1</a:t>
            </a:r>
            <a:r>
              <a:rPr sz="2700" spc="15" baseline="26234" dirty="0">
                <a:latin typeface="Symbol"/>
                <a:cs typeface="Symbol"/>
              </a:rPr>
              <a:t></a:t>
            </a:r>
            <a:endParaRPr sz="2700" baseline="26234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23835" y="1237449"/>
            <a:ext cx="320675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5" dirty="0">
                <a:latin typeface="Symbol"/>
                <a:cs typeface="Symbol"/>
              </a:rPr>
              <a:t></a:t>
            </a:r>
            <a:r>
              <a:rPr sz="2700" spc="37" baseline="4629" dirty="0">
                <a:latin typeface="Times New Roman"/>
                <a:cs typeface="Times New Roman"/>
              </a:rPr>
              <a:t>0</a:t>
            </a:r>
            <a:r>
              <a:rPr sz="1800" dirty="0">
                <a:latin typeface="Symbol"/>
                <a:cs typeface="Symbol"/>
              </a:rPr>
              <a:t>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04055" y="1562980"/>
            <a:ext cx="998855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="1" spc="-5" dirty="0">
                <a:latin typeface="Times New Roman"/>
                <a:cs typeface="Times New Roman"/>
              </a:rPr>
              <a:t>p</a:t>
            </a:r>
            <a:r>
              <a:rPr sz="1575" spc="-7" baseline="-23809" dirty="0">
                <a:latin typeface="Times New Roman"/>
                <a:cs typeface="Times New Roman"/>
              </a:rPr>
              <a:t>1</a:t>
            </a:r>
            <a:r>
              <a:rPr sz="1575" spc="345" baseline="-2380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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2700" baseline="26234" dirty="0">
                <a:latin typeface="Symbol"/>
                <a:cs typeface="Symbol"/>
              </a:rPr>
              <a:t></a:t>
            </a:r>
            <a:r>
              <a:rPr sz="2700" spc="52" baseline="262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0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2700" spc="22" baseline="26234" dirty="0">
                <a:latin typeface="Symbol"/>
                <a:cs typeface="Symbol"/>
              </a:rPr>
              <a:t></a:t>
            </a:r>
            <a:r>
              <a:rPr sz="1800" spc="15" dirty="0">
                <a:latin typeface="Times New Roman"/>
                <a:cs typeface="Times New Roman"/>
              </a:rPr>
              <a:t>,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9468" y="1220753"/>
            <a:ext cx="44577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spc="52" baseline="-4629" dirty="0">
                <a:latin typeface="Symbol"/>
                <a:cs typeface="Symbol"/>
              </a:rPr>
              <a:t></a:t>
            </a:r>
            <a:r>
              <a:rPr sz="1800" spc="105" dirty="0">
                <a:latin typeface="Symbol"/>
                <a:cs typeface="Symbol"/>
              </a:rPr>
              <a:t></a:t>
            </a:r>
            <a:r>
              <a:rPr sz="1800" spc="-120" dirty="0">
                <a:latin typeface="Times New Roman"/>
                <a:cs typeface="Times New Roman"/>
              </a:rPr>
              <a:t>1</a:t>
            </a:r>
            <a:r>
              <a:rPr sz="2700" baseline="-4629" dirty="0">
                <a:latin typeface="Symbol"/>
                <a:cs typeface="Symbol"/>
              </a:rPr>
              <a:t></a:t>
            </a:r>
            <a:endParaRPr sz="2700" baseline="-4629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20377" y="2889685"/>
            <a:ext cx="541020" cy="530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1989"/>
              </a:lnSpc>
              <a:spcBef>
                <a:spcPts val="95"/>
              </a:spcBef>
              <a:tabLst>
                <a:tab pos="415290" algn="l"/>
              </a:tabLst>
            </a:pPr>
            <a:r>
              <a:rPr sz="1800" spc="-10" dirty="0">
                <a:latin typeface="Symbol"/>
                <a:cs typeface="Symbol"/>
              </a:rPr>
              <a:t></a:t>
            </a:r>
            <a:r>
              <a:rPr sz="1800" spc="-1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Symbol"/>
                <a:cs typeface="Symbol"/>
              </a:rPr>
              <a:t></a:t>
            </a:r>
            <a:endParaRPr sz="1800">
              <a:latin typeface="Symbol"/>
              <a:cs typeface="Symbol"/>
            </a:endParaRPr>
          </a:p>
          <a:p>
            <a:pPr marL="38100">
              <a:lnSpc>
                <a:spcPts val="1989"/>
              </a:lnSpc>
            </a:pPr>
            <a:r>
              <a:rPr sz="2700" spc="-1042" baseline="3086" dirty="0">
                <a:latin typeface="Symbol"/>
                <a:cs typeface="Symbol"/>
              </a:rPr>
              <a:t></a:t>
            </a:r>
            <a:r>
              <a:rPr sz="2700" spc="-15" baseline="-15432" dirty="0">
                <a:latin typeface="Symbol"/>
                <a:cs typeface="Symbol"/>
              </a:rPr>
              <a:t></a:t>
            </a:r>
            <a:r>
              <a:rPr sz="2700" baseline="-15432" dirty="0">
                <a:latin typeface="Times New Roman"/>
                <a:cs typeface="Times New Roman"/>
              </a:rPr>
              <a:t> </a:t>
            </a:r>
            <a:r>
              <a:rPr sz="2700" spc="-337" baseline="-15432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1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80" dirty="0">
                <a:latin typeface="Times New Roman"/>
                <a:cs typeface="Times New Roman"/>
              </a:rPr>
              <a:t> </a:t>
            </a:r>
            <a:r>
              <a:rPr sz="2700" spc="-1042" baseline="3086" dirty="0">
                <a:latin typeface="Symbol"/>
                <a:cs typeface="Symbol"/>
              </a:rPr>
              <a:t></a:t>
            </a:r>
            <a:r>
              <a:rPr sz="2700" spc="-15" baseline="-15432" dirty="0">
                <a:latin typeface="Symbol"/>
                <a:cs typeface="Symbol"/>
              </a:rPr>
              <a:t></a:t>
            </a:r>
            <a:endParaRPr sz="2700" baseline="-15432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36638" y="2670818"/>
            <a:ext cx="724535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700" spc="-22" baseline="-26234" dirty="0">
                <a:latin typeface="Symbol"/>
                <a:cs typeface="Symbol"/>
              </a:rPr>
              <a:t></a:t>
            </a:r>
            <a:r>
              <a:rPr sz="2700" baseline="-26234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Symbol"/>
                <a:cs typeface="Symbol"/>
              </a:rPr>
              <a:t></a:t>
            </a:r>
            <a:r>
              <a:rPr sz="1800" spc="195" dirty="0">
                <a:latin typeface="Times New Roman"/>
                <a:cs typeface="Times New Roman"/>
              </a:rPr>
              <a:t> </a:t>
            </a:r>
            <a:r>
              <a:rPr sz="2700" spc="-22" baseline="-26234" dirty="0">
                <a:latin typeface="Times New Roman"/>
                <a:cs typeface="Times New Roman"/>
              </a:rPr>
              <a:t>1</a:t>
            </a:r>
            <a:r>
              <a:rPr sz="2700" spc="367" baseline="-26234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Symbol"/>
                <a:cs typeface="Symbol"/>
              </a:rPr>
              <a:t>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20377" y="1674732"/>
            <a:ext cx="541020" cy="10598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1594">
              <a:lnSpc>
                <a:spcPts val="1989"/>
              </a:lnSpc>
              <a:spcBef>
                <a:spcPts val="95"/>
              </a:spcBef>
              <a:tabLst>
                <a:tab pos="393700" algn="l"/>
              </a:tabLst>
            </a:pPr>
            <a:r>
              <a:rPr sz="1800" dirty="0">
                <a:latin typeface="Symbol"/>
                <a:cs typeface="Symbol"/>
              </a:rPr>
              <a:t>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dirty="0">
                <a:latin typeface="Symbol"/>
                <a:cs typeface="Symbol"/>
              </a:rPr>
              <a:t></a:t>
            </a:r>
            <a:endParaRPr sz="1800">
              <a:latin typeface="Symbol"/>
              <a:cs typeface="Symbol"/>
            </a:endParaRPr>
          </a:p>
          <a:p>
            <a:pPr marL="61594">
              <a:lnSpc>
                <a:spcPts val="1989"/>
              </a:lnSpc>
            </a:pPr>
            <a:r>
              <a:rPr sz="2700" spc="-1042" baseline="3086" dirty="0">
                <a:latin typeface="Symbol"/>
                <a:cs typeface="Symbol"/>
              </a:rPr>
              <a:t></a:t>
            </a:r>
            <a:r>
              <a:rPr sz="2700" baseline="-15432" dirty="0">
                <a:latin typeface="Symbol"/>
                <a:cs typeface="Symbol"/>
              </a:rPr>
              <a:t></a:t>
            </a:r>
            <a:r>
              <a:rPr sz="2700" spc="52" baseline="-15432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2700" spc="-1042" baseline="3086" dirty="0">
                <a:latin typeface="Symbol"/>
                <a:cs typeface="Symbol"/>
              </a:rPr>
              <a:t></a:t>
            </a:r>
            <a:r>
              <a:rPr sz="2700" baseline="-15432" dirty="0">
                <a:latin typeface="Symbol"/>
                <a:cs typeface="Symbol"/>
              </a:rPr>
              <a:t></a:t>
            </a:r>
            <a:endParaRPr sz="2700" baseline="-15432">
              <a:latin typeface="Symbol"/>
              <a:cs typeface="Symbol"/>
            </a:endParaRPr>
          </a:p>
          <a:p>
            <a:pPr marL="38100">
              <a:lnSpc>
                <a:spcPct val="100000"/>
              </a:lnSpc>
              <a:spcBef>
                <a:spcPts val="2010"/>
              </a:spcBef>
            </a:pPr>
            <a:r>
              <a:rPr sz="2700" spc="67" baseline="-4629" dirty="0">
                <a:latin typeface="Symbol"/>
                <a:cs typeface="Symbol"/>
              </a:rPr>
              <a:t></a:t>
            </a:r>
            <a:r>
              <a:rPr sz="1800" spc="-15" dirty="0">
                <a:latin typeface="Symbol"/>
                <a:cs typeface="Symbol"/>
              </a:rPr>
              <a:t></a:t>
            </a:r>
            <a:r>
              <a:rPr sz="1800" spc="-125" dirty="0">
                <a:latin typeface="Times New Roman"/>
                <a:cs typeface="Times New Roman"/>
              </a:rPr>
              <a:t> </a:t>
            </a:r>
            <a:r>
              <a:rPr sz="1800" spc="25" dirty="0">
                <a:latin typeface="Times New Roman"/>
                <a:cs typeface="Times New Roman"/>
              </a:rPr>
              <a:t>2</a:t>
            </a:r>
            <a:r>
              <a:rPr sz="2700" spc="-15" baseline="-4629" dirty="0">
                <a:latin typeface="Symbol"/>
                <a:cs typeface="Symbol"/>
              </a:rPr>
              <a:t></a:t>
            </a:r>
            <a:endParaRPr sz="2700" baseline="-4629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22849" y="2930032"/>
            <a:ext cx="91440" cy="185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spc="-10" dirty="0">
                <a:latin typeface="Times New Roman"/>
                <a:cs typeface="Times New Roman"/>
              </a:rPr>
              <a:t>3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85038" y="2777934"/>
            <a:ext cx="15113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b="1" spc="-15" dirty="0">
                <a:latin typeface="Times New Roman"/>
                <a:cs typeface="Times New Roman"/>
              </a:rPr>
              <a:t>p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1868" y="884301"/>
            <a:ext cx="6714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Sehingga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didapat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basis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untuk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ruang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eigen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adalah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sebagai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berikut: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57250" y="1571688"/>
            <a:ext cx="767080" cy="37020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Symbol"/>
                <a:cs typeface="Symbol"/>
              </a:rPr>
              <a:t>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2: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7250" y="2786062"/>
            <a:ext cx="767080" cy="37020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Symbol"/>
                <a:cs typeface="Symbol"/>
              </a:rPr>
              <a:t>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1: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357751" y="1500250"/>
            <a:ext cx="428625" cy="1929130"/>
          </a:xfrm>
          <a:custGeom>
            <a:avLst/>
            <a:gdLst/>
            <a:ahLst/>
            <a:cxnLst/>
            <a:rect l="l" t="t" r="r" b="b"/>
            <a:pathLst>
              <a:path w="428625" h="1929129">
                <a:moveTo>
                  <a:pt x="0" y="0"/>
                </a:moveTo>
                <a:lnTo>
                  <a:pt x="67684" y="1809"/>
                </a:lnTo>
                <a:lnTo>
                  <a:pt x="126494" y="6855"/>
                </a:lnTo>
                <a:lnTo>
                  <a:pt x="172885" y="14566"/>
                </a:lnTo>
                <a:lnTo>
                  <a:pt x="214249" y="35687"/>
                </a:lnTo>
                <a:lnTo>
                  <a:pt x="214249" y="928624"/>
                </a:lnTo>
                <a:lnTo>
                  <a:pt x="225180" y="939894"/>
                </a:lnTo>
                <a:lnTo>
                  <a:pt x="255612" y="949689"/>
                </a:lnTo>
                <a:lnTo>
                  <a:pt x="302003" y="957418"/>
                </a:lnTo>
                <a:lnTo>
                  <a:pt x="360813" y="962489"/>
                </a:lnTo>
                <a:lnTo>
                  <a:pt x="428498" y="964311"/>
                </a:lnTo>
                <a:lnTo>
                  <a:pt x="360878" y="966132"/>
                </a:lnTo>
                <a:lnTo>
                  <a:pt x="302031" y="971203"/>
                </a:lnTo>
                <a:lnTo>
                  <a:pt x="255620" y="978932"/>
                </a:lnTo>
                <a:lnTo>
                  <a:pt x="225181" y="988727"/>
                </a:lnTo>
                <a:lnTo>
                  <a:pt x="214249" y="999998"/>
                </a:lnTo>
                <a:lnTo>
                  <a:pt x="214249" y="1893062"/>
                </a:lnTo>
                <a:lnTo>
                  <a:pt x="203317" y="1904332"/>
                </a:lnTo>
                <a:lnTo>
                  <a:pt x="172885" y="1914127"/>
                </a:lnTo>
                <a:lnTo>
                  <a:pt x="126494" y="1921856"/>
                </a:lnTo>
                <a:lnTo>
                  <a:pt x="67684" y="1926927"/>
                </a:lnTo>
                <a:lnTo>
                  <a:pt x="0" y="1928749"/>
                </a:lnTo>
              </a:path>
            </a:pathLst>
          </a:custGeom>
          <a:ln w="158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396287" y="2170692"/>
            <a:ext cx="367665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700" baseline="-26234" dirty="0">
                <a:latin typeface="Times New Roman"/>
                <a:cs typeface="Times New Roman"/>
              </a:rPr>
              <a:t>1</a:t>
            </a:r>
            <a:r>
              <a:rPr sz="2700" spc="262" baseline="-262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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37338" y="1866215"/>
            <a:ext cx="1751964" cy="105346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453390">
              <a:lnSpc>
                <a:spcPct val="100000"/>
              </a:lnSpc>
              <a:spcBef>
                <a:spcPts val="635"/>
              </a:spcBef>
              <a:tabLst>
                <a:tab pos="990600" algn="l"/>
                <a:tab pos="1318260" algn="l"/>
              </a:tabLst>
            </a:pPr>
            <a:r>
              <a:rPr sz="2700" spc="44" baseline="-4629" dirty="0">
                <a:latin typeface="Symbol"/>
                <a:cs typeface="Symbol"/>
              </a:rPr>
              <a:t></a:t>
            </a:r>
            <a:r>
              <a:rPr sz="1800" spc="95" dirty="0">
                <a:latin typeface="Symbol"/>
                <a:cs typeface="Symbol"/>
              </a:rPr>
              <a:t></a:t>
            </a:r>
            <a:r>
              <a:rPr sz="1800" dirty="0">
                <a:latin typeface="Times New Roman"/>
                <a:cs typeface="Times New Roman"/>
              </a:rPr>
              <a:t>1	0	</a:t>
            </a:r>
            <a:r>
              <a:rPr sz="1800" dirty="0">
                <a:latin typeface="Symbol"/>
                <a:cs typeface="Symbol"/>
              </a:rPr>
              <a:t></a:t>
            </a:r>
            <a:r>
              <a:rPr sz="1800" spc="-155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2</a:t>
            </a:r>
            <a:r>
              <a:rPr sz="2700" baseline="-4629" dirty="0">
                <a:latin typeface="Symbol"/>
                <a:cs typeface="Symbol"/>
              </a:rPr>
              <a:t></a:t>
            </a:r>
            <a:endParaRPr sz="2700" baseline="-4629">
              <a:latin typeface="Symbol"/>
              <a:cs typeface="Symbol"/>
            </a:endParaRPr>
          </a:p>
          <a:p>
            <a:pPr marL="76200">
              <a:lnSpc>
                <a:spcPts val="1520"/>
              </a:lnSpc>
              <a:spcBef>
                <a:spcPts val="540"/>
              </a:spcBef>
              <a:tabLst>
                <a:tab pos="989330" algn="l"/>
              </a:tabLst>
            </a:pPr>
            <a:r>
              <a:rPr sz="1800" i="1" dirty="0">
                <a:latin typeface="Times New Roman"/>
                <a:cs typeface="Times New Roman"/>
              </a:rPr>
              <a:t>P</a:t>
            </a:r>
            <a:r>
              <a:rPr sz="1800" i="1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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2700" baseline="26234" dirty="0">
                <a:latin typeface="Symbol"/>
                <a:cs typeface="Symbol"/>
              </a:rPr>
              <a:t></a:t>
            </a:r>
            <a:r>
              <a:rPr sz="2700" spc="75" baseline="262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0	1</a:t>
            </a:r>
            <a:endParaRPr sz="1800">
              <a:latin typeface="Times New Roman"/>
              <a:cs typeface="Times New Roman"/>
            </a:endParaRPr>
          </a:p>
          <a:p>
            <a:pPr marL="453390">
              <a:lnSpc>
                <a:spcPts val="1350"/>
              </a:lnSpc>
              <a:tabLst>
                <a:tab pos="1599565" algn="l"/>
              </a:tabLst>
            </a:pPr>
            <a:r>
              <a:rPr sz="1800" dirty="0">
                <a:latin typeface="Symbol"/>
                <a:cs typeface="Symbol"/>
              </a:rPr>
              <a:t>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dirty="0">
                <a:latin typeface="Symbol"/>
                <a:cs typeface="Symbol"/>
              </a:rPr>
              <a:t></a:t>
            </a:r>
            <a:endParaRPr sz="1800">
              <a:latin typeface="Symbol"/>
              <a:cs typeface="Symbol"/>
            </a:endParaRPr>
          </a:p>
          <a:p>
            <a:pPr marL="453390">
              <a:lnSpc>
                <a:spcPts val="1989"/>
              </a:lnSpc>
              <a:tabLst>
                <a:tab pos="990600" algn="l"/>
                <a:tab pos="1396365" algn="l"/>
              </a:tabLst>
            </a:pPr>
            <a:r>
              <a:rPr sz="2700" spc="-517" baseline="3086" dirty="0">
                <a:latin typeface="Symbol"/>
                <a:cs typeface="Symbol"/>
              </a:rPr>
              <a:t></a:t>
            </a:r>
            <a:r>
              <a:rPr sz="2700" spc="-517" baseline="-15432" dirty="0">
                <a:latin typeface="Symbol"/>
                <a:cs typeface="Symbol"/>
              </a:rPr>
              <a:t></a:t>
            </a:r>
            <a:r>
              <a:rPr sz="2700" spc="44" baseline="-15432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	0	1</a:t>
            </a:r>
            <a:r>
              <a:rPr sz="1800" spc="145" dirty="0">
                <a:latin typeface="Times New Roman"/>
                <a:cs typeface="Times New Roman"/>
              </a:rPr>
              <a:t> </a:t>
            </a:r>
            <a:r>
              <a:rPr sz="2700" spc="-517" baseline="3086" dirty="0">
                <a:latin typeface="Symbol"/>
                <a:cs typeface="Symbol"/>
              </a:rPr>
              <a:t></a:t>
            </a:r>
            <a:r>
              <a:rPr sz="2700" spc="-517" baseline="-15432" dirty="0">
                <a:latin typeface="Symbol"/>
                <a:cs typeface="Symbol"/>
              </a:rPr>
              <a:t></a:t>
            </a:r>
            <a:endParaRPr sz="2700" baseline="-15432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21868" y="3734815"/>
            <a:ext cx="77673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06035" algn="l"/>
              </a:tabLst>
            </a:pPr>
            <a:r>
              <a:rPr sz="2000" dirty="0">
                <a:latin typeface="Comic Sans MS"/>
                <a:cs typeface="Comic Sans MS"/>
              </a:rPr>
              <a:t>Cek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apakah</a:t>
            </a:r>
            <a:r>
              <a:rPr sz="2000" spc="2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matriks</a:t>
            </a:r>
            <a:r>
              <a:rPr sz="2000" spc="-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A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dapat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didiagonalkan	dan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mendiagonalkan</a:t>
            </a:r>
            <a:r>
              <a:rPr sz="2000" spc="-2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A: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10927" y="4817982"/>
            <a:ext cx="284480" cy="530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7480">
              <a:lnSpc>
                <a:spcPts val="1989"/>
              </a:lnSpc>
              <a:spcBef>
                <a:spcPts val="95"/>
              </a:spcBef>
            </a:pPr>
            <a:r>
              <a:rPr sz="1800" spc="5" dirty="0">
                <a:latin typeface="Symbol"/>
                <a:cs typeface="Symbol"/>
              </a:rPr>
              <a:t></a:t>
            </a:r>
            <a:endParaRPr sz="1800">
              <a:latin typeface="Symbol"/>
              <a:cs typeface="Symbol"/>
            </a:endParaRPr>
          </a:p>
          <a:p>
            <a:pPr marL="38100">
              <a:lnSpc>
                <a:spcPts val="1989"/>
              </a:lnSpc>
            </a:pPr>
            <a:r>
              <a:rPr sz="1800" spc="-220" dirty="0">
                <a:latin typeface="Times New Roman"/>
                <a:cs typeface="Times New Roman"/>
              </a:rPr>
              <a:t>1</a:t>
            </a:r>
            <a:r>
              <a:rPr sz="2700" spc="-330" baseline="3086" dirty="0">
                <a:latin typeface="Symbol"/>
                <a:cs typeface="Symbol"/>
              </a:rPr>
              <a:t></a:t>
            </a:r>
            <a:r>
              <a:rPr sz="2700" spc="-330" baseline="-15432" dirty="0">
                <a:latin typeface="Symbol"/>
                <a:cs typeface="Symbol"/>
              </a:rPr>
              <a:t></a:t>
            </a:r>
            <a:endParaRPr sz="2700" baseline="-15432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112450" y="4706230"/>
            <a:ext cx="69342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15" dirty="0">
                <a:latin typeface="Times New Roman"/>
                <a:cs typeface="Times New Roman"/>
              </a:rPr>
              <a:t>0</a:t>
            </a:r>
            <a:r>
              <a:rPr sz="2700" spc="22" baseline="26234" dirty="0">
                <a:latin typeface="Symbol"/>
                <a:cs typeface="Symbol"/>
              </a:rPr>
              <a:t></a:t>
            </a:r>
            <a:r>
              <a:rPr sz="2700" spc="-44" baseline="26234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Symbol"/>
                <a:cs typeface="Symbol"/>
              </a:rPr>
              <a:t>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i="1" spc="5" dirty="0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33390" y="4817982"/>
            <a:ext cx="815340" cy="530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>
              <a:lnSpc>
                <a:spcPts val="1989"/>
              </a:lnSpc>
              <a:spcBef>
                <a:spcPts val="95"/>
              </a:spcBef>
              <a:tabLst>
                <a:tab pos="570230" algn="l"/>
              </a:tabLst>
            </a:pPr>
            <a:r>
              <a:rPr sz="1800" spc="5" dirty="0">
                <a:latin typeface="Symbol"/>
                <a:cs typeface="Symbol"/>
              </a:rPr>
              <a:t></a:t>
            </a:r>
            <a:r>
              <a:rPr sz="1800" spc="5" dirty="0">
                <a:latin typeface="Times New Roman"/>
                <a:cs typeface="Times New Roman"/>
              </a:rPr>
              <a:t>	</a:t>
            </a:r>
            <a:r>
              <a:rPr sz="1800" spc="5" dirty="0">
                <a:latin typeface="Symbol"/>
                <a:cs typeface="Symbol"/>
              </a:rPr>
              <a:t></a:t>
            </a:r>
            <a:endParaRPr sz="1800">
              <a:latin typeface="Symbol"/>
              <a:cs typeface="Symbol"/>
            </a:endParaRPr>
          </a:p>
          <a:p>
            <a:pPr marL="38100">
              <a:lnSpc>
                <a:spcPts val="1989"/>
              </a:lnSpc>
              <a:tabLst>
                <a:tab pos="570230" algn="l"/>
              </a:tabLst>
            </a:pPr>
            <a:r>
              <a:rPr sz="1800" spc="5" dirty="0">
                <a:latin typeface="Times New Roman"/>
                <a:cs typeface="Times New Roman"/>
              </a:rPr>
              <a:t>1</a:t>
            </a:r>
            <a:r>
              <a:rPr sz="1800" spc="245" dirty="0">
                <a:latin typeface="Times New Roman"/>
                <a:cs typeface="Times New Roman"/>
              </a:rPr>
              <a:t> </a:t>
            </a:r>
            <a:r>
              <a:rPr sz="2700" spc="-517" baseline="3086" dirty="0">
                <a:latin typeface="Symbol"/>
                <a:cs typeface="Symbol"/>
              </a:rPr>
              <a:t></a:t>
            </a:r>
            <a:r>
              <a:rPr sz="2700" spc="-517" baseline="-15432" dirty="0">
                <a:latin typeface="Symbol"/>
                <a:cs typeface="Symbol"/>
              </a:rPr>
              <a:t></a:t>
            </a:r>
            <a:r>
              <a:rPr sz="2700" spc="-517" baseline="-15432" dirty="0">
                <a:latin typeface="Times New Roman"/>
                <a:cs typeface="Times New Roman"/>
              </a:rPr>
              <a:t>	</a:t>
            </a:r>
            <a:r>
              <a:rPr sz="2700" spc="-337" baseline="3086" dirty="0">
                <a:latin typeface="Symbol"/>
                <a:cs typeface="Symbol"/>
              </a:rPr>
              <a:t></a:t>
            </a:r>
            <a:r>
              <a:rPr sz="2700" spc="-337" baseline="-15432" dirty="0">
                <a:latin typeface="Symbol"/>
                <a:cs typeface="Symbol"/>
              </a:rPr>
              <a:t></a:t>
            </a:r>
            <a:r>
              <a:rPr sz="1800" spc="-225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33390" y="4706230"/>
            <a:ext cx="81534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5" dirty="0">
                <a:latin typeface="Times New Roman"/>
                <a:cs typeface="Times New Roman"/>
              </a:rPr>
              <a:t>1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2700" spc="7" baseline="26234" dirty="0">
                <a:latin typeface="Symbol"/>
                <a:cs typeface="Symbol"/>
              </a:rPr>
              <a:t></a:t>
            </a:r>
            <a:r>
              <a:rPr sz="2700" spc="-30" baseline="26234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Symbol"/>
                <a:cs typeface="Symbol"/>
              </a:rPr>
              <a:t>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2700" spc="22" baseline="26234" dirty="0">
                <a:latin typeface="Symbol"/>
                <a:cs typeface="Symbol"/>
              </a:rPr>
              <a:t></a:t>
            </a:r>
            <a:r>
              <a:rPr sz="1800" spc="15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83059" y="4817982"/>
            <a:ext cx="645795" cy="530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860" algn="ctr">
              <a:lnSpc>
                <a:spcPts val="1989"/>
              </a:lnSpc>
              <a:spcBef>
                <a:spcPts val="95"/>
              </a:spcBef>
            </a:pPr>
            <a:r>
              <a:rPr sz="1800" spc="60" dirty="0">
                <a:latin typeface="Symbol"/>
                <a:cs typeface="Symbol"/>
              </a:rPr>
              <a:t></a:t>
            </a:r>
            <a:endParaRPr sz="1800">
              <a:latin typeface="Symbol"/>
              <a:cs typeface="Symbol"/>
            </a:endParaRPr>
          </a:p>
          <a:p>
            <a:pPr algn="ctr">
              <a:lnSpc>
                <a:spcPts val="1989"/>
              </a:lnSpc>
            </a:pPr>
            <a:r>
              <a:rPr sz="1800" spc="5" dirty="0">
                <a:latin typeface="Times New Roman"/>
                <a:cs typeface="Times New Roman"/>
              </a:rPr>
              <a:t>3</a:t>
            </a:r>
            <a:r>
              <a:rPr sz="1800" spc="220" dirty="0">
                <a:latin typeface="Times New Roman"/>
                <a:cs typeface="Times New Roman"/>
              </a:rPr>
              <a:t> </a:t>
            </a:r>
            <a:r>
              <a:rPr sz="2700" spc="-1042" baseline="3086" dirty="0">
                <a:latin typeface="Symbol"/>
                <a:cs typeface="Symbol"/>
              </a:rPr>
              <a:t></a:t>
            </a:r>
            <a:r>
              <a:rPr sz="2700" spc="179" baseline="-15432" dirty="0">
                <a:latin typeface="Symbol"/>
                <a:cs typeface="Symbol"/>
              </a:rPr>
              <a:t></a:t>
            </a:r>
            <a:r>
              <a:rPr sz="2700" spc="-1042" baseline="3086" dirty="0">
                <a:latin typeface="Symbol"/>
                <a:cs typeface="Symbol"/>
              </a:rPr>
              <a:t></a:t>
            </a:r>
            <a:r>
              <a:rPr sz="2700" spc="7" baseline="-15432" dirty="0">
                <a:latin typeface="Symbol"/>
                <a:cs typeface="Symbol"/>
              </a:rPr>
              <a:t></a:t>
            </a:r>
            <a:r>
              <a:rPr sz="2700" spc="52" baseline="-15432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79825" y="4599567"/>
            <a:ext cx="65024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700" spc="7" baseline="-26234" dirty="0">
                <a:latin typeface="Times New Roman"/>
                <a:cs typeface="Times New Roman"/>
              </a:rPr>
              <a:t>1</a:t>
            </a:r>
            <a:r>
              <a:rPr sz="2700" spc="300" baseline="-26234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Symbol"/>
                <a:cs typeface="Symbol"/>
              </a:rPr>
              <a:t>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2700" spc="7" baseline="-26234" dirty="0">
                <a:latin typeface="Times New Roman"/>
                <a:cs typeface="Times New Roman"/>
              </a:rPr>
              <a:t>0</a:t>
            </a:r>
            <a:endParaRPr sz="2700" baseline="-26234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11320" y="4817982"/>
            <a:ext cx="622300" cy="530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7495">
              <a:lnSpc>
                <a:spcPts val="1989"/>
              </a:lnSpc>
              <a:spcBef>
                <a:spcPts val="95"/>
              </a:spcBef>
            </a:pPr>
            <a:r>
              <a:rPr sz="1800" spc="60" dirty="0">
                <a:latin typeface="Symbol"/>
                <a:cs typeface="Symbol"/>
              </a:rPr>
              <a:t></a:t>
            </a:r>
            <a:endParaRPr sz="1800">
              <a:latin typeface="Symbol"/>
              <a:cs typeface="Symbol"/>
            </a:endParaRPr>
          </a:p>
          <a:p>
            <a:pPr marL="38100">
              <a:lnSpc>
                <a:spcPts val="1989"/>
              </a:lnSpc>
            </a:pPr>
            <a:r>
              <a:rPr sz="1800" spc="-185" dirty="0">
                <a:latin typeface="Symbol"/>
                <a:cs typeface="Symbol"/>
              </a:rPr>
              <a:t></a:t>
            </a:r>
            <a:r>
              <a:rPr sz="1800" spc="-185" dirty="0">
                <a:latin typeface="Times New Roman"/>
                <a:cs typeface="Times New Roman"/>
              </a:rPr>
              <a:t>1</a:t>
            </a:r>
            <a:r>
              <a:rPr sz="2700" spc="-277" baseline="3086" dirty="0">
                <a:latin typeface="Symbol"/>
                <a:cs typeface="Symbol"/>
              </a:rPr>
              <a:t></a:t>
            </a:r>
            <a:r>
              <a:rPr sz="2700" spc="-277" baseline="-15432" dirty="0">
                <a:latin typeface="Symbol"/>
                <a:cs typeface="Symbol"/>
              </a:rPr>
              <a:t></a:t>
            </a:r>
            <a:r>
              <a:rPr sz="2700" spc="-277" baseline="3086" dirty="0">
                <a:latin typeface="Symbol"/>
                <a:cs typeface="Symbol"/>
              </a:rPr>
              <a:t></a:t>
            </a:r>
            <a:r>
              <a:rPr sz="2700" spc="-277" baseline="-15432" dirty="0">
                <a:latin typeface="Symbol"/>
                <a:cs typeface="Symbol"/>
              </a:rPr>
              <a:t></a:t>
            </a:r>
            <a:r>
              <a:rPr sz="1800" spc="-185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468434" y="4599567"/>
            <a:ext cx="56515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700" spc="7" baseline="-26234" dirty="0">
                <a:latin typeface="Times New Roman"/>
                <a:cs typeface="Times New Roman"/>
              </a:rPr>
              <a:t>1</a:t>
            </a:r>
            <a:r>
              <a:rPr sz="2700" spc="22" baseline="-26234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Symbol"/>
                <a:cs typeface="Symbol"/>
              </a:rPr>
              <a:t></a:t>
            </a:r>
            <a:r>
              <a:rPr sz="2700" spc="60" baseline="-26234" dirty="0">
                <a:latin typeface="Times New Roman"/>
                <a:cs typeface="Times New Roman"/>
              </a:rPr>
              <a:t>1</a:t>
            </a:r>
            <a:endParaRPr sz="2700" baseline="-26234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530694" y="4295542"/>
            <a:ext cx="4864735" cy="105283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35"/>
              </a:spcBef>
              <a:tabLst>
                <a:tab pos="589915" algn="l"/>
                <a:tab pos="979169" algn="l"/>
                <a:tab pos="1677670" algn="l"/>
                <a:tab pos="2007870" algn="l"/>
                <a:tab pos="2933065" algn="l"/>
                <a:tab pos="3261995" algn="l"/>
                <a:tab pos="3872865" algn="l"/>
                <a:tab pos="4292600" algn="l"/>
                <a:tab pos="4619625" algn="l"/>
              </a:tabLst>
            </a:pPr>
            <a:r>
              <a:rPr sz="2700" spc="7" baseline="-4629" dirty="0">
                <a:latin typeface="Symbol"/>
                <a:cs typeface="Symbol"/>
              </a:rPr>
              <a:t></a:t>
            </a:r>
            <a:r>
              <a:rPr sz="2700" spc="44" baseline="-4629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1	0	2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2700" spc="67" baseline="-4629" dirty="0">
                <a:latin typeface="Symbol"/>
                <a:cs typeface="Symbol"/>
              </a:rPr>
              <a:t></a:t>
            </a:r>
            <a:r>
              <a:rPr sz="1800" spc="45" dirty="0">
                <a:latin typeface="Times New Roman"/>
                <a:cs typeface="Times New Roman"/>
              </a:rPr>
              <a:t>0	</a:t>
            </a:r>
            <a:r>
              <a:rPr sz="1800" spc="5" dirty="0">
                <a:latin typeface="Times New Roman"/>
                <a:cs typeface="Times New Roman"/>
              </a:rPr>
              <a:t>0	</a:t>
            </a:r>
            <a:r>
              <a:rPr sz="1800" spc="5" dirty="0">
                <a:latin typeface="Symbol"/>
                <a:cs typeface="Symbol"/>
              </a:rPr>
              <a:t></a:t>
            </a:r>
            <a:r>
              <a:rPr sz="1800" spc="-15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2</a:t>
            </a:r>
            <a:r>
              <a:rPr sz="2700" spc="82" baseline="-4629" dirty="0">
                <a:latin typeface="Symbol"/>
                <a:cs typeface="Symbol"/>
              </a:rPr>
              <a:t></a:t>
            </a:r>
            <a:r>
              <a:rPr sz="1800" spc="55" dirty="0">
                <a:latin typeface="Symbol"/>
                <a:cs typeface="Symbol"/>
              </a:rPr>
              <a:t></a:t>
            </a:r>
            <a:r>
              <a:rPr sz="1800" spc="55" dirty="0">
                <a:latin typeface="Times New Roman"/>
                <a:cs typeface="Times New Roman"/>
              </a:rPr>
              <a:t>1	</a:t>
            </a:r>
            <a:r>
              <a:rPr sz="1800" spc="5" dirty="0">
                <a:latin typeface="Times New Roman"/>
                <a:cs typeface="Times New Roman"/>
              </a:rPr>
              <a:t>0	</a:t>
            </a:r>
            <a:r>
              <a:rPr sz="1800" spc="5" dirty="0">
                <a:latin typeface="Symbol"/>
                <a:cs typeface="Symbol"/>
              </a:rPr>
              <a:t></a:t>
            </a:r>
            <a:r>
              <a:rPr sz="1800" spc="-15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2</a:t>
            </a:r>
            <a:r>
              <a:rPr sz="2700" spc="15" baseline="-4629" dirty="0">
                <a:latin typeface="Symbol"/>
                <a:cs typeface="Symbol"/>
              </a:rPr>
              <a:t></a:t>
            </a:r>
            <a:r>
              <a:rPr sz="2700" spc="15" baseline="-4629" dirty="0">
                <a:latin typeface="Times New Roman"/>
                <a:cs typeface="Times New Roman"/>
              </a:rPr>
              <a:t>	</a:t>
            </a:r>
            <a:r>
              <a:rPr sz="2700" spc="30" baseline="-4629" dirty="0">
                <a:latin typeface="Symbol"/>
                <a:cs typeface="Symbol"/>
              </a:rPr>
              <a:t></a:t>
            </a:r>
            <a:r>
              <a:rPr sz="1800" spc="20" dirty="0">
                <a:latin typeface="Times New Roman"/>
                <a:cs typeface="Times New Roman"/>
              </a:rPr>
              <a:t>2	</a:t>
            </a:r>
            <a:r>
              <a:rPr sz="1800" spc="5" dirty="0">
                <a:latin typeface="Times New Roman"/>
                <a:cs typeface="Times New Roman"/>
              </a:rPr>
              <a:t>0	</a:t>
            </a:r>
            <a:r>
              <a:rPr sz="1800" spc="15" dirty="0">
                <a:latin typeface="Times New Roman"/>
                <a:cs typeface="Times New Roman"/>
              </a:rPr>
              <a:t>0</a:t>
            </a:r>
            <a:r>
              <a:rPr sz="2700" spc="22" baseline="-4629" dirty="0">
                <a:latin typeface="Symbol"/>
                <a:cs typeface="Symbol"/>
              </a:rPr>
              <a:t></a:t>
            </a:r>
            <a:endParaRPr sz="2700" baseline="-4629">
              <a:latin typeface="Symbol"/>
              <a:cs typeface="Symbol"/>
            </a:endParaRPr>
          </a:p>
          <a:p>
            <a:pPr marL="50800">
              <a:lnSpc>
                <a:spcPct val="100000"/>
              </a:lnSpc>
              <a:spcBef>
                <a:spcPts val="535"/>
              </a:spcBef>
              <a:tabLst>
                <a:tab pos="588010" algn="l"/>
                <a:tab pos="1679575" algn="l"/>
                <a:tab pos="2931795" algn="l"/>
                <a:tab pos="4294505" algn="l"/>
              </a:tabLst>
            </a:pPr>
            <a:r>
              <a:rPr sz="2700" spc="7" baseline="-27777" dirty="0">
                <a:latin typeface="Symbol"/>
                <a:cs typeface="Symbol"/>
              </a:rPr>
              <a:t></a:t>
            </a:r>
            <a:r>
              <a:rPr sz="2700" spc="7" baseline="-27777" dirty="0">
                <a:latin typeface="Times New Roman"/>
                <a:cs typeface="Times New Roman"/>
              </a:rPr>
              <a:t>	</a:t>
            </a:r>
            <a:r>
              <a:rPr sz="1800" spc="5" dirty="0">
                <a:latin typeface="Times New Roman"/>
                <a:cs typeface="Times New Roman"/>
              </a:rPr>
              <a:t>1	2	1	2</a:t>
            </a:r>
            <a:endParaRPr sz="18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535"/>
              </a:spcBef>
              <a:tabLst>
                <a:tab pos="589915" algn="l"/>
                <a:tab pos="1677670" algn="l"/>
                <a:tab pos="2933065" algn="l"/>
                <a:tab pos="4292600" algn="l"/>
              </a:tabLst>
            </a:pPr>
            <a:r>
              <a:rPr sz="2700" spc="-209" baseline="3086" dirty="0">
                <a:latin typeface="Symbol"/>
                <a:cs typeface="Symbol"/>
              </a:rPr>
              <a:t></a:t>
            </a:r>
            <a:r>
              <a:rPr sz="2700" spc="-209" baseline="-15432" dirty="0">
                <a:latin typeface="Symbol"/>
                <a:cs typeface="Symbol"/>
              </a:rPr>
              <a:t></a:t>
            </a:r>
            <a:r>
              <a:rPr sz="1800" spc="-140" dirty="0">
                <a:latin typeface="Symbol"/>
                <a:cs typeface="Symbol"/>
              </a:rPr>
              <a:t></a:t>
            </a:r>
            <a:r>
              <a:rPr sz="1800" spc="-140" dirty="0">
                <a:latin typeface="Times New Roman"/>
                <a:cs typeface="Times New Roman"/>
              </a:rPr>
              <a:t>1	</a:t>
            </a:r>
            <a:r>
              <a:rPr sz="1800" spc="5" dirty="0">
                <a:latin typeface="Times New Roman"/>
                <a:cs typeface="Times New Roman"/>
              </a:rPr>
              <a:t>0	0	0	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718065" y="4706230"/>
            <a:ext cx="1166495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120" dirty="0">
                <a:latin typeface="Times New Roman"/>
                <a:cs typeface="Times New Roman"/>
              </a:rPr>
              <a:t>P</a:t>
            </a:r>
            <a:r>
              <a:rPr sz="1575" spc="-97" baseline="42328" dirty="0">
                <a:latin typeface="Symbol"/>
                <a:cs typeface="Symbol"/>
              </a:rPr>
              <a:t></a:t>
            </a:r>
            <a:r>
              <a:rPr sz="1575" baseline="42328" dirty="0">
                <a:latin typeface="Times New Roman"/>
                <a:cs typeface="Times New Roman"/>
              </a:rPr>
              <a:t>1</a:t>
            </a:r>
            <a:r>
              <a:rPr sz="1575" spc="-179" baseline="42328" dirty="0">
                <a:latin typeface="Times New Roman"/>
                <a:cs typeface="Times New Roman"/>
              </a:rPr>
              <a:t> </a:t>
            </a:r>
            <a:r>
              <a:rPr sz="1800" i="1" spc="90" dirty="0">
                <a:latin typeface="Times New Roman"/>
                <a:cs typeface="Times New Roman"/>
              </a:rPr>
              <a:t>A</a:t>
            </a:r>
            <a:r>
              <a:rPr sz="1800" i="1" spc="5" dirty="0">
                <a:latin typeface="Times New Roman"/>
                <a:cs typeface="Times New Roman"/>
              </a:rPr>
              <a:t>P</a:t>
            </a:r>
            <a:r>
              <a:rPr sz="1800" i="1" spc="-11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Symbol"/>
                <a:cs typeface="Symbol"/>
              </a:rPr>
              <a:t>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2700" spc="7" baseline="26234" dirty="0">
                <a:latin typeface="Symbol"/>
                <a:cs typeface="Symbol"/>
              </a:rPr>
              <a:t></a:t>
            </a:r>
            <a:r>
              <a:rPr sz="2700" spc="44" baseline="26234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"/>
            <a:ext cx="9144000" cy="462280"/>
          </a:xfrm>
          <a:custGeom>
            <a:avLst/>
            <a:gdLst/>
            <a:ahLst/>
            <a:cxnLst/>
            <a:rect l="l" t="t" r="r" b="b"/>
            <a:pathLst>
              <a:path w="9144000" h="462280">
                <a:moveTo>
                  <a:pt x="9144000" y="0"/>
                </a:moveTo>
                <a:lnTo>
                  <a:pt x="0" y="0"/>
                </a:lnTo>
                <a:lnTo>
                  <a:pt x="0" y="461962"/>
                </a:lnTo>
                <a:lnTo>
                  <a:pt x="9144000" y="461962"/>
                </a:lnTo>
                <a:lnTo>
                  <a:pt x="9144000" y="0"/>
                </a:lnTo>
                <a:close/>
              </a:path>
            </a:pathLst>
          </a:custGeom>
          <a:solidFill>
            <a:srgbClr val="C3D5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dirty="0"/>
              <a:t>Contoh</a:t>
            </a:r>
            <a:r>
              <a:rPr spc="-50" dirty="0"/>
              <a:t> </a:t>
            </a:r>
            <a:r>
              <a:rPr spc="-5" dirty="0"/>
              <a:t>Diagonalisasi</a:t>
            </a:r>
            <a:r>
              <a:rPr spc="5" dirty="0"/>
              <a:t> </a:t>
            </a:r>
            <a:r>
              <a:rPr dirty="0"/>
              <a:t>Matriks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8916" y="1019682"/>
            <a:ext cx="41916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omic Sans MS"/>
                <a:cs typeface="Comic Sans MS"/>
              </a:rPr>
              <a:t>Cari</a:t>
            </a:r>
            <a:r>
              <a:rPr sz="2000" spc="-2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matriks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P </a:t>
            </a:r>
            <a:r>
              <a:rPr sz="2000" spc="-5" dirty="0">
                <a:latin typeface="Comic Sans MS"/>
                <a:cs typeface="Comic Sans MS"/>
              </a:rPr>
              <a:t>yang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mendiagonalkan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15752" y="1061452"/>
            <a:ext cx="326390" cy="6229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81610">
              <a:lnSpc>
                <a:spcPts val="2335"/>
              </a:lnSpc>
              <a:spcBef>
                <a:spcPts val="125"/>
              </a:spcBef>
            </a:pPr>
            <a:r>
              <a:rPr sz="2150" spc="5" dirty="0">
                <a:latin typeface="Symbol"/>
                <a:cs typeface="Symbol"/>
              </a:rPr>
              <a:t></a:t>
            </a:r>
            <a:endParaRPr sz="2150">
              <a:latin typeface="Symbol"/>
              <a:cs typeface="Symbol"/>
            </a:endParaRPr>
          </a:p>
          <a:p>
            <a:pPr marL="38100">
              <a:lnSpc>
                <a:spcPts val="2335"/>
              </a:lnSpc>
            </a:pPr>
            <a:r>
              <a:rPr sz="3225" spc="-382" baseline="-2583" dirty="0">
                <a:latin typeface="Times New Roman"/>
                <a:cs typeface="Times New Roman"/>
              </a:rPr>
              <a:t>2</a:t>
            </a:r>
            <a:r>
              <a:rPr sz="2150" spc="-254" dirty="0">
                <a:latin typeface="Symbol"/>
                <a:cs typeface="Symbol"/>
              </a:rPr>
              <a:t></a:t>
            </a:r>
            <a:r>
              <a:rPr sz="3225" spc="-382" baseline="-18087" dirty="0">
                <a:latin typeface="Symbol"/>
                <a:cs typeface="Symbol"/>
              </a:rPr>
              <a:t></a:t>
            </a:r>
            <a:endParaRPr sz="3225" baseline="-18087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14067" y="796073"/>
            <a:ext cx="327660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225" spc="52" baseline="-25839" dirty="0">
                <a:latin typeface="Times New Roman"/>
                <a:cs typeface="Times New Roman"/>
              </a:rPr>
              <a:t>0</a:t>
            </a:r>
            <a:r>
              <a:rPr sz="2150" spc="35" dirty="0">
                <a:latin typeface="Symbol"/>
                <a:cs typeface="Symbol"/>
              </a:rPr>
              <a:t>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43853" y="426891"/>
            <a:ext cx="1910714" cy="127254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511809">
              <a:lnSpc>
                <a:spcPct val="100000"/>
              </a:lnSpc>
              <a:spcBef>
                <a:spcPts val="785"/>
              </a:spcBef>
              <a:tabLst>
                <a:tab pos="1207135" algn="l"/>
                <a:tab pos="1607820" algn="l"/>
              </a:tabLst>
            </a:pPr>
            <a:r>
              <a:rPr sz="3225" spc="7" baseline="-3875" dirty="0">
                <a:latin typeface="Symbol"/>
                <a:cs typeface="Symbol"/>
              </a:rPr>
              <a:t></a:t>
            </a:r>
            <a:r>
              <a:rPr sz="3225" spc="307" baseline="-3875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Times New Roman"/>
                <a:cs typeface="Times New Roman"/>
              </a:rPr>
              <a:t>1	0	</a:t>
            </a:r>
            <a:r>
              <a:rPr sz="2150" spc="35" dirty="0">
                <a:latin typeface="Times New Roman"/>
                <a:cs typeface="Times New Roman"/>
              </a:rPr>
              <a:t>0</a:t>
            </a:r>
            <a:r>
              <a:rPr sz="3225" spc="52" baseline="-3875" dirty="0">
                <a:latin typeface="Symbol"/>
                <a:cs typeface="Symbol"/>
              </a:rPr>
              <a:t></a:t>
            </a:r>
            <a:endParaRPr sz="3225" baseline="-3875">
              <a:latin typeface="Symbol"/>
              <a:cs typeface="Symbol"/>
            </a:endParaRPr>
          </a:p>
          <a:p>
            <a:pPr marL="63500">
              <a:lnSpc>
                <a:spcPts val="1825"/>
              </a:lnSpc>
              <a:spcBef>
                <a:spcPts val="690"/>
              </a:spcBef>
              <a:tabLst>
                <a:tab pos="1209040" algn="l"/>
              </a:tabLst>
            </a:pPr>
            <a:r>
              <a:rPr sz="2150" i="1" spc="10" dirty="0">
                <a:latin typeface="Times New Roman"/>
                <a:cs typeface="Times New Roman"/>
              </a:rPr>
              <a:t>A</a:t>
            </a:r>
            <a:r>
              <a:rPr sz="2150" i="1" spc="-80" dirty="0">
                <a:latin typeface="Times New Roman"/>
                <a:cs typeface="Times New Roman"/>
              </a:rPr>
              <a:t> </a:t>
            </a:r>
            <a:r>
              <a:rPr sz="2150" spc="10" dirty="0">
                <a:latin typeface="Symbol"/>
                <a:cs typeface="Symbol"/>
              </a:rPr>
              <a:t></a:t>
            </a:r>
            <a:r>
              <a:rPr sz="2150" spc="15" dirty="0">
                <a:latin typeface="Times New Roman"/>
                <a:cs typeface="Times New Roman"/>
              </a:rPr>
              <a:t> </a:t>
            </a:r>
            <a:r>
              <a:rPr sz="3225" spc="7" baseline="25839" dirty="0">
                <a:latin typeface="Symbol"/>
                <a:cs typeface="Symbol"/>
              </a:rPr>
              <a:t></a:t>
            </a:r>
            <a:r>
              <a:rPr sz="3225" spc="315" baseline="25839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Times New Roman"/>
                <a:cs typeface="Times New Roman"/>
              </a:rPr>
              <a:t>1	2</a:t>
            </a:r>
            <a:endParaRPr sz="2150">
              <a:latin typeface="Times New Roman"/>
              <a:cs typeface="Times New Roman"/>
            </a:endParaRPr>
          </a:p>
          <a:p>
            <a:pPr marL="511809">
              <a:lnSpc>
                <a:spcPts val="1635"/>
              </a:lnSpc>
            </a:pPr>
            <a:r>
              <a:rPr sz="2150" spc="5" dirty="0">
                <a:latin typeface="Symbol"/>
                <a:cs typeface="Symbol"/>
              </a:rPr>
              <a:t></a:t>
            </a:r>
            <a:endParaRPr sz="2150">
              <a:latin typeface="Symbol"/>
              <a:cs typeface="Symbol"/>
            </a:endParaRPr>
          </a:p>
          <a:p>
            <a:pPr marL="511809">
              <a:lnSpc>
                <a:spcPts val="2390"/>
              </a:lnSpc>
              <a:tabLst>
                <a:tab pos="1207135" algn="l"/>
              </a:tabLst>
            </a:pPr>
            <a:r>
              <a:rPr sz="3225" spc="-375" baseline="2583" dirty="0">
                <a:latin typeface="Symbol"/>
                <a:cs typeface="Symbol"/>
              </a:rPr>
              <a:t></a:t>
            </a:r>
            <a:r>
              <a:rPr sz="3225" spc="-375" baseline="-15503" dirty="0">
                <a:latin typeface="Symbol"/>
                <a:cs typeface="Symbol"/>
              </a:rPr>
              <a:t></a:t>
            </a:r>
            <a:r>
              <a:rPr sz="2150" spc="-250" dirty="0">
                <a:latin typeface="Symbol"/>
                <a:cs typeface="Symbol"/>
              </a:rPr>
              <a:t></a:t>
            </a:r>
            <a:r>
              <a:rPr sz="2150" spc="-225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Times New Roman"/>
                <a:cs typeface="Times New Roman"/>
              </a:rPr>
              <a:t>3	5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143125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5">
                <a:moveTo>
                  <a:pt x="0" y="0"/>
                </a:moveTo>
                <a:lnTo>
                  <a:pt x="9144000" y="165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50240" y="2292174"/>
            <a:ext cx="5544185" cy="347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00" spc="-5" dirty="0">
                <a:latin typeface="Comic Sans MS"/>
                <a:cs typeface="Comic Sans MS"/>
              </a:rPr>
              <a:t>Polinominal</a:t>
            </a:r>
            <a:r>
              <a:rPr sz="2000" spc="-4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karakteristik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dari</a:t>
            </a:r>
            <a:r>
              <a:rPr sz="2000" spc="25" dirty="0">
                <a:latin typeface="Comic Sans MS"/>
                <a:cs typeface="Comic Sans MS"/>
              </a:rPr>
              <a:t> </a:t>
            </a:r>
            <a:r>
              <a:rPr sz="2100" i="1" spc="-75" dirty="0">
                <a:latin typeface="Comic Sans MS"/>
                <a:cs typeface="Comic Sans MS"/>
              </a:rPr>
              <a:t>A</a:t>
            </a:r>
            <a:r>
              <a:rPr sz="2100" i="1" spc="-3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dicari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dengan</a:t>
            </a:r>
            <a:r>
              <a:rPr sz="2000" spc="1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: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7250" y="3100323"/>
            <a:ext cx="2286000" cy="400050"/>
          </a:xfrm>
          <a:prstGeom prst="rect">
            <a:avLst/>
          </a:prstGeom>
          <a:solidFill>
            <a:srgbClr val="DDD9C3"/>
          </a:solidFill>
        </p:spPr>
        <p:txBody>
          <a:bodyPr vert="horz" wrap="square" lIns="0" tIns="21590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170"/>
              </a:spcBef>
            </a:pPr>
            <a:r>
              <a:rPr sz="2000" spc="-5" dirty="0">
                <a:solidFill>
                  <a:srgbClr val="CC0000"/>
                </a:solidFill>
                <a:latin typeface="Comic Sans MS"/>
                <a:cs typeface="Comic Sans MS"/>
              </a:rPr>
              <a:t>det</a:t>
            </a:r>
            <a:r>
              <a:rPr sz="2000" spc="-25" dirty="0">
                <a:solidFill>
                  <a:srgbClr val="CC0000"/>
                </a:solidFill>
                <a:latin typeface="Comic Sans MS"/>
                <a:cs typeface="Comic Sans MS"/>
              </a:rPr>
              <a:t> </a:t>
            </a:r>
            <a:r>
              <a:rPr sz="2000" spc="-20" dirty="0">
                <a:solidFill>
                  <a:srgbClr val="CC0000"/>
                </a:solidFill>
                <a:latin typeface="Comic Sans MS"/>
                <a:cs typeface="Comic Sans MS"/>
              </a:rPr>
              <a:t>(</a:t>
            </a:r>
            <a:r>
              <a:rPr sz="2000" spc="-20" dirty="0">
                <a:solidFill>
                  <a:srgbClr val="CC0000"/>
                </a:solidFill>
                <a:latin typeface="Symbol"/>
                <a:cs typeface="Symbol"/>
              </a:rPr>
              <a:t></a:t>
            </a:r>
            <a:r>
              <a:rPr sz="2100" i="1" spc="-20" dirty="0">
                <a:solidFill>
                  <a:srgbClr val="CC0000"/>
                </a:solidFill>
                <a:latin typeface="Comic Sans MS"/>
                <a:cs typeface="Comic Sans MS"/>
              </a:rPr>
              <a:t>I</a:t>
            </a:r>
            <a:r>
              <a:rPr sz="2100" i="1" spc="-55" dirty="0">
                <a:solidFill>
                  <a:srgbClr val="CC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CC0000"/>
                </a:solidFill>
                <a:latin typeface="Comic Sans MS"/>
                <a:cs typeface="Comic Sans MS"/>
              </a:rPr>
              <a:t>–</a:t>
            </a:r>
            <a:r>
              <a:rPr sz="2000" spc="-5" dirty="0">
                <a:solidFill>
                  <a:srgbClr val="CC0000"/>
                </a:solidFill>
                <a:latin typeface="Comic Sans MS"/>
                <a:cs typeface="Comic Sans MS"/>
              </a:rPr>
              <a:t> </a:t>
            </a:r>
            <a:r>
              <a:rPr sz="2100" i="1" spc="-40" dirty="0">
                <a:solidFill>
                  <a:srgbClr val="CC0000"/>
                </a:solidFill>
                <a:latin typeface="Comic Sans MS"/>
                <a:cs typeface="Comic Sans MS"/>
              </a:rPr>
              <a:t>A</a:t>
            </a:r>
            <a:r>
              <a:rPr sz="2000" spc="-40" dirty="0">
                <a:solidFill>
                  <a:srgbClr val="CC0000"/>
                </a:solidFill>
                <a:latin typeface="Comic Sans MS"/>
                <a:cs typeface="Comic Sans MS"/>
              </a:rPr>
              <a:t>)</a:t>
            </a:r>
            <a:r>
              <a:rPr sz="2000" spc="-5" dirty="0">
                <a:solidFill>
                  <a:srgbClr val="CC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CC0000"/>
                </a:solidFill>
                <a:latin typeface="Comic Sans MS"/>
                <a:cs typeface="Comic Sans MS"/>
              </a:rPr>
              <a:t>=</a:t>
            </a:r>
            <a:r>
              <a:rPr sz="2000" spc="-10" dirty="0">
                <a:solidFill>
                  <a:srgbClr val="CC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CC0000"/>
                </a:solidFill>
                <a:latin typeface="Comic Sans MS"/>
                <a:cs typeface="Comic Sans MS"/>
              </a:rPr>
              <a:t>0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21273" y="2768021"/>
            <a:ext cx="0" cy="958215"/>
          </a:xfrm>
          <a:custGeom>
            <a:avLst/>
            <a:gdLst/>
            <a:ahLst/>
            <a:cxnLst/>
            <a:rect l="l" t="t" r="r" b="b"/>
            <a:pathLst>
              <a:path h="958214">
                <a:moveTo>
                  <a:pt x="0" y="0"/>
                </a:moveTo>
                <a:lnTo>
                  <a:pt x="0" y="958018"/>
                </a:lnTo>
              </a:path>
            </a:pathLst>
          </a:custGeom>
          <a:ln w="9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12443" y="2768021"/>
            <a:ext cx="0" cy="958215"/>
          </a:xfrm>
          <a:custGeom>
            <a:avLst/>
            <a:gdLst/>
            <a:ahLst/>
            <a:cxnLst/>
            <a:rect l="l" t="t" r="r" b="b"/>
            <a:pathLst>
              <a:path h="958214">
                <a:moveTo>
                  <a:pt x="0" y="0"/>
                </a:moveTo>
                <a:lnTo>
                  <a:pt x="0" y="958018"/>
                </a:lnTo>
              </a:path>
            </a:pathLst>
          </a:custGeom>
          <a:ln w="93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008447" y="2655058"/>
            <a:ext cx="3367404" cy="105283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15"/>
              </a:spcBef>
              <a:tabLst>
                <a:tab pos="833755" algn="l"/>
                <a:tab pos="1501140" algn="l"/>
              </a:tabLst>
            </a:pPr>
            <a:r>
              <a:rPr sz="1900" i="1" spc="-50" dirty="0">
                <a:latin typeface="Symbol"/>
                <a:cs typeface="Symbol"/>
              </a:rPr>
              <a:t></a:t>
            </a:r>
            <a:r>
              <a:rPr sz="1900" i="1" spc="-7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Symbol"/>
                <a:cs typeface="Symbol"/>
              </a:rPr>
              <a:t></a:t>
            </a:r>
            <a:r>
              <a:rPr sz="1800" spc="50" dirty="0">
                <a:latin typeface="Times New Roman"/>
                <a:cs typeface="Times New Roman"/>
              </a:rPr>
              <a:t>1	</a:t>
            </a:r>
            <a:r>
              <a:rPr sz="1800" spc="5" dirty="0">
                <a:latin typeface="Times New Roman"/>
                <a:cs typeface="Times New Roman"/>
              </a:rPr>
              <a:t>0	0</a:t>
            </a:r>
            <a:endParaRPr sz="1800">
              <a:latin typeface="Times New Roman"/>
              <a:cs typeface="Times New Roman"/>
            </a:endParaRPr>
          </a:p>
          <a:p>
            <a:pPr marL="135255">
              <a:lnSpc>
                <a:spcPct val="100000"/>
              </a:lnSpc>
              <a:spcBef>
                <a:spcPts val="415"/>
              </a:spcBef>
              <a:tabLst>
                <a:tab pos="661670" algn="l"/>
                <a:tab pos="1499870" algn="l"/>
                <a:tab pos="1873250" algn="l"/>
              </a:tabLst>
            </a:pPr>
            <a:r>
              <a:rPr sz="1800" spc="-15" dirty="0">
                <a:latin typeface="Symbol"/>
                <a:cs typeface="Symbol"/>
              </a:rPr>
              <a:t></a:t>
            </a:r>
            <a:r>
              <a:rPr sz="1800" spc="5" dirty="0">
                <a:latin typeface="Times New Roman"/>
                <a:cs typeface="Times New Roman"/>
              </a:rPr>
              <a:t>1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900" i="1" spc="-50" dirty="0">
                <a:latin typeface="Symbol"/>
                <a:cs typeface="Symbol"/>
              </a:rPr>
              <a:t></a:t>
            </a:r>
            <a:r>
              <a:rPr sz="1900" spc="-6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Symbol"/>
                <a:cs typeface="Symbol"/>
              </a:rPr>
              <a:t></a:t>
            </a:r>
            <a:r>
              <a:rPr sz="1800" spc="-16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2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5" dirty="0">
                <a:latin typeface="Times New Roman"/>
                <a:cs typeface="Times New Roman"/>
              </a:rPr>
              <a:t>0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5" dirty="0">
                <a:latin typeface="Symbol"/>
                <a:cs typeface="Symbol"/>
              </a:rPr>
              <a:t>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(</a:t>
            </a:r>
            <a:r>
              <a:rPr sz="1900" i="1" spc="-50" dirty="0">
                <a:latin typeface="Symbol"/>
                <a:cs typeface="Symbol"/>
              </a:rPr>
              <a:t></a:t>
            </a:r>
            <a:r>
              <a:rPr sz="1900" spc="-70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Symbol"/>
                <a:cs typeface="Symbol"/>
              </a:rPr>
              <a:t></a:t>
            </a:r>
            <a:r>
              <a:rPr sz="1800" spc="-145" dirty="0">
                <a:latin typeface="Times New Roman"/>
                <a:cs typeface="Times New Roman"/>
              </a:rPr>
              <a:t>1</a:t>
            </a:r>
            <a:r>
              <a:rPr sz="1800" spc="-15" dirty="0">
                <a:latin typeface="Times New Roman"/>
                <a:cs typeface="Times New Roman"/>
              </a:rPr>
              <a:t>)</a:t>
            </a:r>
            <a:r>
              <a:rPr sz="1800" spc="15" dirty="0">
                <a:latin typeface="Times New Roman"/>
                <a:cs typeface="Times New Roman"/>
              </a:rPr>
              <a:t>(</a:t>
            </a:r>
            <a:r>
              <a:rPr sz="1900" i="1" spc="-50" dirty="0">
                <a:latin typeface="Symbol"/>
                <a:cs typeface="Symbol"/>
              </a:rPr>
              <a:t></a:t>
            </a:r>
            <a:r>
              <a:rPr sz="1900" spc="-7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Symbol"/>
                <a:cs typeface="Symbol"/>
              </a:rPr>
              <a:t></a:t>
            </a:r>
            <a:r>
              <a:rPr sz="1800" spc="-1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2</a:t>
            </a:r>
            <a:r>
              <a:rPr sz="1800" spc="70" dirty="0">
                <a:latin typeface="Times New Roman"/>
                <a:cs typeface="Times New Roman"/>
              </a:rPr>
              <a:t>)</a:t>
            </a:r>
            <a:r>
              <a:rPr sz="1575" baseline="42328" dirty="0">
                <a:latin typeface="Times New Roman"/>
                <a:cs typeface="Times New Roman"/>
              </a:rPr>
              <a:t>2</a:t>
            </a:r>
            <a:endParaRPr sz="1575" baseline="42328">
              <a:latin typeface="Times New Roman"/>
              <a:cs typeface="Times New Roman"/>
            </a:endParaRPr>
          </a:p>
          <a:p>
            <a:pPr marL="189230">
              <a:lnSpc>
                <a:spcPct val="100000"/>
              </a:lnSpc>
              <a:spcBef>
                <a:spcPts val="415"/>
              </a:spcBef>
              <a:tabLst>
                <a:tab pos="774700" algn="l"/>
                <a:tab pos="1329690" algn="l"/>
              </a:tabLst>
            </a:pPr>
            <a:r>
              <a:rPr sz="1800" spc="5" dirty="0">
                <a:latin typeface="Times New Roman"/>
                <a:cs typeface="Times New Roman"/>
              </a:rPr>
              <a:t>3	</a:t>
            </a:r>
            <a:r>
              <a:rPr sz="1800" spc="-10" dirty="0">
                <a:latin typeface="Symbol"/>
                <a:cs typeface="Symbol"/>
              </a:rPr>
              <a:t></a:t>
            </a:r>
            <a:r>
              <a:rPr sz="1800" spc="5" dirty="0">
                <a:latin typeface="Times New Roman"/>
                <a:cs typeface="Times New Roman"/>
              </a:rPr>
              <a:t>5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900" i="1" spc="-50" dirty="0">
                <a:latin typeface="Symbol"/>
                <a:cs typeface="Symbol"/>
              </a:rPr>
              <a:t></a:t>
            </a:r>
            <a:r>
              <a:rPr sz="1900" spc="-6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Symbol"/>
                <a:cs typeface="Symbol"/>
              </a:rPr>
              <a:t></a:t>
            </a:r>
            <a:r>
              <a:rPr sz="1800" spc="-16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32956" y="3050655"/>
            <a:ext cx="1240790" cy="314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15" dirty="0">
                <a:latin typeface="Times New Roman"/>
                <a:cs typeface="Times New Roman"/>
              </a:rPr>
              <a:t>det(</a:t>
            </a:r>
            <a:r>
              <a:rPr sz="1900" i="1" spc="15" dirty="0">
                <a:latin typeface="Symbol"/>
                <a:cs typeface="Symbol"/>
              </a:rPr>
              <a:t></a:t>
            </a:r>
            <a:r>
              <a:rPr sz="1800" i="1" spc="15" dirty="0">
                <a:latin typeface="Times New Roman"/>
                <a:cs typeface="Times New Roman"/>
              </a:rPr>
              <a:t>I</a:t>
            </a:r>
            <a:r>
              <a:rPr sz="1800" i="1" spc="2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Symbol"/>
                <a:cs typeface="Symbol"/>
              </a:rPr>
              <a:t>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i="1" spc="-20" dirty="0">
                <a:latin typeface="Times New Roman"/>
                <a:cs typeface="Times New Roman"/>
              </a:rPr>
              <a:t>A</a:t>
            </a:r>
            <a:r>
              <a:rPr sz="1800" spc="-20" dirty="0">
                <a:latin typeface="Times New Roman"/>
                <a:cs typeface="Times New Roman"/>
              </a:rPr>
              <a:t>)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Symbol"/>
                <a:cs typeface="Symbol"/>
              </a:rPr>
              <a:t></a:t>
            </a:r>
            <a:endParaRPr sz="1800">
              <a:latin typeface="Symbol"/>
              <a:cs typeface="Symbol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91915" y="3874770"/>
            <a:ext cx="2177415" cy="325755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721868" y="3754475"/>
            <a:ext cx="4799330" cy="883285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2000" spc="-5" dirty="0">
                <a:latin typeface="Comic Sans MS"/>
                <a:cs typeface="Comic Sans MS"/>
              </a:rPr>
              <a:t>Persamaan</a:t>
            </a:r>
            <a:r>
              <a:rPr sz="2000" spc="-4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karakteristik:</a:t>
            </a:r>
            <a:endParaRPr sz="2000">
              <a:latin typeface="Comic Sans MS"/>
              <a:cs typeface="Comic Sans MS"/>
            </a:endParaRPr>
          </a:p>
          <a:p>
            <a:pPr marL="52069">
              <a:lnSpc>
                <a:spcPct val="100000"/>
              </a:lnSpc>
              <a:spcBef>
                <a:spcPts val="975"/>
              </a:spcBef>
            </a:pPr>
            <a:r>
              <a:rPr sz="2000" dirty="0">
                <a:latin typeface="Comic Sans MS"/>
                <a:cs typeface="Comic Sans MS"/>
              </a:rPr>
              <a:t>Nilai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eigen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dan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basis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ruang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eigen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adalah:</a:t>
            </a:r>
            <a:endParaRPr sz="2000">
              <a:latin typeface="Comic Sans MS"/>
              <a:cs typeface="Comic Sans MS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14626" y="4714875"/>
            <a:ext cx="4414603" cy="1219200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864819" y="6021425"/>
            <a:ext cx="733552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omic Sans MS"/>
                <a:cs typeface="Comic Sans MS"/>
              </a:rPr>
              <a:t>Karena</a:t>
            </a:r>
            <a:r>
              <a:rPr sz="2000" dirty="0">
                <a:latin typeface="Comic Sans MS"/>
                <a:cs typeface="Comic Sans MS"/>
              </a:rPr>
              <a:t> A</a:t>
            </a:r>
            <a:r>
              <a:rPr sz="2000" spc="-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matriks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3X3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dan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P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hanya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terdiri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dari</a:t>
            </a:r>
            <a:r>
              <a:rPr sz="2000" dirty="0">
                <a:latin typeface="Comic Sans MS"/>
                <a:cs typeface="Comic Sans MS"/>
              </a:rPr>
              <a:t> 2 </a:t>
            </a:r>
            <a:r>
              <a:rPr sz="2000" spc="-5" dirty="0">
                <a:latin typeface="Comic Sans MS"/>
                <a:cs typeface="Comic Sans MS"/>
              </a:rPr>
              <a:t>vektor basis, </a:t>
            </a:r>
            <a:r>
              <a:rPr sz="2000" spc="-58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maka</a:t>
            </a:r>
            <a:r>
              <a:rPr sz="2000" spc="-3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A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tidak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dapat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didiagonalkan.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"/>
            <a:ext cx="9144000" cy="462280"/>
          </a:xfrm>
          <a:custGeom>
            <a:avLst/>
            <a:gdLst/>
            <a:ahLst/>
            <a:cxnLst/>
            <a:rect l="l" t="t" r="r" b="b"/>
            <a:pathLst>
              <a:path w="9144000" h="462280">
                <a:moveTo>
                  <a:pt x="9144000" y="0"/>
                </a:moveTo>
                <a:lnTo>
                  <a:pt x="0" y="0"/>
                </a:lnTo>
                <a:lnTo>
                  <a:pt x="0" y="461962"/>
                </a:lnTo>
                <a:lnTo>
                  <a:pt x="9144000" y="461962"/>
                </a:lnTo>
                <a:lnTo>
                  <a:pt x="9144000" y="0"/>
                </a:lnTo>
                <a:close/>
              </a:path>
            </a:pathLst>
          </a:custGeom>
          <a:solidFill>
            <a:srgbClr val="C3D5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07717" y="17780"/>
            <a:ext cx="4530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Teorema</a:t>
            </a:r>
            <a:r>
              <a:rPr spc="-50" dirty="0"/>
              <a:t> </a:t>
            </a:r>
            <a:r>
              <a:rPr spc="-5" dirty="0"/>
              <a:t>Diagonalisasi</a:t>
            </a:r>
            <a:r>
              <a:rPr spc="5" dirty="0"/>
              <a:t> </a:t>
            </a:r>
            <a:r>
              <a:rPr dirty="0"/>
              <a:t>Matriks</a:t>
            </a:r>
          </a:p>
        </p:txBody>
      </p:sp>
      <p:sp>
        <p:nvSpPr>
          <p:cNvPr id="4" name="object 4"/>
          <p:cNvSpPr/>
          <p:nvPr/>
        </p:nvSpPr>
        <p:spPr>
          <a:xfrm>
            <a:off x="500062" y="928750"/>
            <a:ext cx="8229600" cy="1643380"/>
          </a:xfrm>
          <a:custGeom>
            <a:avLst/>
            <a:gdLst/>
            <a:ahLst/>
            <a:cxnLst/>
            <a:rect l="l" t="t" r="r" b="b"/>
            <a:pathLst>
              <a:path w="8229600" h="1643380">
                <a:moveTo>
                  <a:pt x="8229600" y="0"/>
                </a:moveTo>
                <a:lnTo>
                  <a:pt x="0" y="0"/>
                </a:lnTo>
                <a:lnTo>
                  <a:pt x="0" y="1642999"/>
                </a:lnTo>
                <a:lnTo>
                  <a:pt x="8229600" y="1642999"/>
                </a:lnTo>
                <a:lnTo>
                  <a:pt x="8229600" y="0"/>
                </a:lnTo>
                <a:close/>
              </a:path>
            </a:pathLst>
          </a:custGeom>
          <a:solidFill>
            <a:srgbClr val="C3D5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5248" y="948309"/>
            <a:ext cx="5702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omic Sans MS"/>
                <a:cs typeface="Comic Sans MS"/>
              </a:rPr>
              <a:t>Jika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4608" y="1285112"/>
            <a:ext cx="80181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6819900" algn="l"/>
              </a:tabLst>
            </a:pPr>
            <a:r>
              <a:rPr sz="2200" spc="-10" dirty="0">
                <a:latin typeface="Comic Sans MS"/>
                <a:cs typeface="Comic Sans MS"/>
              </a:rPr>
              <a:t>berpadanan</a:t>
            </a:r>
            <a:r>
              <a:rPr sz="2200" spc="280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dengan</a:t>
            </a:r>
            <a:r>
              <a:rPr sz="2200" spc="285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nilai</a:t>
            </a:r>
            <a:r>
              <a:rPr sz="2200" spc="28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eigen</a:t>
            </a:r>
            <a:r>
              <a:rPr sz="2200" spc="27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yang</a:t>
            </a:r>
            <a:r>
              <a:rPr sz="2200" spc="275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berbeda-beda	</a:t>
            </a:r>
            <a:r>
              <a:rPr sz="2200" spc="-5" dirty="0">
                <a:latin typeface="Symbol"/>
                <a:cs typeface="Symbol"/>
              </a:rPr>
              <a:t></a:t>
            </a:r>
            <a:r>
              <a:rPr sz="2175" spc="-7" baseline="-21072" dirty="0">
                <a:latin typeface="Comic Sans MS"/>
                <a:cs typeface="Comic Sans MS"/>
              </a:rPr>
              <a:t>1</a:t>
            </a:r>
            <a:r>
              <a:rPr sz="2200" spc="-5" dirty="0">
                <a:latin typeface="Comic Sans MS"/>
                <a:cs typeface="Comic Sans MS"/>
              </a:rPr>
              <a:t>,</a:t>
            </a:r>
            <a:r>
              <a:rPr sz="2200" spc="245" dirty="0">
                <a:latin typeface="Comic Sans MS"/>
                <a:cs typeface="Comic Sans MS"/>
              </a:rPr>
              <a:t> </a:t>
            </a:r>
            <a:r>
              <a:rPr sz="2200" dirty="0">
                <a:latin typeface="Symbol"/>
                <a:cs typeface="Symbol"/>
              </a:rPr>
              <a:t></a:t>
            </a:r>
            <a:r>
              <a:rPr sz="2175" baseline="-21072" dirty="0">
                <a:latin typeface="Comic Sans MS"/>
                <a:cs typeface="Comic Sans MS"/>
              </a:rPr>
              <a:t>2</a:t>
            </a:r>
            <a:r>
              <a:rPr sz="2200" dirty="0">
                <a:latin typeface="Comic Sans MS"/>
                <a:cs typeface="Comic Sans MS"/>
              </a:rPr>
              <a:t>,</a:t>
            </a:r>
            <a:r>
              <a:rPr sz="2200" spc="220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…,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4608" y="948309"/>
            <a:ext cx="8023225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8205">
              <a:lnSpc>
                <a:spcPct val="100000"/>
              </a:lnSpc>
              <a:spcBef>
                <a:spcPts val="95"/>
              </a:spcBef>
              <a:tabLst>
                <a:tab pos="1316355" algn="l"/>
                <a:tab pos="1785620" algn="l"/>
                <a:tab pos="2192655" algn="l"/>
                <a:tab pos="2646680" algn="l"/>
                <a:tab pos="3617595" algn="l"/>
                <a:tab pos="5579745" algn="l"/>
                <a:tab pos="6397625" algn="l"/>
                <a:tab pos="7056755" algn="l"/>
                <a:tab pos="7400925" algn="l"/>
              </a:tabLst>
            </a:pPr>
            <a:r>
              <a:rPr sz="2200" b="1" dirty="0">
                <a:latin typeface="Comic Sans MS"/>
                <a:cs typeface="Comic Sans MS"/>
              </a:rPr>
              <a:t>v</a:t>
            </a:r>
            <a:r>
              <a:rPr sz="2175" baseline="-21072" dirty="0">
                <a:latin typeface="Comic Sans MS"/>
                <a:cs typeface="Comic Sans MS"/>
              </a:rPr>
              <a:t>1</a:t>
            </a:r>
            <a:r>
              <a:rPr sz="2200" dirty="0">
                <a:latin typeface="Comic Sans MS"/>
                <a:cs typeface="Comic Sans MS"/>
              </a:rPr>
              <a:t>,	</a:t>
            </a:r>
            <a:r>
              <a:rPr sz="2200" b="1" spc="5" dirty="0">
                <a:latin typeface="Comic Sans MS"/>
                <a:cs typeface="Comic Sans MS"/>
              </a:rPr>
              <a:t>v</a:t>
            </a:r>
            <a:r>
              <a:rPr sz="2175" spc="7" baseline="-21072" dirty="0">
                <a:latin typeface="Comic Sans MS"/>
                <a:cs typeface="Comic Sans MS"/>
              </a:rPr>
              <a:t>2</a:t>
            </a:r>
            <a:r>
              <a:rPr sz="2200" spc="5" dirty="0">
                <a:latin typeface="Comic Sans MS"/>
                <a:cs typeface="Comic Sans MS"/>
              </a:rPr>
              <a:t>,	</a:t>
            </a:r>
            <a:r>
              <a:rPr sz="2200" dirty="0">
                <a:latin typeface="Comic Sans MS"/>
                <a:cs typeface="Comic Sans MS"/>
              </a:rPr>
              <a:t>…,	</a:t>
            </a:r>
            <a:r>
              <a:rPr sz="2200" b="1" spc="-20" dirty="0">
                <a:latin typeface="Comic Sans MS"/>
                <a:cs typeface="Comic Sans MS"/>
              </a:rPr>
              <a:t>v</a:t>
            </a:r>
            <a:r>
              <a:rPr sz="2325" i="1" spc="-30" baseline="-19713" dirty="0">
                <a:latin typeface="Comic Sans MS"/>
                <a:cs typeface="Comic Sans MS"/>
              </a:rPr>
              <a:t>k</a:t>
            </a:r>
            <a:r>
              <a:rPr sz="2200" spc="-20" dirty="0">
                <a:latin typeface="Comic Sans MS"/>
                <a:cs typeface="Comic Sans MS"/>
              </a:rPr>
              <a:t>,	</a:t>
            </a:r>
            <a:r>
              <a:rPr sz="2200" spc="-5" dirty="0">
                <a:latin typeface="Comic Sans MS"/>
                <a:cs typeface="Comic Sans MS"/>
              </a:rPr>
              <a:t>adalah	vektor-vektor	eigen	</a:t>
            </a:r>
            <a:r>
              <a:rPr sz="2200" spc="-10" dirty="0">
                <a:latin typeface="Comic Sans MS"/>
                <a:cs typeface="Comic Sans MS"/>
              </a:rPr>
              <a:t>dari	</a:t>
            </a:r>
            <a:r>
              <a:rPr sz="2200" spc="-5" dirty="0">
                <a:latin typeface="Comic Sans MS"/>
                <a:cs typeface="Comic Sans MS"/>
              </a:rPr>
              <a:t>A	</a:t>
            </a:r>
            <a:r>
              <a:rPr sz="2200" dirty="0">
                <a:latin typeface="Comic Sans MS"/>
                <a:cs typeface="Comic Sans MS"/>
              </a:rPr>
              <a:t>yang</a:t>
            </a:r>
            <a:endParaRPr sz="2200">
              <a:latin typeface="Comic Sans MS"/>
              <a:cs typeface="Comic Sans MS"/>
            </a:endParaRPr>
          </a:p>
          <a:p>
            <a:pPr marL="25400">
              <a:lnSpc>
                <a:spcPts val="2635"/>
              </a:lnSpc>
              <a:spcBef>
                <a:spcPts val="2650"/>
              </a:spcBef>
              <a:tabLst>
                <a:tab pos="617855" algn="l"/>
                <a:tab pos="1535430" algn="l"/>
                <a:tab pos="2066289" algn="l"/>
                <a:tab pos="2524760" algn="l"/>
                <a:tab pos="2922270" algn="l"/>
                <a:tab pos="3393440" algn="l"/>
                <a:tab pos="4355465" algn="l"/>
                <a:tab pos="5187950" algn="l"/>
                <a:tab pos="6509384" algn="l"/>
                <a:tab pos="7222490" algn="l"/>
              </a:tabLst>
            </a:pPr>
            <a:r>
              <a:rPr sz="2200" spc="-20" dirty="0">
                <a:latin typeface="Symbol"/>
                <a:cs typeface="Symbol"/>
              </a:rPr>
              <a:t></a:t>
            </a:r>
            <a:r>
              <a:rPr sz="2325" i="1" spc="-30" baseline="-19713" dirty="0">
                <a:latin typeface="Comic Sans MS"/>
                <a:cs typeface="Comic Sans MS"/>
              </a:rPr>
              <a:t>k</a:t>
            </a:r>
            <a:r>
              <a:rPr sz="2200" spc="-20" dirty="0">
                <a:latin typeface="Comic Sans MS"/>
                <a:cs typeface="Comic Sans MS"/>
              </a:rPr>
              <a:t>,	</a:t>
            </a:r>
            <a:r>
              <a:rPr sz="2200" spc="-5" dirty="0">
                <a:latin typeface="Comic Sans MS"/>
                <a:cs typeface="Comic Sans MS"/>
              </a:rPr>
              <a:t>maka	{</a:t>
            </a:r>
            <a:r>
              <a:rPr sz="2200" b="1" spc="-5" dirty="0">
                <a:latin typeface="Comic Sans MS"/>
                <a:cs typeface="Comic Sans MS"/>
              </a:rPr>
              <a:t>v</a:t>
            </a:r>
            <a:r>
              <a:rPr sz="2175" spc="-7" baseline="-21072" dirty="0">
                <a:latin typeface="Comic Sans MS"/>
                <a:cs typeface="Comic Sans MS"/>
              </a:rPr>
              <a:t>1</a:t>
            </a:r>
            <a:r>
              <a:rPr sz="2200" spc="-5" dirty="0">
                <a:latin typeface="Comic Sans MS"/>
                <a:cs typeface="Comic Sans MS"/>
              </a:rPr>
              <a:t>,	</a:t>
            </a:r>
            <a:r>
              <a:rPr sz="2200" b="1" dirty="0">
                <a:latin typeface="Comic Sans MS"/>
                <a:cs typeface="Comic Sans MS"/>
              </a:rPr>
              <a:t>v</a:t>
            </a:r>
            <a:r>
              <a:rPr sz="2175" baseline="-21072" dirty="0">
                <a:latin typeface="Comic Sans MS"/>
                <a:cs typeface="Comic Sans MS"/>
              </a:rPr>
              <a:t>2</a:t>
            </a:r>
            <a:r>
              <a:rPr sz="2200" dirty="0">
                <a:latin typeface="Comic Sans MS"/>
                <a:cs typeface="Comic Sans MS"/>
              </a:rPr>
              <a:t>,	…,	</a:t>
            </a:r>
            <a:r>
              <a:rPr sz="2200" b="1" spc="-15" dirty="0">
                <a:latin typeface="Comic Sans MS"/>
                <a:cs typeface="Comic Sans MS"/>
              </a:rPr>
              <a:t>v</a:t>
            </a:r>
            <a:r>
              <a:rPr sz="2325" i="1" spc="-22" baseline="-19713" dirty="0">
                <a:latin typeface="Comic Sans MS"/>
                <a:cs typeface="Comic Sans MS"/>
              </a:rPr>
              <a:t>k</a:t>
            </a:r>
            <a:r>
              <a:rPr sz="2200" spc="-15" dirty="0">
                <a:latin typeface="Comic Sans MS"/>
                <a:cs typeface="Comic Sans MS"/>
              </a:rPr>
              <a:t>}	</a:t>
            </a:r>
            <a:r>
              <a:rPr sz="2200" spc="-5" dirty="0">
                <a:latin typeface="Comic Sans MS"/>
                <a:cs typeface="Comic Sans MS"/>
              </a:rPr>
              <a:t>adalah	suatu	himpunan	yang	</a:t>
            </a:r>
            <a:r>
              <a:rPr sz="2200" spc="-10" dirty="0">
                <a:latin typeface="Comic Sans MS"/>
                <a:cs typeface="Comic Sans MS"/>
              </a:rPr>
              <a:t>bebas</a:t>
            </a:r>
            <a:endParaRPr sz="2200">
              <a:latin typeface="Comic Sans MS"/>
              <a:cs typeface="Comic Sans MS"/>
            </a:endParaRPr>
          </a:p>
          <a:p>
            <a:pPr marL="25400">
              <a:lnSpc>
                <a:spcPts val="2635"/>
              </a:lnSpc>
            </a:pPr>
            <a:r>
              <a:rPr sz="2200" spc="-5" dirty="0">
                <a:latin typeface="Comic Sans MS"/>
                <a:cs typeface="Comic Sans MS"/>
              </a:rPr>
              <a:t>secara</a:t>
            </a:r>
            <a:r>
              <a:rPr sz="2200" spc="-3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linier.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1500" y="3071812"/>
            <a:ext cx="8143875" cy="770255"/>
          </a:xfrm>
          <a:prstGeom prst="rect">
            <a:avLst/>
          </a:prstGeom>
          <a:solidFill>
            <a:srgbClr val="C3D59B"/>
          </a:solidFill>
        </p:spPr>
        <p:txBody>
          <a:bodyPr vert="horz" wrap="square" lIns="0" tIns="20955" rIns="0" bIns="0" rtlCol="0">
            <a:spAutoFit/>
          </a:bodyPr>
          <a:lstStyle/>
          <a:p>
            <a:pPr marL="194945">
              <a:lnSpc>
                <a:spcPts val="2745"/>
              </a:lnSpc>
              <a:spcBef>
                <a:spcPts val="165"/>
              </a:spcBef>
              <a:tabLst>
                <a:tab pos="1036319" algn="l"/>
                <a:tab pos="1882139" algn="l"/>
                <a:tab pos="3017520" algn="l"/>
                <a:tab pos="3811904" algn="l"/>
                <a:tab pos="5347970" algn="l"/>
                <a:tab pos="6650355" algn="l"/>
                <a:tab pos="7470140" algn="l"/>
              </a:tabLst>
            </a:pPr>
            <a:r>
              <a:rPr sz="2200" spc="-5" dirty="0">
                <a:latin typeface="Comic Sans MS"/>
                <a:cs typeface="Comic Sans MS"/>
              </a:rPr>
              <a:t>Jika	</a:t>
            </a:r>
            <a:r>
              <a:rPr sz="2200" dirty="0">
                <a:latin typeface="Comic Sans MS"/>
                <a:cs typeface="Comic Sans MS"/>
              </a:rPr>
              <a:t>suatu	</a:t>
            </a:r>
            <a:r>
              <a:rPr sz="2200" spc="-5" dirty="0">
                <a:latin typeface="Comic Sans MS"/>
                <a:cs typeface="Comic Sans MS"/>
              </a:rPr>
              <a:t>matriks	</a:t>
            </a:r>
            <a:r>
              <a:rPr sz="2200" spc="-30" dirty="0">
                <a:latin typeface="Comic Sans MS"/>
                <a:cs typeface="Comic Sans MS"/>
              </a:rPr>
              <a:t>A</a:t>
            </a:r>
            <a:r>
              <a:rPr sz="2300" i="1" spc="-30" dirty="0">
                <a:latin typeface="Comic Sans MS"/>
                <a:cs typeface="Comic Sans MS"/>
              </a:rPr>
              <a:t>n</a:t>
            </a:r>
            <a:r>
              <a:rPr sz="2200" spc="-30" dirty="0">
                <a:latin typeface="Symbol"/>
                <a:cs typeface="Symbol"/>
              </a:rPr>
              <a:t></a:t>
            </a:r>
            <a:r>
              <a:rPr sz="2300" i="1" spc="-30" dirty="0">
                <a:latin typeface="Comic Sans MS"/>
                <a:cs typeface="Comic Sans MS"/>
              </a:rPr>
              <a:t>n	</a:t>
            </a:r>
            <a:r>
              <a:rPr sz="2200" spc="-5" dirty="0">
                <a:latin typeface="Comic Sans MS"/>
                <a:cs typeface="Comic Sans MS"/>
              </a:rPr>
              <a:t>mempunyai	nilai-nilai	eigen	yang</a:t>
            </a:r>
            <a:endParaRPr sz="2200">
              <a:latin typeface="Comic Sans MS"/>
              <a:cs typeface="Comic Sans MS"/>
            </a:endParaRPr>
          </a:p>
          <a:p>
            <a:pPr marL="179705">
              <a:lnSpc>
                <a:spcPts val="2625"/>
              </a:lnSpc>
            </a:pPr>
            <a:r>
              <a:rPr sz="2200" spc="-5" dirty="0">
                <a:latin typeface="Comic Sans MS"/>
                <a:cs typeface="Comic Sans MS"/>
              </a:rPr>
              <a:t>berbeda-beda,</a:t>
            </a:r>
            <a:r>
              <a:rPr sz="2200" spc="-3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maka</a:t>
            </a:r>
            <a:r>
              <a:rPr sz="220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A</a:t>
            </a:r>
            <a:r>
              <a:rPr sz="2200" spc="10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dapat</a:t>
            </a:r>
            <a:r>
              <a:rPr sz="2200" spc="-5" dirty="0">
                <a:latin typeface="Comic Sans MS"/>
                <a:cs typeface="Comic Sans MS"/>
              </a:rPr>
              <a:t> didiagonalkan.</a:t>
            </a:r>
            <a:endParaRPr sz="2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1762</Words>
  <Application>Microsoft Office PowerPoint</Application>
  <PresentationFormat>On-screen Show (4:3)</PresentationFormat>
  <Paragraphs>284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Comic Sans MS</vt:lpstr>
      <vt:lpstr>Symbol</vt:lpstr>
      <vt:lpstr>Times New Roman</vt:lpstr>
      <vt:lpstr>Office Theme</vt:lpstr>
      <vt:lpstr>DIAGONALISASI</vt:lpstr>
      <vt:lpstr>Diagonalisasi Matriks</vt:lpstr>
      <vt:lpstr>Prosedur Diagonalisasi Matriks</vt:lpstr>
      <vt:lpstr>Contoh Diagonalisasi Matriks</vt:lpstr>
      <vt:lpstr>Contoh Diagonalisasi Matriks</vt:lpstr>
      <vt:lpstr>Contoh Diagonalisasi Matriks</vt:lpstr>
      <vt:lpstr>Contoh Diagonalisasi Matriks</vt:lpstr>
      <vt:lpstr>Contoh Diagonalisasi Matriks</vt:lpstr>
      <vt:lpstr>Teorema Diagonalisasi Matriks</vt:lpstr>
      <vt:lpstr>Diagonalisasi Matriks</vt:lpstr>
      <vt:lpstr>Diagonalisasi Matriks Segitiga</vt:lpstr>
      <vt:lpstr>DIAGONALISASI  ORTOGONAL</vt:lpstr>
      <vt:lpstr>Diketahui suatu matriks A, nxn, dan suatu matriks  ortogonal P sedemikian sehingga :</vt:lpstr>
      <vt:lpstr>Masalah Diagonalisasi Ortogonal (Bentuk Matriks)</vt:lpstr>
      <vt:lpstr>Diagonalisasi Matriks Simetris</vt:lpstr>
      <vt:lpstr>Masalah Diagonalisasi Ortogonal (Bentuk Matriks)</vt:lpstr>
      <vt:lpstr>Masalah Diagonalisasi Ortogonal (Bentuk Matriks)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papsi2</cp:lastModifiedBy>
  <cp:revision>1</cp:revision>
  <dcterms:created xsi:type="dcterms:W3CDTF">2021-06-14T11:58:03Z</dcterms:created>
  <dcterms:modified xsi:type="dcterms:W3CDTF">2021-06-14T12:02:34Z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2012-05-19T00:00:00Z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2021-06-14T00:00:00Z</vt:filetime>
  </property>
</Properties>
</file>