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61" r:id="rId2"/>
    <p:sldId id="300" r:id="rId3"/>
    <p:sldId id="362" r:id="rId4"/>
    <p:sldId id="363" r:id="rId5"/>
    <p:sldId id="317" r:id="rId6"/>
    <p:sldId id="319" r:id="rId7"/>
    <p:sldId id="345" r:id="rId8"/>
    <p:sldId id="352" r:id="rId9"/>
    <p:sldId id="346" r:id="rId10"/>
    <p:sldId id="364" r:id="rId11"/>
    <p:sldId id="353" r:id="rId12"/>
    <p:sldId id="3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. Suhartono, S.Si. M.Sc" initials="DSSM" lastIdx="18" clrIdx="0">
    <p:extLst>
      <p:ext uri="{19B8F6BF-5375-455C-9EA6-DF929625EA0E}">
        <p15:presenceInfo xmlns:p15="http://schemas.microsoft.com/office/powerpoint/2012/main" userId="Dr. Suhartono, S.Si. M.Sc" providerId="None"/>
      </p:ext>
    </p:extLst>
  </p:cmAuthor>
  <p:cmAuthor id="2" name="340141201@staff.integra.its.ac.id" initials="3" lastIdx="2" clrIdx="1">
    <p:extLst>
      <p:ext uri="{19B8F6BF-5375-455C-9EA6-DF929625EA0E}">
        <p15:presenceInfo xmlns:p15="http://schemas.microsoft.com/office/powerpoint/2012/main" userId="S::340141201@staff.integra.its.ac.id::99a1003c-ab9d-49ba-a83f-5b24df4a10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AA2D"/>
    <a:srgbClr val="F16459"/>
    <a:srgbClr val="FFC411"/>
    <a:srgbClr val="013880"/>
    <a:srgbClr val="212F40"/>
    <a:srgbClr val="FFBD07"/>
    <a:srgbClr val="5E0E66"/>
    <a:srgbClr val="EDEDE3"/>
    <a:srgbClr val="C93D2C"/>
    <a:srgbClr val="489F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71" d="100"/>
          <a:sy n="71" d="100"/>
        </p:scale>
        <p:origin x="4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2DDC43-1280-4ED7-B53A-414953A99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085819B-4D99-40C4-87E3-7FDF131F4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55C92D-9C78-4977-B5A5-58D6583F6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001E6F-49BB-43F5-9F7C-EDE66FE4A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01D001C-AC2E-412E-B5D8-C9959C8E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9495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07E121-6C30-40A7-B38F-6414C51E7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DFE2B48-7FD3-4A36-A4AA-E782E9AC4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5AB06B-8875-4BE7-BBBD-3628D4FD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9C863BA-C116-452E-8375-7C4CF6363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228C03-55B0-4F03-94F6-6ECA6B1C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66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0B8A71D-21B7-4EFF-93E5-E26C64B337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D2DA5A3-6B45-4D91-8C0D-9568ED2B6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5A0929-C6CB-4C07-991C-28F076BB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AD9775-C543-41A9-9BC8-A7A4684B1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19B53DD-F52B-4736-8ED0-F694B632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248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28B945-AF89-4AF3-BE75-6C0023E9C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F85E16-F944-4EE1-973B-81FC133668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C3A7EC-5630-4379-A18B-36BDA793B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5C3FCC2-EF1E-40B3-862D-9890E802B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674E4D-32C1-42C6-9D53-A6263D0C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837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9F9F0A-F393-49AA-AD9E-D58DA83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10F8068-CFAF-4867-9842-2FCC60A2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7021A0-31E6-4A37-95C7-D21528B4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55EBF36-8154-46C9-802C-860583C5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2C4E3BB-08CC-428A-A1B2-8993F895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15641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CB623D-5B61-4ABB-B59C-B98C5FCF3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EF25B8-C24A-45FD-ABD3-467DB0A01F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3928152-6343-44C9-87F4-C563F9D7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EECF3A2-5B86-4E48-BE22-87077DA7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9CC79D1-73EA-4195-847D-79F8D8C0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E8E74F-065D-4C2E-BA3B-8B0D0491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238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44AE9-FE3D-4F1F-835B-24397596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0DCC88-54A1-4C65-BB69-CE9D17FF4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D6A97A3-F9A5-4966-B87F-FC8AB937BB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22FBF3-8387-4399-BE89-27FC5CAC2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C58EE48-2443-4FA0-A1A7-5FF554C78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5F45C27-DA98-4FFD-9D49-B6825C97A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D1247C0-FF11-47D3-A20C-9516CE55B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306471D-4CE6-4D7E-9BB2-BC49765B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992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96F116-48F3-404E-95BC-4121E180E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C1D55AC-2230-40CC-82B1-FDD237B28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E1735A-B265-4668-A40B-2B048C4E6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16E2B26-529C-4862-843C-9E195E8C5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27773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1CDD16D-53B2-40BC-B1DD-ECF136332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D51ECE5-1906-47BB-B825-82011CDF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3E89BC3-0549-4107-A6E6-8AD20E1D7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02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D9F6FE-12CE-4625-96B8-7BE5E6D41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7E813D-6BB9-4F29-AF85-82345039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C9E8E94-45F0-423B-B75C-D8FF0DD74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8286039-5E37-4379-AF3E-72989789D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B6815D8-C900-40CB-B051-4266CD215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1E05B34-1D32-4310-88EA-3AD52E1B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2489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2BA776-B805-42B3-82C8-43369401D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132D129A-539A-4B8C-A0B7-90152AB27C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F86FF41-1B0E-4CB8-AE9B-0F70A1A47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599EA3-7278-4E34-BD9E-31B495B5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E67DFF-DE0A-4E07-B35F-CE79CDE9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BDDF8BB-BBDB-44CE-8429-1880C677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8043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F11AF9E-DC9A-4384-A38A-859B18B06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719B25-7FCA-44A6-BC92-DE8BCF812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3ADA077-27DE-4BEB-9083-799AFEB9C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D93F4-4716-44B4-A6C6-857EB3ABE7D6}" type="datetimeFigureOut">
              <a:rPr lang="en-ID" smtClean="0"/>
              <a:t>28/08/2023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F20A032-854C-4741-A2A5-35DADC0531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685EC2-6D46-4EEE-A60D-6911D2DCC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854C5-7854-4C07-B5CA-D5952F09659C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52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2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11" Type="http://schemas.openxmlformats.org/officeDocument/2006/relationships/image" Target="../media/image26.png"/><Relationship Id="rId5" Type="http://schemas.openxmlformats.org/officeDocument/2006/relationships/image" Target="../media/image201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4.emf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.png"/><Relationship Id="rId21" Type="http://schemas.openxmlformats.org/officeDocument/2006/relationships/image" Target="../media/image51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47.png"/><Relationship Id="rId2" Type="http://schemas.openxmlformats.org/officeDocument/2006/relationships/image" Target="../media/image2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24" Type="http://schemas.openxmlformats.org/officeDocument/2006/relationships/image" Target="../media/image54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23" Type="http://schemas.openxmlformats.org/officeDocument/2006/relationships/image" Target="../media/image53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4.emf"/><Relationship Id="rId9" Type="http://schemas.openxmlformats.org/officeDocument/2006/relationships/image" Target="../media/image39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2.png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4.emf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4.emf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810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.png"/><Relationship Id="rId7" Type="http://schemas.openxmlformats.org/officeDocument/2006/relationships/image" Target="../media/image1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1.png"/><Relationship Id="rId5" Type="http://schemas.openxmlformats.org/officeDocument/2006/relationships/image" Target="../media/image111.png"/><Relationship Id="rId4" Type="http://schemas.openxmlformats.org/officeDocument/2006/relationships/image" Target="../media/image4.emf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0.png"/><Relationship Id="rId3" Type="http://schemas.openxmlformats.org/officeDocument/2006/relationships/image" Target="../media/image3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110.png"/><Relationship Id="rId10" Type="http://schemas.openxmlformats.org/officeDocument/2006/relationships/image" Target="../media/image160.png"/><Relationship Id="rId4" Type="http://schemas.openxmlformats.org/officeDocument/2006/relationships/image" Target="../media/image4.emf"/><Relationship Id="rId9" Type="http://schemas.openxmlformats.org/officeDocument/2006/relationships/image" Target="../media/image150.png"/><Relationship Id="rId1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3715A7-3247-4BCA-81E2-2B26D8FDA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xmlns="" id="{7F24B084-D651-45D6-892A-1D8D7FBB728B}"/>
              </a:ext>
            </a:extLst>
          </p:cNvPr>
          <p:cNvSpPr>
            <a:spLocks noGrp="1"/>
          </p:cNvSpPr>
          <p:nvPr/>
        </p:nvSpPr>
        <p:spPr>
          <a:xfrm>
            <a:off x="1365632" y="1454296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xmlns="" id="{8CAA4D61-BE73-45A3-B2A1-043824861162}"/>
              </a:ext>
            </a:extLst>
          </p:cNvPr>
          <p:cNvSpPr>
            <a:spLocks noGrp="1"/>
          </p:cNvSpPr>
          <p:nvPr/>
        </p:nvSpPr>
        <p:spPr>
          <a:xfrm>
            <a:off x="1365632" y="3933971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xmlns="" id="{8FDB8749-E3D1-4F05-9F85-76DBBA508C4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/>
          <a:srcRect t="12649" b="20698"/>
          <a:stretch/>
        </p:blipFill>
        <p:spPr>
          <a:xfrm>
            <a:off x="0" y="1378200"/>
            <a:ext cx="12033632" cy="5355032"/>
          </a:xfrm>
          <a:prstGeom prst="rect">
            <a:avLst/>
          </a:prstGeom>
        </p:spPr>
      </p:pic>
      <p:pic>
        <p:nvPicPr>
          <p:cNvPr id="25" name="Picture 24" descr="A close up of a sign&#10;&#10;Description automatically generated">
            <a:extLst>
              <a:ext uri="{FF2B5EF4-FFF2-40B4-BE49-F238E27FC236}">
                <a16:creationId xmlns:a16="http://schemas.microsoft.com/office/drawing/2014/main" xmlns="" id="{DFD75C2B-149C-47FF-87B7-EEAEB0F3711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672" y="497970"/>
            <a:ext cx="622489" cy="622489"/>
          </a:xfrm>
          <a:prstGeom prst="rect">
            <a:avLst/>
          </a:prstGeom>
        </p:spPr>
      </p:pic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E5360B2D-201F-40E4-B16A-8ED56D19CD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89" y="607124"/>
            <a:ext cx="549401" cy="54940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xmlns="" id="{801CC9AC-1BF3-4263-BCDD-F5C1CEED23C5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47586" y="-331933"/>
            <a:ext cx="6746944" cy="246363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490C6601-A754-40DD-A53A-9E60F1B227C6}"/>
              </a:ext>
            </a:extLst>
          </p:cNvPr>
          <p:cNvSpPr/>
          <p:nvPr/>
        </p:nvSpPr>
        <p:spPr>
          <a:xfrm>
            <a:off x="-302530" y="6767640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xmlns="" id="{8448700A-18EF-4953-8BF0-9CA1B76AE05E}"/>
              </a:ext>
            </a:extLst>
          </p:cNvPr>
          <p:cNvSpPr txBox="1"/>
          <p:nvPr/>
        </p:nvSpPr>
        <p:spPr>
          <a:xfrm>
            <a:off x="709813" y="6804711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3C05BA71-A8BA-4165-81ED-072B0C32E3DD}"/>
              </a:ext>
            </a:extLst>
          </p:cNvPr>
          <p:cNvGrpSpPr/>
          <p:nvPr/>
        </p:nvGrpSpPr>
        <p:grpSpPr>
          <a:xfrm>
            <a:off x="185114" y="6921421"/>
            <a:ext cx="276847" cy="99072"/>
            <a:chOff x="258233" y="6589488"/>
            <a:chExt cx="276847" cy="9907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xmlns="" id="{93D42803-9D80-48C1-8281-60B22C0D9CC9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xmlns="" id="{115D3387-BAC9-483A-B76D-C1202A2B7BA1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D"/>
            </a:p>
          </p:txBody>
        </p:sp>
      </p:grpSp>
      <p:sp>
        <p:nvSpPr>
          <p:cNvPr id="39" name="TextBox 2">
            <a:extLst>
              <a:ext uri="{FF2B5EF4-FFF2-40B4-BE49-F238E27FC236}">
                <a16:creationId xmlns:a16="http://schemas.microsoft.com/office/drawing/2014/main" xmlns="" id="{F08BD140-5693-40D2-AD44-DF59EAB57B1C}"/>
              </a:ext>
            </a:extLst>
          </p:cNvPr>
          <p:cNvSpPr txBox="1"/>
          <p:nvPr/>
        </p:nvSpPr>
        <p:spPr>
          <a:xfrm>
            <a:off x="5246809" y="6809509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xmlns="" id="{57D30AC5-1955-434C-88DF-A4D12465BBF8}"/>
              </a:ext>
            </a:extLst>
          </p:cNvPr>
          <p:cNvSpPr txBox="1">
            <a:spLocks/>
          </p:cNvSpPr>
          <p:nvPr/>
        </p:nvSpPr>
        <p:spPr>
          <a:xfrm>
            <a:off x="2152345" y="4868059"/>
            <a:ext cx="7570573" cy="721674"/>
          </a:xfrm>
          <a:prstGeom prst="rect">
            <a:avLst/>
          </a:prstGeom>
          <a:solidFill>
            <a:srgbClr val="F5AA2D"/>
          </a:solidFill>
        </p:spPr>
        <p:txBody>
          <a:bodyPr vert="horz" lIns="91440" tIns="45720" rIns="91440" bIns="45720" rtlCol="0" anchor="b">
            <a:normAutofit fontScale="6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2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BESARAN, SATUAN, VEKTOR</a:t>
            </a:r>
            <a:endParaRPr lang="en-ID" sz="72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xmlns="" id="{BB3E14D2-3006-47FC-A837-39DE1000CC4F}"/>
              </a:ext>
            </a:extLst>
          </p:cNvPr>
          <p:cNvSpPr txBox="1">
            <a:spLocks/>
          </p:cNvSpPr>
          <p:nvPr/>
        </p:nvSpPr>
        <p:spPr>
          <a:xfrm>
            <a:off x="4678242" y="6023192"/>
            <a:ext cx="2518780" cy="5176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800" b="1" dirty="0" err="1">
                <a:solidFill>
                  <a:schemeClr val="bg1"/>
                </a:solidFill>
                <a:latin typeface="Myriad Pro" panose="020B0503030403020204" pitchFamily="34" charset="0"/>
              </a:rPr>
              <a:t>Fisika</a:t>
            </a:r>
            <a:r>
              <a:rPr lang="en-US" sz="2800" b="1" dirty="0">
                <a:solidFill>
                  <a:schemeClr val="bg1"/>
                </a:solidFill>
                <a:latin typeface="Myriad Pro" panose="020B0503030403020204" pitchFamily="34" charset="0"/>
              </a:rPr>
              <a:t> I</a:t>
            </a:r>
          </a:p>
        </p:txBody>
      </p:sp>
    </p:spTree>
    <p:extLst>
      <p:ext uri="{BB962C8B-B14F-4D97-AF65-F5344CB8AC3E}">
        <p14:creationId xmlns:p14="http://schemas.microsoft.com/office/powerpoint/2010/main" val="391449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24757" y="922041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2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Dimensi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-313472" y="3479287"/>
            <a:ext cx="2743200" cy="1588"/>
          </a:xfrm>
          <a:prstGeom prst="line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1058128" y="4821359"/>
            <a:ext cx="2148692" cy="2627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822433" y="431826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32708" y="481591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7293" y="191888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56882" y="2942606"/>
                <a:ext cx="381000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882" y="2942606"/>
                <a:ext cx="381000" cy="490840"/>
              </a:xfrm>
              <a:prstGeom prst="rect">
                <a:avLst/>
              </a:prstGeom>
              <a:blipFill>
                <a:blip r:embed="rId5"/>
                <a:stretch>
                  <a:fillRect r="-25397" b="-625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1975802" y="4833724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802" y="4833724"/>
                <a:ext cx="381000" cy="461665"/>
              </a:xfrm>
              <a:prstGeom prst="rect">
                <a:avLst/>
              </a:prstGeom>
              <a:blipFill>
                <a:blip r:embed="rId6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1542585" y="3219904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585" y="3219904"/>
                <a:ext cx="3810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285242" y="1883593"/>
                <a:ext cx="2146550" cy="490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242" y="1883593"/>
                <a:ext cx="2146550" cy="490840"/>
              </a:xfrm>
              <a:prstGeom prst="rect">
                <a:avLst/>
              </a:prstGeom>
              <a:blipFill>
                <a:blip r:embed="rId8"/>
                <a:stretch>
                  <a:fillRect t="-2469" r="-14489" b="-493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281193" y="2414354"/>
                <a:ext cx="3168239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1193" y="2414354"/>
                <a:ext cx="3168239" cy="84388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82DABEE-C439-46F0-8FF3-7C2D42B8BE8A}"/>
              </a:ext>
            </a:extLst>
          </p:cNvPr>
          <p:cNvCxnSpPr>
            <a:cxnSpLocks/>
          </p:cNvCxnSpPr>
          <p:nvPr/>
        </p:nvCxnSpPr>
        <p:spPr>
          <a:xfrm>
            <a:off x="2431553" y="2707094"/>
            <a:ext cx="0" cy="216076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F2EA679-0DAE-4FB5-985B-64CF809718EF}"/>
              </a:ext>
            </a:extLst>
          </p:cNvPr>
          <p:cNvCxnSpPr>
            <a:cxnSpLocks/>
          </p:cNvCxnSpPr>
          <p:nvPr/>
        </p:nvCxnSpPr>
        <p:spPr>
          <a:xfrm>
            <a:off x="1098402" y="2677013"/>
            <a:ext cx="1342325" cy="300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EFF2AD7E-78D1-4D07-8059-25DD29C22050}"/>
              </a:ext>
            </a:extLst>
          </p:cNvPr>
          <p:cNvCxnSpPr>
            <a:cxnSpLocks/>
          </p:cNvCxnSpPr>
          <p:nvPr/>
        </p:nvCxnSpPr>
        <p:spPr>
          <a:xfrm flipV="1">
            <a:off x="1123208" y="4833724"/>
            <a:ext cx="1294543" cy="69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0296C1C9-893B-424A-A46C-C6F668968AB4}"/>
              </a:ext>
            </a:extLst>
          </p:cNvPr>
          <p:cNvCxnSpPr>
            <a:cxnSpLocks/>
          </p:cNvCxnSpPr>
          <p:nvPr/>
        </p:nvCxnSpPr>
        <p:spPr>
          <a:xfrm flipV="1">
            <a:off x="1055166" y="2677013"/>
            <a:ext cx="0" cy="2190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>
            <a:cxnSpLocks/>
          </p:cNvCxnSpPr>
          <p:nvPr/>
        </p:nvCxnSpPr>
        <p:spPr>
          <a:xfrm flipV="1">
            <a:off x="1057025" y="2707094"/>
            <a:ext cx="1374528" cy="21405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xmlns="" id="{AF82EEE4-095F-40C5-B757-5F4114D8BD05}"/>
              </a:ext>
            </a:extLst>
          </p:cNvPr>
          <p:cNvSpPr/>
          <p:nvPr/>
        </p:nvSpPr>
        <p:spPr>
          <a:xfrm rot="20533254">
            <a:off x="932527" y="3926455"/>
            <a:ext cx="546070" cy="647289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xmlns="" id="{7C03B815-91C6-422C-A25D-5099C5D1AA31}"/>
              </a:ext>
            </a:extLst>
          </p:cNvPr>
          <p:cNvSpPr/>
          <p:nvPr/>
        </p:nvSpPr>
        <p:spPr>
          <a:xfrm rot="825642">
            <a:off x="976592" y="4534133"/>
            <a:ext cx="497371" cy="48898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B4810AAA-6ABC-4C6E-8CB2-32EE26D41D6B}"/>
                  </a:ext>
                </a:extLst>
              </p:cNvPr>
              <p:cNvSpPr txBox="1"/>
              <p:nvPr/>
            </p:nvSpPr>
            <p:spPr>
              <a:xfrm>
                <a:off x="1351226" y="4353314"/>
                <a:ext cx="4384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810AAA-6ABC-4C6E-8CB2-32EE26D41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226" y="4353314"/>
                <a:ext cx="43845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1EDD6733-B3C7-4FC7-8EA8-3840C6DAC6BD}"/>
                  </a:ext>
                </a:extLst>
              </p:cNvPr>
              <p:cNvSpPr txBox="1"/>
              <p:nvPr/>
            </p:nvSpPr>
            <p:spPr>
              <a:xfrm>
                <a:off x="1118273" y="3622084"/>
                <a:ext cx="373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D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EDD6733-B3C7-4FC7-8EA8-3840C6DAC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273" y="3622084"/>
                <a:ext cx="37381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747C9CC9-8180-4AF0-8DBE-0008A04D38F9}"/>
                  </a:ext>
                </a:extLst>
              </p:cNvPr>
              <p:cNvSpPr txBox="1"/>
              <p:nvPr/>
            </p:nvSpPr>
            <p:spPr>
              <a:xfrm>
                <a:off x="3219674" y="3397857"/>
                <a:ext cx="1820819" cy="724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7C9CC9-8180-4AF0-8DBE-0008A04D3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9674" y="3397857"/>
                <a:ext cx="1820819" cy="72487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B5D10A06-6DEA-4A05-82C3-175F2B35DEFC}"/>
                  </a:ext>
                </a:extLst>
              </p:cNvPr>
              <p:cNvSpPr txBox="1"/>
              <p:nvPr/>
            </p:nvSpPr>
            <p:spPr>
              <a:xfrm>
                <a:off x="3286522" y="4079826"/>
                <a:ext cx="1820819" cy="734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5D10A06-6DEA-4A05-82C3-175F2B35D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522" y="4079826"/>
                <a:ext cx="1820819" cy="73494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Arrow: Right 87">
            <a:extLst>
              <a:ext uri="{FF2B5EF4-FFF2-40B4-BE49-F238E27FC236}">
                <a16:creationId xmlns:a16="http://schemas.microsoft.com/office/drawing/2014/main" xmlns="" id="{3CA54E9D-2474-491B-8629-05B9BB7EF6E4}"/>
              </a:ext>
            </a:extLst>
          </p:cNvPr>
          <p:cNvSpPr/>
          <p:nvPr/>
        </p:nvSpPr>
        <p:spPr>
          <a:xfrm>
            <a:off x="4996808" y="3583850"/>
            <a:ext cx="301676" cy="345049"/>
          </a:xfrm>
          <a:prstGeom prst="rightArrow">
            <a:avLst/>
          </a:prstGeom>
          <a:solidFill>
            <a:srgbClr val="F5AA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E848846B-0529-44C4-AC31-E54ED6E108FA}"/>
                  </a:ext>
                </a:extLst>
              </p:cNvPr>
              <p:cNvSpPr txBox="1"/>
              <p:nvPr/>
            </p:nvSpPr>
            <p:spPr>
              <a:xfrm>
                <a:off x="5300104" y="3461191"/>
                <a:ext cx="19716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848846B-0529-44C4-AC31-E54ED6E10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104" y="3461191"/>
                <a:ext cx="1971623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row: Right 92">
            <a:extLst>
              <a:ext uri="{FF2B5EF4-FFF2-40B4-BE49-F238E27FC236}">
                <a16:creationId xmlns:a16="http://schemas.microsoft.com/office/drawing/2014/main" xmlns="" id="{1B9FC669-4A22-4BDA-B2DE-998F4697F38D}"/>
              </a:ext>
            </a:extLst>
          </p:cNvPr>
          <p:cNvSpPr/>
          <p:nvPr/>
        </p:nvSpPr>
        <p:spPr>
          <a:xfrm>
            <a:off x="5049222" y="4305512"/>
            <a:ext cx="249262" cy="389214"/>
          </a:xfrm>
          <a:prstGeom prst="rightArrow">
            <a:avLst/>
          </a:prstGeom>
          <a:solidFill>
            <a:srgbClr val="F5AA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D069D3B7-443F-4D6B-BF35-77303931CB3B}"/>
                  </a:ext>
                </a:extLst>
              </p:cNvPr>
              <p:cNvSpPr txBox="1"/>
              <p:nvPr/>
            </p:nvSpPr>
            <p:spPr>
              <a:xfrm>
                <a:off x="5352518" y="4182853"/>
                <a:ext cx="1971623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69D3B7-443F-4D6B-BF35-77303931C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518" y="4182853"/>
                <a:ext cx="1971623" cy="490840"/>
              </a:xfrm>
              <a:prstGeom prst="rect">
                <a:avLst/>
              </a:prstGeom>
              <a:blipFill>
                <a:blip r:embed="rId15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5E5D5D2F-AA0B-4D91-B587-67ED6ACC2D1E}"/>
              </a:ext>
            </a:extLst>
          </p:cNvPr>
          <p:cNvCxnSpPr/>
          <p:nvPr/>
        </p:nvCxnSpPr>
        <p:spPr>
          <a:xfrm>
            <a:off x="7324141" y="1477240"/>
            <a:ext cx="0" cy="46543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D3CF30B7-C15C-4E56-AD64-57934EED452D}"/>
                  </a:ext>
                </a:extLst>
              </p:cNvPr>
              <p:cNvSpPr txBox="1"/>
              <p:nvPr/>
            </p:nvSpPr>
            <p:spPr>
              <a:xfrm>
                <a:off x="7457449" y="1759035"/>
                <a:ext cx="3769780" cy="807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CF30B7-C15C-4E56-AD64-57934EED4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449" y="1759035"/>
                <a:ext cx="3769780" cy="807913"/>
              </a:xfrm>
              <a:prstGeom prst="rect">
                <a:avLst/>
              </a:prstGeom>
              <a:blipFill>
                <a:blip r:embed="rId16"/>
                <a:stretch>
                  <a:fillRect r="-1405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FFD84590-3867-46B4-8F81-C71AA38CF3F4}"/>
                  </a:ext>
                </a:extLst>
              </p:cNvPr>
              <p:cNvSpPr txBox="1"/>
              <p:nvPr/>
            </p:nvSpPr>
            <p:spPr>
              <a:xfrm>
                <a:off x="9650784" y="2732964"/>
                <a:ext cx="1997262" cy="86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FD84590-3867-46B4-8F81-C71AA38C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0784" y="2732964"/>
                <a:ext cx="1997262" cy="86600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8B201993-3E1E-4F3F-9A96-F18CA61F2E57}"/>
                  </a:ext>
                </a:extLst>
              </p:cNvPr>
              <p:cNvSpPr txBox="1"/>
              <p:nvPr/>
            </p:nvSpPr>
            <p:spPr>
              <a:xfrm>
                <a:off x="9698642" y="3513804"/>
                <a:ext cx="1865061" cy="947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B201993-3E1E-4F3F-9A96-F18CA61F2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8642" y="3513804"/>
                <a:ext cx="1865061" cy="94718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id="{BA489C33-E514-4959-A5E7-36FA359EDFB0}"/>
                  </a:ext>
                </a:extLst>
              </p:cNvPr>
              <p:cNvSpPr txBox="1"/>
              <p:nvPr/>
            </p:nvSpPr>
            <p:spPr>
              <a:xfrm>
                <a:off x="9815611" y="4576052"/>
                <a:ext cx="155694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A489C33-E514-4959-A5E7-36FA359ED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611" y="4576052"/>
                <a:ext cx="1556946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148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1" grpId="0"/>
      <p:bldP spid="32" grpId="0"/>
      <p:bldP spid="78" grpId="0"/>
      <p:bldP spid="47" grpId="0"/>
      <p:bldP spid="48" grpId="0"/>
      <p:bldP spid="50" grpId="0"/>
      <p:bldP spid="33" grpId="0"/>
      <p:bldP spid="52" grpId="0"/>
      <p:bldP spid="70" grpId="0" animBg="1"/>
      <p:bldP spid="72" grpId="0" animBg="1"/>
      <p:bldP spid="85" grpId="0"/>
      <p:bldP spid="87" grpId="0"/>
      <p:bldP spid="91" grpId="0"/>
      <p:bldP spid="83" grpId="0"/>
      <p:bldP spid="88" grpId="0" animBg="1"/>
      <p:bldP spid="99" grpId="0"/>
      <p:bldP spid="93" grpId="0" animBg="1"/>
      <p:bldP spid="95" grpId="0"/>
      <p:bldP spid="111" grpId="0"/>
      <p:bldP spid="115" grpId="0"/>
      <p:bldP spid="117" grpId="0"/>
      <p:bldP spid="1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24757" y="922041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3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Dimensi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299777" y="3537758"/>
            <a:ext cx="2743200" cy="1588"/>
          </a:xfrm>
          <a:prstGeom prst="line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cxnSpLocks/>
          </p:cNvCxnSpPr>
          <p:nvPr/>
        </p:nvCxnSpPr>
        <p:spPr>
          <a:xfrm flipV="1">
            <a:off x="1671377" y="4879830"/>
            <a:ext cx="2148692" cy="2627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4721" y="585897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35682" y="437673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545957" y="487438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321095" y="4910152"/>
            <a:ext cx="1349488" cy="105265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180542" y="1977352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268588" y="3300105"/>
            <a:ext cx="0" cy="224151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669326" y="4926326"/>
            <a:ext cx="599262" cy="61529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932902" y="5516490"/>
            <a:ext cx="1333151" cy="4122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331936" y="4401355"/>
                <a:ext cx="381000" cy="490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936" y="4401355"/>
                <a:ext cx="381000" cy="490840"/>
              </a:xfrm>
              <a:prstGeom prst="rect">
                <a:avLst/>
              </a:prstGeom>
              <a:blipFill>
                <a:blip r:embed="rId5"/>
                <a:stretch>
                  <a:fillRect r="-27419" b="-617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801147" y="4869529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147" y="4869529"/>
                <a:ext cx="381000" cy="461665"/>
              </a:xfrm>
              <a:prstGeom prst="rect">
                <a:avLst/>
              </a:prstGeom>
              <a:blipFill>
                <a:blip r:embed="rId6"/>
                <a:stretch>
                  <a:fillRect r="-1904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1692174" y="2716251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174" y="2716251"/>
                <a:ext cx="381000" cy="461665"/>
              </a:xfrm>
              <a:prstGeom prst="rect">
                <a:avLst/>
              </a:prstGeom>
              <a:blipFill>
                <a:blip r:embed="rId7"/>
                <a:stretch>
                  <a:fillRect r="-161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2275847" y="3311703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en-US" sz="24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847" y="3311703"/>
                <a:ext cx="38100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3898491" y="1942064"/>
                <a:ext cx="3110018" cy="5190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400" b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91" y="1942064"/>
                <a:ext cx="3110018" cy="5190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3894442" y="2472825"/>
                <a:ext cx="3984745" cy="8438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442" y="2472825"/>
                <a:ext cx="3984745" cy="84388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0A14A7D0-F380-4F07-BF90-D691032937F0}"/>
              </a:ext>
            </a:extLst>
          </p:cNvPr>
          <p:cNvCxnSpPr>
            <a:cxnSpLocks/>
          </p:cNvCxnSpPr>
          <p:nvPr/>
        </p:nvCxnSpPr>
        <p:spPr>
          <a:xfrm>
            <a:off x="890576" y="3298244"/>
            <a:ext cx="1333151" cy="4122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094AB8D5-973F-4749-BC81-E080CF6E5973}"/>
              </a:ext>
            </a:extLst>
          </p:cNvPr>
          <p:cNvCxnSpPr>
            <a:cxnSpLocks/>
          </p:cNvCxnSpPr>
          <p:nvPr/>
        </p:nvCxnSpPr>
        <p:spPr>
          <a:xfrm>
            <a:off x="881402" y="3295585"/>
            <a:ext cx="0" cy="224151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AA7CA3F0-BF31-4427-AF75-670946329104}"/>
              </a:ext>
            </a:extLst>
          </p:cNvPr>
          <p:cNvCxnSpPr>
            <a:cxnSpLocks/>
          </p:cNvCxnSpPr>
          <p:nvPr/>
        </p:nvCxnSpPr>
        <p:spPr>
          <a:xfrm flipV="1">
            <a:off x="884553" y="2735484"/>
            <a:ext cx="784773" cy="5451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FC4EB3A6-599E-45EE-B228-EB0362E301EA}"/>
              </a:ext>
            </a:extLst>
          </p:cNvPr>
          <p:cNvCxnSpPr>
            <a:cxnSpLocks/>
          </p:cNvCxnSpPr>
          <p:nvPr/>
        </p:nvCxnSpPr>
        <p:spPr>
          <a:xfrm flipV="1">
            <a:off x="2282390" y="4910152"/>
            <a:ext cx="771586" cy="6209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182DABEE-C439-46F0-8FF3-7C2D42B8BE8A}"/>
              </a:ext>
            </a:extLst>
          </p:cNvPr>
          <p:cNvCxnSpPr>
            <a:cxnSpLocks/>
          </p:cNvCxnSpPr>
          <p:nvPr/>
        </p:nvCxnSpPr>
        <p:spPr>
          <a:xfrm>
            <a:off x="3044802" y="2765565"/>
            <a:ext cx="0" cy="216076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7F2EA679-0DAE-4FB5-985B-64CF809718EF}"/>
              </a:ext>
            </a:extLst>
          </p:cNvPr>
          <p:cNvCxnSpPr>
            <a:cxnSpLocks/>
          </p:cNvCxnSpPr>
          <p:nvPr/>
        </p:nvCxnSpPr>
        <p:spPr>
          <a:xfrm>
            <a:off x="1711651" y="2735484"/>
            <a:ext cx="1342325" cy="3008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xmlns="" id="{CBD3CF33-3F20-491C-8329-A3425FF1AD8C}"/>
              </a:ext>
            </a:extLst>
          </p:cNvPr>
          <p:cNvCxnSpPr>
            <a:cxnSpLocks/>
          </p:cNvCxnSpPr>
          <p:nvPr/>
        </p:nvCxnSpPr>
        <p:spPr>
          <a:xfrm flipV="1">
            <a:off x="2264461" y="2773901"/>
            <a:ext cx="784773" cy="54519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xmlns="" id="{EFF2AD7E-78D1-4D07-8059-25DD29C22050}"/>
              </a:ext>
            </a:extLst>
          </p:cNvPr>
          <p:cNvCxnSpPr>
            <a:cxnSpLocks/>
          </p:cNvCxnSpPr>
          <p:nvPr/>
        </p:nvCxnSpPr>
        <p:spPr>
          <a:xfrm flipV="1">
            <a:off x="1711743" y="4892195"/>
            <a:ext cx="1294543" cy="69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xmlns="" id="{A7992A14-AF2B-4B36-9923-96D0A1BF5311}"/>
              </a:ext>
            </a:extLst>
          </p:cNvPr>
          <p:cNvCxnSpPr>
            <a:cxnSpLocks/>
            <a:stCxn id="32" idx="0"/>
          </p:cNvCxnSpPr>
          <p:nvPr/>
        </p:nvCxnSpPr>
        <p:spPr>
          <a:xfrm flipH="1">
            <a:off x="837001" y="4874386"/>
            <a:ext cx="899456" cy="6919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xmlns="" id="{0296C1C9-893B-424A-A46C-C6F668968AB4}"/>
              </a:ext>
            </a:extLst>
          </p:cNvPr>
          <p:cNvCxnSpPr>
            <a:cxnSpLocks/>
          </p:cNvCxnSpPr>
          <p:nvPr/>
        </p:nvCxnSpPr>
        <p:spPr>
          <a:xfrm flipV="1">
            <a:off x="1668415" y="2735484"/>
            <a:ext cx="0" cy="21908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 flipV="1">
            <a:off x="1670274" y="3320322"/>
            <a:ext cx="599262" cy="15857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Arc 69">
            <a:extLst>
              <a:ext uri="{FF2B5EF4-FFF2-40B4-BE49-F238E27FC236}">
                <a16:creationId xmlns:a16="http://schemas.microsoft.com/office/drawing/2014/main" xmlns="" id="{AF82EEE4-095F-40C5-B757-5F4114D8BD05}"/>
              </a:ext>
            </a:extLst>
          </p:cNvPr>
          <p:cNvSpPr/>
          <p:nvPr/>
        </p:nvSpPr>
        <p:spPr>
          <a:xfrm rot="20533254">
            <a:off x="1497208" y="3922145"/>
            <a:ext cx="497371" cy="48898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xmlns="" id="{7C03B815-91C6-422C-A25D-5099C5D1AA31}"/>
              </a:ext>
            </a:extLst>
          </p:cNvPr>
          <p:cNvSpPr/>
          <p:nvPr/>
        </p:nvSpPr>
        <p:spPr>
          <a:xfrm rot="825642">
            <a:off x="1515699" y="4592604"/>
            <a:ext cx="497371" cy="488980"/>
          </a:xfrm>
          <a:prstGeom prst="arc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Arc 72">
            <a:extLst>
              <a:ext uri="{FF2B5EF4-FFF2-40B4-BE49-F238E27FC236}">
                <a16:creationId xmlns:a16="http://schemas.microsoft.com/office/drawing/2014/main" xmlns="" id="{F8949DDF-CB15-4495-8313-F2736865E9AB}"/>
              </a:ext>
            </a:extLst>
          </p:cNvPr>
          <p:cNvSpPr/>
          <p:nvPr/>
        </p:nvSpPr>
        <p:spPr>
          <a:xfrm rot="16722897">
            <a:off x="1094893" y="4674734"/>
            <a:ext cx="1371929" cy="873348"/>
          </a:xfrm>
          <a:prstGeom prst="arc">
            <a:avLst>
              <a:gd name="adj1" fmla="val 14948732"/>
              <a:gd name="adj2" fmla="val 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xmlns="" id="{B4810AAA-6ABC-4C6E-8CB2-32EE26D41D6B}"/>
                  </a:ext>
                </a:extLst>
              </p:cNvPr>
              <p:cNvSpPr txBox="1"/>
              <p:nvPr/>
            </p:nvSpPr>
            <p:spPr>
              <a:xfrm>
                <a:off x="1074645" y="4475565"/>
                <a:ext cx="4384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ID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B4810AAA-6ABC-4C6E-8CB2-32EE26D41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45" y="4475565"/>
                <a:ext cx="43845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xmlns="" id="{1EDD6733-B3C7-4FC7-8EA8-3840C6DAC6BD}"/>
                  </a:ext>
                </a:extLst>
              </p:cNvPr>
              <p:cNvSpPr txBox="1"/>
              <p:nvPr/>
            </p:nvSpPr>
            <p:spPr>
              <a:xfrm>
                <a:off x="1929724" y="4391820"/>
                <a:ext cx="373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ID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EDD6733-B3C7-4FC7-8EA8-3840C6DAC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724" y="4391820"/>
                <a:ext cx="373814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xmlns="" id="{04185ABF-06B1-4AEC-AAC8-C35D2AECF212}"/>
                  </a:ext>
                </a:extLst>
              </p:cNvPr>
              <p:cNvSpPr txBox="1"/>
              <p:nvPr/>
            </p:nvSpPr>
            <p:spPr>
              <a:xfrm>
                <a:off x="1691348" y="3551751"/>
                <a:ext cx="3375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ID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4185ABF-06B1-4AEC-AAC8-C35D2AECF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348" y="3551751"/>
                <a:ext cx="337518" cy="369332"/>
              </a:xfrm>
              <a:prstGeom prst="rect">
                <a:avLst/>
              </a:prstGeom>
              <a:blipFill>
                <a:blip r:embed="rId1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747C9CC9-8180-4AF0-8DBE-0008A04D38F9}"/>
                  </a:ext>
                </a:extLst>
              </p:cNvPr>
              <p:cNvSpPr txBox="1"/>
              <p:nvPr/>
            </p:nvSpPr>
            <p:spPr>
              <a:xfrm>
                <a:off x="3832923" y="3456328"/>
                <a:ext cx="1820819" cy="724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747C9CC9-8180-4AF0-8DBE-0008A04D3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2923" y="3456328"/>
                <a:ext cx="1820819" cy="7248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B5D10A06-6DEA-4A05-82C3-175F2B35DEFC}"/>
                  </a:ext>
                </a:extLst>
              </p:cNvPr>
              <p:cNvSpPr txBox="1"/>
              <p:nvPr/>
            </p:nvSpPr>
            <p:spPr>
              <a:xfrm>
                <a:off x="3899771" y="4138297"/>
                <a:ext cx="1820819" cy="7349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5D10A06-6DEA-4A05-82C3-175F2B35D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771" y="4138297"/>
                <a:ext cx="1820819" cy="73494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C1D63FF2-4311-4174-A249-C060CD915BA8}"/>
                  </a:ext>
                </a:extLst>
              </p:cNvPr>
              <p:cNvSpPr txBox="1"/>
              <p:nvPr/>
            </p:nvSpPr>
            <p:spPr>
              <a:xfrm>
                <a:off x="3918489" y="4825844"/>
                <a:ext cx="1820819" cy="724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1D63FF2-4311-4174-A249-C060CD91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489" y="4825844"/>
                <a:ext cx="1820819" cy="724878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Arrow: Right 87">
            <a:extLst>
              <a:ext uri="{FF2B5EF4-FFF2-40B4-BE49-F238E27FC236}">
                <a16:creationId xmlns:a16="http://schemas.microsoft.com/office/drawing/2014/main" xmlns="" id="{3CA54E9D-2474-491B-8629-05B9BB7EF6E4}"/>
              </a:ext>
            </a:extLst>
          </p:cNvPr>
          <p:cNvSpPr/>
          <p:nvPr/>
        </p:nvSpPr>
        <p:spPr>
          <a:xfrm>
            <a:off x="5610057" y="3642321"/>
            <a:ext cx="301676" cy="345049"/>
          </a:xfrm>
          <a:prstGeom prst="rightArrow">
            <a:avLst/>
          </a:prstGeom>
          <a:solidFill>
            <a:srgbClr val="F5AA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xmlns="" id="{E848846B-0529-44C4-AC31-E54ED6E108FA}"/>
                  </a:ext>
                </a:extLst>
              </p:cNvPr>
              <p:cNvSpPr txBox="1"/>
              <p:nvPr/>
            </p:nvSpPr>
            <p:spPr>
              <a:xfrm>
                <a:off x="5913353" y="3519662"/>
                <a:ext cx="19716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func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E848846B-0529-44C4-AC31-E54ED6E10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3353" y="3519662"/>
                <a:ext cx="1971623" cy="4616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Arrow: Right 92">
            <a:extLst>
              <a:ext uri="{FF2B5EF4-FFF2-40B4-BE49-F238E27FC236}">
                <a16:creationId xmlns:a16="http://schemas.microsoft.com/office/drawing/2014/main" xmlns="" id="{1B9FC669-4A22-4BDA-B2DE-998F4697F38D}"/>
              </a:ext>
            </a:extLst>
          </p:cNvPr>
          <p:cNvSpPr/>
          <p:nvPr/>
        </p:nvSpPr>
        <p:spPr>
          <a:xfrm>
            <a:off x="5662471" y="4363983"/>
            <a:ext cx="249262" cy="389214"/>
          </a:xfrm>
          <a:prstGeom prst="rightArrow">
            <a:avLst/>
          </a:prstGeom>
          <a:solidFill>
            <a:srgbClr val="F5AA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xmlns="" id="{D069D3B7-443F-4D6B-BF35-77303931CB3B}"/>
                  </a:ext>
                </a:extLst>
              </p:cNvPr>
              <p:cNvSpPr txBox="1"/>
              <p:nvPr/>
            </p:nvSpPr>
            <p:spPr>
              <a:xfrm>
                <a:off x="5965767" y="4241324"/>
                <a:ext cx="1971623" cy="4908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</m:func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D069D3B7-443F-4D6B-BF35-77303931C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767" y="4241324"/>
                <a:ext cx="1971623" cy="490840"/>
              </a:xfrm>
              <a:prstGeom prst="rect">
                <a:avLst/>
              </a:prstGeom>
              <a:blipFill>
                <a:blip r:embed="rId18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Arrow: Right 95">
            <a:extLst>
              <a:ext uri="{FF2B5EF4-FFF2-40B4-BE49-F238E27FC236}">
                <a16:creationId xmlns:a16="http://schemas.microsoft.com/office/drawing/2014/main" xmlns="" id="{757302DF-D003-43CD-92B2-907C696A2CA0}"/>
              </a:ext>
            </a:extLst>
          </p:cNvPr>
          <p:cNvSpPr/>
          <p:nvPr/>
        </p:nvSpPr>
        <p:spPr>
          <a:xfrm>
            <a:off x="5661677" y="5032509"/>
            <a:ext cx="301676" cy="365325"/>
          </a:xfrm>
          <a:prstGeom prst="rightArrow">
            <a:avLst/>
          </a:prstGeom>
          <a:solidFill>
            <a:srgbClr val="F5AA2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xmlns="" id="{B7B0D13A-4942-4619-A5F6-4CF3034FCE6C}"/>
                  </a:ext>
                </a:extLst>
              </p:cNvPr>
              <p:cNvSpPr txBox="1"/>
              <p:nvPr/>
            </p:nvSpPr>
            <p:spPr>
              <a:xfrm>
                <a:off x="6006163" y="4909850"/>
                <a:ext cx="197162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</m:func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B7B0D13A-4942-4619-A5F6-4CF3034FC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163" y="4909850"/>
                <a:ext cx="1971623" cy="461665"/>
              </a:xfrm>
              <a:prstGeom prst="rect">
                <a:avLst/>
              </a:prstGeom>
              <a:blipFill>
                <a:blip r:embed="rId19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5E5D5D2F-AA0B-4D91-B587-67ED6ACC2D1E}"/>
              </a:ext>
            </a:extLst>
          </p:cNvPr>
          <p:cNvCxnSpPr/>
          <p:nvPr/>
        </p:nvCxnSpPr>
        <p:spPr>
          <a:xfrm>
            <a:off x="8064843" y="1367481"/>
            <a:ext cx="0" cy="46543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xmlns="" id="{D3CF30B7-C15C-4E56-AD64-57934EED452D}"/>
                  </a:ext>
                </a:extLst>
              </p:cNvPr>
              <p:cNvSpPr txBox="1"/>
              <p:nvPr/>
            </p:nvSpPr>
            <p:spPr>
              <a:xfrm>
                <a:off x="8135316" y="1796540"/>
                <a:ext cx="376978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↔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</m:func>
                            </m:e>
                          </m:func>
                        </m:e>
                      </m:func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CF30B7-C15C-4E56-AD64-57934EED4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316" y="1796540"/>
                <a:ext cx="3769780" cy="461665"/>
              </a:xfrm>
              <a:prstGeom prst="rect">
                <a:avLst/>
              </a:prstGeom>
              <a:blipFill>
                <a:blip r:embed="rId20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xmlns="" id="{CD85C6DA-ED70-44B9-9FE1-FC75EDBAFE7E}"/>
                  </a:ext>
                </a:extLst>
              </p:cNvPr>
              <p:cNvSpPr txBox="1"/>
              <p:nvPr/>
            </p:nvSpPr>
            <p:spPr>
              <a:xfrm>
                <a:off x="8097231" y="2428884"/>
                <a:ext cx="3769780" cy="807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e>
                      </m:func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CD85C6DA-ED70-44B9-9FE1-FC75EDBAF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7231" y="2428884"/>
                <a:ext cx="3769780" cy="80791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xmlns="" id="{FFD84590-3867-46B4-8F81-C71AA38CF3F4}"/>
                  </a:ext>
                </a:extLst>
              </p:cNvPr>
              <p:cNvSpPr txBox="1"/>
              <p:nvPr/>
            </p:nvSpPr>
            <p:spPr>
              <a:xfrm>
                <a:off x="8299412" y="3324056"/>
                <a:ext cx="2901632" cy="8660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FD84590-3867-46B4-8F81-C71AA38CF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412" y="3324056"/>
                <a:ext cx="2901632" cy="86600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xmlns="" id="{8B201993-3E1E-4F3F-9A96-F18CA61F2E57}"/>
                  </a:ext>
                </a:extLst>
              </p:cNvPr>
              <p:cNvSpPr txBox="1"/>
              <p:nvPr/>
            </p:nvSpPr>
            <p:spPr>
              <a:xfrm>
                <a:off x="8321217" y="4085706"/>
                <a:ext cx="2901632" cy="947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8B201993-3E1E-4F3F-9A96-F18CA61F2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217" y="4085706"/>
                <a:ext cx="2901632" cy="94718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xmlns="" id="{BA489C33-E514-4959-A5E7-36FA359EDFB0}"/>
                  </a:ext>
                </a:extLst>
              </p:cNvPr>
              <p:cNvSpPr txBox="1"/>
              <p:nvPr/>
            </p:nvSpPr>
            <p:spPr>
              <a:xfrm>
                <a:off x="8334635" y="5029633"/>
                <a:ext cx="290163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D" sz="24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BA489C33-E514-4959-A5E7-36FA359ED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35" y="5029633"/>
                <a:ext cx="2901632" cy="46166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2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  <p:bldP spid="30" grpId="0"/>
      <p:bldP spid="31" grpId="0"/>
      <p:bldP spid="32" grpId="0"/>
      <p:bldP spid="78" grpId="0"/>
      <p:bldP spid="47" grpId="0"/>
      <p:bldP spid="48" grpId="0"/>
      <p:bldP spid="49" grpId="0"/>
      <p:bldP spid="50" grpId="0"/>
      <p:bldP spid="33" grpId="0"/>
      <p:bldP spid="52" grpId="0"/>
      <p:bldP spid="70" grpId="0" animBg="1"/>
      <p:bldP spid="72" grpId="0" animBg="1"/>
      <p:bldP spid="73" grpId="0" animBg="1"/>
      <p:bldP spid="85" grpId="0"/>
      <p:bldP spid="87" grpId="0"/>
      <p:bldP spid="89" grpId="0"/>
      <p:bldP spid="91" grpId="0"/>
      <p:bldP spid="83" grpId="0"/>
      <p:bldP spid="84" grpId="0"/>
      <p:bldP spid="88" grpId="0" animBg="1"/>
      <p:bldP spid="99" grpId="0"/>
      <p:bldP spid="93" grpId="0" animBg="1"/>
      <p:bldP spid="95" grpId="0"/>
      <p:bldP spid="96" grpId="0" animBg="1"/>
      <p:bldP spid="97" grpId="0"/>
      <p:bldP spid="111" grpId="0"/>
      <p:bldP spid="113" grpId="0"/>
      <p:bldP spid="115" grpId="0"/>
      <p:bldP spid="117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DAAA9177-02B6-4BD3-BE00-92715D5BBF70}"/>
                  </a:ext>
                </a:extLst>
              </p:cNvPr>
              <p:cNvSpPr txBox="1"/>
              <p:nvPr/>
            </p:nvSpPr>
            <p:spPr>
              <a:xfrm>
                <a:off x="699457" y="1727834"/>
                <a:ext cx="5206497" cy="1559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ID" dirty="0"/>
                  <a:t>Diberikan </a:t>
                </a:r>
                <a:r>
                  <a:rPr lang="en-ID" dirty="0" err="1"/>
                  <a:t>vektor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beserta</a:t>
                </a:r>
                <a:r>
                  <a:rPr lang="en-ID" dirty="0"/>
                  <a:t> masing-masing </a:t>
                </a:r>
                <a:r>
                  <a:rPr lang="en-ID" dirty="0" err="1"/>
                  <a:t>komponennya</a:t>
                </a:r>
                <a:r>
                  <a:rPr lang="en-ID" dirty="0"/>
                  <a:t>, </a:t>
                </a:r>
                <a:r>
                  <a:rPr lang="en-ID" dirty="0" err="1"/>
                  <a:t>seperti</a:t>
                </a:r>
                <a:r>
                  <a:rPr lang="en-ID" dirty="0"/>
                  <a:t> Gambar. </a:t>
                </a:r>
                <a:r>
                  <a:rPr lang="en-ID" dirty="0" err="1"/>
                  <a:t>Dapatkan</a:t>
                </a:r>
                <a:r>
                  <a:rPr lang="en-ID" dirty="0"/>
                  <a:t> d </a:t>
                </a:r>
                <a:r>
                  <a:rPr lang="en-ID" dirty="0" err="1"/>
                  <a:t>jarak</a:t>
                </a:r>
                <a:r>
                  <a:rPr lang="en-ID" dirty="0"/>
                  <a:t> </a:t>
                </a:r>
                <a:r>
                  <a:rPr lang="en-ID" dirty="0" err="1"/>
                  <a:t>antar</a:t>
                </a:r>
                <a:r>
                  <a:rPr lang="en-ID" dirty="0"/>
                  <a:t> </a:t>
                </a:r>
                <a:r>
                  <a:rPr lang="en-ID" dirty="0" err="1"/>
                  <a:t>kedua</a:t>
                </a:r>
                <a:r>
                  <a:rPr lang="en-ID" dirty="0"/>
                  <a:t> </a:t>
                </a:r>
                <a:r>
                  <a:rPr lang="en-ID" dirty="0" err="1"/>
                  <a:t>ujung</a:t>
                </a:r>
                <a:r>
                  <a:rPr lang="en-ID" dirty="0"/>
                  <a:t> </a:t>
                </a:r>
                <a:r>
                  <a:rPr lang="en-ID" dirty="0" err="1"/>
                  <a:t>vektor</a:t>
                </a:r>
                <a:r>
                  <a:rPr lang="en-ID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</m:oMath>
                </a14:m>
                <a:r>
                  <a:rPr lang="en-ID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ID" dirty="0"/>
                  <a:t> </a:t>
                </a:r>
                <a:r>
                  <a:rPr lang="en-ID" dirty="0" err="1"/>
                  <a:t>melalui</a:t>
                </a:r>
                <a:r>
                  <a:rPr lang="en-ID" dirty="0"/>
                  <a:t> </a:t>
                </a:r>
                <a:r>
                  <a:rPr lang="en-ID" dirty="0" err="1"/>
                  <a:t>penerapan</a:t>
                </a:r>
                <a:r>
                  <a:rPr lang="en-ID" dirty="0"/>
                  <a:t> </a:t>
                </a:r>
                <a:r>
                  <a:rPr lang="en-ID" dirty="0" err="1"/>
                  <a:t>operasi</a:t>
                </a:r>
                <a:r>
                  <a:rPr lang="en-ID" dirty="0"/>
                  <a:t> </a:t>
                </a:r>
                <a:r>
                  <a:rPr lang="en-ID" dirty="0" err="1"/>
                  <a:t>vektor</a:t>
                </a:r>
                <a:r>
                  <a:rPr lang="en-ID" dirty="0"/>
                  <a:t> </a:t>
                </a:r>
                <a:r>
                  <a:rPr lang="en-ID" dirty="0" err="1"/>
                  <a:t>dengan</a:t>
                </a:r>
                <a:r>
                  <a:rPr lang="en-ID" dirty="0"/>
                  <a:t> </a:t>
                </a:r>
                <a:r>
                  <a:rPr lang="en-ID" dirty="0" err="1"/>
                  <a:t>melibatkan</a:t>
                </a:r>
                <a:r>
                  <a:rPr lang="en-ID" dirty="0"/>
                  <a:t> </a:t>
                </a:r>
                <a:r>
                  <a:rPr lang="en-ID" dirty="0" err="1"/>
                  <a:t>vektor</a:t>
                </a:r>
                <a:r>
                  <a:rPr lang="en-ID" dirty="0"/>
                  <a:t> </a:t>
                </a:r>
                <a:r>
                  <a:rPr lang="en-ID" dirty="0" err="1"/>
                  <a:t>vektor</a:t>
                </a:r>
                <a:r>
                  <a:rPr lang="en-ID" dirty="0"/>
                  <a:t> </a:t>
                </a:r>
                <a:r>
                  <a:rPr lang="en-ID" dirty="0" err="1"/>
                  <a:t>satuan</a:t>
                </a:r>
                <a:r>
                  <a:rPr lang="en-ID" dirty="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AA9177-02B6-4BD3-BE00-92715D5BB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457" y="1727834"/>
                <a:ext cx="5206497" cy="1559658"/>
              </a:xfrm>
              <a:prstGeom prst="rect">
                <a:avLst/>
              </a:prstGeom>
              <a:blipFill>
                <a:blip r:embed="rId2"/>
                <a:stretch>
                  <a:fillRect l="-1054" r="-1874" b="-507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1FD50ED-0C2B-4470-AFB7-E9407EC99C38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35488192-CC0C-4F64-B57B-D2FAED0E38E0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A439C6EC-D48C-4E62-A957-5DA35B483AE9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xmlns="" id="{B5ED3874-808B-4A92-8F26-81A26BDAE7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B39523AC-1068-4E56-BA8C-3DB12E0DAE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9E5E0F87-9330-48C4-AFE2-18443B45F5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83CFDCBF-5A92-4113-8DC4-454BD7485D87}"/>
              </a:ext>
            </a:extLst>
          </p:cNvPr>
          <p:cNvGrpSpPr/>
          <p:nvPr/>
        </p:nvGrpSpPr>
        <p:grpSpPr>
          <a:xfrm>
            <a:off x="154624" y="6577130"/>
            <a:ext cx="276847" cy="99072"/>
            <a:chOff x="258233" y="6589488"/>
            <a:chExt cx="276847" cy="9907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xmlns="" id="{2D1FF068-DD41-44EB-AC20-ECBCA610C393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xmlns="" id="{D568422A-95D6-4C6D-9E46-F83A7D494E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62A7199-5CD3-4E8A-89E4-3A3C651BF9F8}"/>
              </a:ext>
            </a:extLst>
          </p:cNvPr>
          <p:cNvSpPr txBox="1"/>
          <p:nvPr/>
        </p:nvSpPr>
        <p:spPr>
          <a:xfrm>
            <a:off x="699457" y="1140575"/>
            <a:ext cx="3063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Contoh</a:t>
            </a:r>
            <a:r>
              <a:rPr lang="en-ID" b="1" dirty="0"/>
              <a:t>: </a:t>
            </a:r>
            <a:r>
              <a:rPr lang="en-ID" b="1" dirty="0" err="1"/>
              <a:t>Soal</a:t>
            </a:r>
            <a:r>
              <a:rPr lang="en-ID" b="1" dirty="0"/>
              <a:t> </a:t>
            </a:r>
            <a:r>
              <a:rPr lang="en-ID" b="1" dirty="0" err="1"/>
              <a:t>buku</a:t>
            </a:r>
            <a:r>
              <a:rPr lang="en-ID" b="1" dirty="0"/>
              <a:t> </a:t>
            </a:r>
            <a:r>
              <a:rPr lang="en-ID" b="1" dirty="0" err="1"/>
              <a:t>hal</a:t>
            </a:r>
            <a:r>
              <a:rPr lang="en-ID" b="1" dirty="0"/>
              <a:t> 24 no.3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C795A961-CBE9-470E-BC1E-A877AB388C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624" y="3280678"/>
            <a:ext cx="3378273" cy="3006779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ECF0C30D-BC39-4D5B-B8DA-E624CEED2BC1}"/>
              </a:ext>
            </a:extLst>
          </p:cNvPr>
          <p:cNvCxnSpPr/>
          <p:nvPr/>
        </p:nvCxnSpPr>
        <p:spPr>
          <a:xfrm>
            <a:off x="6244279" y="716692"/>
            <a:ext cx="0" cy="55775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868FC0A5-59F5-40BB-80EE-901A97957478}"/>
                  </a:ext>
                </a:extLst>
              </p:cNvPr>
              <p:cNvSpPr txBox="1"/>
              <p:nvPr/>
            </p:nvSpPr>
            <p:spPr>
              <a:xfrm>
                <a:off x="2231015" y="3965993"/>
                <a:ext cx="3929444" cy="4277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D" b="1" dirty="0"/>
                  <a:t>kunci:</a:t>
                </a:r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𝐝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</m:d>
                          </m:e>
                        </m:func>
                      </m:e>
                    </m:rad>
                  </m:oMath>
                </a14:m>
                <a:r>
                  <a:rPr lang="en-ID" b="1" dirty="0"/>
                  <a:t> 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8FC0A5-59F5-40BB-80EE-901A97957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015" y="3965993"/>
                <a:ext cx="3929444" cy="427746"/>
              </a:xfrm>
              <a:prstGeom prst="rect">
                <a:avLst/>
              </a:prstGeom>
              <a:blipFill>
                <a:blip r:embed="rId7"/>
                <a:stretch>
                  <a:fillRect l="-1395" b="-21429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085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424758" y="779790"/>
            <a:ext cx="7129340" cy="777050"/>
          </a:xfrm>
          <a:prstGeom prst="rect">
            <a:avLst/>
          </a:prstGeom>
          <a:solidFill>
            <a:srgbClr val="FFC000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Besaran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dan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Skalar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8AD83D92-31A0-4196-91D7-A515AC15A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82" y="1525294"/>
            <a:ext cx="11485661" cy="39236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Besaran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keadaan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sifat-sifat</a:t>
            </a:r>
            <a:r>
              <a:rPr lang="en-US" dirty="0" smtClean="0"/>
              <a:t> </a:t>
            </a:r>
            <a:r>
              <a:rPr lang="en-US" dirty="0" err="1" smtClean="0"/>
              <a:t>benda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diukur</a:t>
            </a:r>
            <a:r>
              <a:rPr lang="en-US" dirty="0" smtClean="0"/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 err="1" smtClean="0"/>
              <a:t>Besaran</a:t>
            </a:r>
            <a:r>
              <a:rPr lang="en-US" sz="2000" dirty="0" smtClean="0"/>
              <a:t> </a:t>
            </a:r>
            <a:r>
              <a:rPr lang="en-US" sz="2000" dirty="0" err="1"/>
              <a:t>vektor</a:t>
            </a:r>
            <a:r>
              <a:rPr lang="en-US" sz="2000" dirty="0"/>
              <a:t>: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/</a:t>
            </a:r>
            <a:r>
              <a:rPr lang="en-US" sz="2000" dirty="0" err="1"/>
              <a:t>harga</a:t>
            </a:r>
            <a:r>
              <a:rPr lang="en-US" sz="2000" dirty="0"/>
              <a:t> dan </a:t>
            </a:r>
            <a:r>
              <a:rPr lang="en-US" sz="2000" dirty="0" err="1"/>
              <a:t>arah</a:t>
            </a:r>
            <a:r>
              <a:rPr lang="en-US" sz="2000" dirty="0"/>
              <a:t>.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Besaran</a:t>
            </a:r>
            <a:r>
              <a:rPr lang="en-US" sz="2000" dirty="0"/>
              <a:t> </a:t>
            </a:r>
            <a:r>
              <a:rPr lang="en-US" sz="2000" dirty="0" err="1"/>
              <a:t>skalar</a:t>
            </a:r>
            <a:r>
              <a:rPr lang="en-US" sz="2000" dirty="0"/>
              <a:t>: </a:t>
            </a:r>
            <a:r>
              <a:rPr lang="en-US" sz="2000" dirty="0" err="1"/>
              <a:t>mempunyai</a:t>
            </a:r>
            <a:r>
              <a:rPr lang="en-US" sz="2000" dirty="0"/>
              <a:t> </a:t>
            </a:r>
            <a:r>
              <a:rPr lang="en-US" sz="2000" dirty="0" err="1"/>
              <a:t>nilai</a:t>
            </a:r>
            <a:r>
              <a:rPr lang="en-US" sz="2000" dirty="0"/>
              <a:t>/</a:t>
            </a:r>
            <a:r>
              <a:rPr lang="en-US" sz="2000" dirty="0" err="1"/>
              <a:t>harga</a:t>
            </a:r>
            <a:r>
              <a:rPr lang="en-US" sz="2000" dirty="0"/>
              <a:t> </a:t>
            </a:r>
            <a:r>
              <a:rPr lang="en-US" sz="2000" dirty="0" err="1"/>
              <a:t>saja</a:t>
            </a:r>
            <a:r>
              <a:rPr lang="en-US" sz="2000" dirty="0"/>
              <a:t> (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arah</a:t>
            </a:r>
            <a:r>
              <a:rPr lang="en-US" sz="2000" dirty="0"/>
              <a:t>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221862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7936824"/>
              </p:ext>
            </p:extLst>
          </p:nvPr>
        </p:nvGraphicFramePr>
        <p:xfrm>
          <a:off x="2632412" y="3435743"/>
          <a:ext cx="144938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r:id="rId6" imgW="2238840" imgH="1209240" progId="">
                  <p:embed/>
                </p:oleObj>
              </mc:Choice>
              <mc:Fallback>
                <p:oleObj r:id="rId6" imgW="2238840" imgH="12092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4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412" y="3435743"/>
                        <a:ext cx="1449388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AutoShape 3"/>
          <p:cNvSpPr>
            <a:spLocks noChangeArrowheads="1"/>
          </p:cNvSpPr>
          <p:nvPr/>
        </p:nvSpPr>
        <p:spPr bwMode="auto">
          <a:xfrm>
            <a:off x="4081800" y="3407295"/>
            <a:ext cx="527050" cy="817562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Elbow Connector 14"/>
          <p:cNvCxnSpPr>
            <a:stCxn id="3" idx="3"/>
          </p:cNvCxnSpPr>
          <p:nvPr/>
        </p:nvCxnSpPr>
        <p:spPr>
          <a:xfrm flipV="1">
            <a:off x="4608850" y="3256890"/>
            <a:ext cx="999565" cy="55918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3" idx="3"/>
          </p:cNvCxnSpPr>
          <p:nvPr/>
        </p:nvCxnSpPr>
        <p:spPr>
          <a:xfrm>
            <a:off x="4608850" y="3816076"/>
            <a:ext cx="999565" cy="536704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565311" y="3816076"/>
            <a:ext cx="543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608415" y="3058761"/>
            <a:ext cx="50742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skalar</a:t>
            </a:r>
            <a:r>
              <a:rPr lang="en-US" dirty="0"/>
              <a:t>: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, volume </a:t>
            </a:r>
            <a:r>
              <a:rPr lang="en-US" dirty="0" err="1"/>
              <a:t>mobil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5605553" y="4168485"/>
            <a:ext cx="43686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: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percepatan</a:t>
            </a:r>
            <a:r>
              <a:rPr lang="en-US" dirty="0"/>
              <a:t>, </a:t>
            </a:r>
            <a:r>
              <a:rPr lang="en-US" dirty="0" err="1"/>
              <a:t>gaya</a:t>
            </a:r>
            <a:endParaRPr lang="en-US" dirty="0"/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xmlns="" id="{C8046FCF-FEE4-488A-A27F-8C4E3913E7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5335317"/>
              </p:ext>
            </p:extLst>
          </p:nvPr>
        </p:nvGraphicFramePr>
        <p:xfrm>
          <a:off x="2661242" y="5202761"/>
          <a:ext cx="1449388" cy="782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r:id="rId8" imgW="2238840" imgH="1209240" progId="">
                  <p:embed/>
                </p:oleObj>
              </mc:Choice>
              <mc:Fallback>
                <p:oleObj r:id="rId8" imgW="2238840" imgH="1209240" progId="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lum bright="4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1242" y="5202761"/>
                        <a:ext cx="1449388" cy="782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AutoShape 3">
            <a:extLst>
              <a:ext uri="{FF2B5EF4-FFF2-40B4-BE49-F238E27FC236}">
                <a16:creationId xmlns:a16="http://schemas.microsoft.com/office/drawing/2014/main" xmlns="" id="{C8541702-F7EC-4CAA-9B58-4752A4733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0630" y="5174313"/>
            <a:ext cx="527050" cy="817562"/>
          </a:xfrm>
          <a:prstGeom prst="homePlate">
            <a:avLst>
              <a:gd name="adj" fmla="val 25000"/>
            </a:avLst>
          </a:pr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0" name="Elbow Connector 14">
            <a:extLst>
              <a:ext uri="{FF2B5EF4-FFF2-40B4-BE49-F238E27FC236}">
                <a16:creationId xmlns:a16="http://schemas.microsoft.com/office/drawing/2014/main" xmlns="" id="{ED544119-2F33-4E2D-9BA8-29D86671AF3C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4637680" y="5023908"/>
            <a:ext cx="999565" cy="559186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7">
            <a:extLst>
              <a:ext uri="{FF2B5EF4-FFF2-40B4-BE49-F238E27FC236}">
                <a16:creationId xmlns:a16="http://schemas.microsoft.com/office/drawing/2014/main" xmlns="" id="{A97B92AE-2F08-4A73-B8E0-10480133BBEC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4637680" y="5583094"/>
            <a:ext cx="999565" cy="536704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0EE16882-DD0E-4A16-AA36-36169593F69E}"/>
              </a:ext>
            </a:extLst>
          </p:cNvPr>
          <p:cNvCxnSpPr>
            <a:cxnSpLocks/>
          </p:cNvCxnSpPr>
          <p:nvPr/>
        </p:nvCxnSpPr>
        <p:spPr>
          <a:xfrm>
            <a:off x="4594141" y="5583094"/>
            <a:ext cx="543321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C1F668D6-E533-460D-83A4-34AA0D546C85}"/>
              </a:ext>
            </a:extLst>
          </p:cNvPr>
          <p:cNvSpPr/>
          <p:nvPr/>
        </p:nvSpPr>
        <p:spPr>
          <a:xfrm>
            <a:off x="5637245" y="4825779"/>
            <a:ext cx="68000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: </a:t>
            </a:r>
            <a:r>
              <a:rPr lang="en-US" dirty="0" err="1"/>
              <a:t>panjang</a:t>
            </a:r>
            <a:r>
              <a:rPr lang="en-US" dirty="0"/>
              <a:t>, </a:t>
            </a:r>
            <a:r>
              <a:rPr lang="en-US" dirty="0" err="1"/>
              <a:t>massa</a:t>
            </a:r>
            <a:r>
              <a:rPr lang="en-US" dirty="0"/>
              <a:t>,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, </a:t>
            </a:r>
            <a:r>
              <a:rPr lang="en-US" dirty="0" err="1"/>
              <a:t>suhu</a:t>
            </a:r>
            <a:r>
              <a:rPr lang="en-US" dirty="0"/>
              <a:t>, </a:t>
            </a:r>
            <a:r>
              <a:rPr lang="en-US" dirty="0" err="1"/>
              <a:t>intensitastas</a:t>
            </a:r>
            <a:r>
              <a:rPr lang="en-US" dirty="0"/>
              <a:t> </a:t>
            </a:r>
          </a:p>
          <a:p>
            <a:r>
              <a:rPr lang="en-US" dirty="0" err="1"/>
              <a:t>cahaya</a:t>
            </a:r>
            <a:r>
              <a:rPr lang="en-US" dirty="0"/>
              <a:t>,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zat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725F8355-AB4D-43FB-A3AE-1002893122AC}"/>
              </a:ext>
            </a:extLst>
          </p:cNvPr>
          <p:cNvSpPr/>
          <p:nvPr/>
        </p:nvSpPr>
        <p:spPr>
          <a:xfrm>
            <a:off x="5634383" y="5935503"/>
            <a:ext cx="4864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Besaran</a:t>
            </a:r>
            <a:r>
              <a:rPr lang="en-US" dirty="0"/>
              <a:t> </a:t>
            </a:r>
            <a:r>
              <a:rPr lang="en-US" dirty="0" err="1"/>
              <a:t>turunan</a:t>
            </a:r>
            <a:r>
              <a:rPr lang="en-US" dirty="0"/>
              <a:t>: </a:t>
            </a:r>
            <a:r>
              <a:rPr lang="en-US" dirty="0" err="1"/>
              <a:t>kecepatan</a:t>
            </a:r>
            <a:r>
              <a:rPr lang="en-US" dirty="0"/>
              <a:t>, </a:t>
            </a:r>
            <a:r>
              <a:rPr lang="en-US" dirty="0" err="1"/>
              <a:t>percepatan</a:t>
            </a:r>
            <a:r>
              <a:rPr lang="en-US" dirty="0"/>
              <a:t>, </a:t>
            </a:r>
            <a:r>
              <a:rPr lang="en-US" dirty="0" err="1"/>
              <a:t>gaya</a:t>
            </a:r>
            <a:r>
              <a:rPr lang="en-US" dirty="0"/>
              <a:t>, </a:t>
            </a:r>
            <a:r>
              <a:rPr lang="en-US" dirty="0" err="1"/>
              <a:t>dll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80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animBg="1"/>
      <p:bldP spid="23" grpId="0"/>
      <p:bldP spid="24" grpId="0"/>
      <p:bldP spid="38" grpId="0" animBg="1"/>
      <p:bldP spid="46" grpId="0"/>
      <p:bldP spid="4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8DB816A-8D39-406A-8B1B-06052F3A2B3B}"/>
              </a:ext>
            </a:extLst>
          </p:cNvPr>
          <p:cNvSpPr/>
          <p:nvPr/>
        </p:nvSpPr>
        <p:spPr>
          <a:xfrm>
            <a:off x="0" y="6435707"/>
            <a:ext cx="12192000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B7FA7AF9-2C47-401D-A0CE-6C2C635DE6FE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88FE514-E3C1-40DE-ACBD-0190509A6C8A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4A474C0A-7A77-4830-9143-A3CA8483FC2B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AA968C7-6E57-44D7-BC46-38AD78A48891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0" name="TextBox 2">
            <a:extLst>
              <a:ext uri="{FF2B5EF4-FFF2-40B4-BE49-F238E27FC236}">
                <a16:creationId xmlns:a16="http://schemas.microsoft.com/office/drawing/2014/main" xmlns="" id="{D0CDEB80-50BA-4CED-BE39-59908E994A58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xmlns="" id="{2893171C-2460-4A4D-8DAB-CE1EA422FD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58D72A06-87F9-4790-867E-527DFE6682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F7FC976C-9ED3-4D47-9909-397260A646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876" y="-732163"/>
            <a:ext cx="6746944" cy="2463637"/>
          </a:xfrm>
          <a:prstGeom prst="rect">
            <a:avLst/>
          </a:prstGeom>
        </p:spPr>
      </p:pic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xmlns="" id="{0882EC1B-3CAB-4134-B35E-731AC286D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26920"/>
              </p:ext>
            </p:extLst>
          </p:nvPr>
        </p:nvGraphicFramePr>
        <p:xfrm>
          <a:off x="6096000" y="1235793"/>
          <a:ext cx="5874259" cy="2966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08318">
                  <a:extLst>
                    <a:ext uri="{9D8B030D-6E8A-4147-A177-3AD203B41FA5}">
                      <a16:colId xmlns:a16="http://schemas.microsoft.com/office/drawing/2014/main" xmlns="" val="2077080588"/>
                    </a:ext>
                  </a:extLst>
                </a:gridCol>
                <a:gridCol w="1852168">
                  <a:extLst>
                    <a:ext uri="{9D8B030D-6E8A-4147-A177-3AD203B41FA5}">
                      <a16:colId xmlns:a16="http://schemas.microsoft.com/office/drawing/2014/main" xmlns="" val="4332934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xmlns="" val="2210557775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xmlns="" val="593624625"/>
                    </a:ext>
                  </a:extLst>
                </a:gridCol>
                <a:gridCol w="1003618">
                  <a:extLst>
                    <a:ext uri="{9D8B030D-6E8A-4147-A177-3AD203B41FA5}">
                      <a16:colId xmlns:a16="http://schemas.microsoft.com/office/drawing/2014/main" xmlns="" val="33652669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Besaran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pokok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Satuan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Simbol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Dimensi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201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Panjang 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meter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1243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Massa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kilogram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89454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Waktu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sekon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0528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Arus</a:t>
                      </a:r>
                      <a:r>
                        <a:rPr lang="en-US" dirty="0"/>
                        <a:t> Listrik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ampere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19713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Suhu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kelvin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dirty="0"/>
                        <a:t>θ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21966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Intensitas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Cahaya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kandela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63183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 err="1"/>
                        <a:t>Jumlah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zat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mole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94192477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43D696CB-8F4E-46E1-8657-C350972A90CB}"/>
              </a:ext>
            </a:extLst>
          </p:cNvPr>
          <p:cNvSpPr txBox="1"/>
          <p:nvPr/>
        </p:nvSpPr>
        <p:spPr>
          <a:xfrm>
            <a:off x="343482" y="907500"/>
            <a:ext cx="1763047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D" b="1" dirty="0" err="1"/>
              <a:t>Sistem</a:t>
            </a:r>
            <a:r>
              <a:rPr lang="en-ID" b="1" dirty="0"/>
              <a:t> </a:t>
            </a:r>
            <a:r>
              <a:rPr lang="en-ID" b="1" dirty="0" err="1"/>
              <a:t>Satuan</a:t>
            </a:r>
            <a:r>
              <a:rPr lang="en-ID" b="1" dirty="0"/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531E627D-603B-441A-A74D-EF26A178E37F}"/>
              </a:ext>
            </a:extLst>
          </p:cNvPr>
          <p:cNvSpPr txBox="1"/>
          <p:nvPr/>
        </p:nvSpPr>
        <p:spPr>
          <a:xfrm>
            <a:off x="343482" y="1321967"/>
            <a:ext cx="533844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Sifat-</a:t>
            </a:r>
            <a:r>
              <a:rPr lang="en-ID" dirty="0" err="1"/>
              <a:t>sifat</a:t>
            </a:r>
            <a:r>
              <a:rPr lang="en-ID" dirty="0"/>
              <a:t> </a:t>
            </a:r>
            <a:r>
              <a:rPr lang="en-ID" dirty="0" err="1"/>
              <a:t>fisik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benda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dipelajari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kualitatif</a:t>
            </a:r>
            <a:r>
              <a:rPr lang="en-ID" dirty="0"/>
              <a:t> dan </a:t>
            </a:r>
            <a:r>
              <a:rPr lang="en-ID" dirty="0" err="1"/>
              <a:t>kuantitatif</a:t>
            </a:r>
            <a:r>
              <a:rPr lang="en-ID" dirty="0"/>
              <a:t>.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mempelajari</a:t>
            </a:r>
            <a:r>
              <a:rPr lang="en-ID" dirty="0"/>
              <a:t> </a:t>
            </a:r>
            <a:r>
              <a:rPr lang="en-ID" dirty="0" err="1"/>
              <a:t>sifat</a:t>
            </a:r>
            <a:r>
              <a:rPr lang="en-ID" dirty="0"/>
              <a:t> dan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benda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kuantitatif</a:t>
            </a:r>
            <a:r>
              <a:rPr lang="en-ID" dirty="0"/>
              <a:t>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pengukuran</a:t>
            </a:r>
            <a:r>
              <a:rPr lang="en-ID" dirty="0"/>
              <a:t>. Hasil </a:t>
            </a:r>
            <a:r>
              <a:rPr lang="en-ID" dirty="0" err="1"/>
              <a:t>pengukuran</a:t>
            </a:r>
            <a:r>
              <a:rPr lang="en-ID" dirty="0"/>
              <a:t> </a:t>
            </a:r>
            <a:r>
              <a:rPr lang="en-ID" dirty="0" err="1"/>
              <a:t>dinyatakan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bilangan</a:t>
            </a:r>
            <a:r>
              <a:rPr lang="en-ID" dirty="0"/>
              <a:t> dan </a:t>
            </a:r>
            <a:r>
              <a:rPr lang="en-ID" dirty="0" err="1"/>
              <a:t>satuan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besaran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yang </a:t>
            </a:r>
            <a:r>
              <a:rPr lang="en-ID" dirty="0" err="1"/>
              <a:t>khas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besaran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 </a:t>
            </a:r>
            <a:r>
              <a:rPr lang="en-ID" b="1" dirty="0" err="1"/>
              <a:t>Suatu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 yang </a:t>
            </a:r>
            <a:r>
              <a:rPr lang="en-ID" b="1" dirty="0" err="1"/>
              <a:t>mengatur</a:t>
            </a:r>
            <a:r>
              <a:rPr lang="en-ID" b="1" dirty="0"/>
              <a:t> </a:t>
            </a:r>
            <a:r>
              <a:rPr lang="en-ID" b="1" dirty="0" err="1"/>
              <a:t>penggunaan</a:t>
            </a:r>
            <a:r>
              <a:rPr lang="en-ID" b="1" dirty="0"/>
              <a:t> </a:t>
            </a:r>
            <a:r>
              <a:rPr lang="en-ID" b="1" dirty="0" err="1"/>
              <a:t>satuan-satuan</a:t>
            </a:r>
            <a:r>
              <a:rPr lang="en-ID" b="1" dirty="0"/>
              <a:t> </a:t>
            </a:r>
            <a:r>
              <a:rPr lang="en-ID" b="1" dirty="0" err="1"/>
              <a:t>dinamakan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 </a:t>
            </a:r>
            <a:r>
              <a:rPr lang="en-ID" b="1" dirty="0" err="1"/>
              <a:t>satuan</a:t>
            </a:r>
            <a:r>
              <a:rPr lang="en-ID" dirty="0"/>
              <a:t>. </a:t>
            </a:r>
            <a:r>
              <a:rPr lang="en-ID" dirty="0" err="1"/>
              <a:t>Terdapat</a:t>
            </a:r>
            <a:r>
              <a:rPr lang="en-ID" dirty="0"/>
              <a:t> 4 (</a:t>
            </a:r>
            <a:r>
              <a:rPr lang="en-ID" dirty="0" err="1"/>
              <a:t>empat</a:t>
            </a:r>
            <a:r>
              <a:rPr lang="en-ID" dirty="0"/>
              <a:t>)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satuan</a:t>
            </a:r>
            <a:r>
              <a:rPr lang="en-ID" dirty="0"/>
              <a:t> yang </a:t>
            </a:r>
            <a:r>
              <a:rPr lang="en-ID" dirty="0" err="1"/>
              <a:t>diadopsi</a:t>
            </a:r>
            <a:r>
              <a:rPr lang="en-ID" dirty="0"/>
              <a:t> </a:t>
            </a:r>
            <a:r>
              <a:rPr lang="en-ID" dirty="0" err="1"/>
              <a:t>selama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yaitu</a:t>
            </a:r>
            <a:endParaRPr lang="en-ID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2E7E39D5-59D6-4EB2-B639-D10134476919}"/>
              </a:ext>
            </a:extLst>
          </p:cNvPr>
          <p:cNvSpPr txBox="1"/>
          <p:nvPr/>
        </p:nvSpPr>
        <p:spPr>
          <a:xfrm>
            <a:off x="513982" y="3987338"/>
            <a:ext cx="42367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eriod"/>
            </a:pPr>
            <a:r>
              <a:rPr lang="en-ID" dirty="0" err="1"/>
              <a:t>Sistem</a:t>
            </a:r>
            <a:r>
              <a:rPr lang="en-ID" dirty="0"/>
              <a:t> Statis (</a:t>
            </a:r>
            <a:r>
              <a:rPr lang="en-ID" dirty="0" err="1"/>
              <a:t>Besar</a:t>
            </a:r>
            <a:r>
              <a:rPr lang="en-ID" dirty="0"/>
              <a:t> dan Kecil)</a:t>
            </a:r>
          </a:p>
          <a:p>
            <a:pPr marL="342900" indent="-342900">
              <a:buAutoNum type="alphaLcPeriod"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Dinamis</a:t>
            </a:r>
            <a:r>
              <a:rPr lang="en-ID" dirty="0"/>
              <a:t> (MKS dan CGS)</a:t>
            </a:r>
          </a:p>
          <a:p>
            <a:pPr marL="342900" indent="-342900">
              <a:buAutoNum type="alphaLcPeriod"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Inggris</a:t>
            </a:r>
            <a:r>
              <a:rPr lang="en-ID" dirty="0"/>
              <a:t> (Absolut dan Teknik)</a:t>
            </a:r>
          </a:p>
          <a:p>
            <a:pPr marL="342900" indent="-342900">
              <a:buAutoNum type="alphaLcPeriod"/>
            </a:pP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Internasional</a:t>
            </a:r>
            <a:r>
              <a:rPr lang="en-ID" dirty="0"/>
              <a:t> (SI)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8CA69AC2-DDD1-4525-B70C-63A96F7A4394}"/>
              </a:ext>
            </a:extLst>
          </p:cNvPr>
          <p:cNvSpPr txBox="1"/>
          <p:nvPr/>
        </p:nvSpPr>
        <p:spPr>
          <a:xfrm>
            <a:off x="293975" y="5226961"/>
            <a:ext cx="50653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SI,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besaran</a:t>
            </a:r>
            <a:r>
              <a:rPr lang="en-ID" dirty="0"/>
              <a:t> </a:t>
            </a:r>
            <a:r>
              <a:rPr lang="en-ID" dirty="0" err="1"/>
              <a:t>pokok</a:t>
            </a:r>
            <a:r>
              <a:rPr lang="en-ID" dirty="0"/>
              <a:t>/</a:t>
            </a:r>
            <a:r>
              <a:rPr lang="en-ID" dirty="0" err="1"/>
              <a:t>dasar</a:t>
            </a:r>
            <a:r>
              <a:rPr lang="en-ID" dirty="0"/>
              <a:t> </a:t>
            </a:r>
            <a:r>
              <a:rPr lang="en-ID" dirty="0" err="1"/>
              <a:t>beserta</a:t>
            </a:r>
            <a:r>
              <a:rPr lang="en-ID" dirty="0"/>
              <a:t> </a:t>
            </a:r>
            <a:r>
              <a:rPr lang="en-ID" dirty="0" err="1"/>
              <a:t>simbol</a:t>
            </a:r>
            <a:r>
              <a:rPr lang="en-ID" dirty="0"/>
              <a:t> masing-masing </a:t>
            </a:r>
            <a:r>
              <a:rPr lang="en-ID" dirty="0" err="1"/>
              <a:t>satuannya</a:t>
            </a:r>
            <a:r>
              <a:rPr lang="en-ID" dirty="0"/>
              <a:t> </a:t>
            </a:r>
            <a:r>
              <a:rPr lang="en-ID" dirty="0" err="1"/>
              <a:t>ditunjukkan</a:t>
            </a:r>
            <a:r>
              <a:rPr lang="en-ID" dirty="0"/>
              <a:t> pada </a:t>
            </a:r>
            <a:r>
              <a:rPr lang="en-ID" dirty="0" err="1"/>
              <a:t>Tabel</a:t>
            </a:r>
            <a:r>
              <a:rPr lang="en-ID" dirty="0"/>
              <a:t> 1.1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D618B40-6336-4E44-AD50-75DC591D08B9}"/>
              </a:ext>
            </a:extLst>
          </p:cNvPr>
          <p:cNvSpPr txBox="1"/>
          <p:nvPr/>
        </p:nvSpPr>
        <p:spPr>
          <a:xfrm>
            <a:off x="6017259" y="824592"/>
            <a:ext cx="56841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Tabel</a:t>
            </a:r>
            <a:r>
              <a:rPr lang="en-ID" dirty="0"/>
              <a:t> 1.1 </a:t>
            </a:r>
            <a:r>
              <a:rPr lang="en-ID" dirty="0" err="1"/>
              <a:t>Satuan</a:t>
            </a:r>
            <a:r>
              <a:rPr lang="en-ID" dirty="0"/>
              <a:t> </a:t>
            </a:r>
            <a:r>
              <a:rPr lang="en-ID" dirty="0" err="1"/>
              <a:t>Besaran</a:t>
            </a:r>
            <a:r>
              <a:rPr lang="en-ID" dirty="0"/>
              <a:t> Dasar/ </a:t>
            </a:r>
            <a:r>
              <a:rPr lang="en-ID" dirty="0" err="1"/>
              <a:t>Pokok</a:t>
            </a:r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B1A0E65-9273-4CD5-9466-5D01E30E87DC}"/>
              </a:ext>
            </a:extLst>
          </p:cNvPr>
          <p:cNvSpPr txBox="1"/>
          <p:nvPr/>
        </p:nvSpPr>
        <p:spPr>
          <a:xfrm>
            <a:off x="6096000" y="4360433"/>
            <a:ext cx="3994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 dirty="0" err="1"/>
              <a:t>Contoh</a:t>
            </a:r>
            <a:r>
              <a:rPr lang="en-ID" b="1" dirty="0"/>
              <a:t>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4027646A-2BB2-4AD9-B2D2-8EEF8693DFEE}"/>
              </a:ext>
            </a:extLst>
          </p:cNvPr>
          <p:cNvSpPr txBox="1"/>
          <p:nvPr/>
        </p:nvSpPr>
        <p:spPr>
          <a:xfrm>
            <a:off x="6096001" y="4686316"/>
            <a:ext cx="2191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Panjang </a:t>
            </a:r>
            <a:r>
              <a:rPr lang="en-ID" dirty="0" err="1"/>
              <a:t>meja</a:t>
            </a:r>
            <a:r>
              <a:rPr lang="en-ID" dirty="0"/>
              <a:t> 2 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9F6FE71D-6881-4DA2-9EC5-7E3CA6CE0CDD}"/>
              </a:ext>
            </a:extLst>
          </p:cNvPr>
          <p:cNvSpPr txBox="1"/>
          <p:nvPr/>
        </p:nvSpPr>
        <p:spPr>
          <a:xfrm>
            <a:off x="6096000" y="5013646"/>
            <a:ext cx="2281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Besaran</a:t>
            </a:r>
            <a:r>
              <a:rPr lang="en-ID" dirty="0"/>
              <a:t> = Panjang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DB413DD5-6F04-435E-B500-35E621836455}"/>
              </a:ext>
            </a:extLst>
          </p:cNvPr>
          <p:cNvSpPr txBox="1"/>
          <p:nvPr/>
        </p:nvSpPr>
        <p:spPr>
          <a:xfrm>
            <a:off x="6096000" y="5333902"/>
            <a:ext cx="2191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Satuan</a:t>
            </a:r>
            <a:r>
              <a:rPr lang="en-ID" dirty="0"/>
              <a:t> = 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2E4F9A45-756C-41AB-8A7B-6C271BEB7E44}"/>
              </a:ext>
            </a:extLst>
          </p:cNvPr>
          <p:cNvSpPr txBox="1"/>
          <p:nvPr/>
        </p:nvSpPr>
        <p:spPr>
          <a:xfrm>
            <a:off x="6141307" y="5698818"/>
            <a:ext cx="21912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Nilai = 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32EEBBC6-DF9E-4018-8786-C1708C65EADF}"/>
              </a:ext>
            </a:extLst>
          </p:cNvPr>
          <p:cNvSpPr txBox="1"/>
          <p:nvPr/>
        </p:nvSpPr>
        <p:spPr>
          <a:xfrm>
            <a:off x="8568108" y="4582165"/>
            <a:ext cx="3133259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pPr algn="just"/>
            <a:r>
              <a:rPr lang="en-ID" b="1" dirty="0" err="1"/>
              <a:t>Catatan</a:t>
            </a:r>
            <a:r>
              <a:rPr lang="en-ID" b="1" dirty="0"/>
              <a:t>: </a:t>
            </a:r>
            <a:r>
              <a:rPr lang="en-ID" b="1" dirty="0" err="1"/>
              <a:t>Setiap</a:t>
            </a:r>
            <a:r>
              <a:rPr lang="en-ID" b="1" dirty="0"/>
              <a:t> </a:t>
            </a:r>
            <a:r>
              <a:rPr lang="en-ID" b="1" dirty="0" err="1"/>
              <a:t>besaran</a:t>
            </a:r>
            <a:r>
              <a:rPr lang="en-ID" b="1" dirty="0"/>
              <a:t> yang </a:t>
            </a:r>
            <a:r>
              <a:rPr lang="en-ID" b="1" dirty="0" err="1"/>
              <a:t>mempunyai</a:t>
            </a:r>
            <a:r>
              <a:rPr lang="en-ID" b="1" dirty="0"/>
              <a:t> </a:t>
            </a:r>
            <a:r>
              <a:rPr lang="en-ID" b="1" dirty="0" err="1"/>
              <a:t>satuan</a:t>
            </a:r>
            <a:r>
              <a:rPr lang="en-ID" b="1" dirty="0"/>
              <a:t> </a:t>
            </a:r>
            <a:r>
              <a:rPr lang="en-ID" b="1" dirty="0" err="1"/>
              <a:t>sama</a:t>
            </a:r>
            <a:r>
              <a:rPr lang="en-ID" b="1" dirty="0"/>
              <a:t> </a:t>
            </a:r>
            <a:r>
              <a:rPr lang="en-ID" b="1" dirty="0" err="1"/>
              <a:t>maka</a:t>
            </a:r>
            <a:r>
              <a:rPr lang="en-ID" b="1" dirty="0"/>
              <a:t> </a:t>
            </a:r>
            <a:r>
              <a:rPr lang="en-ID" b="1" dirty="0" err="1"/>
              <a:t>akan</a:t>
            </a:r>
            <a:r>
              <a:rPr lang="en-ID" b="1" dirty="0"/>
              <a:t> </a:t>
            </a:r>
            <a:r>
              <a:rPr lang="en-ID" b="1" dirty="0" err="1"/>
              <a:t>mempunyai</a:t>
            </a:r>
            <a:r>
              <a:rPr lang="en-ID" b="1" dirty="0"/>
              <a:t> </a:t>
            </a:r>
            <a:r>
              <a:rPr lang="en-ID" b="1" dirty="0" err="1"/>
              <a:t>dimensi</a:t>
            </a:r>
            <a:r>
              <a:rPr lang="en-ID" b="1" dirty="0"/>
              <a:t> yang </a:t>
            </a:r>
            <a:r>
              <a:rPr lang="en-ID" b="1" dirty="0" err="1"/>
              <a:t>sama</a:t>
            </a:r>
            <a:endParaRPr lang="en-ID" b="1" dirty="0"/>
          </a:p>
        </p:txBody>
      </p:sp>
    </p:spTree>
    <p:extLst>
      <p:ext uri="{BB962C8B-B14F-4D97-AF65-F5344CB8AC3E}">
        <p14:creationId xmlns:p14="http://schemas.microsoft.com/office/powerpoint/2010/main" val="252395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/>
      <p:bldP spid="20" grpId="0"/>
      <p:bldP spid="22" grpId="0"/>
      <p:bldP spid="24" grpId="0"/>
      <p:bldP spid="26" grpId="0"/>
      <p:bldP spid="28" grpId="0"/>
      <p:bldP spid="30" grpId="0"/>
      <p:bldP spid="32" grpId="0"/>
      <p:bldP spid="34" grpId="0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FB45CEE-6276-4E89-BF83-62337BC5BA0D}"/>
              </a:ext>
            </a:extLst>
          </p:cNvPr>
          <p:cNvSpPr/>
          <p:nvPr/>
        </p:nvSpPr>
        <p:spPr>
          <a:xfrm>
            <a:off x="0" y="6435707"/>
            <a:ext cx="12192000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FC129D07-C841-4A49-9C0C-60F0786DC1C4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8B28050B-2691-4D07-A056-8973F9375B5D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E95E4B9D-73A7-4A42-B444-11918F393B6A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208E9F4A-09AF-4102-81C2-C2BB66293BCF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9" name="TextBox 2">
            <a:extLst>
              <a:ext uri="{FF2B5EF4-FFF2-40B4-BE49-F238E27FC236}">
                <a16:creationId xmlns:a16="http://schemas.microsoft.com/office/drawing/2014/main" xmlns="" id="{FB3B5D49-BD80-4B15-A896-8C4DC10C8437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xmlns="" id="{822D06D3-1FA7-4BFC-8274-8B8B2DBB82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71B67202-CCD7-4461-B62C-D6F2D6D4A50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8615E9-F78E-4170-B8D2-4163DB896B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876" y="-732163"/>
            <a:ext cx="6746944" cy="246363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1BD069DC-3F1C-4861-BBDF-95A10100FBFE}"/>
              </a:ext>
            </a:extLst>
          </p:cNvPr>
          <p:cNvSpPr txBox="1"/>
          <p:nvPr/>
        </p:nvSpPr>
        <p:spPr>
          <a:xfrm>
            <a:off x="343482" y="1023926"/>
            <a:ext cx="3994113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ID" b="1" dirty="0" err="1"/>
              <a:t>Besaran</a:t>
            </a:r>
            <a:r>
              <a:rPr lang="en-ID" b="1" dirty="0"/>
              <a:t> </a:t>
            </a:r>
            <a:r>
              <a:rPr lang="en-ID" b="1" dirty="0" err="1"/>
              <a:t>turunan</a:t>
            </a:r>
            <a:r>
              <a:rPr lang="en-ID" b="1" dirty="0"/>
              <a:t> dan </a:t>
            </a:r>
            <a:r>
              <a:rPr lang="en-ID" b="1" dirty="0" err="1"/>
              <a:t>Dimensi</a:t>
            </a:r>
            <a:r>
              <a:rPr lang="en-ID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2841F0DB-6DC2-44E9-966B-23E492C8DA47}"/>
                  </a:ext>
                </a:extLst>
              </p:cNvPr>
              <p:cNvSpPr txBox="1"/>
              <p:nvPr/>
            </p:nvSpPr>
            <p:spPr>
              <a:xfrm>
                <a:off x="347188" y="1521954"/>
                <a:ext cx="5162789" cy="6183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kecepatan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Perpindahan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waktu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box>
                        <m:box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ID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841F0DB-6DC2-44E9-966B-23E492C8D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188" y="1521954"/>
                <a:ext cx="5162789" cy="6183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EB8268B5-FBD5-4536-9255-AE518B9A6B7D}"/>
                  </a:ext>
                </a:extLst>
              </p:cNvPr>
              <p:cNvSpPr txBox="1"/>
              <p:nvPr/>
            </p:nvSpPr>
            <p:spPr>
              <a:xfrm>
                <a:off x="385364" y="2287089"/>
                <a:ext cx="4814508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percepatan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Kecepatan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waktu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box>
                        <m:box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ID" i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8268B5-FBD5-4536-9255-AE518B9A6B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64" y="2287089"/>
                <a:ext cx="4814508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F1961071-4FD0-44D2-9B42-DDEA91823680}"/>
                  </a:ext>
                </a:extLst>
              </p:cNvPr>
              <p:cNvSpPr txBox="1"/>
              <p:nvPr/>
            </p:nvSpPr>
            <p:spPr>
              <a:xfrm>
                <a:off x="340025" y="3011091"/>
                <a:ext cx="6293708" cy="566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Gaya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massa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percepatan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newton</m:t>
                          </m:r>
                          <m:box>
                            <m:box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</m:e>
                          </m:box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𝑀𝐿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ID" i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1961071-4FD0-44D2-9B42-DDEA91823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5" y="3011091"/>
                <a:ext cx="6293708" cy="5666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0AEBE159-B7B2-4B51-AE02-CD4B5AEE1C7B}"/>
                  </a:ext>
                </a:extLst>
              </p:cNvPr>
              <p:cNvSpPr txBox="1"/>
              <p:nvPr/>
            </p:nvSpPr>
            <p:spPr>
              <a:xfrm>
                <a:off x="340025" y="3638139"/>
                <a:ext cx="9701899" cy="566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Energi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potensial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Ep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massa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percepatan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gravitasi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ketinggian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joule</m:t>
                          </m:r>
                        </m:e>
                      </m:box>
                      <m:box>
                        <m:box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ID" i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EBE159-B7B2-4B51-AE02-CD4B5AEE1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25" y="3638139"/>
                <a:ext cx="9701899" cy="5666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1C728D5E-7694-4118-8EA6-386ED44F4F81}"/>
                  </a:ext>
                </a:extLst>
              </p:cNvPr>
              <p:cNvSpPr txBox="1"/>
              <p:nvPr/>
            </p:nvSpPr>
            <p:spPr>
              <a:xfrm>
                <a:off x="385364" y="4205289"/>
                <a:ext cx="6666225" cy="5666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Usaha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gaya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perpindahan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kg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p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box>
                        <m:box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joule</m:t>
                          </m:r>
                        </m:e>
                      </m:box>
                      <m:box>
                        <m:box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</m:box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en-ID" i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728D5E-7694-4118-8EA6-386ED44F4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64" y="4205289"/>
                <a:ext cx="6666225" cy="5666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xmlns="" id="{4D8710E2-53BA-44F8-A3FB-918C32F891BE}"/>
                  </a:ext>
                </a:extLst>
              </p:cNvPr>
              <p:cNvSpPr txBox="1"/>
              <p:nvPr/>
            </p:nvSpPr>
            <p:spPr>
              <a:xfrm>
                <a:off x="391727" y="4925700"/>
                <a:ext cx="6338588" cy="5527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H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ambatan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Listrik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Energi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Listrik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arus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listrik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box>
                      <m:box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en-ID" i="1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D8710E2-53BA-44F8-A3FB-918C32F89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27" y="4925700"/>
                <a:ext cx="6338588" cy="55278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0111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/>
      <p:bldP spid="18" grpId="0"/>
      <p:bldP spid="20" grpId="0"/>
      <p:bldP spid="22" grpId="0"/>
      <p:bldP spid="24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979261"/>
            <a:ext cx="842450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Representasi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993" y="-777212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17840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003566" y="2791059"/>
            <a:ext cx="2209800" cy="1828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46366" y="4619859"/>
            <a:ext cx="3352800" cy="1588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2566" y="461985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289566" y="256245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Arc 31"/>
          <p:cNvSpPr/>
          <p:nvPr/>
        </p:nvSpPr>
        <p:spPr>
          <a:xfrm>
            <a:off x="1308366" y="4162659"/>
            <a:ext cx="533400" cy="990600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1765566" y="4158194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  <a:sym typeface="Symbol"/>
              </a:rPr>
              <a:t>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689366" y="332445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343833" y="2562459"/>
                <a:ext cx="1847956" cy="5088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b="1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𝑂𝐴</m:t>
                          </m:r>
                        </m:e>
                      </m:acc>
                      <m:r>
                        <a:rPr lang="en-US" sz="2400" b="1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𝐀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</m:t>
                          </m:r>
                        </m:e>
                      </m:acc>
                    </m:oMath>
                  </m:oMathPara>
                </a14:m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833" y="2562459"/>
                <a:ext cx="1847956" cy="5088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3060966" y="233609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16" name="Oval 15"/>
          <p:cNvSpPr/>
          <p:nvPr/>
        </p:nvSpPr>
        <p:spPr>
          <a:xfrm>
            <a:off x="3191433" y="2736131"/>
            <a:ext cx="106679" cy="10667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1481905"/>
            <a:ext cx="842450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Cara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Geometri</a:t>
            </a:r>
            <a:endParaRPr lang="en-ID" sz="3600" b="1" dirty="0">
              <a:solidFill>
                <a:srgbClr val="002060"/>
              </a:solidFill>
              <a:latin typeface="+mn-lt"/>
              <a:cs typeface="Myriad Arabic" panose="01010101010101010101" pitchFamily="50" charset="-78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1EF637AC-D1C3-4763-9B29-63480FD08EA0}"/>
              </a:ext>
            </a:extLst>
          </p:cNvPr>
          <p:cNvSpPr txBox="1"/>
          <p:nvPr/>
        </p:nvSpPr>
        <p:spPr>
          <a:xfrm>
            <a:off x="5905954" y="3136267"/>
            <a:ext cx="51030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Modulus/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besar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panjang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ektor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A di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tulis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|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| = </a:t>
            </a:r>
            <a:r>
              <a:rPr lang="en-US" sz="18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xmlns="" id="{3B41B178-C454-458E-B7F2-72699BD55FBD}"/>
                  </a:ext>
                </a:extLst>
              </p:cNvPr>
              <p:cNvSpPr txBox="1"/>
              <p:nvPr/>
            </p:nvSpPr>
            <p:spPr>
              <a:xfrm>
                <a:off x="5928211" y="3715698"/>
                <a:ext cx="40118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Arahnya: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</m:oMath>
                </a14:m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dirty="0" err="1">
                    <a:latin typeface="Times New Roman" pitchFamily="18" charset="0"/>
                    <a:cs typeface="Times New Roman" pitchFamily="18" charset="0"/>
                  </a:rPr>
                  <a:t>terhadap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1800" dirty="0" err="1">
                    <a:latin typeface="Times New Roman" pitchFamily="18" charset="0"/>
                    <a:cs typeface="Times New Roman" pitchFamily="18" charset="0"/>
                  </a:rPr>
                  <a:t>horisontal</a:t>
                </a:r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41B178-C454-458E-B7F2-72699BD55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211" y="3715698"/>
                <a:ext cx="4011826" cy="369332"/>
              </a:xfrm>
              <a:prstGeom prst="rect">
                <a:avLst/>
              </a:prstGeom>
              <a:blipFill>
                <a:blip r:embed="rId6"/>
                <a:stretch>
                  <a:fillRect l="-1214" t="-10000" b="-2666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xmlns="" id="{07E869EE-4A34-4DC1-B757-789D882B0BC0}"/>
                  </a:ext>
                </a:extLst>
              </p:cNvPr>
              <p:cNvSpPr txBox="1"/>
              <p:nvPr/>
            </p:nvSpPr>
            <p:spPr>
              <a:xfrm>
                <a:off x="5905954" y="2642740"/>
                <a:ext cx="3664746" cy="4394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Vektor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 err="1">
                    <a:latin typeface="Times New Roman" pitchFamily="18" charset="0"/>
                    <a:cs typeface="Times New Roman" pitchFamily="18" charset="0"/>
                  </a:rPr>
                  <a:t>atau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latin typeface="Cambria Math" panose="02040503050406030204" pitchFamily="18" charset="0"/>
                        <a:cs typeface="Times New Roman" pitchFamily="18" charset="0"/>
                      </a:rPr>
                      <m:t>𝐀</m:t>
                    </m:r>
                  </m:oMath>
                </a14:m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000" dirty="0">
                    <a:latin typeface="Times New Roman" pitchFamily="18" charset="0"/>
                    <a:cs typeface="Times New Roman" pitchFamily="18" charset="0"/>
                  </a:rPr>
                  <a:t>atau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sz="2000" b="1" dirty="0">
                    <a:latin typeface="Times New Roman" pitchFamily="18" charset="0"/>
                    <a:cs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itchFamily="18" charset="0"/>
                      </a:rPr>
                      <m:t>𝜃</m:t>
                    </m:r>
                  </m:oMath>
                </a14:m>
                <a:endParaRPr lang="en-US" sz="2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07E869EE-4A34-4DC1-B757-789D882B0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5954" y="2642740"/>
                <a:ext cx="3664746" cy="439479"/>
              </a:xfrm>
              <a:prstGeom prst="rect">
                <a:avLst/>
              </a:prstGeom>
              <a:blipFill>
                <a:blip r:embed="rId7"/>
                <a:stretch>
                  <a:fillRect l="-1830" t="-16667" b="-2500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B425C46A-478D-4ABF-B3CA-BA7B841E9AAD}"/>
                  </a:ext>
                </a:extLst>
              </p:cNvPr>
              <p:cNvSpPr txBox="1"/>
              <p:nvPr/>
            </p:nvSpPr>
            <p:spPr>
              <a:xfrm>
                <a:off x="5928211" y="4166764"/>
                <a:ext cx="2729757" cy="3787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Vektor </a:t>
                </a:r>
                <a:r>
                  <a:rPr lang="en-US" sz="1800" dirty="0" err="1">
                    <a:latin typeface="Times New Roman" pitchFamily="18" charset="0"/>
                    <a:cs typeface="Times New Roman" pitchFamily="18" charset="0"/>
                  </a:rPr>
                  <a:t>satuan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A </a:t>
                </a:r>
                <a:r>
                  <a:rPr lang="en-US" sz="1800" dirty="0" err="1">
                    <a:latin typeface="Times New Roman" pitchFamily="18" charset="0"/>
                    <a:cs typeface="Times New Roman" pitchFamily="18" charset="0"/>
                  </a:rPr>
                  <a:t>ditulis</a:t>
                </a:r>
                <a:r>
                  <a:rPr lang="en-US" sz="18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A</m:t>
                        </m:r>
                      </m:e>
                    </m:acc>
                  </m:oMath>
                </a14:m>
                <a:endParaRPr lang="en-US" sz="18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425C46A-478D-4ABF-B3CA-BA7B841E9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8211" y="4166764"/>
                <a:ext cx="2729757" cy="378758"/>
              </a:xfrm>
              <a:prstGeom prst="rect">
                <a:avLst/>
              </a:prstGeom>
              <a:blipFill>
                <a:blip r:embed="rId8"/>
                <a:stretch>
                  <a:fillRect l="-1786" t="-6452" r="-3125" b="-258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DF8E1D58-26C8-4D5E-8C42-B4D62B9E62BA}"/>
                  </a:ext>
                </a:extLst>
              </p:cNvPr>
              <p:cNvSpPr txBox="1"/>
              <p:nvPr/>
            </p:nvSpPr>
            <p:spPr>
              <a:xfrm>
                <a:off x="1438887" y="5057973"/>
                <a:ext cx="1387767" cy="4047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A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A</m:t>
                          </m:r>
                        </m:e>
                      </m:acc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F8E1D58-26C8-4D5E-8C42-B4D62B9E62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887" y="5057973"/>
                <a:ext cx="1387767" cy="404791"/>
              </a:xfrm>
              <a:prstGeom prst="rect">
                <a:avLst/>
              </a:prstGeom>
              <a:blipFill>
                <a:blip r:embed="rId9"/>
                <a:stretch>
                  <a:fillRect t="-22727" r="-135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EF920178-9069-45BA-9771-4A72AF29AB0F}"/>
                  </a:ext>
                </a:extLst>
              </p:cNvPr>
              <p:cNvSpPr txBox="1"/>
              <p:nvPr/>
            </p:nvSpPr>
            <p:spPr>
              <a:xfrm>
                <a:off x="3520537" y="5093432"/>
                <a:ext cx="13877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𝒂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a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a</m:t>
                          </m:r>
                        </m:e>
                      </m:acc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920178-9069-45BA-9771-4A72AF29A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537" y="5093432"/>
                <a:ext cx="1387767" cy="369332"/>
              </a:xfrm>
              <a:prstGeom prst="rect">
                <a:avLst/>
              </a:prstGeom>
              <a:blipFill>
                <a:blip r:embed="rId10"/>
                <a:stretch>
                  <a:fillRect t="-6667" r="-660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A91D2DA7-D442-4686-ADBD-5CDE040EE332}"/>
              </a:ext>
            </a:extLst>
          </p:cNvPr>
          <p:cNvSpPr txBox="1"/>
          <p:nvPr/>
        </p:nvSpPr>
        <p:spPr>
          <a:xfrm>
            <a:off x="2826654" y="5058708"/>
            <a:ext cx="84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atau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6FFA7776-CED4-4ACF-A7CE-F73B69BC8BEC}"/>
                  </a:ext>
                </a:extLst>
              </p:cNvPr>
              <p:cNvSpPr txBox="1"/>
              <p:nvPr/>
            </p:nvSpPr>
            <p:spPr>
              <a:xfrm>
                <a:off x="1750166" y="5608227"/>
                <a:ext cx="1387767" cy="6795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8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a</m:t>
                          </m:r>
                        </m:e>
                      </m:acc>
                      <m:r>
                        <a:rPr lang="en-US" sz="18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𝒂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a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D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FA7776-CED4-4ACF-A7CE-F73B69BC8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166" y="5608227"/>
                <a:ext cx="1387767" cy="6795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3D23AEF-2573-4376-B7B7-4AB11F411115}"/>
              </a:ext>
            </a:extLst>
          </p:cNvPr>
          <p:cNvSpPr txBox="1"/>
          <p:nvPr/>
        </p:nvSpPr>
        <p:spPr>
          <a:xfrm>
            <a:off x="5602187" y="5039913"/>
            <a:ext cx="843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contoh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F9BCCB2E-E7BA-4DDE-806D-D7926FF7E2DA}"/>
                  </a:ext>
                </a:extLst>
              </p:cNvPr>
              <p:cNvSpPr txBox="1"/>
              <p:nvPr/>
            </p:nvSpPr>
            <p:spPr>
              <a:xfrm>
                <a:off x="5814262" y="5427240"/>
                <a:ext cx="2119862" cy="384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𝒂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=2</m:t>
                    </m:r>
                    <m:acc>
                      <m:accPr>
                        <m:chr m:val="̂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i</m:t>
                        </m:r>
                      </m:e>
                    </m:acc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+3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j</m:t>
                        </m:r>
                      </m:e>
                    </m:acc>
                  </m:oMath>
                </a14:m>
                <a:r>
                  <a:rPr lang="en-ID" dirty="0"/>
                  <a:t>+</a:t>
                </a:r>
                <a:r>
                  <a:rPr lang="en-US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4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k</m:t>
                        </m:r>
                      </m:e>
                    </m:acc>
                  </m:oMath>
                </a14:m>
                <a:endParaRPr lang="en-ID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9BCCB2E-E7BA-4DDE-806D-D7926FF7E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62" y="5427240"/>
                <a:ext cx="2119862" cy="384208"/>
              </a:xfrm>
              <a:prstGeom prst="rect">
                <a:avLst/>
              </a:prstGeom>
              <a:blipFill>
                <a:blip r:embed="rId12"/>
                <a:stretch>
                  <a:fillRect t="-3175" b="-2539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78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31" grpId="0"/>
      <p:bldP spid="33" grpId="0"/>
      <p:bldP spid="34" grpId="0"/>
      <p:bldP spid="35" grpId="0"/>
      <p:bldP spid="16" grpId="0" animBg="1"/>
      <p:bldP spid="36" grpId="0"/>
      <p:bldP spid="28" grpId="0"/>
      <p:bldP spid="37" grpId="0"/>
      <p:bldP spid="39" grpId="0"/>
      <p:bldP spid="18" grpId="0"/>
      <p:bldP spid="42" grpId="0"/>
      <p:bldP spid="21" grpId="0"/>
      <p:bldP spid="22" grpId="0"/>
      <p:bldP spid="24" grpId="0"/>
      <p:bldP spid="26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V="1">
            <a:off x="479798" y="2852811"/>
            <a:ext cx="2209800" cy="18288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308598" y="239561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65598" y="331001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56598" y="2289345"/>
            <a:ext cx="691672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Vektor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besarnya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sejajar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arahnya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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dikatakan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vektor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vektor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B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Vektor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dan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besarnya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sama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tetapi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berlawanan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arah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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dapat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dikatakan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id-ID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vektor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 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= -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vektor</a:t>
            </a:r>
            <a:r>
              <a:rPr lang="en-US" sz="2400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C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2" name="Straight Arrow Connector 61"/>
          <p:cNvCxnSpPr/>
          <p:nvPr/>
        </p:nvCxnSpPr>
        <p:spPr>
          <a:xfrm flipV="1">
            <a:off x="379140" y="4050878"/>
            <a:ext cx="2209800" cy="18288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689598" y="3716396"/>
            <a:ext cx="2209800" cy="182880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84140" y="359367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46998" y="325919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41140" y="458427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b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451598" y="424979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3982" y="5740131"/>
            <a:ext cx="99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B = 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308598" y="5545196"/>
            <a:ext cx="114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 =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979261"/>
            <a:ext cx="842450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Representasi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17840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1481905"/>
            <a:ext cx="842450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Cara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Geometri</a:t>
            </a:r>
            <a:endParaRPr lang="en-ID" sz="3600" b="1" dirty="0">
              <a:solidFill>
                <a:srgbClr val="002060"/>
              </a:solidFill>
              <a:latin typeface="+mn-lt"/>
              <a:cs typeface="Myriad Arabic" panose="01010101010101010101" pitchFamily="50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030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979261"/>
            <a:ext cx="842450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Representasi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17840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rot="5400000">
            <a:off x="1556668" y="5522400"/>
            <a:ext cx="1649586" cy="955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106530" y="6026440"/>
            <a:ext cx="2016161" cy="955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168513" y="5888974"/>
            <a:ext cx="229109" cy="27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37797" y="4393364"/>
            <a:ext cx="229109" cy="27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14409" y="5974042"/>
            <a:ext cx="22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756116" y="4789250"/>
            <a:ext cx="229109" cy="2776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587971" y="5992137"/>
                <a:ext cx="463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acc>
                    </m:oMath>
                  </m:oMathPara>
                </a14:m>
                <a:endParaRPr lang="en-US" sz="20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971" y="5992137"/>
                <a:ext cx="463198" cy="400110"/>
              </a:xfrm>
              <a:prstGeom prst="rect">
                <a:avLst/>
              </a:prstGeom>
              <a:blipFill rotWithShape="0">
                <a:blip r:embed="rId5"/>
                <a:stretch>
                  <a:fillRect t="-6061" r="-40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1481905"/>
            <a:ext cx="842450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Cara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Analitis</a:t>
            </a:r>
            <a:endParaRPr lang="en-ID" sz="3600" b="1" dirty="0">
              <a:solidFill>
                <a:srgbClr val="002060"/>
              </a:solidFill>
              <a:latin typeface="+mn-lt"/>
              <a:cs typeface="Myriad Arabic" panose="01010101010101010101" pitchFamily="50" charset="-78"/>
            </a:endParaRPr>
          </a:p>
        </p:txBody>
      </p:sp>
      <p:sp>
        <p:nvSpPr>
          <p:cNvPr id="2" name="Right Arrow 1"/>
          <p:cNvSpPr/>
          <p:nvPr/>
        </p:nvSpPr>
        <p:spPr>
          <a:xfrm>
            <a:off x="1077401" y="2365310"/>
            <a:ext cx="609600" cy="29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76709" y="2245370"/>
                <a:ext cx="10090004" cy="1647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Merepresentasikan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vektor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dalam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suatu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sistem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koordinat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misalnya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kartesian</a:t>
                </a:r>
                <a:r>
                  <a:rPr lang="en-US" sz="2000" dirty="0"/>
                  <a:t>. </a:t>
                </a:r>
                <a:r>
                  <a:rPr lang="en-US" sz="2000" b="1" dirty="0" err="1"/>
                  <a:t>Tidak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perlu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membuat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gambar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atau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sketsa</a:t>
                </a:r>
                <a:r>
                  <a:rPr lang="en-US" sz="2000" dirty="0"/>
                  <a:t>, </a:t>
                </a:r>
                <a:r>
                  <a:rPr lang="en-US" sz="2000" dirty="0" err="1"/>
                  <a:t>cukup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dinyatakan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dengan</a:t>
                </a:r>
                <a:r>
                  <a:rPr lang="en-US" sz="2000" dirty="0"/>
                  <a:t> </a:t>
                </a:r>
                <a:r>
                  <a:rPr lang="en-US" sz="2000" b="1" dirty="0" err="1"/>
                  <a:t>vektor</a:t>
                </a:r>
                <a:r>
                  <a:rPr lang="en-US" sz="2000" b="1" dirty="0"/>
                  <a:t> </a:t>
                </a:r>
                <a:r>
                  <a:rPr lang="en-US" sz="2000" b="1" dirty="0" err="1"/>
                  <a:t>satuan</a:t>
                </a:r>
                <a:r>
                  <a:rPr lang="en-US" sz="2000" dirty="0"/>
                  <a:t>: 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sz="2000" dirty="0"/>
                  <a:t> yang </a:t>
                </a:r>
                <a:r>
                  <a:rPr lang="en-US" sz="2000" dirty="0" err="1"/>
                  <a:t>menyatakan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arah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sumbu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positip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sz="2000" dirty="0"/>
                  <a:t> yang </a:t>
                </a:r>
                <a:r>
                  <a:rPr lang="en-US" sz="2000" dirty="0" err="1"/>
                  <a:t>menyatakan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arah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sumbu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 positip</a:t>
                </a:r>
                <a:endParaRPr lang="id-ID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sz="2000" dirty="0"/>
                  <a:t> yang </a:t>
                </a:r>
                <a:r>
                  <a:rPr lang="en-US" sz="2000" dirty="0" err="1"/>
                  <a:t>menyatakan</a:t>
                </a:r>
                <a:r>
                  <a:rPr lang="en-US" sz="2000" dirty="0"/>
                  <a:t> </a:t>
                </a:r>
                <a:r>
                  <a:rPr lang="en-US" sz="2000" dirty="0" err="1"/>
                  <a:t>arah</a:t>
                </a:r>
                <a:r>
                  <a:rPr lang="en-US" sz="2000" dirty="0"/>
                  <a:t> </a:t>
                </a:r>
                <a:r>
                  <a:rPr lang="en-US" sz="2000" dirty="0" err="1"/>
                  <a:t>ke</a:t>
                </a:r>
                <a:r>
                  <a:rPr lang="en-US" sz="2000" dirty="0"/>
                  <a:t> </a:t>
                </a:r>
                <a:r>
                  <a:rPr lang="en-US" sz="2000" dirty="0" err="1"/>
                  <a:t>sumbu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000" dirty="0"/>
                  <a:t> positip</a:t>
                </a:r>
                <a:endParaRPr lang="id-ID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709" y="2245370"/>
                <a:ext cx="10090004" cy="1647695"/>
              </a:xfrm>
              <a:prstGeom prst="rect">
                <a:avLst/>
              </a:prstGeom>
              <a:blipFill rotWithShape="0">
                <a:blip r:embed="rId6"/>
                <a:stretch>
                  <a:fillRect l="-665" t="-1845" b="-5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ight Arrow 36"/>
          <p:cNvSpPr/>
          <p:nvPr/>
        </p:nvSpPr>
        <p:spPr>
          <a:xfrm>
            <a:off x="1077401" y="3906378"/>
            <a:ext cx="609600" cy="29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" name="TextBox 3"/>
          <p:cNvSpPr txBox="1"/>
          <p:nvPr/>
        </p:nvSpPr>
        <p:spPr>
          <a:xfrm>
            <a:off x="1876709" y="3876173"/>
            <a:ext cx="953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Vektor</a:t>
            </a:r>
            <a:r>
              <a:rPr lang="en-US" b="1" dirty="0"/>
              <a:t> </a:t>
            </a:r>
            <a:r>
              <a:rPr lang="en-US" b="1" dirty="0" err="1"/>
              <a:t>satuan</a:t>
            </a:r>
            <a:r>
              <a:rPr lang="en-US" b="1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panjangnya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satuan</a:t>
            </a:r>
            <a:r>
              <a:rPr lang="en-US" dirty="0"/>
              <a:t>, yang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arah</a:t>
            </a:r>
            <a:r>
              <a:rPr lang="en-US" dirty="0"/>
              <a:t>, </a:t>
            </a:r>
            <a:r>
              <a:rPr lang="en-US" dirty="0" err="1"/>
              <a:t>misal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system </a:t>
            </a:r>
            <a:r>
              <a:rPr lang="en-US" dirty="0" err="1"/>
              <a:t>koordinat</a:t>
            </a:r>
            <a:r>
              <a:rPr lang="en-US" dirty="0"/>
              <a:t> </a:t>
            </a:r>
            <a:r>
              <a:rPr lang="en-US" dirty="0" err="1"/>
              <a:t>kartesian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dimensi</a:t>
            </a:r>
            <a:r>
              <a:rPr lang="en-US" dirty="0"/>
              <a:t>:</a:t>
            </a:r>
            <a:endParaRPr lang="id-ID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2380983" y="6036379"/>
            <a:ext cx="362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rot="16200000">
            <a:off x="2199875" y="5864808"/>
            <a:ext cx="36221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981142" y="5436606"/>
                <a:ext cx="46319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0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142" y="5436606"/>
                <a:ext cx="463198" cy="400110"/>
              </a:xfrm>
              <a:prstGeom prst="rect">
                <a:avLst/>
              </a:prstGeom>
              <a:blipFill rotWithShape="0">
                <a:blip r:embed="rId7"/>
                <a:stretch>
                  <a:fillRect t="-4615" r="-42105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7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477240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1283092"/>
            <a:ext cx="11295891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Satuan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rot="5400000">
            <a:off x="235056" y="3575933"/>
            <a:ext cx="2743200" cy="1588"/>
          </a:xfrm>
          <a:prstGeom prst="line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606656" y="4944284"/>
            <a:ext cx="3352800" cy="1588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589715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9456" y="4691993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81236" y="4912561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256374" y="4948327"/>
            <a:ext cx="1349488" cy="1052659"/>
          </a:xfrm>
          <a:prstGeom prst="line">
            <a:avLst/>
          </a:prstGeom>
          <a:ln w="254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115821" y="201552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06321" y="4944284"/>
            <a:ext cx="299541" cy="2198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V="1">
            <a:off x="1605862" y="4947474"/>
            <a:ext cx="360000" cy="9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 flipV="1">
            <a:off x="1605553" y="4571379"/>
            <a:ext cx="0" cy="360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114233" y="4715473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𝑖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233" y="4715473"/>
                <a:ext cx="381000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2667" r="-43548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1760446" y="4508173"/>
                <a:ext cx="381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446" y="4508173"/>
                <a:ext cx="381000" cy="461665"/>
              </a:xfrm>
              <a:prstGeom prst="rect">
                <a:avLst/>
              </a:prstGeom>
              <a:blipFill rotWithShape="0">
                <a:blip r:embed="rId6"/>
                <a:stretch>
                  <a:fillRect t="-2667" r="-45161" b="-12000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/>
              <p:cNvSpPr txBox="1"/>
              <p:nvPr/>
            </p:nvSpPr>
            <p:spPr>
              <a:xfrm>
                <a:off x="1257680" y="4262570"/>
                <a:ext cx="381000" cy="481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𝑘</m:t>
                          </m:r>
                        </m:e>
                      </m:acc>
                    </m:oMath>
                  </m:oMathPara>
                </a14:m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8" name="TextBox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680" y="4262570"/>
                <a:ext cx="381000" cy="48135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xmlns="" id="{8AD83D92-31A0-4196-91D7-A515AC15AF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8298" y="1899533"/>
                <a:ext cx="6214555" cy="3923684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Vektor </a:t>
                </a:r>
                <a:r>
                  <a:rPr lang="en-US" dirty="0" err="1"/>
                  <a:t>satuan</a:t>
                </a:r>
                <a:r>
                  <a:rPr lang="en-US" dirty="0"/>
                  <a:t>: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nilai</a:t>
                </a:r>
                <a:r>
                  <a:rPr lang="en-US" dirty="0"/>
                  <a:t>/</a:t>
                </a:r>
                <a:r>
                  <a:rPr lang="en-US" dirty="0" err="1"/>
                  <a:t>harga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dan </a:t>
                </a:r>
                <a:r>
                  <a:rPr lang="en-US" dirty="0" err="1"/>
                  <a:t>memiliki</a:t>
                </a:r>
                <a:r>
                  <a:rPr lang="en-US" dirty="0"/>
                  <a:t> </a:t>
                </a:r>
                <a:r>
                  <a:rPr lang="en-US" dirty="0" err="1"/>
                  <a:t>arah</a:t>
                </a:r>
                <a:r>
                  <a:rPr lang="en-US" dirty="0"/>
                  <a:t> di </a:t>
                </a:r>
                <a:r>
                  <a:rPr lang="en-US" dirty="0" err="1"/>
                  <a:t>sumbu</a:t>
                </a:r>
                <a:r>
                  <a:rPr lang="en-US" dirty="0"/>
                  <a:t> </a:t>
                </a:r>
                <a:r>
                  <a:rPr lang="en-US" dirty="0" err="1"/>
                  <a:t>tertentu</a:t>
                </a:r>
                <a:r>
                  <a:rPr lang="en-US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Kegunaan</a:t>
                </a:r>
                <a:r>
                  <a:rPr lang="en-US" dirty="0"/>
                  <a:t>: </a:t>
                </a:r>
                <a:r>
                  <a:rPr lang="en-US" dirty="0" err="1"/>
                  <a:t>menentukan</a:t>
                </a:r>
                <a:r>
                  <a:rPr lang="en-US" dirty="0"/>
                  <a:t>/</a:t>
                </a:r>
                <a:r>
                  <a:rPr lang="en-US" dirty="0" err="1"/>
                  <a:t>menunjukkan</a:t>
                </a:r>
                <a:r>
                  <a:rPr lang="en-US" dirty="0"/>
                  <a:t> </a:t>
                </a:r>
                <a:r>
                  <a:rPr lang="en-US" dirty="0" err="1"/>
                  <a:t>arah</a:t>
                </a: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satuan</a:t>
                </a:r>
                <a:r>
                  <a:rPr lang="en-US" dirty="0"/>
                  <a:t> yang </a:t>
                </a:r>
                <a:r>
                  <a:rPr lang="en-US" dirty="0" err="1"/>
                  <a:t>mengarah</a:t>
                </a:r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</a:t>
                </a:r>
                <a:r>
                  <a:rPr lang="en-US" dirty="0" err="1"/>
                  <a:t>positif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diberi</a:t>
                </a:r>
                <a:r>
                  <a:rPr lang="en-US" dirty="0"/>
                  <a:t> label </a:t>
                </a:r>
                <a:r>
                  <a:rPr lang="en-US" dirty="0" err="1"/>
                  <a:t>sebagai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dan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dimana</a:t>
                </a:r>
                <a:r>
                  <a:rPr lang="en-US" dirty="0"/>
                  <a:t> </a:t>
                </a:r>
                <a:r>
                  <a:rPr lang="en-US" dirty="0" err="1"/>
                  <a:t>tanda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̂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menunjukkan</a:t>
                </a:r>
                <a:r>
                  <a:rPr lang="en-US" dirty="0"/>
                  <a:t> </a:t>
                </a:r>
                <a:r>
                  <a:rPr lang="en-US" dirty="0" err="1"/>
                  <a:t>bahwa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tersebut</a:t>
                </a:r>
                <a:r>
                  <a:rPr lang="en-US" dirty="0"/>
                  <a:t> </a:t>
                </a:r>
                <a:r>
                  <a:rPr lang="en-US" dirty="0" err="1"/>
                  <a:t>merupakan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:r>
                  <a:rPr lang="en-US" dirty="0" err="1"/>
                  <a:t>satuan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9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8298" y="1899533"/>
                <a:ext cx="6214555" cy="3923684"/>
              </a:xfrm>
              <a:blipFill>
                <a:blip r:embed="rId8"/>
                <a:stretch>
                  <a:fillRect l="-1275" r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xmlns="" id="{8AD83D92-31A0-4196-91D7-A515AC15AF6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20340" y="2361323"/>
                <a:ext cx="1469064" cy="22767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𝑖</m:t>
                        </m:r>
                      </m:e>
                    </m:acc>
                  </m:oMath>
                </a14:m>
                <a:r>
                  <a:rPr lang="en-US" dirty="0"/>
                  <a:t>|=1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𝑗</m:t>
                        </m:r>
                      </m:e>
                    </m:acc>
                  </m:oMath>
                </a14:m>
                <a:r>
                  <a:rPr lang="en-US" dirty="0"/>
                  <a:t>|=1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US" dirty="0"/>
                  <a:t>|=1</a:t>
                </a:r>
              </a:p>
            </p:txBody>
          </p:sp>
        </mc:Choice>
        <mc:Fallback xmlns="">
          <p:sp>
            <p:nvSpPr>
              <p:cNvPr id="110" name="Content Placeholder 2">
                <a:extLst>
                  <a:ext uri="{FF2B5EF4-FFF2-40B4-BE49-F238E27FC236}">
                    <a16:creationId xmlns:a16="http://schemas.microsoft.com/office/drawing/2014/main" id="{8AD83D92-31A0-4196-91D7-A515AC15A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40" y="2361323"/>
                <a:ext cx="1469064" cy="22767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21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979261"/>
            <a:ext cx="842450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Representasi</a:t>
            </a:r>
            <a:r>
              <a:rPr lang="en-US" sz="4400" b="1" dirty="0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 </a:t>
            </a:r>
            <a:r>
              <a:rPr lang="en-US" sz="4400" b="1" dirty="0" err="1">
                <a:solidFill>
                  <a:srgbClr val="002060"/>
                </a:solidFill>
                <a:latin typeface="Myriad Pro" panose="020B0503030403020204" pitchFamily="34" charset="0"/>
                <a:cs typeface="Myriad Arabic" panose="01010101010101010101" pitchFamily="50" charset="-78"/>
              </a:rPr>
              <a:t>Vektor</a:t>
            </a:r>
            <a:endParaRPr lang="en-ID" sz="4400" b="1" dirty="0">
              <a:solidFill>
                <a:srgbClr val="002060"/>
              </a:solidFill>
              <a:latin typeface="Myriad Pro" panose="020B0503030403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1F012A2E-4D68-42D5-A5E8-7CF6761E153C}"/>
              </a:ext>
            </a:extLst>
          </p:cNvPr>
          <p:cNvSpPr/>
          <p:nvPr/>
        </p:nvSpPr>
        <p:spPr>
          <a:xfrm>
            <a:off x="-144162" y="6435707"/>
            <a:ext cx="12480324" cy="42229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xmlns="" id="{DC53D252-6C21-4A1F-86DB-73FE89E5050A}"/>
              </a:ext>
            </a:extLst>
          </p:cNvPr>
          <p:cNvSpPr txBox="1"/>
          <p:nvPr/>
        </p:nvSpPr>
        <p:spPr>
          <a:xfrm>
            <a:off x="868181" y="6472778"/>
            <a:ext cx="39169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Raleway SemiBold" panose="020B0703030101060003" pitchFamily="34" charset="0"/>
              </a:rPr>
              <a:t>www.its.ac.id</a:t>
            </a:r>
            <a:endParaRPr lang="id-ID" sz="1400" dirty="0">
              <a:solidFill>
                <a:schemeClr val="bg1"/>
              </a:solidFill>
              <a:latin typeface="Raleway SemiBold" panose="020B0703030101060003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061DCD36-B555-448B-BF35-7C58404BDE89}"/>
              </a:ext>
            </a:extLst>
          </p:cNvPr>
          <p:cNvGrpSpPr/>
          <p:nvPr/>
        </p:nvGrpSpPr>
        <p:grpSpPr>
          <a:xfrm>
            <a:off x="343482" y="6589488"/>
            <a:ext cx="276847" cy="99072"/>
            <a:chOff x="258233" y="6589488"/>
            <a:chExt cx="276847" cy="9907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E9F74CCD-91CC-474C-9098-A126577B76C8}"/>
                </a:ext>
              </a:extLst>
            </p:cNvPr>
            <p:cNvSpPr/>
            <p:nvPr/>
          </p:nvSpPr>
          <p:spPr>
            <a:xfrm>
              <a:off x="258233" y="6589488"/>
              <a:ext cx="106347" cy="99072"/>
            </a:xfrm>
            <a:prstGeom prst="ellipse">
              <a:avLst/>
            </a:prstGeom>
            <a:solidFill>
              <a:srgbClr val="F5AA2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AE84121F-F34F-4D5B-A529-419C0668AC66}"/>
                </a:ext>
              </a:extLst>
            </p:cNvPr>
            <p:cNvSpPr/>
            <p:nvPr/>
          </p:nvSpPr>
          <p:spPr>
            <a:xfrm>
              <a:off x="428733" y="6589488"/>
              <a:ext cx="106347" cy="99072"/>
            </a:xfrm>
            <a:prstGeom prst="ellipse">
              <a:avLst/>
            </a:prstGeom>
            <a:solidFill>
              <a:srgbClr val="FFC4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</p:grpSp>
      <p:sp>
        <p:nvSpPr>
          <p:cNvPr id="11" name="TextBox 2">
            <a:extLst>
              <a:ext uri="{FF2B5EF4-FFF2-40B4-BE49-F238E27FC236}">
                <a16:creationId xmlns:a16="http://schemas.microsoft.com/office/drawing/2014/main" xmlns="" id="{315EEE01-1E88-4516-AE4F-6764A7B8AA5C}"/>
              </a:ext>
            </a:extLst>
          </p:cNvPr>
          <p:cNvSpPr txBox="1"/>
          <p:nvPr/>
        </p:nvSpPr>
        <p:spPr>
          <a:xfrm>
            <a:off x="5405177" y="6477576"/>
            <a:ext cx="66368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/>
                </a:solidFill>
                <a:latin typeface="Myriad Pro" panose="020B0503030403020204" pitchFamily="34" charset="0"/>
              </a:rPr>
              <a:t>INSTITUT TEKNOLOGI SEPULUH NOPEMBER, Surabaya - Indonesia</a:t>
            </a:r>
            <a:endParaRPr lang="id-ID" sz="1400" dirty="0">
              <a:solidFill>
                <a:schemeClr val="bg1"/>
              </a:solidFill>
              <a:latin typeface="Myriad Pro" panose="020B0503030403020204" pitchFamily="34" charset="0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xmlns="" id="{A46A2963-99E8-47CB-87C1-88B6FAD6A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040" y="166037"/>
            <a:ext cx="622489" cy="622489"/>
          </a:xfrm>
          <a:prstGeom prst="rect">
            <a:avLst/>
          </a:prstGeom>
        </p:spPr>
      </p:pic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xmlns="" id="{34EB5CF5-C53B-4A0F-B313-15C81F2C5C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7" y="275191"/>
            <a:ext cx="549401" cy="5494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xmlns="" id="{AE2D200F-29AF-402E-8F59-BBDB67CDC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954" y="-663866"/>
            <a:ext cx="6746944" cy="246363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8EA875E6-8C57-402D-8B87-39F804B2729F}"/>
              </a:ext>
            </a:extLst>
          </p:cNvPr>
          <p:cNvSpPr/>
          <p:nvPr/>
        </p:nvSpPr>
        <p:spPr>
          <a:xfrm>
            <a:off x="0" y="1178401"/>
            <a:ext cx="343481" cy="422293"/>
          </a:xfrm>
          <a:prstGeom prst="rect">
            <a:avLst/>
          </a:prstGeom>
          <a:solidFill>
            <a:srgbClr val="F5AA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xmlns="" id="{885E5CBC-6DA9-4BCE-8278-9E99760F5423}"/>
              </a:ext>
            </a:extLst>
          </p:cNvPr>
          <p:cNvSpPr txBox="1">
            <a:spLocks/>
          </p:cNvSpPr>
          <p:nvPr/>
        </p:nvSpPr>
        <p:spPr>
          <a:xfrm>
            <a:off x="343481" y="1481905"/>
            <a:ext cx="8424503" cy="77705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Cara </a:t>
            </a:r>
            <a:r>
              <a:rPr lang="en-US" sz="3600" b="1" dirty="0" err="1">
                <a:solidFill>
                  <a:srgbClr val="002060"/>
                </a:solidFill>
                <a:latin typeface="+mn-lt"/>
                <a:cs typeface="Myriad Arabic" panose="01010101010101010101" pitchFamily="50" charset="-78"/>
              </a:rPr>
              <a:t>Analitis</a:t>
            </a:r>
            <a:endParaRPr lang="en-ID" sz="3600" b="1" dirty="0">
              <a:solidFill>
                <a:srgbClr val="002060"/>
              </a:solidFill>
              <a:latin typeface="+mn-lt"/>
              <a:cs typeface="Myriad Arabic" panose="01010101010101010101" pitchFamily="50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05646" y="2254022"/>
                <a:ext cx="220469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Misal </a:t>
                </a:r>
                <a:r>
                  <a:rPr lang="en-US" dirty="0" err="1"/>
                  <a:t>ada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/>
              </a:p>
              <a:p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panjang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id-ID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646" y="2254022"/>
                <a:ext cx="2204693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486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ight Arrow 16"/>
          <p:cNvSpPr/>
          <p:nvPr/>
        </p:nvSpPr>
        <p:spPr>
          <a:xfrm>
            <a:off x="4452433" y="2401791"/>
            <a:ext cx="715617" cy="280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5250829" y="2267780"/>
                <a:ext cx="6347476" cy="47365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Secara </a:t>
                </a:r>
                <a:r>
                  <a:rPr lang="en-US" dirty="0" err="1"/>
                  <a:t>analitis</a:t>
                </a:r>
                <a:r>
                  <a:rPr lang="en-US" dirty="0"/>
                  <a:t>, </a:t>
                </a:r>
                <a:r>
                  <a:rPr lang="en-US" dirty="0" err="1"/>
                  <a:t>cukup</a:t>
                </a:r>
                <a:r>
                  <a:rPr lang="en-US" dirty="0"/>
                  <a:t> </a:t>
                </a:r>
                <a:r>
                  <a:rPr lang="en-US" dirty="0" err="1"/>
                  <a:t>dinyatakan</a:t>
                </a:r>
                <a:r>
                  <a:rPr lang="en-US" dirty="0"/>
                  <a:t> </a:t>
                </a:r>
                <a:r>
                  <a:rPr lang="en-US" dirty="0" err="1"/>
                  <a:t>dalam</a:t>
                </a:r>
                <a:r>
                  <a:rPr lang="en-US" dirty="0"/>
                  <a:t> </a:t>
                </a:r>
                <a:r>
                  <a:rPr lang="en-US" dirty="0" err="1"/>
                  <a:t>bentuk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US" sz="2000" b="1" i="1" dirty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</m:acc>
                  </m:oMath>
                </a14:m>
                <a:endParaRPr lang="id-ID" sz="2000" b="1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829" y="2267780"/>
                <a:ext cx="6347476" cy="473656"/>
              </a:xfrm>
              <a:prstGeom prst="rect">
                <a:avLst/>
              </a:prstGeom>
              <a:blipFill rotWithShape="0">
                <a:blip r:embed="rId6"/>
                <a:stretch>
                  <a:fillRect l="-670" r="-3640" b="-11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48317" y="2812404"/>
                <a:ext cx="6793686" cy="12946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Yang </a:t>
                </a:r>
                <a:r>
                  <a:rPr lang="en-US" dirty="0" err="1"/>
                  <a:t>sebenarnya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𝑑𝑎𝑛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 err="1"/>
                  <a:t>adalah</a:t>
                </a:r>
                <a:r>
                  <a:rPr lang="en-US" dirty="0"/>
                  <a:t> </a:t>
                </a:r>
                <a:r>
                  <a:rPr lang="en-US" dirty="0" err="1"/>
                  <a:t>proyeksi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sehingga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dapat</a:t>
                </a:r>
                <a:r>
                  <a:rPr lang="en-US" dirty="0"/>
                  <a:t> </a:t>
                </a:r>
                <a:r>
                  <a:rPr lang="en-US" dirty="0" err="1"/>
                  <a:t>dikatakan</a:t>
                </a:r>
                <a:r>
                  <a:rPr lang="en-US" dirty="0"/>
                  <a:t> </a:t>
                </a:r>
                <a:r>
                  <a:rPr lang="en-US" dirty="0" err="1"/>
                  <a:t>vektor</a:t>
                </a:r>
                <a:r>
                  <a:rPr lang="en-US" dirty="0"/>
                  <a:t> yang </a:t>
                </a:r>
                <a:r>
                  <a:rPr lang="en-US" dirty="0" err="1"/>
                  <a:t>dibentuk</a:t>
                </a:r>
                <a:r>
                  <a:rPr lang="en-US" dirty="0"/>
                  <a:t> </a:t>
                </a:r>
                <a:r>
                  <a:rPr lang="en-US" dirty="0" err="1"/>
                  <a:t>mulai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:r>
                  <a:rPr lang="en-US" dirty="0" err="1"/>
                  <a:t>titik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bergerak sebesar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arah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dan</a:t>
                </a:r>
                <a:r>
                  <a:rPr lang="en-US" dirty="0"/>
                  <a:t> </a:t>
                </a:r>
                <a:r>
                  <a:rPr lang="en-US" dirty="0" err="1"/>
                  <a:t>sebesar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arah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id-ID" dirty="0"/>
              </a:p>
              <a:p>
                <a:r>
                  <a:rPr lang="en-US" dirty="0"/>
                  <a:t> </a:t>
                </a:r>
                <a:endParaRPr lang="id-ID" sz="2000" b="1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8317" y="2812404"/>
                <a:ext cx="6793686" cy="1294650"/>
              </a:xfrm>
              <a:prstGeom prst="rect">
                <a:avLst/>
              </a:prstGeom>
              <a:blipFill rotWithShape="0">
                <a:blip r:embed="rId7"/>
                <a:stretch>
                  <a:fillRect l="-808" t="-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/>
          <p:cNvCxnSpPr/>
          <p:nvPr/>
        </p:nvCxnSpPr>
        <p:spPr>
          <a:xfrm flipV="1">
            <a:off x="2975118" y="2284720"/>
            <a:ext cx="1397048" cy="1275179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38316" y="247528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7" name="Right Arrow 56"/>
          <p:cNvSpPr/>
          <p:nvPr/>
        </p:nvSpPr>
        <p:spPr>
          <a:xfrm>
            <a:off x="5344149" y="3972598"/>
            <a:ext cx="715617" cy="280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096000" y="3910291"/>
                <a:ext cx="5946003" cy="196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Jika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membentuk</a:t>
                </a:r>
                <a:r>
                  <a:rPr lang="en-US" dirty="0"/>
                  <a:t> </a:t>
                </a:r>
                <a:r>
                  <a:rPr lang="en-US" dirty="0" err="1"/>
                  <a:t>sudut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sumbu</a:t>
                </a:r>
                <a:r>
                  <a:rPr lang="en-US" dirty="0"/>
                  <a:t> x, </a:t>
                </a:r>
                <a:r>
                  <a:rPr lang="en-US" dirty="0" err="1"/>
                  <a:t>maka</a:t>
                </a:r>
                <a:r>
                  <a:rPr lang="en-US" dirty="0"/>
                  <a:t> </a:t>
                </a:r>
                <a:r>
                  <a:rPr lang="en-US" dirty="0" err="1"/>
                  <a:t>dipenuhi</a:t>
                </a:r>
                <a:r>
                  <a:rPr lang="en-US" dirty="0"/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cs typeface="Times New Roman" pitchFamily="18" charset="0"/>
                      </a:rPr>
                      <m:t>𝑎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dirty="0"/>
                  <a:t>	;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Panjang</a:t>
                </a:r>
                <a:r>
                  <a:rPr lang="en-US" dirty="0"/>
                  <a:t>/modulus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acc>
                  </m:oMath>
                </a14:m>
                <a:r>
                  <a:rPr lang="en-US" dirty="0"/>
                  <a:t>|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err="1"/>
                  <a:t>Besar</a:t>
                </a:r>
                <a:r>
                  <a:rPr lang="en-US" dirty="0"/>
                  <a:t> </a:t>
                </a:r>
                <a:r>
                  <a:rPr lang="en-US" dirty="0" err="1"/>
                  <a:t>sudut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dihitung</a:t>
                </a:r>
                <a:r>
                  <a:rPr lang="en-US" dirty="0"/>
                  <a:t> </a:t>
                </a:r>
                <a:r>
                  <a:rPr lang="en-US" dirty="0" err="1"/>
                  <a:t>dari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id-ID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910291"/>
                <a:ext cx="5946003" cy="1965987"/>
              </a:xfrm>
              <a:prstGeom prst="rect">
                <a:avLst/>
              </a:prstGeom>
              <a:blipFill rotWithShape="0">
                <a:blip r:embed="rId8"/>
                <a:stretch>
                  <a:fillRect l="-821" t="-4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>
            <a:off x="3317734" y="3467668"/>
            <a:ext cx="3997501" cy="2651196"/>
            <a:chOff x="3317734" y="3467668"/>
            <a:chExt cx="3997501" cy="2651196"/>
          </a:xfrm>
        </p:grpSpPr>
        <p:cxnSp>
          <p:nvCxnSpPr>
            <p:cNvPr id="25" name="Straight Arrow Connector 24"/>
            <p:cNvCxnSpPr/>
            <p:nvPr/>
          </p:nvCxnSpPr>
          <p:spPr>
            <a:xfrm flipV="1">
              <a:off x="3925374" y="4484373"/>
              <a:ext cx="1397048" cy="1275179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>
              <a:off x="3938305" y="3673411"/>
              <a:ext cx="1588" cy="2393903"/>
            </a:xfrm>
            <a:prstGeom prst="line">
              <a:avLst/>
            </a:prstGeom>
            <a:ln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81435" y="5753222"/>
              <a:ext cx="3352800" cy="1588"/>
            </a:xfrm>
            <a:prstGeom prst="line">
              <a:avLst/>
            </a:prstGeom>
            <a:ln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934235" y="5683992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390935" y="3548249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24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8572" y="4674940"/>
              <a:ext cx="381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4147165" y="5697636"/>
                  <a:ext cx="4631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acc>
                      </m:oMath>
                    </m:oMathPara>
                  </a14:m>
                  <a:endParaRPr lang="en-US" sz="2000" b="1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7165" y="5697636"/>
                  <a:ext cx="463198" cy="40011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t="-6154" r="-42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/>
            <p:cNvCxnSpPr/>
            <p:nvPr/>
          </p:nvCxnSpPr>
          <p:spPr>
            <a:xfrm>
              <a:off x="3918529" y="5742891"/>
              <a:ext cx="1403893" cy="0"/>
            </a:xfrm>
            <a:prstGeom prst="straightConnector1">
              <a:avLst/>
            </a:prstGeom>
            <a:ln w="57150">
              <a:solidFill>
                <a:srgbClr val="F1645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540336" y="5142105"/>
                  <a:ext cx="46319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acc>
                      </m:oMath>
                    </m:oMathPara>
                  </a14:m>
                  <a:endParaRPr lang="en-US" sz="2000" b="1" i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0336" y="5142105"/>
                  <a:ext cx="463198" cy="40011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t="-4615" r="-42105" b="-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Straight Arrow Connector 47"/>
            <p:cNvCxnSpPr/>
            <p:nvPr/>
          </p:nvCxnSpPr>
          <p:spPr>
            <a:xfrm flipV="1">
              <a:off x="3934809" y="4426672"/>
              <a:ext cx="0" cy="1326598"/>
            </a:xfrm>
            <a:prstGeom prst="straightConnector1">
              <a:avLst/>
            </a:prstGeom>
            <a:ln w="57150">
              <a:solidFill>
                <a:srgbClr val="F1645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229897" y="5666858"/>
                  <a:ext cx="685800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  <m:r>
                          <a:rPr lang="en-US" sz="2000" b="0" i="1" baseline="-25000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000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9897" y="5666858"/>
                  <a:ext cx="685800" cy="39299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/>
            <p:nvPr/>
          </p:nvCxnSpPr>
          <p:spPr>
            <a:xfrm>
              <a:off x="3940177" y="5741878"/>
              <a:ext cx="3622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rot="16200000">
              <a:off x="3759069" y="5570307"/>
              <a:ext cx="3622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22422" y="4484373"/>
              <a:ext cx="0" cy="1275179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>
              <a:off x="3939796" y="4474434"/>
              <a:ext cx="1382626" cy="0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3317734" y="4056281"/>
                  <a:ext cx="685800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  <m:r>
                          <a:rPr lang="en-US" sz="2000" b="0" i="1" baseline="-25000" dirty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000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7734" y="4056281"/>
                  <a:ext cx="685800" cy="392993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4" name="TextBox 53"/>
            <p:cNvSpPr txBox="1"/>
            <p:nvPr/>
          </p:nvSpPr>
          <p:spPr>
            <a:xfrm>
              <a:off x="3625153" y="3467668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i="1" dirty="0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98292" y="4361248"/>
                  <a:ext cx="381000" cy="50751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b="1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 dirty="0" smtClean="0"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US" sz="24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8292" y="4361248"/>
                  <a:ext cx="381000" cy="507511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3357729" y="5725871"/>
                  <a:ext cx="685800" cy="392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2000" i="1" baseline="-250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7729" y="5725871"/>
                  <a:ext cx="685800" cy="39299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0006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6" grpId="0"/>
      <p:bldP spid="4" grpId="0"/>
      <p:bldP spid="17" grpId="0" animBg="1"/>
      <p:bldP spid="37" grpId="0" animBg="1"/>
      <p:bldP spid="39" grpId="0"/>
      <p:bldP spid="56" grpId="0"/>
      <p:bldP spid="57" grpId="0" animBg="1"/>
      <p:bldP spid="5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3011</TotalTime>
  <Words>666</Words>
  <Application>Microsoft Office PowerPoint</Application>
  <PresentationFormat>Widescreen</PresentationFormat>
  <Paragraphs>220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Myriad Arabic</vt:lpstr>
      <vt:lpstr>Myriad Pro</vt:lpstr>
      <vt:lpstr>Raleway SemiBold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Putri Dwitasari, S.T., M.Ds.(4444)</dc:creator>
  <cp:lastModifiedBy>IIM FATIMAH</cp:lastModifiedBy>
  <cp:revision>131</cp:revision>
  <dcterms:created xsi:type="dcterms:W3CDTF">2020-01-30T06:48:20Z</dcterms:created>
  <dcterms:modified xsi:type="dcterms:W3CDTF">2023-08-28T05:34:46Z</dcterms:modified>
</cp:coreProperties>
</file>