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24" r:id="rId6"/>
    <p:sldId id="262" r:id="rId7"/>
    <p:sldId id="349" r:id="rId8"/>
    <p:sldId id="350" r:id="rId9"/>
    <p:sldId id="351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</inkml:channelProperties>
      </inkml:inkSource>
      <inkml:timestamp xml:id="ts0" timeString="2022-09-05T06:53:35.8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5015 11191 287,'0'5'385,"0"-5"35,0 4-23,0 2-67,0-6-87,0 4-65,-7 1-33,7-5-12,0 0 0,0 0 2,0 0 5,0 5 7,0-5 9,0 5 14,0-5 12,0 5 15,0-5 8,0 0 2,0 0-2,-7 0-11,7 0-13,0 0-14,0 5-5,0-5-5,0 5-2,0-5 0,0 5 3,0-5 3,0 0-3,0 0-6,7 0-7,-7 0-5,0 0 8,0 0 6,7 0 5,-7 0 2,6 0 1,0 0-3,0 4-21,-6 2-19,13-2-19,-7 1-14,2 1-9,-1-3-8,-1 3-4,7-2-2,0 2-12,0-1-51,-6-5 0,12 3 0,-6-3 0,0 0 0,0 0 0,0 0 0,0 7 0,0-7 0,7 5 0,-8-5 0,1 0 0,1 3 0,5-3 0,-6 10 0,1 0 0,-1-4 0,6 4 0,-6-6 0,0 1 0,0-5 0,-1 4 0,2-4 0,6 6 0,-7-6 0,-1 0 0,7 4 0,-5-4 0,-1 0 0,0 5 0,1-5 0,-1 0 0,0 0 0,-1 5 0,8 1 0,-7-2 0,1 1 0,-2 0 0,8 0 0,-7-1 0,-1 2 0,1-6 0,0 4 0,7-4 0,-7 0 0,2 5 0,-3-5 0,7 0 0,-6 7 0,7-7 0,-8 3 0,8-3 0,-7 5 0,7 0 0,-1 0 0,-6 0 0,7-1 0,-7 2 0,8-1 0,-5-2 0,-1-3 0,4 0 0,1 0 0,-7 0 0,6 0 0,1-3 0,-7 3 0,6 0 0,1-5 0,-7 5 0,6 0 0,-4 5 0,4-5 0,0 3 0,-6-3 0,7 7 0,-7-4 0,6 3 0,-6-6 0,6 5 0,-5-5 0,5 0 0,1-5 0,-8 5 0,7 0 0,2-6 0,-2 6 0,-6 0 0,7-3 0,-1 3 0,-6-7 0,7 7 0,-7 0 0,6 7 0,-5-7 0,5 0 0,0 0 0,-6 0 0,7 0 0,-7 0 0,8 0 0,-11 0 0,5 3 0,-3-3 0,2 0 0,-1 0 0,-1-3 0,2 3 0,-1 0 0,-6-7 0,5 7 0,-5 0 0,-1-3 0,1 3 0,5-5 0,-5 5 0,0-6 0,0 6 0,-1-4 0,-6 4 0,6 0 0,-6 0 0,0 0 0,0 0 0,0 0 0,0 0 0,-6 0 0,6-5 0,-6 5 0,-1-5 0,-7 5 0,8 0 0,-7-5 0,-6 5-516,-1 0-298,0 0-219,-5-5-161,-1 5-13,1-3 94,-3 3 161,2 0 191,-6 0 260</inkml:trace>
  <inkml:trace contextRef="#ctx0" brushRef="#br0" timeOffset="18499.4284">10056 11821 7,'0'5'140,"6"-5"-4,-6 0 1,0 6 12,0-6 17,0 0 25,0 0 18,0 0 2,0 0-13,6 0-20,-6 0-20,0 0-21,0 0-14,0 0-1,0 0 10,-6 0 22,6 0 30,0 4 44,-6 2 52,-2-3 51,2 2 47,0-5 51,6 5 57,-6 0 48,-2 0 27,2-5 14,6 5 9,-6-5-19,6 0-66,0 0-490,0 0-9,0 0 0,6-5 0,-6 5 0,14 0 0,-8-5 0,6 0 0,8 5 0,0-5 0,5 0 0,-6 2 0,15 3 0,-7-6 0,5 2 0,6 4 0,-5-6 0,6 6 0,-6 0 0,1 0 0,-3 0 0,2 0 0,-7 6 0,0-2 0,-7-4 0,0 6 0,-5-3 0,-8 2-316,1 0-749,-7 0-239,0 5-67,-7 0 56,7 0 164,0 4 255,0-4 314</inkml:trace>
  <inkml:trace contextRef="#ctx0" brushRef="#br0" timeOffset="19296.2832">11579 11934 342,'-6'0'440,"-9"4"55,11-4 28,-2 4-52,-2-4-54,1 6 8,1-6 32,6 4 58,-6 2 76,6-6 58,-7 5 25,7-5-12,0 4-19,-6-4-61,6-4-277,0 4-305,6-5 0,-6 5 0,7-6 0,-1 2 0,7-2 0,1 2 0,-1 0 0,6-2 0,0 2 0,1-1 0,6 5 0,0 0 0,6 0 0,-5 0 0,0 5 0,-2-1 0,7-4 0,-5 6 0,5-2 0,-6 0 0,0-4 0,0 6 0,-5-6 0,-11 0-462,5 0-649,-3 0-212,2-6-54,-1 6 74,7 0 183,-8 6 267,1-6 332</inkml:trace>
  <inkml:trace contextRef="#ctx0" brushRef="#br0" timeOffset="19858.7632">12798 11958 370,'-8'0'525,"8"0"108,-6 5 122,6-5-4,-6 0-9,0 4 36,0-4 45,6 6 14,-8-6-33,8 0-78,0 0-279,0-6-447,0 6 0,0-4 0,0 4 0,8-5 0,-2-5 0,0 4 0,0-2 0,14 2 0,-7-3 0,6 4 0,8 0 0,-2 5 0,7 0 0,2 0 0,-1 0 0,-1 5 0,7-5 0,-7 5 0,6 0 0,-4-1 0,6 2 0,-8-2 0,-6-4 0,-1 0 0,1 0 0,-6 4 0,-1-4 0,-5 0-1022,-8 6-361,0-6-93,-6 10 32,0-10 179,0 0 302,0 0 445</inkml:trace>
  <inkml:trace contextRef="#ctx0" brushRef="#br0" timeOffset="22061.8235">5562 16135 99,'-7'0'410,"-5"0"60,-2-6 49,7 6-1,-6-5-85,0 5-49,-1-4 10,4 4 36,1 0 52,-3-5 60,5 0 52,1 5 19,-1-5-8,1 5-23,-1-5-40,7 5-63,0 0-384,0 0-95,0 0 0,7 0 0,-1 5 0,7 0 0,6-5 0,8 5 0,5-5 0,1 0 0,13 0 0,-1 0 0,6-5 0,10 5 0,-3-5 0,7-5 0,0 5 0,0 0 0,0-5 0,0 6 0,-8 4 0,4 0 0,-9 0 0,0 4 0,-14 1 0,8 5 0,-6 0 0,-8 0 0,-6 4 0,0-3 0,0-8 0,-7 7 0,-6-4 0,1 4 0,-2-5 0,-5 3-806,0-8-256,-7 7-195,6-4-41,-6 3 89,8-2 156,-2 2 229,7-12 285</inkml:trace>
  <inkml:trace contextRef="#ctx0" brushRef="#br0" timeOffset="24077.3906">10263 16950 75,'7'0'384,"-7"0"60,7 0 45,-7 0-20,0 0-78,-7 0-64,7-5-15,-7 5 21,1 0 36,6 0 35,-6 0 38,0 0 35,-2 0 29,8 0 13,-6 0 5,-7 0-3,7 0-15,6 0-30,-7 0-253,1 0-223,6 0 0,-6 0 0,6 0 0,0 0 0,0 0 0,0 0 0,6-5 0,0 5 0,1-10 0,12 0 0,-5 1 0,11-1 0,1 0 0,6-3 0,1 3 0,-1-2 0,8 4 0,-7-2 0,6 4 0,-1 3 0,2 3 0,-6-6 0,-3 6 0,2 0 0,-7 6 0,-1-6 0,-5 0-300,0 0-711,-1 0-261,1 3-82,1-3 48,-3 0 159,1 6 240,1-6 268</inkml:trace>
  <inkml:trace contextRef="#ctx0" brushRef="#br0" timeOffset="24717.995">11658 16911 149,'0'6'436,"-7"-6"77,0 0 79,1 0 28,6 0-43,-6 0-14,-1 3 11,7-3 46,0 0 41,-7 6 9,7-6-15,0 0-38,-6 0-44,6 0-202,0 0-371,-7-6 0,7 6 0,7 0 0,-7 0 0,13-3 0,-6-3 0,5 2 0,8-2 0,-1-4 0,7 5 0,1-3 0,4-2 0,3 4 0,5 0 0,-6 2 0,5 0 0,1 4 0,-7-6 0,1 6 0,1 0 0,-3 6-542,-4-6-485,-1 0-235,0 0-63,0 0 69,1 4 158,5-4 234,-6 4 261</inkml:trace>
  <inkml:trace contextRef="#ctx0" brushRef="#br0" timeOffset="25233.6044">12934 16896 414,'-6'5'584,"6"-5"142,-8 0 131,1 6 45,7-6 8,0 4 14,0-4-7,-4 0-57,4 0-85,0 0-453,0 0-322,4 0 0,3 0 0,7-4 0,-1-2 0,6 1 0,8 0 0,-1 0 0,0-3 0,7 8 0,-1-10 0,7 4 0,-7 0 0,1-2 0,6 2 0,-7 2 0,-6 4 0,0 0 0,1-6 0,-7 12-957,-8-2-457,2 6-98,-9 9 32,3 11 201,-8 4 333,0 6 444</inkml:trace>
  <inkml:trace contextRef="#ctx0" brushRef="#br0" timeOffset="27717.9055">18150 3869 32,'-12'0'182,"-1"0"29,0 5 40,0-5 16,-1 0-5,2 0-16,4 0-35,-10 0-47,5 0-57,6 5-35,-6-5-19,-1 5-7,1-5-2,1 10 6,-1-6 1,0 0 1,-1 2 2,2-2 2,-1 6 0,0-4-3,0 3 4,-1 1 2,2 0 3,-1 4 1,0-4 1,-7 5 0,13-6-4,-12 11-9,5 0-5,2-1-4,-1 6-6,6-2-2,-5 2-2,4 1 1,2 2 2,0-4-7,-1 1-7,1-1-7,6 1-3,0 5-1,6-6-11,1 6 2,5-1 2,2 0 1,5 0 1,0 0 1,8-4 5,6-2 8,-1 3 10,7-7 6,1 5 8,4-9 4,3-1 1,-2-4-5,8 2-4,-2-9-7,-5 2-4,5-5-7,2-5-2,-7-5-3,-8 1-1,9-1-1,-8-5 2,-7 1 1,1-2 4,-1-3 6,0-1 14,-5 2 20,-7-7 21,0 5 23,-1-4 21,-1-1 14,-4 2 9,-8-7-4,8 1-5,-14-2-7,0-2-1,0-1 3,-7 0 11,0-6 11,-13-4 6,2 1 5,-1-6-3,-15 0-7,1 4-15,1 2-12,0-1-6,-7 10-12,-2-6-12,3 11-16,-7 1-17,5 7-17,8 7-22,-7 0-17,0 4-27,-1 10-54,8 5-101,-7 5-155,0 3-190,-1 12-266,2 5-208,-6 3-69,-4 17 36,10 4 121,-14 3 173,-7 17 259</inkml:trace>
  <inkml:trace contextRef="#ctx0" brushRef="#br0" timeOffset="29045.9995">13871 4573 298,'0'-6'422,"-6"6"43,0-4 20,-8-2-85,7 2-115,-5-2-61,0 2-33,-2-2-7,1 3 6,-7 3 11,1-5 15,0 5 7,-1 0 8,-6 0-2,-1 0-7,1 0-8,1 5-8,-7-2-7,5 3-3,1-2-2,0 6 1,0 0-1,-7 0-6,8 5 0,-1-5-11,-8 0-8,9 4-6,-1 1-10,0 1-5,6 2-11,-5-3-9,5 3-14,1 3-13,5-3-16,-6 2-16,8 5-12,5 1-9,-1 1-6,2 3-6,0 0-7,6-1-3,0 4-1,6 2-3,0 4-1,9-5-1,-3 6-1,8-6-2,0 5-2,-1-5-2,7 1-2,0-2-7,7-8 2,-1-1 0,7 1-1,1-15 0,5-1-3,0-9 2,1-9 3,-1-6-6,2-10-5,5 1-2,-13-10-1,6-6 3,-13 2-3,7-1 5,-13-5 4,1-1 3,-7-4 4,-8 1-1,2-1 0,-14 5-1,-7-10 1,-6 5 1,-7 1 0,1 3 0,-15 2-1,3 4-3,-2 4-16,-6 11-38,0 3-83,0 13-145,-6 2-199,5 2-253,-5 14-320,-1-5-142,1 5-12,0 4 93,-16 0 173,3 6 240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21CFF-7471-4649-A18F-B83B07372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0EE318-DF8D-4066-8468-C56DAAEA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8F7BD3-E5E6-44CE-BA7E-E3ECB11A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592583-FA4C-4777-9497-F9A77C71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429A57-BABD-4115-AC61-351556C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8E6D5D-8A30-44D4-A50D-1E55DEA2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F60C3A6-1A58-4CBE-9528-61DC4FAA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3EE27F-B662-4A86-B3D5-BDDC671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CB03EE-42E0-47F7-90C0-E0044985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0619F-083D-4630-A0B8-B23CDB62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80AB568-D1CC-42C9-87D5-4FAB116BF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64A9056-985D-4D0E-8238-A3E0D01A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8C56C0-66B9-4275-9558-C3F928D2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C50E9D-4534-43C7-8A2B-030A1CE5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54E525-D6FF-4531-99AD-2B9A990C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B757B-7C3B-4EC2-B864-578E671C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588E-D111-474A-8B03-DE9C6670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46B755-67D7-49DC-8D6E-57AA8292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B4FE9D-AD6B-4DF0-980D-84E0DAAA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11E0E-C390-42C9-9760-661AD6EB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31BB3-7F11-4CB3-8EA7-FB5156A3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32FF243-1FCB-4591-8C00-560983701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B3C451-D035-4F83-8DAC-F998372B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FC773A-8E6C-4AE8-B763-05EC6CCC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AF56FB-5858-467D-8871-12BF0B4A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86BE1-B980-446B-A3E7-8F1ADD3B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58DE18-1856-4F31-A494-F364F39DE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0993D6-833C-4829-9D9D-06994B93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ABF7A9-8899-4453-9560-B9DFF66F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85A05C0-9D1B-4FCE-849C-1287E5E8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4C4E33D-5893-49D4-9B8C-1BF2AD4B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8B1592-FDB8-4F81-8088-40C7E576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064499-D3A6-4985-BDA5-E71191CD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7D936FB-BCEF-4BE4-8C2E-7739A3A2B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1D25AB-DB06-4BF3-8116-973E240B5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4F53D85-3D24-4496-B508-B6A6BADE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0F6F0E-FF39-47B6-AA35-4C0B8C02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62F35ED-E87A-4FF3-B96E-E179A705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322EFC9-C383-46E7-A5DB-844953D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FBF2B-D8FD-4580-B16E-A0CAA2AF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C74F739-C68A-46A7-8189-5CF5B135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43BAB4-E3F7-4A01-A547-EE58D9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7E6F8AB-253E-4B14-934B-005F1624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97C5C16-4E9D-4585-8292-CE8DB818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DB95A2-6652-473E-A278-2A0E92D3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C556C8-A39D-4EA8-95DE-2BF2CAC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195FD-108F-42B5-9BB2-8503F0D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4B314B-A142-4F94-959A-E45134BD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3405C31-7323-4513-B415-28B48F39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17BB7C-ECFA-4219-81F5-452047C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AB5D49-50D6-41F0-B844-A7CC428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C91ABC-EBA1-4075-92D2-36545762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7E7F4-6C69-4FEA-952E-36C71936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71112FE-33FE-423A-8A2B-DB7E47E8D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713FE3-1AF0-4731-B770-F78B065A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F41A7E-5C6A-4E27-84CC-5E256013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33EE10-C81A-44B7-9B74-C7853F5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8349FC-F684-4174-90A4-E7F185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5B2118-AA01-497D-861E-B6128E6D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14AA3D-DA8A-434F-B773-5ECAD4B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E51103-2062-4DE7-B997-B9BF91C7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4BBB-7BC7-41E7-ADEB-550DBE9BAA5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5BA7D2-5E73-47EB-8856-9A077280A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2DABB9-C95D-42BB-8266-575CC995E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9653-FD38-456C-A6CB-C05CDFDC9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0.png"/><Relationship Id="rId10" Type="http://schemas.openxmlformats.org/officeDocument/2006/relationships/image" Target="../media/image8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3.png"/><Relationship Id="rId9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F1415B-79A6-4F94-A6F6-0C73623DE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949954-42D9-430A-B6A5-2508D2B55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BA8652-C9D1-43D4-8A3A-0C61D62CF1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649" b="20698"/>
          <a:stretch/>
        </p:blipFill>
        <p:spPr>
          <a:xfrm>
            <a:off x="0" y="1046266"/>
            <a:ext cx="12192000" cy="5425507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D966ECB8-3E49-45BD-AB76-D7D4AE457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FF9208CF-E82C-47AB-AD95-3B48C71FE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B1C08EB-40BD-4144-87AE-010CA6E2108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5B0E824-8B32-4120-B483-1B3E3945F94B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66AFB2E6-818A-4EAB-85FB-7E3224A3BF4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67FCA0F-3E02-497B-B004-573457CBD567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18164318-2696-4E10-B1DE-17776B47E93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351B1F9-38AE-4F9E-ADAA-ECF7BBDBEF02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="" xmlns:a16="http://schemas.microsoft.com/office/drawing/2014/main" id="{A31E2C45-A5DE-43B1-A979-2E3680E0368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103055D0-AF51-42C9-ACC4-A34A51AAAFB9}"/>
              </a:ext>
            </a:extLst>
          </p:cNvPr>
          <p:cNvSpPr txBox="1">
            <a:spLocks/>
          </p:cNvSpPr>
          <p:nvPr/>
        </p:nvSpPr>
        <p:spPr>
          <a:xfrm>
            <a:off x="1488263" y="4031093"/>
            <a:ext cx="9215474" cy="1175658"/>
          </a:xfrm>
          <a:prstGeom prst="rect">
            <a:avLst/>
          </a:prstGeom>
          <a:solidFill>
            <a:srgbClr val="F5AA2D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Kinematika</a:t>
            </a:r>
            <a:r>
              <a:rPr lang="en-US" sz="72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72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Partikel</a:t>
            </a:r>
            <a:endParaRPr lang="en-ID" sz="72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77D6F9E7-DCFA-4580-AEAE-6D126B888FB6}"/>
              </a:ext>
            </a:extLst>
          </p:cNvPr>
          <p:cNvSpPr txBox="1">
            <a:spLocks/>
          </p:cNvSpPr>
          <p:nvPr/>
        </p:nvSpPr>
        <p:spPr>
          <a:xfrm>
            <a:off x="4836610" y="5691259"/>
            <a:ext cx="2518780" cy="517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Fisika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Dasar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9150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ED6EC9D-494C-41AB-BFE7-B496AB0CB30F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="" xmlns:a16="http://schemas.microsoft.com/office/drawing/2014/main" id="{5B5B6516-3AD6-478A-8E12-0B96DACE97E7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14" name="Group 7">
            <a:extLst>
              <a:ext uri="{FF2B5EF4-FFF2-40B4-BE49-F238E27FC236}">
                <a16:creationId xmlns="" xmlns:a16="http://schemas.microsoft.com/office/drawing/2014/main" id="{3AC65844-92AB-4AC7-BE2C-8C321D55BEF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AE08E0F6-FB98-4723-9F12-2761C542B671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1950AE94-8D7A-4B4C-9536-2AB18902292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" name="TextBox 2">
            <a:extLst>
              <a:ext uri="{FF2B5EF4-FFF2-40B4-BE49-F238E27FC236}">
                <a16:creationId xmlns="" xmlns:a16="http://schemas.microsoft.com/office/drawing/2014/main" id="{4767E39B-B959-4B14-9FEB-9521149069BB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7067119-6883-481B-8D1B-481316C48C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E689B638-106F-4A0A-AFA5-8C53239841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2AEE2CD-BD5A-45B0-89EF-99A22CC0F7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2649" b="20698"/>
          <a:stretch/>
        </p:blipFill>
        <p:spPr>
          <a:xfrm>
            <a:off x="0" y="1046266"/>
            <a:ext cx="12192000" cy="54255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98563F18-8450-4ABD-93B2-7A02E88B1554}"/>
              </a:ext>
            </a:extLst>
          </p:cNvPr>
          <p:cNvSpPr/>
          <p:nvPr/>
        </p:nvSpPr>
        <p:spPr>
          <a:xfrm>
            <a:off x="0" y="1046922"/>
            <a:ext cx="12192000" cy="5425856"/>
          </a:xfrm>
          <a:prstGeom prst="rect">
            <a:avLst/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E0DA041-4849-4129-8774-9181D42BD4B3}"/>
              </a:ext>
            </a:extLst>
          </p:cNvPr>
          <p:cNvSpPr txBox="1"/>
          <p:nvPr/>
        </p:nvSpPr>
        <p:spPr>
          <a:xfrm flipH="1">
            <a:off x="2475912" y="3429000"/>
            <a:ext cx="8215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GERAK LURUS</a:t>
            </a:r>
          </a:p>
        </p:txBody>
      </p:sp>
    </p:spTree>
    <p:extLst>
      <p:ext uri="{BB962C8B-B14F-4D97-AF65-F5344CB8AC3E}">
        <p14:creationId xmlns:p14="http://schemas.microsoft.com/office/powerpoint/2010/main" val="23942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3D7B0170-0F02-4C61-9304-68CCCC8F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4789731"/>
            <a:ext cx="2435225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="" xmlns:a16="http://schemas.microsoft.com/office/drawing/2014/main" id="{FB8E56BF-B6BC-4BE0-B708-D1507706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4" y="3273668"/>
            <a:ext cx="4032250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="" xmlns:a16="http://schemas.microsoft.com/office/drawing/2014/main" id="{4B8D920C-4AFB-4C1D-BF6D-D83C65CA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4" y="1968743"/>
            <a:ext cx="3195638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6FD91EC9-FBEB-4A02-8B47-69B73DDA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7" y="1968743"/>
            <a:ext cx="2435225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="" xmlns:a16="http://schemas.microsoft.com/office/drawing/2014/main" id="{9509E269-6990-4077-819A-77D0024B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520943"/>
            <a:ext cx="3956050" cy="914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4">
            <a:extLst>
              <a:ext uri="{FF2B5EF4-FFF2-40B4-BE49-F238E27FC236}">
                <a16:creationId xmlns="" xmlns:a16="http://schemas.microsoft.com/office/drawing/2014/main" id="{B839E448-A9AB-4702-B641-7C8375C8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9" y="641593"/>
            <a:ext cx="3421063" cy="64135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1" noProof="1">
                <a:latin typeface="Comic Sans MS" panose="030F0702030302020204" pitchFamily="66" charset="0"/>
              </a:rPr>
              <a:t>GERAK LURUS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="" xmlns:a16="http://schemas.microsoft.com/office/drawing/2014/main" id="{A9142EA2-B87F-4E41-8C3A-CFD3B7EDE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7" y="2121143"/>
            <a:ext cx="2209800" cy="579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noProof="1">
                <a:latin typeface="Comic Sans MS" panose="030F0702030302020204" pitchFamily="66" charset="0"/>
              </a:rPr>
              <a:t>v  konstan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="" xmlns:a16="http://schemas.microsoft.com/office/drawing/2014/main" id="{91D9EF59-2508-4C9B-91D0-441834BC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424" y="2075106"/>
            <a:ext cx="3055938" cy="579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v tidak konstan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="" xmlns:a16="http://schemas.microsoft.com/office/drawing/2014/main" id="{50AE1EBC-F1DD-4313-89E9-2B8FBA9F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2" y="3372093"/>
            <a:ext cx="3624262" cy="579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Ada percepatan  </a:t>
            </a:r>
            <a:r>
              <a:rPr lang="en-US" altLang="en-US" sz="3200" noProof="1">
                <a:latin typeface="Arial Unicode MS" panose="020B0604020202020204" pitchFamily="34" charset="-128"/>
              </a:rPr>
              <a:t>a</a:t>
            </a:r>
          </a:p>
        </p:txBody>
      </p:sp>
      <p:sp>
        <p:nvSpPr>
          <p:cNvPr id="23" name="Text Box 8">
            <a:extLst>
              <a:ext uri="{FF2B5EF4-FFF2-40B4-BE49-F238E27FC236}">
                <a16:creationId xmlns="" xmlns:a16="http://schemas.microsoft.com/office/drawing/2014/main" id="{AC12E2D9-FF30-4F03-B73C-A7242415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2" y="4921493"/>
            <a:ext cx="2062162" cy="579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noProof="1">
                <a:latin typeface="Arial Unicode MS" panose="020B0604020202020204" pitchFamily="34" charset="-128"/>
              </a:rPr>
              <a:t>a</a:t>
            </a:r>
            <a:r>
              <a:rPr lang="en-US" altLang="en-US" sz="3200" b="1" noProof="1">
                <a:latin typeface="Comic Sans MS" panose="030F0702030302020204" pitchFamily="66" charset="0"/>
              </a:rPr>
              <a:t> konstan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="" xmlns:a16="http://schemas.microsoft.com/office/drawing/2014/main" id="{99FCC228-885F-4EA9-B044-10E80F67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49" y="4921493"/>
            <a:ext cx="3227388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noProof="1">
                <a:latin typeface="Arial Unicode MS" panose="020B0604020202020204" pitchFamily="34" charset="-128"/>
              </a:rPr>
              <a:t>a</a:t>
            </a:r>
            <a:r>
              <a:rPr lang="en-US" altLang="en-US" sz="3200" b="1" noProof="1">
                <a:latin typeface="Comic Sans MS" panose="030F0702030302020204" pitchFamily="66" charset="0"/>
              </a:rPr>
              <a:t> tidak konstan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8923DD40-C68B-44AF-BA2B-1B0D0F23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49" y="4789731"/>
            <a:ext cx="3271838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6">
            <a:extLst>
              <a:ext uri="{FF2B5EF4-FFF2-40B4-BE49-F238E27FC236}">
                <a16:creationId xmlns="" xmlns:a16="http://schemas.microsoft.com/office/drawing/2014/main" id="{570F7BF8-B8C4-47ED-A7A9-21DE422CC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399" y="1435343"/>
            <a:ext cx="11414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7">
            <a:extLst>
              <a:ext uri="{FF2B5EF4-FFF2-40B4-BE49-F238E27FC236}">
                <a16:creationId xmlns="" xmlns:a16="http://schemas.microsoft.com/office/drawing/2014/main" id="{0F1B28A6-A45E-49F6-9D09-EC83FC9B1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424" y="1435343"/>
            <a:ext cx="15208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8">
            <a:extLst>
              <a:ext uri="{FF2B5EF4-FFF2-40B4-BE49-F238E27FC236}">
                <a16:creationId xmlns="" xmlns:a16="http://schemas.microsoft.com/office/drawing/2014/main" id="{BC028E04-82B1-4418-A136-8E62C8EB3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49" y="2883143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9">
            <a:extLst>
              <a:ext uri="{FF2B5EF4-FFF2-40B4-BE49-F238E27FC236}">
                <a16:creationId xmlns="" xmlns:a16="http://schemas.microsoft.com/office/drawing/2014/main" id="{3CF86042-E1FF-48C4-90D7-3EF582C52C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024" y="4180131"/>
            <a:ext cx="10652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0">
            <a:extLst>
              <a:ext uri="{FF2B5EF4-FFF2-40B4-BE49-F238E27FC236}">
                <a16:creationId xmlns="" xmlns:a16="http://schemas.microsoft.com/office/drawing/2014/main" id="{40E33F8E-F139-470E-8B2E-826E3B27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49" y="4180131"/>
            <a:ext cx="12176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21">
            <a:extLst>
              <a:ext uri="{FF2B5EF4-FFF2-40B4-BE49-F238E27FC236}">
                <a16:creationId xmlns="" xmlns:a16="http://schemas.microsoft.com/office/drawing/2014/main" id="{E69EED0A-F280-4233-A100-D11126DF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4" y="2889493"/>
            <a:ext cx="324485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noProof="1">
                <a:latin typeface="Comic Sans MS" panose="030F0702030302020204" pitchFamily="66" charset="0"/>
              </a:rPr>
              <a:t>GERAK LURUS BERATURAN</a:t>
            </a:r>
          </a:p>
        </p:txBody>
      </p:sp>
      <p:sp>
        <p:nvSpPr>
          <p:cNvPr id="32" name="Text Box 22">
            <a:extLst>
              <a:ext uri="{FF2B5EF4-FFF2-40B4-BE49-F238E27FC236}">
                <a16:creationId xmlns="" xmlns:a16="http://schemas.microsoft.com/office/drawing/2014/main" id="{7DD036F3-3493-4162-9632-290448A6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0999" y="5777156"/>
            <a:ext cx="2751138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noProof="1">
                <a:latin typeface="Comic Sans MS" panose="030F0702030302020204" pitchFamily="66" charset="0"/>
              </a:rPr>
              <a:t>     GERAK LURUS </a:t>
            </a:r>
          </a:p>
          <a:p>
            <a:pPr eaLnBrk="1" hangingPunct="1"/>
            <a:r>
              <a:rPr lang="en-US" altLang="en-US" noProof="1">
                <a:latin typeface="Comic Sans MS" panose="030F0702030302020204" pitchFamily="66" charset="0"/>
              </a:rPr>
              <a:t>BERUBAH BERATURAN</a:t>
            </a:r>
          </a:p>
        </p:txBody>
      </p:sp>
    </p:spTree>
    <p:extLst>
      <p:ext uri="{BB962C8B-B14F-4D97-AF65-F5344CB8AC3E}">
        <p14:creationId xmlns:p14="http://schemas.microsoft.com/office/powerpoint/2010/main" val="119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grpSp>
        <p:nvGrpSpPr>
          <p:cNvPr id="16" name="Group 43">
            <a:extLst>
              <a:ext uri="{FF2B5EF4-FFF2-40B4-BE49-F238E27FC236}">
                <a16:creationId xmlns="" xmlns:a16="http://schemas.microsoft.com/office/drawing/2014/main" id="{C14A8317-ED5C-46E5-8B15-35E43A34ACA0}"/>
              </a:ext>
            </a:extLst>
          </p:cNvPr>
          <p:cNvGrpSpPr>
            <a:grpSpLocks/>
          </p:cNvGrpSpPr>
          <p:nvPr/>
        </p:nvGrpSpPr>
        <p:grpSpPr bwMode="auto">
          <a:xfrm>
            <a:off x="2945679" y="1376041"/>
            <a:ext cx="978001" cy="1373187"/>
            <a:chOff x="432" y="751"/>
            <a:chExt cx="431" cy="865"/>
          </a:xfrm>
        </p:grpSpPr>
        <p:sp>
          <p:nvSpPr>
            <p:cNvPr id="17" name="Rectangle 4">
              <a:extLst>
                <a:ext uri="{FF2B5EF4-FFF2-40B4-BE49-F238E27FC236}">
                  <a16:creationId xmlns="" xmlns:a16="http://schemas.microsoft.com/office/drawing/2014/main" id="{47816307-7B9A-4F14-A349-A383704BF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51"/>
              <a:ext cx="431" cy="86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v = </a:t>
              </a:r>
            </a:p>
            <a:p>
              <a:endParaRPr lang="en-US" alt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5">
                  <a:extLst>
                    <a:ext uri="{FF2B5EF4-FFF2-40B4-BE49-F238E27FC236}">
                      <a16:creationId xmlns="" xmlns:a16="http://schemas.microsoft.com/office/drawing/2014/main" id="{647F1173-D41B-4AF7-B63E-2536F063B3D8}"/>
                    </a:ext>
                  </a:extLst>
                </p:cNvPr>
                <p:cNvSpPr txBox="1"/>
                <p:nvPr/>
              </p:nvSpPr>
              <p:spPr bwMode="auto">
                <a:xfrm>
                  <a:off x="647" y="979"/>
                  <a:ext cx="216" cy="5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bject 5">
                  <a:extLst>
                    <a:ext uri="{FF2B5EF4-FFF2-40B4-BE49-F238E27FC236}">
                      <a16:creationId xmlns:a16="http://schemas.microsoft.com/office/drawing/2014/main" id="{647F1173-D41B-4AF7-B63E-2536F063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7" y="979"/>
                  <a:ext cx="216" cy="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44">
            <a:extLst>
              <a:ext uri="{FF2B5EF4-FFF2-40B4-BE49-F238E27FC236}">
                <a16:creationId xmlns="" xmlns:a16="http://schemas.microsoft.com/office/drawing/2014/main" id="{B07422BD-ACC6-41A0-8715-25DC74600743}"/>
              </a:ext>
            </a:extLst>
          </p:cNvPr>
          <p:cNvGrpSpPr>
            <a:grpSpLocks/>
          </p:cNvGrpSpPr>
          <p:nvPr/>
        </p:nvGrpSpPr>
        <p:grpSpPr bwMode="auto">
          <a:xfrm>
            <a:off x="4595242" y="1974184"/>
            <a:ext cx="3214688" cy="519112"/>
            <a:chOff x="1564" y="1017"/>
            <a:chExt cx="2025" cy="327"/>
          </a:xfrm>
        </p:grpSpPr>
        <p:sp>
          <p:nvSpPr>
            <p:cNvPr id="20" name="Line 6">
              <a:extLst>
                <a:ext uri="{FF2B5EF4-FFF2-40B4-BE49-F238E27FC236}">
                  <a16:creationId xmlns="" xmlns:a16="http://schemas.microsoft.com/office/drawing/2014/main" id="{A96D50DE-6155-4AB7-81AE-BB5C52890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206"/>
              <a:ext cx="4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="" xmlns:a16="http://schemas.microsoft.com/office/drawing/2014/main" id="{BDDC1007-B1A1-482A-BF6D-2F0BC15B8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6" y="1017"/>
              <a:ext cx="1293" cy="32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dx 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 dt</a:t>
              </a:r>
              <a:r>
                <a:rPr lang="en-US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endParaRPr lang="en-US" alt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12">
            <a:extLst>
              <a:ext uri="{FF2B5EF4-FFF2-40B4-BE49-F238E27FC236}">
                <a16:creationId xmlns="" xmlns:a16="http://schemas.microsoft.com/office/drawing/2014/main" id="{1D852F64-DFE8-49BA-9EB5-0955F262F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274" y="3618365"/>
            <a:ext cx="17859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v konstan</a:t>
            </a:r>
            <a:r>
              <a:rPr lang="en-US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:</a:t>
            </a:r>
            <a:endParaRPr lang="en-US" alt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 Box 14">
            <a:extLst>
              <a:ext uri="{FF2B5EF4-FFF2-40B4-BE49-F238E27FC236}">
                <a16:creationId xmlns="" xmlns:a16="http://schemas.microsoft.com/office/drawing/2014/main" id="{C3B53CE5-2005-401A-BFD8-09D69CA07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361" y="5083627"/>
            <a:ext cx="402748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JARAK YANG DITEMPUH</a:t>
            </a:r>
          </a:p>
        </p:txBody>
      </p:sp>
      <p:grpSp>
        <p:nvGrpSpPr>
          <p:cNvPr id="24" name="Group 38">
            <a:extLst>
              <a:ext uri="{FF2B5EF4-FFF2-40B4-BE49-F238E27FC236}">
                <a16:creationId xmlns="" xmlns:a16="http://schemas.microsoft.com/office/drawing/2014/main" id="{E58D99BC-2961-40A9-AAE9-AD4DE605B4C2}"/>
              </a:ext>
            </a:extLst>
          </p:cNvPr>
          <p:cNvGrpSpPr>
            <a:grpSpLocks/>
          </p:cNvGrpSpPr>
          <p:nvPr/>
        </p:nvGrpSpPr>
        <p:grpSpPr bwMode="auto">
          <a:xfrm>
            <a:off x="7631335" y="5248503"/>
            <a:ext cx="2753635" cy="974725"/>
            <a:chOff x="3624" y="3339"/>
            <a:chExt cx="1388" cy="614"/>
          </a:xfrm>
        </p:grpSpPr>
        <p:sp>
          <p:nvSpPr>
            <p:cNvPr id="25" name="Rectangle 16">
              <a:extLst>
                <a:ext uri="{FF2B5EF4-FFF2-40B4-BE49-F238E27FC236}">
                  <a16:creationId xmlns="" xmlns:a16="http://schemas.microsoft.com/office/drawing/2014/main" id="{FF9D0CF6-8089-4837-8BBE-4CB26DD1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339"/>
              <a:ext cx="1388" cy="614"/>
            </a:xfrm>
            <a:prstGeom prst="rect">
              <a:avLst/>
            </a:prstGeom>
            <a:solidFill>
              <a:srgbClr val="3333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15">
              <a:extLst>
                <a:ext uri="{FF2B5EF4-FFF2-40B4-BE49-F238E27FC236}">
                  <a16:creationId xmlns="" xmlns:a16="http://schemas.microsoft.com/office/drawing/2014/main" id="{0D5AE124-FB7C-4025-A57E-8AF1B20C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3437"/>
              <a:ext cx="1245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x = v </a:t>
              </a:r>
              <a:r>
                <a:rPr lang="en-US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en-US" sz="32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</a:p>
          </p:txBody>
        </p:sp>
      </p:grpSp>
      <p:grpSp>
        <p:nvGrpSpPr>
          <p:cNvPr id="27" name="Group 45">
            <a:extLst>
              <a:ext uri="{FF2B5EF4-FFF2-40B4-BE49-F238E27FC236}">
                <a16:creationId xmlns="" xmlns:a16="http://schemas.microsoft.com/office/drawing/2014/main" id="{044F24A4-680D-49CC-8BDE-8AFEB839594C}"/>
              </a:ext>
            </a:extLst>
          </p:cNvPr>
          <p:cNvGrpSpPr>
            <a:grpSpLocks/>
          </p:cNvGrpSpPr>
          <p:nvPr/>
        </p:nvGrpSpPr>
        <p:grpSpPr bwMode="auto">
          <a:xfrm>
            <a:off x="2154378" y="2564735"/>
            <a:ext cx="6164263" cy="904875"/>
            <a:chOff x="22" y="1389"/>
            <a:chExt cx="3883" cy="570"/>
          </a:xfrm>
        </p:grpSpPr>
        <p:graphicFrame>
          <p:nvGraphicFramePr>
            <p:cNvPr id="28" name="Object 9">
              <a:extLst>
                <a:ext uri="{FF2B5EF4-FFF2-40B4-BE49-F238E27FC236}">
                  <a16:creationId xmlns="" xmlns:a16="http://schemas.microsoft.com/office/drawing/2014/main" id="{A8F14409-DBDE-460A-A30C-819E20B1E4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695462"/>
                </p:ext>
              </p:extLst>
            </p:nvPr>
          </p:nvGraphicFramePr>
          <p:xfrm>
            <a:off x="2472" y="1389"/>
            <a:ext cx="1433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6" imgW="723600" imgH="393480" progId="Equation.3">
                    <p:embed/>
                  </p:oleObj>
                </mc:Choice>
                <mc:Fallback>
                  <p:oleObj name="公式" r:id="rId6" imgW="723600" imgH="393480" progId="Equation.3">
                    <p:embed/>
                    <p:pic>
                      <p:nvPicPr>
                        <p:cNvPr id="6153" name="Object 9">
                          <a:extLst>
                            <a:ext uri="{FF2B5EF4-FFF2-40B4-BE49-F238E27FC236}">
                              <a16:creationId xmlns="" xmlns:a16="http://schemas.microsoft.com/office/drawing/2014/main" id="{B28506F7-3500-4DB1-97EC-2A9D155DAA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89"/>
                          <a:ext cx="1433" cy="57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7">
              <a:extLst>
                <a:ext uri="{FF2B5EF4-FFF2-40B4-BE49-F238E27FC236}">
                  <a16:creationId xmlns="" xmlns:a16="http://schemas.microsoft.com/office/drawing/2014/main" id="{E7728275-B1BB-4129-9AB7-6A4820278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1554"/>
              <a:ext cx="241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mic Sans MS" panose="030F0702030302020204" pitchFamily="66" charset="0"/>
                </a:rPr>
                <a:t>Mobil pindah dari A ke B :</a:t>
              </a:r>
            </a:p>
          </p:txBody>
        </p:sp>
      </p:grpSp>
      <p:sp>
        <p:nvSpPr>
          <p:cNvPr id="30" name="Text Box 27">
            <a:extLst>
              <a:ext uri="{FF2B5EF4-FFF2-40B4-BE49-F238E27FC236}">
                <a16:creationId xmlns="" xmlns:a16="http://schemas.microsoft.com/office/drawing/2014/main" id="{D1D62B31-5B32-4745-88E9-02BF2EFD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386" y="487815"/>
            <a:ext cx="151599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u="sng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V  konstan</a:t>
            </a:r>
          </a:p>
        </p:txBody>
      </p:sp>
      <p:grpSp>
        <p:nvGrpSpPr>
          <p:cNvPr id="31" name="Group 35">
            <a:extLst>
              <a:ext uri="{FF2B5EF4-FFF2-40B4-BE49-F238E27FC236}">
                <a16:creationId xmlns="" xmlns:a16="http://schemas.microsoft.com/office/drawing/2014/main" id="{0CF12E66-251C-4D8B-A626-A52696A85154}"/>
              </a:ext>
            </a:extLst>
          </p:cNvPr>
          <p:cNvGrpSpPr>
            <a:grpSpLocks/>
          </p:cNvGrpSpPr>
          <p:nvPr/>
        </p:nvGrpSpPr>
        <p:grpSpPr bwMode="auto">
          <a:xfrm>
            <a:off x="5038949" y="641802"/>
            <a:ext cx="2305050" cy="266700"/>
            <a:chOff x="4059" y="1638"/>
            <a:chExt cx="1452" cy="168"/>
          </a:xfrm>
        </p:grpSpPr>
        <p:sp>
          <p:nvSpPr>
            <p:cNvPr id="32" name="Line 20">
              <a:extLst>
                <a:ext uri="{FF2B5EF4-FFF2-40B4-BE49-F238E27FC236}">
                  <a16:creationId xmlns="" xmlns:a16="http://schemas.microsoft.com/office/drawing/2014/main" id="{B085C11B-E628-4387-BF37-17D2C94F7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1805"/>
              <a:ext cx="14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3" name="Picture 28">
              <a:extLst>
                <a:ext uri="{FF2B5EF4-FFF2-40B4-BE49-F238E27FC236}">
                  <a16:creationId xmlns="" xmlns:a16="http://schemas.microsoft.com/office/drawing/2014/main" id="{17635A54-EFAC-471D-A72F-3A5AB3F5D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1645"/>
              <a:ext cx="415" cy="15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4" name="Picture 30">
              <a:extLst>
                <a:ext uri="{FF2B5EF4-FFF2-40B4-BE49-F238E27FC236}">
                  <a16:creationId xmlns="" xmlns:a16="http://schemas.microsoft.com/office/drawing/2014/main" id="{5570FD81-3D84-4BB0-9F70-F69D3DC2A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" y="1638"/>
              <a:ext cx="406" cy="15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41">
            <a:extLst>
              <a:ext uri="{FF2B5EF4-FFF2-40B4-BE49-F238E27FC236}">
                <a16:creationId xmlns="" xmlns:a16="http://schemas.microsoft.com/office/drawing/2014/main" id="{22A3D8E5-73A8-44D3-8B66-548436CE022F}"/>
              </a:ext>
            </a:extLst>
          </p:cNvPr>
          <p:cNvGrpSpPr>
            <a:grpSpLocks/>
          </p:cNvGrpSpPr>
          <p:nvPr/>
        </p:nvGrpSpPr>
        <p:grpSpPr bwMode="auto">
          <a:xfrm>
            <a:off x="5038949" y="1260927"/>
            <a:ext cx="2279650" cy="655638"/>
            <a:chOff x="1837" y="568"/>
            <a:chExt cx="1436" cy="413"/>
          </a:xfrm>
        </p:grpSpPr>
        <p:sp>
          <p:nvSpPr>
            <p:cNvPr id="36" name="Oval 23">
              <a:extLst>
                <a:ext uri="{FF2B5EF4-FFF2-40B4-BE49-F238E27FC236}">
                  <a16:creationId xmlns="" xmlns:a16="http://schemas.microsoft.com/office/drawing/2014/main" id="{F259BF78-7B0B-4CCB-9105-8B748E22F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" y="568"/>
              <a:ext cx="63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24">
              <a:extLst>
                <a:ext uri="{FF2B5EF4-FFF2-40B4-BE49-F238E27FC236}">
                  <a16:creationId xmlns="" xmlns:a16="http://schemas.microsoft.com/office/drawing/2014/main" id="{B2025637-CA29-4AC6-82C1-BA21D6262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750"/>
              <a:ext cx="307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 Box 25">
              <a:extLst>
                <a:ext uri="{FF2B5EF4-FFF2-40B4-BE49-F238E27FC236}">
                  <a16:creationId xmlns="" xmlns:a16="http://schemas.microsoft.com/office/drawing/2014/main" id="{607FC899-2B5B-4E1C-9464-0632672DB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709"/>
              <a:ext cx="307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</a:rPr>
                <a:t> B</a:t>
              </a:r>
            </a:p>
          </p:txBody>
        </p:sp>
        <p:sp>
          <p:nvSpPr>
            <p:cNvPr id="39" name="Oval 33">
              <a:extLst>
                <a:ext uri="{FF2B5EF4-FFF2-40B4-BE49-F238E27FC236}">
                  <a16:creationId xmlns="" xmlns:a16="http://schemas.microsoft.com/office/drawing/2014/main" id="{97B8D1C4-1966-4201-85F0-7C7ED37E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568"/>
              <a:ext cx="63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Line 34">
              <a:extLst>
                <a:ext uri="{FF2B5EF4-FFF2-40B4-BE49-F238E27FC236}">
                  <a16:creationId xmlns="" xmlns:a16="http://schemas.microsoft.com/office/drawing/2014/main" id="{8315F732-1414-4523-BF47-55FEBFA06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645"/>
              <a:ext cx="14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Group 46">
            <a:extLst>
              <a:ext uri="{FF2B5EF4-FFF2-40B4-BE49-F238E27FC236}">
                <a16:creationId xmlns="" xmlns:a16="http://schemas.microsoft.com/office/drawing/2014/main" id="{BE1043E4-1F3A-41D0-A3FD-D8532B9273A4}"/>
              </a:ext>
            </a:extLst>
          </p:cNvPr>
          <p:cNvGrpSpPr>
            <a:grpSpLocks/>
          </p:cNvGrpSpPr>
          <p:nvPr/>
        </p:nvGrpSpPr>
        <p:grpSpPr bwMode="auto">
          <a:xfrm>
            <a:off x="5697762" y="3928074"/>
            <a:ext cx="5580062" cy="903287"/>
            <a:chOff x="2245" y="2251"/>
            <a:chExt cx="3515" cy="569"/>
          </a:xfrm>
        </p:grpSpPr>
        <p:graphicFrame>
          <p:nvGraphicFramePr>
            <p:cNvPr id="42" name="Object 11">
              <a:extLst>
                <a:ext uri="{FF2B5EF4-FFF2-40B4-BE49-F238E27FC236}">
                  <a16:creationId xmlns="" xmlns:a16="http://schemas.microsoft.com/office/drawing/2014/main" id="{3AD9F051-1248-40AB-8F95-214A5634C8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936443"/>
                </p:ext>
              </p:extLst>
            </p:nvPr>
          </p:nvGraphicFramePr>
          <p:xfrm>
            <a:off x="2245" y="2251"/>
            <a:ext cx="1195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公式" r:id="rId9" imgW="723600" imgH="393480" progId="Equation.3">
                    <p:embed/>
                  </p:oleObj>
                </mc:Choice>
                <mc:Fallback>
                  <p:oleObj name="公式" r:id="rId9" imgW="723600" imgH="393480" progId="Equation.3">
                    <p:embed/>
                    <p:pic>
                      <p:nvPicPr>
                        <p:cNvPr id="6155" name="Object 11">
                          <a:extLst>
                            <a:ext uri="{FF2B5EF4-FFF2-40B4-BE49-F238E27FC236}">
                              <a16:creationId xmlns="" xmlns:a16="http://schemas.microsoft.com/office/drawing/2014/main" id="{3EFE04AF-D905-4114-B7C8-B73256B16C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251"/>
                          <a:ext cx="1195" cy="56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13">
              <a:extLst>
                <a:ext uri="{FF2B5EF4-FFF2-40B4-BE49-F238E27FC236}">
                  <a16:creationId xmlns="" xmlns:a16="http://schemas.microsoft.com/office/drawing/2014/main" id="{3E8BDAB9-D1CB-4BB6-B9E2-364507B2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341"/>
              <a:ext cx="2018" cy="3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800" baseline="-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x</a:t>
              </a:r>
              <a:r>
                <a:rPr lang="en-US" altLang="en-US" sz="2800" baseline="-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v ( t</a:t>
              </a:r>
              <a:r>
                <a:rPr lang="en-US" altLang="en-US" sz="2800" baseline="-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t</a:t>
              </a:r>
              <a:r>
                <a:rPr lang="en-US" altLang="en-US" sz="2800" baseline="-30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800" baseline="-30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8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en-US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37">
              <a:extLst>
                <a:ext uri="{FF2B5EF4-FFF2-40B4-BE49-F238E27FC236}">
                  <a16:creationId xmlns="" xmlns:a16="http://schemas.microsoft.com/office/drawing/2014/main" id="{71D546D3-4B16-49B1-878C-F96730045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52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="" xmlns:a16="http://schemas.microsoft.com/office/drawing/2014/main" id="{2CADEAD3-3FBE-401A-BD96-5DCA934927B8}"/>
              </a:ext>
            </a:extLst>
          </p:cNvPr>
          <p:cNvGrpSpPr>
            <a:grpSpLocks/>
          </p:cNvGrpSpPr>
          <p:nvPr/>
        </p:nvGrpSpPr>
        <p:grpSpPr bwMode="auto">
          <a:xfrm>
            <a:off x="5254849" y="1484765"/>
            <a:ext cx="1800225" cy="366712"/>
            <a:chOff x="3833" y="709"/>
            <a:chExt cx="1134" cy="231"/>
          </a:xfrm>
        </p:grpSpPr>
        <p:sp>
          <p:nvSpPr>
            <p:cNvPr id="46" name="Line 39">
              <a:extLst>
                <a:ext uri="{FF2B5EF4-FFF2-40B4-BE49-F238E27FC236}">
                  <a16:creationId xmlns="" xmlns:a16="http://schemas.microsoft.com/office/drawing/2014/main" id="{AFF5B7AE-5C77-4653-A4E9-57F42F663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709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 Box 40">
              <a:extLst>
                <a:ext uri="{FF2B5EF4-FFF2-40B4-BE49-F238E27FC236}">
                  <a16:creationId xmlns="" xmlns:a16="http://schemas.microsoft.com/office/drawing/2014/main" id="{03C5E7CF-9139-4456-A78F-479355AE1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3" y="709"/>
              <a:ext cx="311" cy="2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Symbol" panose="05050102010706020507" pitchFamily="18" charset="2"/>
                </a:rPr>
                <a:t>D</a:t>
              </a:r>
              <a:r>
                <a:rPr lang="en-US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40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0C12FD65-486B-4323-BC9A-9C05C76F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46" y="39867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5" name="Group 31">
            <a:extLst>
              <a:ext uri="{FF2B5EF4-FFF2-40B4-BE49-F238E27FC236}">
                <a16:creationId xmlns="" xmlns:a16="http://schemas.microsoft.com/office/drawing/2014/main" id="{D07C2C55-A745-418B-A29B-562010FA990B}"/>
              </a:ext>
            </a:extLst>
          </p:cNvPr>
          <p:cNvGrpSpPr>
            <a:grpSpLocks/>
          </p:cNvGrpSpPr>
          <p:nvPr/>
        </p:nvGrpSpPr>
        <p:grpSpPr bwMode="auto">
          <a:xfrm>
            <a:off x="3114084" y="2710361"/>
            <a:ext cx="1347787" cy="936625"/>
            <a:chOff x="749" y="1389"/>
            <a:chExt cx="849" cy="590"/>
          </a:xfrm>
        </p:grpSpPr>
        <p:sp>
          <p:nvSpPr>
            <p:cNvPr id="16" name="Rectangle 4">
              <a:extLst>
                <a:ext uri="{FF2B5EF4-FFF2-40B4-BE49-F238E27FC236}">
                  <a16:creationId xmlns="" xmlns:a16="http://schemas.microsoft.com/office/drawing/2014/main" id="{08B8C1AE-72DD-4209-A577-DEFBE158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1521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 eaLnBrk="1" hangingPunct="1"/>
              <a:r>
                <a:rPr lang="en-US" altLang="en-US" sz="28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</a:t>
              </a:r>
              <a:endParaRPr lang="en-US" altLang="en-US" sz="2800" noProof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" name="Object 7">
              <a:extLst>
                <a:ext uri="{FF2B5EF4-FFF2-40B4-BE49-F238E27FC236}">
                  <a16:creationId xmlns="" xmlns:a16="http://schemas.microsoft.com/office/drawing/2014/main" id="{7FDDDB91-2BCF-475E-AC18-E5984C3A96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494612"/>
                </p:ext>
              </p:extLst>
            </p:nvPr>
          </p:nvGraphicFramePr>
          <p:xfrm>
            <a:off x="1162" y="1389"/>
            <a:ext cx="436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公式" r:id="rId5" imgW="203024" imgH="355292" progId="Equation.3">
                    <p:embed/>
                  </p:oleObj>
                </mc:Choice>
                <mc:Fallback>
                  <p:oleObj name="公式" r:id="rId5" imgW="203024" imgH="355292" progId="Equation.3">
                    <p:embed/>
                    <p:pic>
                      <p:nvPicPr>
                        <p:cNvPr id="8199" name="Object 7">
                          <a:extLst>
                            <a:ext uri="{FF2B5EF4-FFF2-40B4-BE49-F238E27FC236}">
                              <a16:creationId xmlns="" xmlns:a16="http://schemas.microsoft.com/office/drawing/2014/main" id="{0149D971-1877-4E1F-9C59-6910F4EABC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389"/>
                          <a:ext cx="436" cy="59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2">
            <a:extLst>
              <a:ext uri="{FF2B5EF4-FFF2-40B4-BE49-F238E27FC236}">
                <a16:creationId xmlns="" xmlns:a16="http://schemas.microsoft.com/office/drawing/2014/main" id="{C1A1FAF0-D093-4D71-8354-A7492E19C767}"/>
              </a:ext>
            </a:extLst>
          </p:cNvPr>
          <p:cNvGrpSpPr>
            <a:grpSpLocks/>
          </p:cNvGrpSpPr>
          <p:nvPr/>
        </p:nvGrpSpPr>
        <p:grpSpPr bwMode="auto">
          <a:xfrm>
            <a:off x="4696821" y="2829423"/>
            <a:ext cx="2376488" cy="457200"/>
            <a:chOff x="1746" y="1464"/>
            <a:chExt cx="1497" cy="288"/>
          </a:xfrm>
        </p:grpSpPr>
        <p:sp>
          <p:nvSpPr>
            <p:cNvPr id="19" name="Rectangle 5">
              <a:extLst>
                <a:ext uri="{FF2B5EF4-FFF2-40B4-BE49-F238E27FC236}">
                  <a16:creationId xmlns="" xmlns:a16="http://schemas.microsoft.com/office/drawing/2014/main" id="{D6C7D7BD-B7EF-402B-A9BE-75C12946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464"/>
              <a:ext cx="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dv = a dt</a:t>
              </a:r>
              <a:r>
                <a:rPr lang="en-US" altLang="en-US" sz="2400" noProof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" name="Line 8">
              <a:extLst>
                <a:ext uri="{FF2B5EF4-FFF2-40B4-BE49-F238E27FC236}">
                  <a16:creationId xmlns="" xmlns:a16="http://schemas.microsoft.com/office/drawing/2014/main" id="{514E0352-683F-4D39-A07E-DB05DF20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6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5B368474-E9F6-4B4B-8666-535B88F2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46" y="38390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" name="Object 10">
            <a:extLst>
              <a:ext uri="{FF2B5EF4-FFF2-40B4-BE49-F238E27FC236}">
                <a16:creationId xmlns="" xmlns:a16="http://schemas.microsoft.com/office/drawing/2014/main" id="{857E6A4A-1936-4742-9C4B-58994A7DF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31393"/>
              </p:ext>
            </p:extLst>
          </p:nvPr>
        </p:nvGraphicFramePr>
        <p:xfrm>
          <a:off x="5280430" y="3645400"/>
          <a:ext cx="21732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7" imgW="888840" imgH="419040" progId="Equation.3">
                  <p:embed/>
                </p:oleObj>
              </mc:Choice>
              <mc:Fallback>
                <p:oleObj name="Equation" r:id="rId7" imgW="888840" imgH="419040" progId="Equation.3">
                  <p:embed/>
                  <p:pic>
                    <p:nvPicPr>
                      <p:cNvPr id="8202" name="Object 10">
                        <a:extLst>
                          <a:ext uri="{FF2B5EF4-FFF2-40B4-BE49-F238E27FC236}">
                            <a16:creationId xmlns="" xmlns:a16="http://schemas.microsoft.com/office/drawing/2014/main" id="{97CE719A-ECE4-4A2A-BC1A-464AFB01E5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430" y="3645400"/>
                        <a:ext cx="2173287" cy="923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6">
            <a:extLst>
              <a:ext uri="{FF2B5EF4-FFF2-40B4-BE49-F238E27FC236}">
                <a16:creationId xmlns="" xmlns:a16="http://schemas.microsoft.com/office/drawing/2014/main" id="{1314617E-1246-4CF5-AA28-018AF5336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46" y="5259886"/>
            <a:ext cx="861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altLang="en-US" sz="2400" noProof="1">
              <a:latin typeface="Times New Roman" panose="02020603050405020304" pitchFamily="18" charset="0"/>
            </a:endParaRPr>
          </a:p>
        </p:txBody>
      </p:sp>
      <p:grpSp>
        <p:nvGrpSpPr>
          <p:cNvPr id="24" name="Group 34">
            <a:extLst>
              <a:ext uri="{FF2B5EF4-FFF2-40B4-BE49-F238E27FC236}">
                <a16:creationId xmlns="" xmlns:a16="http://schemas.microsoft.com/office/drawing/2014/main" id="{9ACDCFD2-9326-4CD5-8035-B06817FB4DE8}"/>
              </a:ext>
            </a:extLst>
          </p:cNvPr>
          <p:cNvGrpSpPr>
            <a:grpSpLocks/>
          </p:cNvGrpSpPr>
          <p:nvPr/>
        </p:nvGrpSpPr>
        <p:grpSpPr bwMode="auto">
          <a:xfrm>
            <a:off x="1925046" y="983161"/>
            <a:ext cx="8820150" cy="1655762"/>
            <a:chOff x="0" y="301"/>
            <a:chExt cx="5556" cy="1043"/>
          </a:xfrm>
        </p:grpSpPr>
        <p:sp>
          <p:nvSpPr>
            <p:cNvPr id="25" name="Rectangle 18">
              <a:extLst>
                <a:ext uri="{FF2B5EF4-FFF2-40B4-BE49-F238E27FC236}">
                  <a16:creationId xmlns="" xmlns:a16="http://schemas.microsoft.com/office/drawing/2014/main" id="{7F8722DB-077B-428C-9645-13823D68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4"/>
              <a:ext cx="555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/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 </a:t>
              </a:r>
              <a:endParaRPr lang="en-US" altLang="en-US" sz="2400" noProof="1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x</a:t>
              </a:r>
              <a:r>
                <a:rPr lang="en-US" altLang="en-US" sz="2400" baseline="-300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       x</a:t>
              </a:r>
              <a:r>
                <a:rPr lang="en-US" altLang="en-US" sz="2400" baseline="-250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2400" noProof="1"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28">
              <a:extLst>
                <a:ext uri="{FF2B5EF4-FFF2-40B4-BE49-F238E27FC236}">
                  <a16:creationId xmlns="" xmlns:a16="http://schemas.microsoft.com/office/drawing/2014/main" id="{F3988521-DC02-446C-989B-66E31536D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1"/>
              <a:ext cx="4803" cy="841"/>
              <a:chOff x="0" y="846"/>
              <a:chExt cx="4785" cy="832"/>
            </a:xfrm>
          </p:grpSpPr>
          <p:sp>
            <p:nvSpPr>
              <p:cNvPr id="27" name="Rectangle 14">
                <a:extLst>
                  <a:ext uri="{FF2B5EF4-FFF2-40B4-BE49-F238E27FC236}">
                    <a16:creationId xmlns="" xmlns:a16="http://schemas.microsoft.com/office/drawing/2014/main" id="{942DD3A5-97F0-421C-8F46-D36F8B84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46"/>
                <a:ext cx="4065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en-US" sz="2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 = 0				                          t</a:t>
                </a:r>
                <a:endParaRPr lang="en-US" altLang="en-US" sz="2000" noProof="1">
                  <a:latin typeface="Times New Roman" panose="02020603050405020304" pitchFamily="18" charset="0"/>
                </a:endParaRPr>
              </a:p>
              <a:p>
                <a:endParaRPr lang="en-US" altLang="en-US" sz="2000" noProof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="" xmlns:a16="http://schemas.microsoft.com/office/drawing/2014/main" id="{21B92426-C1F6-490F-AB70-B7754748D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64"/>
                <a:ext cx="4132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noProof="1">
                    <a:cs typeface="Times New Roman" panose="02020603050405020304" pitchFamily="18" charset="0"/>
                  </a:rPr>
                  <a:t>         v</a:t>
                </a:r>
                <a:r>
                  <a:rPr lang="en-US" altLang="en-US" baseline="-30000">
                    <a:cs typeface="Times New Roman" panose="02020603050405020304" pitchFamily="18" charset="0"/>
                  </a:rPr>
                  <a:t>A</a:t>
                </a:r>
                <a:r>
                  <a:rPr lang="en-US" altLang="en-US" noProof="1">
                    <a:cs typeface="Times New Roman" panose="02020603050405020304" pitchFamily="18" charset="0"/>
                  </a:rPr>
                  <a:t>						        v</a:t>
                </a:r>
                <a:r>
                  <a:rPr lang="en-US" altLang="en-US" baseline="-25000">
                    <a:cs typeface="Times New Roman" panose="02020603050405020304" pitchFamily="18" charset="0"/>
                  </a:rPr>
                  <a:t>B</a:t>
                </a:r>
                <a:r>
                  <a:rPr lang="en-US" altLang="en-US" noProof="1">
                    <a:cs typeface="Times New Roman" panose="02020603050405020304" pitchFamily="18" charset="0"/>
                  </a:rPr>
                  <a:t>	</a:t>
                </a:r>
                <a:endParaRPr lang="en-US" altLang="en-US" noProof="1"/>
              </a:p>
              <a:p>
                <a:endParaRPr lang="en-US" altLang="en-US" noProof="1"/>
              </a:p>
            </p:txBody>
          </p:sp>
          <p:pic>
            <p:nvPicPr>
              <p:cNvPr id="29" name="Picture 11">
                <a:extLst>
                  <a:ext uri="{FF2B5EF4-FFF2-40B4-BE49-F238E27FC236}">
                    <a16:creationId xmlns="" xmlns:a16="http://schemas.microsoft.com/office/drawing/2014/main" id="{6E1D7504-FE80-45F9-B80A-63B717B85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" y="1505"/>
                <a:ext cx="678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3333FF"/>
                    </a:solidFill>
                  </a14:hiddenFill>
                </a:ext>
              </a:extLst>
            </p:spPr>
          </p:pic>
          <p:sp>
            <p:nvSpPr>
              <p:cNvPr id="30" name="Line 12">
                <a:extLst>
                  <a:ext uri="{FF2B5EF4-FFF2-40B4-BE49-F238E27FC236}">
                    <a16:creationId xmlns="" xmlns:a16="http://schemas.microsoft.com/office/drawing/2014/main" id="{18480C6C-8304-4AC0-9293-28E7CA889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478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="" xmlns:a16="http://schemas.microsoft.com/office/drawing/2014/main" id="{A5D75AD4-1B69-4050-A774-860C4FD4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34"/>
                <a:ext cx="4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2" name="Picture 17">
                <a:extLst>
                  <a:ext uri="{FF2B5EF4-FFF2-40B4-BE49-F238E27FC236}">
                    <a16:creationId xmlns="" xmlns:a16="http://schemas.microsoft.com/office/drawing/2014/main" id="{017892E1-205F-4529-8351-74B44870A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" y="1505"/>
                <a:ext cx="678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Line 19">
                <a:extLst>
                  <a:ext uri="{FF2B5EF4-FFF2-40B4-BE49-F238E27FC236}">
                    <a16:creationId xmlns="" xmlns:a16="http://schemas.microsoft.com/office/drawing/2014/main" id="{2DAAB063-FBE6-49BD-BC38-95700395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654"/>
                <a:ext cx="4545" cy="7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" name="Text Box 20">
            <a:extLst>
              <a:ext uri="{FF2B5EF4-FFF2-40B4-BE49-F238E27FC236}">
                <a16:creationId xmlns="" xmlns:a16="http://schemas.microsoft.com/office/drawing/2014/main" id="{985DFA98-280B-4A8D-B9EA-FB4899C3A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71" y="4726486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noProof="1">
                <a:latin typeface="Arial Unicode MS" panose="020B0604020202020204" pitchFamily="34" charset="-128"/>
              </a:rPr>
              <a:t>a</a:t>
            </a:r>
            <a:r>
              <a:rPr lang="en-US" altLang="en-US" sz="2400" noProof="1">
                <a:latin typeface="Comic Sans MS" panose="030F0702030302020204" pitchFamily="66" charset="0"/>
              </a:rPr>
              <a:t> konstan :</a:t>
            </a:r>
          </a:p>
        </p:txBody>
      </p:sp>
      <p:grpSp>
        <p:nvGrpSpPr>
          <p:cNvPr id="35" name="Group 33">
            <a:extLst>
              <a:ext uri="{FF2B5EF4-FFF2-40B4-BE49-F238E27FC236}">
                <a16:creationId xmlns="" xmlns:a16="http://schemas.microsoft.com/office/drawing/2014/main" id="{76E85B9E-C589-49B5-B32F-FED775681163}"/>
              </a:ext>
            </a:extLst>
          </p:cNvPr>
          <p:cNvGrpSpPr>
            <a:grpSpLocks/>
          </p:cNvGrpSpPr>
          <p:nvPr/>
        </p:nvGrpSpPr>
        <p:grpSpPr bwMode="auto">
          <a:xfrm>
            <a:off x="7433671" y="5158286"/>
            <a:ext cx="3048000" cy="1219200"/>
            <a:chOff x="3470" y="2931"/>
            <a:chExt cx="1920" cy="768"/>
          </a:xfrm>
        </p:grpSpPr>
        <p:sp>
          <p:nvSpPr>
            <p:cNvPr id="36" name="Oval 24">
              <a:extLst>
                <a:ext uri="{FF2B5EF4-FFF2-40B4-BE49-F238E27FC236}">
                  <a16:creationId xmlns="" xmlns:a16="http://schemas.microsoft.com/office/drawing/2014/main" id="{3701095F-FE3E-4773-AF65-DA44814BC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931"/>
              <a:ext cx="1920" cy="768"/>
            </a:xfrm>
            <a:prstGeom prst="ellipse">
              <a:avLst/>
            </a:prstGeom>
            <a:solidFill>
              <a:srgbClr val="FFFF00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1">
              <a:extLst>
                <a:ext uri="{FF2B5EF4-FFF2-40B4-BE49-F238E27FC236}">
                  <a16:creationId xmlns="" xmlns:a16="http://schemas.microsoft.com/office/drawing/2014/main" id="{F831B94A-07B8-495C-8372-165A9848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" y="3110"/>
              <a:ext cx="1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3200" noProof="1">
                  <a:solidFill>
                    <a:srgbClr val="080300"/>
                  </a:solidFill>
                  <a:latin typeface="Comic Sans MS" panose="030F0702030302020204" pitchFamily="66" charset="0"/>
                </a:rPr>
                <a:t>v</a:t>
              </a:r>
              <a:r>
                <a:rPr lang="en-US" altLang="en-US" sz="3200" baseline="-25000">
                  <a:solidFill>
                    <a:srgbClr val="080300"/>
                  </a:solidFill>
                  <a:latin typeface="Comic Sans MS" panose="030F0702030302020204" pitchFamily="66" charset="0"/>
                </a:rPr>
                <a:t>B</a:t>
              </a:r>
              <a:r>
                <a:rPr lang="en-US" altLang="en-US" sz="3200" noProof="1">
                  <a:solidFill>
                    <a:srgbClr val="080300"/>
                  </a:solidFill>
                  <a:latin typeface="Comic Sans MS" panose="030F0702030302020204" pitchFamily="66" charset="0"/>
                </a:rPr>
                <a:t> = v</a:t>
              </a:r>
              <a:r>
                <a:rPr lang="en-US" altLang="en-US" sz="3200" baseline="-25000">
                  <a:solidFill>
                    <a:srgbClr val="080300"/>
                  </a:solidFill>
                  <a:latin typeface="Comic Sans MS" panose="030F0702030302020204" pitchFamily="66" charset="0"/>
                </a:rPr>
                <a:t>A</a:t>
              </a:r>
              <a:r>
                <a:rPr lang="en-US" altLang="en-US" sz="3200" baseline="-25000" noProof="1">
                  <a:solidFill>
                    <a:srgbClr val="0803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sz="3200" noProof="1">
                  <a:solidFill>
                    <a:srgbClr val="080300"/>
                  </a:solidFill>
                  <a:latin typeface="Comic Sans MS" panose="030F0702030302020204" pitchFamily="66" charset="0"/>
                </a:rPr>
                <a:t>+ </a:t>
              </a:r>
              <a:r>
                <a:rPr lang="en-US" altLang="en-US" sz="3200" noProof="1">
                  <a:solidFill>
                    <a:srgbClr val="080300"/>
                  </a:solidFill>
                  <a:latin typeface="Arial Unicode MS" panose="020B0604020202020204" pitchFamily="34" charset="-128"/>
                </a:rPr>
                <a:t>a</a:t>
              </a:r>
              <a:r>
                <a:rPr lang="en-US" altLang="en-US" sz="3200" noProof="1">
                  <a:solidFill>
                    <a:srgbClr val="080300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aphicFrame>
        <p:nvGraphicFramePr>
          <p:cNvPr id="38" name="Object 22">
            <a:extLst>
              <a:ext uri="{FF2B5EF4-FFF2-40B4-BE49-F238E27FC236}">
                <a16:creationId xmlns="" xmlns:a16="http://schemas.microsoft.com/office/drawing/2014/main" id="{EFB9DDDA-56DD-4701-8A3C-D479ED507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436308"/>
              </p:ext>
            </p:extLst>
          </p:nvPr>
        </p:nvGraphicFramePr>
        <p:xfrm>
          <a:off x="3982446" y="5374186"/>
          <a:ext cx="2063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0" imgW="965160" imgH="419040" progId="Equation.3">
                  <p:embed/>
                </p:oleObj>
              </mc:Choice>
              <mc:Fallback>
                <p:oleObj name="Equation" r:id="rId10" imgW="965160" imgH="419040" progId="Equation.3">
                  <p:embed/>
                  <p:pic>
                    <p:nvPicPr>
                      <p:cNvPr id="8214" name="Object 22">
                        <a:extLst>
                          <a:ext uri="{FF2B5EF4-FFF2-40B4-BE49-F238E27FC236}">
                            <a16:creationId xmlns="" xmlns:a16="http://schemas.microsoft.com/office/drawing/2014/main" id="{02DE6F58-AA6A-4BA9-9436-C617C04BA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446" y="5374186"/>
                        <a:ext cx="2063750" cy="930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23">
            <a:extLst>
              <a:ext uri="{FF2B5EF4-FFF2-40B4-BE49-F238E27FC236}">
                <a16:creationId xmlns="" xmlns:a16="http://schemas.microsoft.com/office/drawing/2014/main" id="{F0F7EBB2-7C9B-4F00-8501-37D2D683B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0846" y="5805986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5">
            <a:extLst>
              <a:ext uri="{FF2B5EF4-FFF2-40B4-BE49-F238E27FC236}">
                <a16:creationId xmlns="" xmlns:a16="http://schemas.microsoft.com/office/drawing/2014/main" id="{BEF7D429-EA08-48B4-95EF-E4647C8D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71" y="3862886"/>
            <a:ext cx="282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noProof="1">
                <a:latin typeface="Comic Sans MS" panose="030F0702030302020204" pitchFamily="66" charset="0"/>
              </a:rPr>
              <a:t>Mobil dari A ke B :</a:t>
            </a:r>
          </a:p>
        </p:txBody>
      </p:sp>
      <p:sp>
        <p:nvSpPr>
          <p:cNvPr id="41" name="Text Box 27">
            <a:extLst>
              <a:ext uri="{FF2B5EF4-FFF2-40B4-BE49-F238E27FC236}">
                <a16:creationId xmlns="" xmlns:a16="http://schemas.microsoft.com/office/drawing/2014/main" id="{22B21949-636F-4862-9682-21F15717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529" y="559926"/>
            <a:ext cx="1485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en-US" sz="2400" b="1" u="sng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  konstan</a:t>
            </a:r>
          </a:p>
        </p:txBody>
      </p:sp>
    </p:spTree>
    <p:extLst>
      <p:ext uri="{BB962C8B-B14F-4D97-AF65-F5344CB8AC3E}">
        <p14:creationId xmlns:p14="http://schemas.microsoft.com/office/powerpoint/2010/main" val="24203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/>
      <p:bldP spid="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4" name="Text Box 4">
            <a:extLst>
              <a:ext uri="{FF2B5EF4-FFF2-40B4-BE49-F238E27FC236}">
                <a16:creationId xmlns="" xmlns:a16="http://schemas.microsoft.com/office/drawing/2014/main" id="{C936729C-2CD9-46F2-9177-C8988A100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92" y="573921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noProof="1">
                <a:latin typeface="Comic Sans MS" panose="030F0702030302020204" pitchFamily="66" charset="0"/>
              </a:rPr>
              <a:t>Posisi tiap saat :</a:t>
            </a:r>
          </a:p>
        </p:txBody>
      </p:sp>
      <p:grpSp>
        <p:nvGrpSpPr>
          <p:cNvPr id="15" name="Group 24">
            <a:extLst>
              <a:ext uri="{FF2B5EF4-FFF2-40B4-BE49-F238E27FC236}">
                <a16:creationId xmlns="" xmlns:a16="http://schemas.microsoft.com/office/drawing/2014/main" id="{0E61FDBE-7536-484B-AF29-DA6650A91B9E}"/>
              </a:ext>
            </a:extLst>
          </p:cNvPr>
          <p:cNvGrpSpPr>
            <a:grpSpLocks/>
          </p:cNvGrpSpPr>
          <p:nvPr/>
        </p:nvGrpSpPr>
        <p:grpSpPr bwMode="auto">
          <a:xfrm>
            <a:off x="3629692" y="1148596"/>
            <a:ext cx="4189413" cy="771525"/>
            <a:chOff x="998" y="481"/>
            <a:chExt cx="2639" cy="486"/>
          </a:xfrm>
          <a:solidFill>
            <a:schemeClr val="bg1"/>
          </a:solidFill>
        </p:grpSpPr>
        <p:graphicFrame>
          <p:nvGraphicFramePr>
            <p:cNvPr id="16" name="Object 5">
              <a:extLst>
                <a:ext uri="{FF2B5EF4-FFF2-40B4-BE49-F238E27FC236}">
                  <a16:creationId xmlns="" xmlns:a16="http://schemas.microsoft.com/office/drawing/2014/main" id="{27706E54-E943-4455-B9AA-D10BA6C478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287344"/>
                </p:ext>
              </p:extLst>
            </p:nvPr>
          </p:nvGraphicFramePr>
          <p:xfrm>
            <a:off x="1344" y="481"/>
            <a:ext cx="284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r:id="rId5" imgW="228501" imgH="393529" progId="Equation.3">
                    <p:embed/>
                  </p:oleObj>
                </mc:Choice>
                <mc:Fallback>
                  <p:oleObj r:id="rId5" imgW="228501" imgH="393529" progId="Equation.3">
                    <p:embed/>
                    <p:pic>
                      <p:nvPicPr>
                        <p:cNvPr id="9221" name="Object 5">
                          <a:extLst>
                            <a:ext uri="{FF2B5EF4-FFF2-40B4-BE49-F238E27FC236}">
                              <a16:creationId xmlns="" xmlns:a16="http://schemas.microsoft.com/office/drawing/2014/main" id="{CB19234D-ADF0-4A99-AD9B-8D7F2F1F16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81"/>
                          <a:ext cx="284" cy="48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6">
              <a:extLst>
                <a:ext uri="{FF2B5EF4-FFF2-40B4-BE49-F238E27FC236}">
                  <a16:creationId xmlns="" xmlns:a16="http://schemas.microsoft.com/office/drawing/2014/main" id="{082332EC-2C9E-43A3-97A5-23702F74B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602"/>
              <a:ext cx="36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noProof="1">
                  <a:latin typeface="Times New Roman" panose="02020603050405020304" pitchFamily="18" charset="0"/>
                </a:rPr>
                <a:t>v =</a:t>
              </a:r>
            </a:p>
          </p:txBody>
        </p:sp>
        <p:sp>
          <p:nvSpPr>
            <p:cNvPr id="18" name="Line 7">
              <a:extLst>
                <a:ext uri="{FF2B5EF4-FFF2-40B4-BE49-F238E27FC236}">
                  <a16:creationId xmlns="" xmlns:a16="http://schemas.microsoft.com/office/drawing/2014/main" id="{58EC387F-BACB-487E-B0D2-0878F1BA0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754"/>
              <a:ext cx="76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8">
              <a:extLst>
                <a:ext uri="{FF2B5EF4-FFF2-40B4-BE49-F238E27FC236}">
                  <a16:creationId xmlns="" xmlns:a16="http://schemas.microsoft.com/office/drawing/2014/main" id="{E114A42D-D2CB-4B1F-A464-F68991814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572"/>
              <a:ext cx="85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2400" noProof="1">
                  <a:latin typeface="Times New Roman" panose="02020603050405020304" pitchFamily="18" charset="0"/>
                </a:rPr>
                <a:t>dx = v  dt</a:t>
              </a:r>
            </a:p>
          </p:txBody>
        </p:sp>
      </p:grpSp>
      <p:grpSp>
        <p:nvGrpSpPr>
          <p:cNvPr id="20" name="Group 26">
            <a:extLst>
              <a:ext uri="{FF2B5EF4-FFF2-40B4-BE49-F238E27FC236}">
                <a16:creationId xmlns="" xmlns:a16="http://schemas.microsoft.com/office/drawing/2014/main" id="{F318001F-3F47-41D1-92B3-77177477F7C1}"/>
              </a:ext>
            </a:extLst>
          </p:cNvPr>
          <p:cNvGrpSpPr>
            <a:grpSpLocks/>
          </p:cNvGrpSpPr>
          <p:nvPr/>
        </p:nvGrpSpPr>
        <p:grpSpPr bwMode="auto">
          <a:xfrm>
            <a:off x="4313905" y="3453646"/>
            <a:ext cx="4922837" cy="1371600"/>
            <a:chOff x="1429" y="1933"/>
            <a:chExt cx="3101" cy="864"/>
          </a:xfrm>
        </p:grpSpPr>
        <p:sp>
          <p:nvSpPr>
            <p:cNvPr id="21" name="Oval 10">
              <a:extLst>
                <a:ext uri="{FF2B5EF4-FFF2-40B4-BE49-F238E27FC236}">
                  <a16:creationId xmlns="" xmlns:a16="http://schemas.microsoft.com/office/drawing/2014/main" id="{AC48433C-644D-4FB7-87C7-207F5F76B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933"/>
              <a:ext cx="3072" cy="864"/>
            </a:xfrm>
            <a:prstGeom prst="ellipse">
              <a:avLst/>
            </a:prstGeom>
            <a:solidFill>
              <a:srgbClr val="FFFF00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">
              <a:extLst>
                <a:ext uri="{FF2B5EF4-FFF2-40B4-BE49-F238E27FC236}">
                  <a16:creationId xmlns="" xmlns:a16="http://schemas.microsoft.com/office/drawing/2014/main" id="{CDD0A9E4-11A6-4221-B281-B30F213D8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123"/>
              <a:ext cx="27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3200" baseline="-2500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x</a:t>
              </a:r>
              <a:r>
                <a:rPr lang="en-US" altLang="en-US" sz="3200" baseline="-2500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v</a:t>
              </a:r>
              <a:r>
                <a:rPr lang="en-US" altLang="en-US" sz="3200" baseline="-3000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 + ½ a t </a:t>
              </a:r>
              <a:r>
                <a:rPr lang="en-US" altLang="en-US" sz="3200" baseline="30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en-US" sz="3200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23" name="Object 11">
            <a:extLst>
              <a:ext uri="{FF2B5EF4-FFF2-40B4-BE49-F238E27FC236}">
                <a16:creationId xmlns="" xmlns:a16="http://schemas.microsoft.com/office/drawing/2014/main" id="{D945BCFC-C2EA-4ADC-AB8A-D9E516595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119226"/>
              </p:ext>
            </p:extLst>
          </p:nvPr>
        </p:nvGraphicFramePr>
        <p:xfrm>
          <a:off x="3232817" y="2094746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7" imgW="990360" imgH="520560" progId="Equation.3">
                  <p:embed/>
                </p:oleObj>
              </mc:Choice>
              <mc:Fallback>
                <p:oleObj name="Equation" r:id="rId7" imgW="990360" imgH="520560" progId="Equation.3">
                  <p:embed/>
                  <p:pic>
                    <p:nvPicPr>
                      <p:cNvPr id="9227" name="Object 11">
                        <a:extLst>
                          <a:ext uri="{FF2B5EF4-FFF2-40B4-BE49-F238E27FC236}">
                            <a16:creationId xmlns="" xmlns:a16="http://schemas.microsoft.com/office/drawing/2014/main" id="{D8019B14-48C1-4730-B358-DF3116D32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817" y="2094746"/>
                        <a:ext cx="2209800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3">
            <a:extLst>
              <a:ext uri="{FF2B5EF4-FFF2-40B4-BE49-F238E27FC236}">
                <a16:creationId xmlns="" xmlns:a16="http://schemas.microsoft.com/office/drawing/2014/main" id="{EA27A76E-832C-44EB-B724-3545099117E5}"/>
              </a:ext>
            </a:extLst>
          </p:cNvPr>
          <p:cNvGrpSpPr>
            <a:grpSpLocks/>
          </p:cNvGrpSpPr>
          <p:nvPr/>
        </p:nvGrpSpPr>
        <p:grpSpPr bwMode="auto">
          <a:xfrm>
            <a:off x="2189830" y="4822071"/>
            <a:ext cx="8820150" cy="1655762"/>
            <a:chOff x="0" y="301"/>
            <a:chExt cx="5556" cy="1043"/>
          </a:xfrm>
        </p:grpSpPr>
        <p:sp>
          <p:nvSpPr>
            <p:cNvPr id="25" name="Rectangle 14">
              <a:extLst>
                <a:ext uri="{FF2B5EF4-FFF2-40B4-BE49-F238E27FC236}">
                  <a16:creationId xmlns="" xmlns:a16="http://schemas.microsoft.com/office/drawing/2014/main" id="{BC279417-88C6-4611-A35E-9F36D1EBF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4"/>
              <a:ext cx="555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 eaLnBrk="1" hangingPunct="1"/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    </a:t>
              </a:r>
              <a:endParaRPr lang="en-US" altLang="en-US" sz="2400" noProof="1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x</a:t>
              </a:r>
              <a:r>
                <a:rPr lang="en-US" altLang="en-US" sz="2400" baseline="-300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       x</a:t>
              </a:r>
              <a:r>
                <a:rPr lang="en-US" altLang="en-US" sz="2400" baseline="-250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en-US" sz="24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en-US" sz="2400" noProof="1"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15">
              <a:extLst>
                <a:ext uri="{FF2B5EF4-FFF2-40B4-BE49-F238E27FC236}">
                  <a16:creationId xmlns="" xmlns:a16="http://schemas.microsoft.com/office/drawing/2014/main" id="{020DBCCF-E00F-4C7B-AB51-4420E7B8E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01"/>
              <a:ext cx="4803" cy="841"/>
              <a:chOff x="0" y="846"/>
              <a:chExt cx="4785" cy="832"/>
            </a:xfrm>
          </p:grpSpPr>
          <p:sp>
            <p:nvSpPr>
              <p:cNvPr id="27" name="Rectangle 16">
                <a:extLst>
                  <a:ext uri="{FF2B5EF4-FFF2-40B4-BE49-F238E27FC236}">
                    <a16:creationId xmlns="" xmlns:a16="http://schemas.microsoft.com/office/drawing/2014/main" id="{112317BC-EB3E-4D17-B1CB-24ECDE893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846"/>
                <a:ext cx="4065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lang="en-US" altLang="en-US" sz="2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t = 0				                          t</a:t>
                </a:r>
                <a:endParaRPr lang="en-US" altLang="en-US" sz="2000" noProof="1">
                  <a:latin typeface="Times New Roman" panose="02020603050405020304" pitchFamily="18" charset="0"/>
                </a:endParaRPr>
              </a:p>
              <a:p>
                <a:endParaRPr lang="en-US" altLang="en-US" sz="2000" noProof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7">
                <a:extLst>
                  <a:ext uri="{FF2B5EF4-FFF2-40B4-BE49-F238E27FC236}">
                    <a16:creationId xmlns="" xmlns:a16="http://schemas.microsoft.com/office/drawing/2014/main" id="{672A8D5D-A57B-49BD-AD5E-479E2AFAD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64"/>
                <a:ext cx="4132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5240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noProof="1">
                    <a:cs typeface="Times New Roman" panose="02020603050405020304" pitchFamily="18" charset="0"/>
                  </a:rPr>
                  <a:t>         v</a:t>
                </a:r>
                <a:r>
                  <a:rPr lang="en-US" altLang="en-US" baseline="-30000">
                    <a:cs typeface="Times New Roman" panose="02020603050405020304" pitchFamily="18" charset="0"/>
                  </a:rPr>
                  <a:t>A</a:t>
                </a:r>
                <a:r>
                  <a:rPr lang="en-US" altLang="en-US" noProof="1">
                    <a:cs typeface="Times New Roman" panose="02020603050405020304" pitchFamily="18" charset="0"/>
                  </a:rPr>
                  <a:t>						        v</a:t>
                </a:r>
                <a:r>
                  <a:rPr lang="en-US" altLang="en-US" baseline="-25000">
                    <a:cs typeface="Times New Roman" panose="02020603050405020304" pitchFamily="18" charset="0"/>
                  </a:rPr>
                  <a:t>B</a:t>
                </a:r>
                <a:r>
                  <a:rPr lang="en-US" altLang="en-US" noProof="1">
                    <a:cs typeface="Times New Roman" panose="02020603050405020304" pitchFamily="18" charset="0"/>
                  </a:rPr>
                  <a:t>	</a:t>
                </a:r>
                <a:endParaRPr lang="en-US" altLang="en-US" noProof="1"/>
              </a:p>
              <a:p>
                <a:endParaRPr lang="en-US" altLang="en-US" noProof="1"/>
              </a:p>
            </p:txBody>
          </p:sp>
          <p:pic>
            <p:nvPicPr>
              <p:cNvPr id="29" name="Picture 18">
                <a:extLst>
                  <a:ext uri="{FF2B5EF4-FFF2-40B4-BE49-F238E27FC236}">
                    <a16:creationId xmlns="" xmlns:a16="http://schemas.microsoft.com/office/drawing/2014/main" id="{6376C2D0-E7B3-4688-A1DB-8EA4BEE5C5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" y="1505"/>
                <a:ext cx="678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3333FF"/>
                    </a:solidFill>
                  </a14:hiddenFill>
                </a:ext>
              </a:extLst>
            </p:spPr>
          </p:pic>
          <p:sp>
            <p:nvSpPr>
              <p:cNvPr id="30" name="Line 19">
                <a:extLst>
                  <a:ext uri="{FF2B5EF4-FFF2-40B4-BE49-F238E27FC236}">
                    <a16:creationId xmlns="" xmlns:a16="http://schemas.microsoft.com/office/drawing/2014/main" id="{767EA8CC-EC9F-4346-BFDB-314144EC3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1478"/>
                <a:ext cx="2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="" xmlns:a16="http://schemas.microsoft.com/office/drawing/2014/main" id="{DB6D497F-F0B5-4808-997F-2CD3AB499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434"/>
                <a:ext cx="4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2" name="Picture 21">
                <a:extLst>
                  <a:ext uri="{FF2B5EF4-FFF2-40B4-BE49-F238E27FC236}">
                    <a16:creationId xmlns="" xmlns:a16="http://schemas.microsoft.com/office/drawing/2014/main" id="{9CDFC627-E019-4919-86B9-E71B26F23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" y="1505"/>
                <a:ext cx="678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Line 22">
                <a:extLst>
                  <a:ext uri="{FF2B5EF4-FFF2-40B4-BE49-F238E27FC236}">
                    <a16:creationId xmlns="" xmlns:a16="http://schemas.microsoft.com/office/drawing/2014/main" id="{125A840C-4D2F-4AB0-9D90-B134EEF19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1654"/>
                <a:ext cx="4545" cy="7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" name="Group 25">
            <a:extLst>
              <a:ext uri="{FF2B5EF4-FFF2-40B4-BE49-F238E27FC236}">
                <a16:creationId xmlns="" xmlns:a16="http://schemas.microsoft.com/office/drawing/2014/main" id="{EA2F13B4-34F4-4CC5-9AF9-D1076C47223F}"/>
              </a:ext>
            </a:extLst>
          </p:cNvPr>
          <p:cNvGrpSpPr>
            <a:grpSpLocks/>
          </p:cNvGrpSpPr>
          <p:nvPr/>
        </p:nvGrpSpPr>
        <p:grpSpPr bwMode="auto">
          <a:xfrm>
            <a:off x="5614067" y="2158246"/>
            <a:ext cx="4570413" cy="979487"/>
            <a:chOff x="2248" y="1117"/>
            <a:chExt cx="2879" cy="617"/>
          </a:xfrm>
          <a:solidFill>
            <a:schemeClr val="bg1"/>
          </a:solidFill>
        </p:grpSpPr>
        <p:graphicFrame>
          <p:nvGraphicFramePr>
            <p:cNvPr id="35" name="Object 12">
              <a:extLst>
                <a:ext uri="{FF2B5EF4-FFF2-40B4-BE49-F238E27FC236}">
                  <a16:creationId xmlns="" xmlns:a16="http://schemas.microsoft.com/office/drawing/2014/main" id="{19D50F35-5912-4D81-A8DA-6DC4FC72A9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3507670"/>
                </p:ext>
              </p:extLst>
            </p:nvPr>
          </p:nvGraphicFramePr>
          <p:xfrm>
            <a:off x="3198" y="1117"/>
            <a:ext cx="1929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10" imgW="1447560" imgH="419040" progId="Equation.3">
                    <p:embed/>
                  </p:oleObj>
                </mc:Choice>
                <mc:Fallback>
                  <p:oleObj name="Equation" r:id="rId10" imgW="1447560" imgH="419040" progId="Equation.3">
                    <p:embed/>
                    <p:pic>
                      <p:nvPicPr>
                        <p:cNvPr id="9228" name="Object 12">
                          <a:extLst>
                            <a:ext uri="{FF2B5EF4-FFF2-40B4-BE49-F238E27FC236}">
                              <a16:creationId xmlns="" xmlns:a16="http://schemas.microsoft.com/office/drawing/2014/main" id="{5BBE8FC4-0622-4511-A53D-24E63DB8D2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117"/>
                          <a:ext cx="1929" cy="61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23">
              <a:extLst>
                <a:ext uri="{FF2B5EF4-FFF2-40B4-BE49-F238E27FC236}">
                  <a16:creationId xmlns="" xmlns:a16="http://schemas.microsoft.com/office/drawing/2014/main" id="{3F7D467A-A972-4B14-85C4-D49AFF6DA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8" y="1434"/>
              <a:ext cx="76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6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4" name="Rectangle 15">
            <a:extLst>
              <a:ext uri="{FF2B5EF4-FFF2-40B4-BE49-F238E27FC236}">
                <a16:creationId xmlns="" xmlns:a16="http://schemas.microsoft.com/office/drawing/2014/main" id="{1D5AFDEF-3FD4-41AB-B3ED-E490EB9E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985" y="5470439"/>
            <a:ext cx="5487987" cy="7921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E1B9236E-C5F8-4B6A-8C3F-7040E055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885" y="5541876"/>
            <a:ext cx="5057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 baseline="-25000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3200" baseline="300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=(v</a:t>
            </a:r>
            <a:r>
              <a:rPr lang="en-US" altLang="en-US" sz="3200" baseline="-30000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200" baseline="300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 a (x </a:t>
            </a:r>
            <a:r>
              <a:rPr lang="en-US" altLang="en-US" sz="3200" baseline="-250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en-US" sz="3200" noProof="1">
                <a:solidFill>
                  <a:srgbClr val="0803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300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3200" noProof="1">
                <a:solidFill>
                  <a:srgbClr val="080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3200" noProof="1">
              <a:solidFill>
                <a:srgbClr val="080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="" xmlns:a16="http://schemas.microsoft.com/office/drawing/2014/main" id="{8A49768F-5D74-4746-BA7D-CBC039BF5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5272" y="3959139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="" xmlns:a16="http://schemas.microsoft.com/office/drawing/2014/main" id="{79639D36-379E-466E-83C6-33C25EC9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635" y="4317914"/>
            <a:ext cx="1398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noProof="1">
                <a:latin typeface="Comic Sans MS" panose="030F0702030302020204" pitchFamily="66" charset="0"/>
              </a:rPr>
              <a:t>buktikan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="" xmlns:a16="http://schemas.microsoft.com/office/drawing/2014/main" id="{25FFD27A-AC54-4127-A9A3-2799EF00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160" y="790489"/>
            <a:ext cx="2398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Eliminasi  </a:t>
            </a:r>
            <a:r>
              <a:rPr lang="en-US" altLang="en-US" sz="3200" noProof="1">
                <a:latin typeface="Times New Roman" panose="02020603050405020304" pitchFamily="18" charset="0"/>
              </a:rPr>
              <a:t>t :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="" xmlns:a16="http://schemas.microsoft.com/office/drawing/2014/main" id="{C0ED8283-7DED-41A1-BA3A-6FF7B460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47" y="1341351"/>
            <a:ext cx="225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v</a:t>
            </a:r>
            <a:r>
              <a:rPr lang="en-US" altLang="en-US" sz="3200" baseline="-25000">
                <a:latin typeface="Comic Sans MS" panose="030F0702030302020204" pitchFamily="66" charset="0"/>
              </a:rPr>
              <a:t>B</a:t>
            </a:r>
            <a:r>
              <a:rPr lang="en-US" altLang="en-US" sz="3200" noProof="1">
                <a:latin typeface="Comic Sans MS" panose="030F0702030302020204" pitchFamily="66" charset="0"/>
              </a:rPr>
              <a:t> = v</a:t>
            </a:r>
            <a:r>
              <a:rPr lang="en-US" altLang="en-US" sz="3200" baseline="-25000">
                <a:latin typeface="Comic Sans MS" panose="030F0702030302020204" pitchFamily="66" charset="0"/>
              </a:rPr>
              <a:t>A</a:t>
            </a:r>
            <a:r>
              <a:rPr lang="en-US" altLang="en-US" sz="3200" baseline="-25000" noProof="1">
                <a:latin typeface="Comic Sans MS" panose="030F0702030302020204" pitchFamily="66" charset="0"/>
              </a:rPr>
              <a:t> </a:t>
            </a:r>
            <a:r>
              <a:rPr lang="en-US" altLang="en-US" sz="3200" noProof="1">
                <a:latin typeface="Comic Sans MS" panose="030F0702030302020204" pitchFamily="66" charset="0"/>
              </a:rPr>
              <a:t>+ </a:t>
            </a:r>
            <a:r>
              <a:rPr lang="en-US" altLang="en-US" sz="3200" noProof="1">
                <a:latin typeface="Arial Unicode MS" panose="020B0604020202020204" pitchFamily="34" charset="-128"/>
              </a:rPr>
              <a:t>a</a:t>
            </a:r>
            <a:r>
              <a:rPr lang="en-US" altLang="en-US" sz="3200" noProof="1">
                <a:latin typeface="Comic Sans MS" panose="030F0702030302020204" pitchFamily="66" charset="0"/>
              </a:rPr>
              <a:t> </a:t>
            </a:r>
            <a:r>
              <a:rPr lang="en-US" altLang="en-US" sz="3200" noProof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2A09B13E-BB58-4338-A342-A2F140D5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622" y="3063789"/>
            <a:ext cx="4491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32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altLang="en-US" sz="3200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+ v</a:t>
            </a:r>
            <a:r>
              <a:rPr lang="en-US" altLang="en-US" sz="32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t + ½ a t </a:t>
            </a:r>
            <a:r>
              <a:rPr lang="en-US" altLang="en-US" sz="3200" baseline="30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1" name="Object 7">
            <a:extLst>
              <a:ext uri="{FF2B5EF4-FFF2-40B4-BE49-F238E27FC236}">
                <a16:creationId xmlns="" xmlns:a16="http://schemas.microsoft.com/office/drawing/2014/main" id="{14D2B6ED-6570-4596-8083-ACC258B19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830726"/>
              </p:ext>
            </p:extLst>
          </p:nvPr>
        </p:nvGraphicFramePr>
        <p:xfrm>
          <a:off x="7913185" y="1098464"/>
          <a:ext cx="13049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507960" imgH="393480" progId="Equation.3">
                  <p:embed/>
                </p:oleObj>
              </mc:Choice>
              <mc:Fallback>
                <p:oleObj name="公式" r:id="rId5" imgW="507960" imgH="393480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="" xmlns:a16="http://schemas.microsoft.com/office/drawing/2014/main" id="{3DD9A182-F6DB-4E26-A17B-C80510570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185" y="1098464"/>
                        <a:ext cx="1304925" cy="1009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>
            <a:extLst>
              <a:ext uri="{FF2B5EF4-FFF2-40B4-BE49-F238E27FC236}">
                <a16:creationId xmlns="" xmlns:a16="http://schemas.microsoft.com/office/drawing/2014/main" id="{EA18FAE2-9217-411F-ADBE-42AD7C1B8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135" y="1377864"/>
            <a:ext cx="68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b="1" noProof="1">
                <a:latin typeface="Times New Roman" panose="02020603050405020304" pitchFamily="18" charset="0"/>
              </a:rPr>
              <a:t>t = </a:t>
            </a:r>
          </a:p>
        </p:txBody>
      </p:sp>
      <p:sp>
        <p:nvSpPr>
          <p:cNvPr id="23" name="Line 10">
            <a:extLst>
              <a:ext uri="{FF2B5EF4-FFF2-40B4-BE49-F238E27FC236}">
                <a16:creationId xmlns="" xmlns:a16="http://schemas.microsoft.com/office/drawing/2014/main" id="{5FA0ECFC-5FA1-453E-B6DE-EA67CB797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4347" y="1647739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">
            <a:extLst>
              <a:ext uri="{FF2B5EF4-FFF2-40B4-BE49-F238E27FC236}">
                <a16:creationId xmlns="" xmlns:a16="http://schemas.microsoft.com/office/drawing/2014/main" id="{E129607C-9B7D-4583-AB44-84EEFA3E6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65635" y="2301789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2">
            <a:extLst>
              <a:ext uri="{FF2B5EF4-FFF2-40B4-BE49-F238E27FC236}">
                <a16:creationId xmlns="" xmlns:a16="http://schemas.microsoft.com/office/drawing/2014/main" id="{6671C4AA-3EDB-4E93-9A5C-917BA7DAA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0960" y="2301789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44">
            <a:extLst>
              <a:ext uri="{FF2B5EF4-FFF2-40B4-BE49-F238E27FC236}">
                <a16:creationId xmlns="" xmlns:a16="http://schemas.microsoft.com/office/drawing/2014/main" id="{3F5F8567-8462-4DDB-9E97-87B60E5B279F}"/>
              </a:ext>
            </a:extLst>
          </p:cNvPr>
          <p:cNvGrpSpPr>
            <a:grpSpLocks/>
          </p:cNvGrpSpPr>
          <p:nvPr/>
        </p:nvGrpSpPr>
        <p:grpSpPr bwMode="auto">
          <a:xfrm>
            <a:off x="2488697" y="3382876"/>
            <a:ext cx="3467100" cy="1609725"/>
            <a:chOff x="242" y="2024"/>
            <a:chExt cx="2184" cy="1014"/>
          </a:xfrm>
        </p:grpSpPr>
        <p:sp>
          <p:nvSpPr>
            <p:cNvPr id="27" name="Rectangle 31">
              <a:extLst>
                <a:ext uri="{FF2B5EF4-FFF2-40B4-BE49-F238E27FC236}">
                  <a16:creationId xmlns="" xmlns:a16="http://schemas.microsoft.com/office/drawing/2014/main" id="{2C990C5C-0CB3-4DD0-9E4D-499B25BAF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25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noProof="1">
                  <a:cs typeface="Times New Roman" panose="02020603050405020304" pitchFamily="18" charset="0"/>
                </a:rPr>
                <a:t>v</a:t>
              </a:r>
              <a:r>
                <a:rPr lang="en-US" altLang="en-US" baseline="-30000">
                  <a:cs typeface="Times New Roman" panose="02020603050405020304" pitchFamily="18" charset="0"/>
                </a:rPr>
                <a:t>A</a:t>
              </a:r>
              <a:endParaRPr lang="en-US" altLang="en-US" noProof="1"/>
            </a:p>
          </p:txBody>
        </p:sp>
        <p:pic>
          <p:nvPicPr>
            <p:cNvPr id="28" name="Picture 32">
              <a:extLst>
                <a:ext uri="{FF2B5EF4-FFF2-40B4-BE49-F238E27FC236}">
                  <a16:creationId xmlns="" xmlns:a16="http://schemas.microsoft.com/office/drawing/2014/main" id="{98DAC627-4B66-4481-BF6A-9DF043E85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" y="2644"/>
              <a:ext cx="325" cy="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</a:extLst>
          </p:spPr>
        </p:pic>
        <p:sp>
          <p:nvSpPr>
            <p:cNvPr id="29" name="Line 33">
              <a:extLst>
                <a:ext uri="{FF2B5EF4-FFF2-40B4-BE49-F238E27FC236}">
                  <a16:creationId xmlns="" xmlns:a16="http://schemas.microsoft.com/office/drawing/2014/main" id="{6022B09C-B57E-46B8-BBF4-335F590CB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68"/>
              <a:ext cx="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="" xmlns:a16="http://schemas.microsoft.com/office/drawing/2014/main" id="{57AB946D-E136-491A-B08B-CA7228792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2568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1" name="Picture 35">
              <a:extLst>
                <a:ext uri="{FF2B5EF4-FFF2-40B4-BE49-F238E27FC236}">
                  <a16:creationId xmlns="" xmlns:a16="http://schemas.microsoft.com/office/drawing/2014/main" id="{8A428FF2-2C7E-44E8-A521-0A702DAA3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644"/>
              <a:ext cx="325" cy="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Line 36">
              <a:extLst>
                <a:ext uri="{FF2B5EF4-FFF2-40B4-BE49-F238E27FC236}">
                  <a16:creationId xmlns="" xmlns:a16="http://schemas.microsoft.com/office/drawing/2014/main" id="{A0947721-0793-48B9-9C97-B52667DDF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" y="2795"/>
              <a:ext cx="2179" cy="7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="" xmlns:a16="http://schemas.microsoft.com/office/drawing/2014/main" id="{10879E6A-594B-481B-ACE2-39C4FB1B3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024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</a:t>
              </a:r>
            </a:p>
          </p:txBody>
        </p:sp>
        <p:sp>
          <p:nvSpPr>
            <p:cNvPr id="34" name="Rectangle 39">
              <a:extLst>
                <a:ext uri="{FF2B5EF4-FFF2-40B4-BE49-F238E27FC236}">
                  <a16:creationId xmlns="" xmlns:a16="http://schemas.microsoft.com/office/drawing/2014/main" id="{CD00F5EE-AE69-4133-9BA9-E79774D7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2024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t</a:t>
              </a:r>
              <a:r>
                <a:rPr lang="en-US" altLang="en-US" baseline="-25000"/>
                <a:t>o</a:t>
              </a:r>
              <a:endParaRPr lang="en-US" altLang="en-US"/>
            </a:p>
          </p:txBody>
        </p:sp>
        <p:sp>
          <p:nvSpPr>
            <p:cNvPr id="35" name="Rectangle 40">
              <a:extLst>
                <a:ext uri="{FF2B5EF4-FFF2-40B4-BE49-F238E27FC236}">
                  <a16:creationId xmlns="" xmlns:a16="http://schemas.microsoft.com/office/drawing/2014/main" id="{EF02C265-1E48-43E3-88E6-DFC727BD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2734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noProof="1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 noProof="1">
                  <a:latin typeface="Times New Roman" panose="02020603050405020304" pitchFamily="18" charset="0"/>
                </a:rPr>
                <a:t>A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41">
              <a:extLst>
                <a:ext uri="{FF2B5EF4-FFF2-40B4-BE49-F238E27FC236}">
                  <a16:creationId xmlns="" xmlns:a16="http://schemas.microsoft.com/office/drawing/2014/main" id="{2CEF839B-C2A3-4976-85A9-57AFB138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75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noProof="1">
                  <a:latin typeface="Times New Roman" panose="02020603050405020304" pitchFamily="18" charset="0"/>
                </a:rPr>
                <a:t>x</a:t>
              </a:r>
              <a:r>
                <a:rPr lang="en-US" altLang="en-US" sz="2400" baseline="-25000" noProof="1">
                  <a:latin typeface="Times New Roman" panose="02020603050405020304" pitchFamily="18" charset="0"/>
                </a:rPr>
                <a:t>B</a:t>
              </a:r>
              <a:endParaRPr lang="en-US" altLang="en-US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43">
              <a:extLst>
                <a:ext uri="{FF2B5EF4-FFF2-40B4-BE49-F238E27FC236}">
                  <a16:creationId xmlns="" xmlns:a16="http://schemas.microsoft.com/office/drawing/2014/main" id="{D5DEE396-2D4D-49BF-8806-A8BDA61A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23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noProof="1">
                  <a:latin typeface="Times New Roman" panose="02020603050405020304" pitchFamily="18" charset="0"/>
                </a:rPr>
                <a:t>v</a:t>
              </a:r>
              <a:r>
                <a:rPr lang="en-US" altLang="en-US" sz="2400" baseline="-25000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3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grpSp>
        <p:nvGrpSpPr>
          <p:cNvPr id="14" name="Group 38">
            <a:extLst>
              <a:ext uri="{FF2B5EF4-FFF2-40B4-BE49-F238E27FC236}">
                <a16:creationId xmlns="" xmlns:a16="http://schemas.microsoft.com/office/drawing/2014/main" id="{7BD902AA-CC64-431A-930C-5797D76DC882}"/>
              </a:ext>
            </a:extLst>
          </p:cNvPr>
          <p:cNvGrpSpPr>
            <a:grpSpLocks/>
          </p:cNvGrpSpPr>
          <p:nvPr/>
        </p:nvGrpSpPr>
        <p:grpSpPr bwMode="auto">
          <a:xfrm>
            <a:off x="4431380" y="4581356"/>
            <a:ext cx="2303462" cy="720725"/>
            <a:chOff x="1791" y="2704"/>
            <a:chExt cx="1451" cy="454"/>
          </a:xfrm>
        </p:grpSpPr>
        <p:sp>
          <p:nvSpPr>
            <p:cNvPr id="15" name="Oval 27">
              <a:extLst>
                <a:ext uri="{FF2B5EF4-FFF2-40B4-BE49-F238E27FC236}">
                  <a16:creationId xmlns="" xmlns:a16="http://schemas.microsoft.com/office/drawing/2014/main" id="{92E985FC-0482-45D9-9B80-B1D74103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04"/>
              <a:ext cx="1451" cy="454"/>
            </a:xfrm>
            <a:prstGeom prst="ellipse">
              <a:avLst/>
            </a:prstGeom>
            <a:solidFill>
              <a:schemeClr val="bg1"/>
            </a:solidFill>
            <a:ln w="57150" cmpd="thinThick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28">
              <a:extLst>
                <a:ext uri="{FF2B5EF4-FFF2-40B4-BE49-F238E27FC236}">
                  <a16:creationId xmlns="" xmlns:a16="http://schemas.microsoft.com/office/drawing/2014/main" id="{57B57BE7-467E-44BA-974A-00F19DED1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" y="2786"/>
              <a:ext cx="11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2400" b="1" baseline="-25000" dirty="0">
                  <a:solidFill>
                    <a:srgbClr val="0803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 = v</a:t>
              </a:r>
              <a:r>
                <a:rPr lang="en-US" altLang="en-US" sz="2400" b="1" baseline="-25000" dirty="0">
                  <a:solidFill>
                    <a:srgbClr val="0803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 b="1" baseline="-25000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+ a t</a:t>
              </a:r>
            </a:p>
          </p:txBody>
        </p:sp>
      </p:grpSp>
      <p:sp>
        <p:nvSpPr>
          <p:cNvPr id="17" name="Text Box 9">
            <a:extLst>
              <a:ext uri="{FF2B5EF4-FFF2-40B4-BE49-F238E27FC236}">
                <a16:creationId xmlns="" xmlns:a16="http://schemas.microsoft.com/office/drawing/2014/main" id="{3E0C6A3E-F9C5-4A71-8A33-8A652E05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480" y="742781"/>
            <a:ext cx="3421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1" noProof="1">
                <a:latin typeface="Comic Sans MS" panose="030F0702030302020204" pitchFamily="66" charset="0"/>
              </a:rPr>
              <a:t>GERAK LURU</a:t>
            </a:r>
            <a:r>
              <a:rPr lang="en-US" altLang="en-US" sz="3600" b="1">
                <a:latin typeface="Comic Sans MS" panose="030F0702030302020204" pitchFamily="66" charset="0"/>
              </a:rPr>
              <a:t>S</a:t>
            </a:r>
            <a:endParaRPr lang="en-US" altLang="en-US" sz="3600" b="1" noProof="1">
              <a:latin typeface="Comic Sans MS" panose="030F0702030302020204" pitchFamily="66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="" xmlns:a16="http://schemas.microsoft.com/office/drawing/2014/main" id="{436873D4-9570-4C20-AA9E-9E170AEA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755" y="1988969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noProof="1">
                <a:latin typeface="Comic Sans MS" panose="030F0702030302020204" pitchFamily="66" charset="0"/>
              </a:rPr>
              <a:t>v  konstan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="" xmlns:a16="http://schemas.microsoft.com/office/drawing/2014/main" id="{080878D7-4E29-4386-B182-97EE9EF3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6842" y="1917531"/>
            <a:ext cx="3055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v tidak konstan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="" xmlns:a16="http://schemas.microsoft.com/office/drawing/2014/main" id="{ECC54919-3E38-45A2-938D-D0FE18B5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417" y="2638256"/>
            <a:ext cx="3624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noProof="1">
                <a:latin typeface="Comic Sans MS" panose="030F0702030302020204" pitchFamily="66" charset="0"/>
              </a:rPr>
              <a:t>Ada percepatan  </a:t>
            </a:r>
            <a:r>
              <a:rPr lang="en-US" altLang="en-US" sz="3200" noProof="1">
                <a:latin typeface="Arial Unicode MS" panose="020B0604020202020204" pitchFamily="34" charset="-128"/>
              </a:rPr>
              <a:t>a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="" xmlns:a16="http://schemas.microsoft.com/office/drawing/2014/main" id="{82A409ED-8BD2-4353-B3C7-6ABE8DCA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767" y="4005094"/>
            <a:ext cx="2062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noProof="1">
                <a:latin typeface="Arial Unicode MS" panose="020B0604020202020204" pitchFamily="34" charset="-128"/>
              </a:rPr>
              <a:t>a</a:t>
            </a:r>
            <a:r>
              <a:rPr lang="en-US" altLang="en-US" sz="3200" b="1" noProof="1">
                <a:latin typeface="Comic Sans MS" panose="030F0702030302020204" pitchFamily="66" charset="0"/>
              </a:rPr>
              <a:t> konstan</a:t>
            </a:r>
          </a:p>
        </p:txBody>
      </p:sp>
      <p:sp>
        <p:nvSpPr>
          <p:cNvPr id="22" name="Text Box 14">
            <a:extLst>
              <a:ext uri="{FF2B5EF4-FFF2-40B4-BE49-F238E27FC236}">
                <a16:creationId xmlns="" xmlns:a16="http://schemas.microsoft.com/office/drawing/2014/main" id="{E345096B-2326-4E48-9AEC-569FFA4C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392" y="3717756"/>
            <a:ext cx="2722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noProof="1">
                <a:latin typeface="Arial Unicode MS" panose="020B0604020202020204" pitchFamily="34" charset="-128"/>
              </a:rPr>
              <a:t>a</a:t>
            </a:r>
            <a:r>
              <a:rPr lang="en-US" altLang="en-US" sz="2800" noProof="1">
                <a:latin typeface="Comic Sans MS" panose="030F0702030302020204" pitchFamily="66" charset="0"/>
              </a:rPr>
              <a:t> tidak konstan</a:t>
            </a:r>
          </a:p>
        </p:txBody>
      </p:sp>
      <p:sp>
        <p:nvSpPr>
          <p:cNvPr id="23" name="Line 16">
            <a:extLst>
              <a:ext uri="{FF2B5EF4-FFF2-40B4-BE49-F238E27FC236}">
                <a16:creationId xmlns="" xmlns:a16="http://schemas.microsoft.com/office/drawing/2014/main" id="{4DD3512C-B658-4611-B3F4-5E6744874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0767" y="1536531"/>
            <a:ext cx="1141413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7">
            <a:extLst>
              <a:ext uri="{FF2B5EF4-FFF2-40B4-BE49-F238E27FC236}">
                <a16:creationId xmlns="" xmlns:a16="http://schemas.microsoft.com/office/drawing/2014/main" id="{8C569C41-13C9-4D93-B177-D2BED52FA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67" y="1455569"/>
            <a:ext cx="15208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50C10E4F-6EE6-4A94-82B0-331DE7B03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2917" y="2349331"/>
            <a:ext cx="0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="" xmlns:a16="http://schemas.microsoft.com/office/drawing/2014/main" id="{1706568A-AFDD-40C0-B924-556CE4C79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8230" y="3141494"/>
            <a:ext cx="7921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="" xmlns:a16="http://schemas.microsoft.com/office/drawing/2014/main" id="{6B4FEC2A-E6F4-4EA9-9303-E7CA5EC05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5167" y="3212931"/>
            <a:ext cx="4968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3">
            <a:extLst>
              <a:ext uri="{FF2B5EF4-FFF2-40B4-BE49-F238E27FC236}">
                <a16:creationId xmlns="" xmlns:a16="http://schemas.microsoft.com/office/drawing/2014/main" id="{F5B6E690-4906-4AC0-8E5D-DFA6270D82C7}"/>
              </a:ext>
            </a:extLst>
          </p:cNvPr>
          <p:cNvGrpSpPr>
            <a:grpSpLocks/>
          </p:cNvGrpSpPr>
          <p:nvPr/>
        </p:nvGrpSpPr>
        <p:grpSpPr bwMode="auto">
          <a:xfrm>
            <a:off x="2272380" y="2565231"/>
            <a:ext cx="2203450" cy="1211263"/>
            <a:chOff x="3624" y="3339"/>
            <a:chExt cx="1388" cy="763"/>
          </a:xfrm>
        </p:grpSpPr>
        <p:sp>
          <p:nvSpPr>
            <p:cNvPr id="29" name="Rectangle 24">
              <a:extLst>
                <a:ext uri="{FF2B5EF4-FFF2-40B4-BE49-F238E27FC236}">
                  <a16:creationId xmlns="" xmlns:a16="http://schemas.microsoft.com/office/drawing/2014/main" id="{171221BF-3CC5-4399-8FD1-7742406DE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339"/>
              <a:ext cx="1388" cy="614"/>
            </a:xfrm>
            <a:prstGeom prst="rect">
              <a:avLst/>
            </a:prstGeom>
            <a:solidFill>
              <a:srgbClr val="3333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="" xmlns:a16="http://schemas.microsoft.com/office/drawing/2014/main" id="{940DCB78-A634-41E3-A790-F46295F3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3430"/>
              <a:ext cx="124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3200" noProof="1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en-US" sz="32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x = v </a:t>
              </a:r>
              <a:r>
                <a:rPr lang="en-US" altLang="en-US" sz="3200" noProof="1">
                  <a:latin typeface="Symbol" panose="05050102010706020507" pitchFamily="18" charset="2"/>
                  <a:cs typeface="Times New Roman" panose="02020603050405020304" pitchFamily="18" charset="0"/>
                </a:rPr>
                <a:t>D</a:t>
              </a:r>
              <a:r>
                <a:rPr lang="en-US" altLang="en-US" sz="32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t</a:t>
              </a:r>
            </a:p>
            <a:p>
              <a:endParaRPr lang="en-US" altLang="en-US" sz="3200" noProof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36">
            <a:extLst>
              <a:ext uri="{FF2B5EF4-FFF2-40B4-BE49-F238E27FC236}">
                <a16:creationId xmlns="" xmlns:a16="http://schemas.microsoft.com/office/drawing/2014/main" id="{2B5E3F4F-1D57-4FCB-9D39-6D78EF7AF021}"/>
              </a:ext>
            </a:extLst>
          </p:cNvPr>
          <p:cNvGrpSpPr>
            <a:grpSpLocks/>
          </p:cNvGrpSpPr>
          <p:nvPr/>
        </p:nvGrpSpPr>
        <p:grpSpPr bwMode="auto">
          <a:xfrm>
            <a:off x="6591967" y="4509919"/>
            <a:ext cx="3314700" cy="1109662"/>
            <a:chOff x="3152" y="2659"/>
            <a:chExt cx="2088" cy="699"/>
          </a:xfrm>
        </p:grpSpPr>
        <p:sp>
          <p:nvSpPr>
            <p:cNvPr id="32" name="Oval 29">
              <a:extLst>
                <a:ext uri="{FF2B5EF4-FFF2-40B4-BE49-F238E27FC236}">
                  <a16:creationId xmlns="" xmlns:a16="http://schemas.microsoft.com/office/drawing/2014/main" id="{544F68DC-F028-4FDB-B96A-B26693C7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659"/>
              <a:ext cx="2041" cy="590"/>
            </a:xfrm>
            <a:prstGeom prst="ellipse">
              <a:avLst/>
            </a:prstGeom>
            <a:solidFill>
              <a:schemeClr val="tx2"/>
            </a:solidFill>
            <a:ln w="57150" cmpd="thinThick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="" xmlns:a16="http://schemas.microsoft.com/office/drawing/2014/main" id="{BA599879-18B5-4B42-A318-01660992F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840"/>
              <a:ext cx="195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baseline="-25000" dirty="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x</a:t>
              </a:r>
              <a:r>
                <a:rPr lang="en-US" altLang="en-US" sz="2400" b="1" baseline="-25000" dirty="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v</a:t>
              </a:r>
              <a:r>
                <a:rPr lang="en-US" altLang="en-US" sz="2400" b="1" baseline="-30000" dirty="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 + ½ a t </a:t>
              </a:r>
              <a:r>
                <a:rPr lang="en-US" altLang="en-US" sz="2400" b="1" baseline="30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4" name="Group 37">
            <a:extLst>
              <a:ext uri="{FF2B5EF4-FFF2-40B4-BE49-F238E27FC236}">
                <a16:creationId xmlns="" xmlns:a16="http://schemas.microsoft.com/office/drawing/2014/main" id="{44C68088-0EA7-47C5-8080-4DC4639A4660}"/>
              </a:ext>
            </a:extLst>
          </p:cNvPr>
          <p:cNvGrpSpPr>
            <a:grpSpLocks/>
          </p:cNvGrpSpPr>
          <p:nvPr/>
        </p:nvGrpSpPr>
        <p:grpSpPr bwMode="auto">
          <a:xfrm>
            <a:off x="4648867" y="5302081"/>
            <a:ext cx="4248150" cy="1008063"/>
            <a:chOff x="1928" y="3158"/>
            <a:chExt cx="2676" cy="635"/>
          </a:xfrm>
        </p:grpSpPr>
        <p:sp>
          <p:nvSpPr>
            <p:cNvPr id="35" name="Oval 32">
              <a:extLst>
                <a:ext uri="{FF2B5EF4-FFF2-40B4-BE49-F238E27FC236}">
                  <a16:creationId xmlns="" xmlns:a16="http://schemas.microsoft.com/office/drawing/2014/main" id="{B6075E10-A1FA-404D-AFD5-D9066626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3158"/>
              <a:ext cx="2676" cy="635"/>
            </a:xfrm>
            <a:prstGeom prst="ellipse">
              <a:avLst/>
            </a:prstGeom>
            <a:solidFill>
              <a:srgbClr val="FFFF00"/>
            </a:solidFill>
            <a:ln w="57150" cmpd="thinThick">
              <a:solidFill>
                <a:srgbClr val="D6009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="" xmlns:a16="http://schemas.microsoft.com/office/drawing/2014/main" id="{5DF11A3F-3310-44BA-8EEB-8E3BF1ED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294"/>
              <a:ext cx="2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en-US" sz="2400" b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400" b="1" baseline="-2500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altLang="en-US" sz="2400" b="1" baseline="30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=(v</a:t>
              </a:r>
              <a:r>
                <a:rPr lang="en-US" altLang="en-US" sz="2400" b="1" baseline="-30000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en-US" sz="2400" b="1" baseline="30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+ 2 a (x </a:t>
              </a:r>
              <a:r>
                <a:rPr lang="en-US" altLang="en-US" sz="2400" b="1" baseline="-25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2400" b="1" noProof="1">
                  <a:solidFill>
                    <a:srgbClr val="0803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b="1" baseline="-30000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="1" noProof="1">
                  <a:solidFill>
                    <a:srgbClr val="080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 b="1" noProof="1">
                <a:solidFill>
                  <a:srgbClr val="080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D7B9D0-E4B8-43A2-8E7E-0C4255C04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grass, track, light, lit&#10;&#10;Description automatically generated">
            <a:extLst>
              <a:ext uri="{FF2B5EF4-FFF2-40B4-BE49-F238E27FC236}">
                <a16:creationId xmlns="" xmlns:a16="http://schemas.microsoft.com/office/drawing/2014/main" id="{48C5168C-CE21-426D-BDBF-216122A2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6015" b="7715"/>
          <a:stretch/>
        </p:blipFill>
        <p:spPr>
          <a:xfrm>
            <a:off x="0" y="1098952"/>
            <a:ext cx="12192000" cy="52292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2975429" y="5078813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- TERIMA KASIH -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28F81CF-9F52-4957-8CEA-CF35AC3F2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BC761883-C944-4574-823E-5AEC33A80B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575E989-A2A6-4122-A6DB-539E8F0ED93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FC4B8C8-17D8-4AD4-8C36-2F8083A7C5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12649" b="20698"/>
          <a:stretch/>
        </p:blipFill>
        <p:spPr>
          <a:xfrm>
            <a:off x="0" y="1046266"/>
            <a:ext cx="12192000" cy="54255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D3B9A18-1257-416C-BE26-76BF385D6046}"/>
              </a:ext>
            </a:extLst>
          </p:cNvPr>
          <p:cNvSpPr/>
          <p:nvPr/>
        </p:nvSpPr>
        <p:spPr>
          <a:xfrm>
            <a:off x="0" y="1046922"/>
            <a:ext cx="12192000" cy="5425856"/>
          </a:xfrm>
          <a:prstGeom prst="rect">
            <a:avLst/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8CFF188-F832-4690-A06B-D16917566B0E}"/>
              </a:ext>
            </a:extLst>
          </p:cNvPr>
          <p:cNvSpPr txBox="1"/>
          <p:nvPr/>
        </p:nvSpPr>
        <p:spPr>
          <a:xfrm flipH="1">
            <a:off x="2475912" y="3429000"/>
            <a:ext cx="8215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Adobe Caslon Pro Bold" panose="0205070206050A020403" pitchFamily="18" charset="0"/>
              </a:rPr>
              <a:t>KONSEP GERAK</a:t>
            </a:r>
          </a:p>
        </p:txBody>
      </p:sp>
    </p:spTree>
    <p:extLst>
      <p:ext uri="{BB962C8B-B14F-4D97-AF65-F5344CB8AC3E}">
        <p14:creationId xmlns:p14="http://schemas.microsoft.com/office/powerpoint/2010/main" val="6650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87829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29805" y="6476543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B5F0E739-5C4C-4595-A100-DC33CD41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2055" y="6456239"/>
            <a:ext cx="2133600" cy="476250"/>
          </a:xfrm>
        </p:spPr>
        <p:txBody>
          <a:bodyPr/>
          <a:lstStyle/>
          <a:p>
            <a:fld id="{C2F61461-BA9C-4F56-AE13-E03E499460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" name="Text Box 43">
            <a:extLst>
              <a:ext uri="{FF2B5EF4-FFF2-40B4-BE49-F238E27FC236}">
                <a16:creationId xmlns="" xmlns:a16="http://schemas.microsoft.com/office/drawing/2014/main" id="{D41583A4-E48C-4F22-80D1-2EFFF653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743" y="615827"/>
            <a:ext cx="2289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none" noProof="1">
                <a:latin typeface="Arial Black" panose="020B0A04020102020204" pitchFamily="34" charset="0"/>
              </a:rPr>
              <a:t>BERGERAK :</a:t>
            </a:r>
          </a:p>
        </p:txBody>
      </p:sp>
      <p:sp>
        <p:nvSpPr>
          <p:cNvPr id="15" name="Line 45">
            <a:extLst>
              <a:ext uri="{FF2B5EF4-FFF2-40B4-BE49-F238E27FC236}">
                <a16:creationId xmlns="" xmlns:a16="http://schemas.microsoft.com/office/drawing/2014/main" id="{7E7C5C76-1B79-4668-83A3-B9835A99D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4868" y="2560514"/>
            <a:ext cx="7056437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" name="Group 65">
            <a:extLst>
              <a:ext uri="{FF2B5EF4-FFF2-40B4-BE49-F238E27FC236}">
                <a16:creationId xmlns="" xmlns:a16="http://schemas.microsoft.com/office/drawing/2014/main" id="{B83896F5-9B23-477A-973E-D5A2ADBD4BEE}"/>
              </a:ext>
            </a:extLst>
          </p:cNvPr>
          <p:cNvGrpSpPr>
            <a:grpSpLocks/>
          </p:cNvGrpSpPr>
          <p:nvPr/>
        </p:nvGrpSpPr>
        <p:grpSpPr bwMode="auto">
          <a:xfrm>
            <a:off x="7233743" y="3495552"/>
            <a:ext cx="2951162" cy="889000"/>
            <a:chOff x="3833" y="2069"/>
            <a:chExt cx="1859" cy="560"/>
          </a:xfrm>
        </p:grpSpPr>
        <p:sp>
          <p:nvSpPr>
            <p:cNvPr id="17" name="Text Box 49">
              <a:extLst>
                <a:ext uri="{FF2B5EF4-FFF2-40B4-BE49-F238E27FC236}">
                  <a16:creationId xmlns="" xmlns:a16="http://schemas.microsoft.com/office/drawing/2014/main" id="{6FC97C2B-F46B-461D-AD93-2FD09358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69"/>
              <a:ext cx="17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0" u="none"/>
                <a:t>BAN/RODA SEPEDA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="" xmlns:a16="http://schemas.microsoft.com/office/drawing/2014/main" id="{6EFDA68F-1A77-4527-BA83-9EA3232B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2341"/>
              <a:ext cx="175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u="none"/>
                <a:t>MENGGELINDING</a:t>
              </a:r>
            </a:p>
          </p:txBody>
        </p:sp>
      </p:grpSp>
      <p:sp>
        <p:nvSpPr>
          <p:cNvPr id="19" name="Line 51">
            <a:extLst>
              <a:ext uri="{FF2B5EF4-FFF2-40B4-BE49-F238E27FC236}">
                <a16:creationId xmlns="" xmlns:a16="http://schemas.microsoft.com/office/drawing/2014/main" id="{12624B84-4EDD-446C-94CD-EB34E000B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3243" y="4432177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64">
            <a:extLst>
              <a:ext uri="{FF2B5EF4-FFF2-40B4-BE49-F238E27FC236}">
                <a16:creationId xmlns="" xmlns:a16="http://schemas.microsoft.com/office/drawing/2014/main" id="{84C37411-CD3D-482D-B46A-D62ABAA29526}"/>
              </a:ext>
            </a:extLst>
          </p:cNvPr>
          <p:cNvGrpSpPr>
            <a:grpSpLocks/>
          </p:cNvGrpSpPr>
          <p:nvPr/>
        </p:nvGrpSpPr>
        <p:grpSpPr bwMode="auto">
          <a:xfrm>
            <a:off x="1560018" y="3430464"/>
            <a:ext cx="2936875" cy="2441575"/>
            <a:chOff x="259" y="2028"/>
            <a:chExt cx="1850" cy="1538"/>
          </a:xfrm>
        </p:grpSpPr>
        <p:sp>
          <p:nvSpPr>
            <p:cNvPr id="21" name="Text Box 47">
              <a:extLst>
                <a:ext uri="{FF2B5EF4-FFF2-40B4-BE49-F238E27FC236}">
                  <a16:creationId xmlns="" xmlns:a16="http://schemas.microsoft.com/office/drawing/2014/main" id="{9773FA02-D7AA-4E9D-8AD7-843B2CB6B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028"/>
              <a:ext cx="130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0" u="none"/>
                <a:t>BADAN SEPEDA &amp; SUSI</a:t>
              </a:r>
            </a:p>
          </p:txBody>
        </p:sp>
        <p:sp>
          <p:nvSpPr>
            <p:cNvPr id="22" name="Text Box 48">
              <a:extLst>
                <a:ext uri="{FF2B5EF4-FFF2-40B4-BE49-F238E27FC236}">
                  <a16:creationId xmlns="" xmlns:a16="http://schemas.microsoft.com/office/drawing/2014/main" id="{8473E898-B48D-438A-8884-38F775686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478"/>
              <a:ext cx="1215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u="none"/>
                <a:t>TRANSLASI</a:t>
              </a:r>
            </a:p>
          </p:txBody>
        </p:sp>
        <p:sp>
          <p:nvSpPr>
            <p:cNvPr id="23" name="Text Box 53">
              <a:extLst>
                <a:ext uri="{FF2B5EF4-FFF2-40B4-BE49-F238E27FC236}">
                  <a16:creationId xmlns="" xmlns:a16="http://schemas.microsoft.com/office/drawing/2014/main" id="{C9518F67-EF50-4AB1-8123-CD38CBF3C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" y="2815"/>
              <a:ext cx="1669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0" u="none" noProof="1"/>
                <a:t>Lemari yang didorong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i="0" u="none" noProof="1"/>
                <a:t>Kapal yang berlayar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i="0" u="none" noProof="1"/>
                <a:t>Gelas  jatuh</a:t>
              </a:r>
            </a:p>
          </p:txBody>
        </p:sp>
      </p:grpSp>
      <p:grpSp>
        <p:nvGrpSpPr>
          <p:cNvPr id="24" name="Group 62">
            <a:extLst>
              <a:ext uri="{FF2B5EF4-FFF2-40B4-BE49-F238E27FC236}">
                <a16:creationId xmlns="" xmlns:a16="http://schemas.microsoft.com/office/drawing/2014/main" id="{70B32816-6032-4053-B573-37BFDC96D0BE}"/>
              </a:ext>
            </a:extLst>
          </p:cNvPr>
          <p:cNvGrpSpPr>
            <a:grpSpLocks/>
          </p:cNvGrpSpPr>
          <p:nvPr/>
        </p:nvGrpSpPr>
        <p:grpSpPr bwMode="auto">
          <a:xfrm>
            <a:off x="6584455" y="4863977"/>
            <a:ext cx="3533775" cy="1165225"/>
            <a:chOff x="3534" y="2931"/>
            <a:chExt cx="2226" cy="734"/>
          </a:xfrm>
        </p:grpSpPr>
        <p:sp>
          <p:nvSpPr>
            <p:cNvPr id="25" name="Text Box 52">
              <a:extLst>
                <a:ext uri="{FF2B5EF4-FFF2-40B4-BE49-F238E27FC236}">
                  <a16:creationId xmlns="" xmlns:a16="http://schemas.microsoft.com/office/drawing/2014/main" id="{E6CD852B-6A6B-4609-B9B3-70052BBF9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2931"/>
              <a:ext cx="1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0" u="none"/>
                <a:t>TRANSLASI +</a:t>
              </a:r>
            </a:p>
          </p:txBody>
        </p:sp>
        <p:sp>
          <p:nvSpPr>
            <p:cNvPr id="26" name="Rectangle 54">
              <a:extLst>
                <a:ext uri="{FF2B5EF4-FFF2-40B4-BE49-F238E27FC236}">
                  <a16:creationId xmlns="" xmlns:a16="http://schemas.microsoft.com/office/drawing/2014/main" id="{B5EC0F4A-F89C-44CD-B732-DB055ABB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2931"/>
              <a:ext cx="841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0" u="none"/>
                <a:t>ROTASI</a:t>
              </a:r>
            </a:p>
          </p:txBody>
        </p:sp>
        <p:sp>
          <p:nvSpPr>
            <p:cNvPr id="27" name="Text Box 55">
              <a:extLst>
                <a:ext uri="{FF2B5EF4-FFF2-40B4-BE49-F238E27FC236}">
                  <a16:creationId xmlns="" xmlns:a16="http://schemas.microsoft.com/office/drawing/2014/main" id="{EF8AACF3-2992-4937-8F89-62751F805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174"/>
              <a:ext cx="1927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0" i="0" u="none" noProof="1"/>
                <a:t>Roller painter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i="0" u="none" noProof="1"/>
                <a:t>Bola yang menggelinding</a:t>
              </a:r>
            </a:p>
          </p:txBody>
        </p:sp>
      </p:grpSp>
      <p:sp>
        <p:nvSpPr>
          <p:cNvPr id="28" name="Line 56">
            <a:extLst>
              <a:ext uri="{FF2B5EF4-FFF2-40B4-BE49-F238E27FC236}">
                <a16:creationId xmlns="" xmlns:a16="http://schemas.microsoft.com/office/drawing/2014/main" id="{CA8A5A94-241B-4482-AE1B-524061B303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028" y="2703389"/>
            <a:ext cx="19431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57">
            <a:extLst>
              <a:ext uri="{FF2B5EF4-FFF2-40B4-BE49-F238E27FC236}">
                <a16:creationId xmlns="" xmlns:a16="http://schemas.microsoft.com/office/drawing/2014/main" id="{7B3A760D-69C3-44B1-AB07-F4D4B8ADA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193" y="2703389"/>
            <a:ext cx="23050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61">
            <a:extLst>
              <a:ext uri="{FF2B5EF4-FFF2-40B4-BE49-F238E27FC236}">
                <a16:creationId xmlns="" xmlns:a16="http://schemas.microsoft.com/office/drawing/2014/main" id="{5059DC06-2B67-4284-B47C-DE4876FA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230" y="607889"/>
            <a:ext cx="441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none" noProof="1"/>
              <a:t>berpindah tempat atau posisi</a:t>
            </a:r>
          </a:p>
        </p:txBody>
      </p:sp>
      <p:pic>
        <p:nvPicPr>
          <p:cNvPr id="31" name="Picture 63">
            <a:extLst>
              <a:ext uri="{FF2B5EF4-FFF2-40B4-BE49-F238E27FC236}">
                <a16:creationId xmlns="" xmlns:a16="http://schemas.microsoft.com/office/drawing/2014/main" id="{AB04F10D-CD5F-4736-A115-2EEC2A5500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8548" flipH="1">
            <a:off x="7700468" y="1122239"/>
            <a:ext cx="14763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212929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322083"/>
            <a:ext cx="549401" cy="5494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6C60066E-636A-463A-9A0E-28B08C3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1426" y="6435707"/>
            <a:ext cx="2133600" cy="476250"/>
          </a:xfrm>
        </p:spPr>
        <p:txBody>
          <a:bodyPr/>
          <a:lstStyle/>
          <a:p>
            <a:fld id="{A8534ECB-FCC1-4C57-BA28-7BA0363295DD}" type="slidenum">
              <a:rPr lang="en-US" altLang="en-US">
                <a:solidFill>
                  <a:schemeClr val="tx1"/>
                </a:solidFill>
              </a:rPr>
              <a:pPr/>
              <a:t>4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="" xmlns:a16="http://schemas.microsoft.com/office/drawing/2014/main" id="{A049E023-221F-4735-9074-36D2BE8F2B9A}"/>
              </a:ext>
            </a:extLst>
          </p:cNvPr>
          <p:cNvSpPr txBox="1">
            <a:spLocks noChangeArrowheads="1"/>
          </p:cNvSpPr>
          <p:nvPr/>
        </p:nvSpPr>
        <p:spPr>
          <a:xfrm>
            <a:off x="2649412" y="662352"/>
            <a:ext cx="7924800" cy="860425"/>
          </a:xfrm>
          <a:prstGeom prst="rect">
            <a:avLst/>
          </a:prstGeo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>
                <a:latin typeface="Comic Sans MS" panose="030F0702030302020204" pitchFamily="66" charset="0"/>
              </a:rPr>
              <a:t>BESARAN DASAR KINEMATIKA</a:t>
            </a:r>
          </a:p>
        </p:txBody>
      </p:sp>
      <p:sp>
        <p:nvSpPr>
          <p:cNvPr id="62" name="Line 7">
            <a:extLst>
              <a:ext uri="{FF2B5EF4-FFF2-40B4-BE49-F238E27FC236}">
                <a16:creationId xmlns="" xmlns:a16="http://schemas.microsoft.com/office/drawing/2014/main" id="{B6D8D8E2-87CE-4F25-91CB-2C8642FC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5712" y="5793152"/>
            <a:ext cx="2971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3" name="Line 8">
            <a:extLst>
              <a:ext uri="{FF2B5EF4-FFF2-40B4-BE49-F238E27FC236}">
                <a16:creationId xmlns="" xmlns:a16="http://schemas.microsoft.com/office/drawing/2014/main" id="{864ECA5D-C285-4AF2-813D-C5CCDE74B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712" y="4891452"/>
            <a:ext cx="2667000" cy="87153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4" name="Line 9">
            <a:extLst>
              <a:ext uri="{FF2B5EF4-FFF2-40B4-BE49-F238E27FC236}">
                <a16:creationId xmlns="" xmlns:a16="http://schemas.microsoft.com/office/drawing/2014/main" id="{D2A96276-C087-47DA-B180-D2A55D5B6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712" y="3977052"/>
            <a:ext cx="762000" cy="18208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5" name="Line 10">
            <a:extLst>
              <a:ext uri="{FF2B5EF4-FFF2-40B4-BE49-F238E27FC236}">
                <a16:creationId xmlns="" xmlns:a16="http://schemas.microsoft.com/office/drawing/2014/main" id="{4554E4B9-51E5-43AC-8604-443167991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712" y="3672252"/>
            <a:ext cx="1588" cy="213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6" name="Line 11">
            <a:extLst>
              <a:ext uri="{FF2B5EF4-FFF2-40B4-BE49-F238E27FC236}">
                <a16:creationId xmlns="" xmlns:a16="http://schemas.microsoft.com/office/drawing/2014/main" id="{6325A727-F19B-41CE-8326-DC1A20885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712" y="4053252"/>
            <a:ext cx="1905000" cy="87153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67" name="Text Box 12">
            <a:extLst>
              <a:ext uri="{FF2B5EF4-FFF2-40B4-BE49-F238E27FC236}">
                <a16:creationId xmlns="" xmlns:a16="http://schemas.microsoft.com/office/drawing/2014/main" id="{97479B6A-B44B-489C-BF4B-E742091D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312" y="367225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68" name="Text Box 13">
            <a:extLst>
              <a:ext uri="{FF2B5EF4-FFF2-40B4-BE49-F238E27FC236}">
                <a16:creationId xmlns="" xmlns:a16="http://schemas.microsoft.com/office/drawing/2014/main" id="{1D1209C7-3FDD-400B-AD33-4BF5C8F2A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712" y="4510452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69" name="Text Box 15">
            <a:extLst>
              <a:ext uri="{FF2B5EF4-FFF2-40B4-BE49-F238E27FC236}">
                <a16:creationId xmlns="" xmlns:a16="http://schemas.microsoft.com/office/drawing/2014/main" id="{E5E6112C-5A66-4DA3-997E-4CEDAD9C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912" y="4434252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A</a:t>
            </a:r>
            <a:endParaRPr lang="en-US" altLang="en-US" b="1"/>
          </a:p>
        </p:txBody>
      </p:sp>
      <p:sp>
        <p:nvSpPr>
          <p:cNvPr id="70" name="Text Box 16">
            <a:extLst>
              <a:ext uri="{FF2B5EF4-FFF2-40B4-BE49-F238E27FC236}">
                <a16:creationId xmlns="" xmlns:a16="http://schemas.microsoft.com/office/drawing/2014/main" id="{207ADD3C-64AD-46B6-A7B8-448E9B59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312" y="4891452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B</a:t>
            </a:r>
            <a:endParaRPr lang="en-US" altLang="en-US" b="1"/>
          </a:p>
        </p:txBody>
      </p:sp>
      <p:sp>
        <p:nvSpPr>
          <p:cNvPr id="71" name="Text Box 17">
            <a:extLst>
              <a:ext uri="{FF2B5EF4-FFF2-40B4-BE49-F238E27FC236}">
                <a16:creationId xmlns="" xmlns:a16="http://schemas.microsoft.com/office/drawing/2014/main" id="{2E7676E5-8303-42D9-A0CE-ECB3BDC05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12" y="4481144"/>
            <a:ext cx="2057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 err="1">
                <a:solidFill>
                  <a:srgbClr val="6633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Perpindahan</a:t>
            </a:r>
            <a:endParaRPr lang="en-US" altLang="en-US" sz="2400" dirty="0">
              <a:solidFill>
                <a:srgbClr val="663300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l-GR" altLang="en-US" sz="2400" dirty="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Δ</a:t>
            </a:r>
            <a:r>
              <a:rPr lang="en-US" altLang="en-US" sz="2400" b="1" dirty="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altLang="en-US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400" b="1" baseline="-25000" dirty="0" err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altLang="en-US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-r</a:t>
            </a:r>
            <a:r>
              <a:rPr lang="en-US" altLang="en-US" sz="2400" b="1" baseline="-25000" dirty="0" err="1">
                <a:solidFill>
                  <a:srgbClr val="66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el-GR" altLang="en-US" sz="2400" b="1" dirty="0">
              <a:solidFill>
                <a:srgbClr val="6633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" name="Text Box 19">
            <a:extLst>
              <a:ext uri="{FF2B5EF4-FFF2-40B4-BE49-F238E27FC236}">
                <a16:creationId xmlns="" xmlns:a16="http://schemas.microsoft.com/office/drawing/2014/main" id="{BB8C9A1C-5B99-49C7-A825-88502585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812" y="5462952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73" name="Text Box 20">
            <a:extLst>
              <a:ext uri="{FF2B5EF4-FFF2-40B4-BE49-F238E27FC236}">
                <a16:creationId xmlns="" xmlns:a16="http://schemas.microsoft.com/office/drawing/2014/main" id="{C2AF46C2-82F3-4428-B279-F11156A3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812" y="3367452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74" name="Line 24">
            <a:extLst>
              <a:ext uri="{FF2B5EF4-FFF2-40B4-BE49-F238E27FC236}">
                <a16:creationId xmlns="" xmlns:a16="http://schemas.microsoft.com/office/drawing/2014/main" id="{86B9F502-8427-413C-BF25-D71DE7B0A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512" y="1729152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5" name="Line 26">
            <a:extLst>
              <a:ext uri="{FF2B5EF4-FFF2-40B4-BE49-F238E27FC236}">
                <a16:creationId xmlns="" xmlns:a16="http://schemas.microsoft.com/office/drawing/2014/main" id="{16D8C3B6-BB59-45D3-9925-A953E1705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1312" y="172915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6" name="Line 27">
            <a:extLst>
              <a:ext uri="{FF2B5EF4-FFF2-40B4-BE49-F238E27FC236}">
                <a16:creationId xmlns="" xmlns:a16="http://schemas.microsoft.com/office/drawing/2014/main" id="{D1A556AD-DA18-47BC-AE2E-23AF4C2C5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1312" y="1729152"/>
            <a:ext cx="22479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77" name="Rectangle 28">
            <a:extLst>
              <a:ext uri="{FF2B5EF4-FFF2-40B4-BE49-F238E27FC236}">
                <a16:creationId xmlns="" xmlns:a16="http://schemas.microsoft.com/office/drawing/2014/main" id="{B2F5F16F-1D49-41A9-83CA-22DABCF8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712" y="2338752"/>
            <a:ext cx="1409700" cy="342900"/>
          </a:xfrm>
          <a:prstGeom prst="rect">
            <a:avLst/>
          </a:prstGeom>
          <a:solidFill>
            <a:srgbClr val="F3D1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100" b="1">
                <a:latin typeface="Comic Sans MS" panose="030F0702030302020204" pitchFamily="66" charset="0"/>
              </a:rPr>
              <a:t>POSISI</a:t>
            </a:r>
          </a:p>
        </p:txBody>
      </p:sp>
      <p:sp>
        <p:nvSpPr>
          <p:cNvPr id="78" name="Rectangle 29">
            <a:extLst>
              <a:ext uri="{FF2B5EF4-FFF2-40B4-BE49-F238E27FC236}">
                <a16:creationId xmlns="" xmlns:a16="http://schemas.microsoft.com/office/drawing/2014/main" id="{65A56380-FF24-4F25-8610-3D1B9EEE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712" y="2414952"/>
            <a:ext cx="1790700" cy="342900"/>
          </a:xfrm>
          <a:prstGeom prst="rect">
            <a:avLst/>
          </a:prstGeom>
          <a:solidFill>
            <a:srgbClr val="F3D1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100" b="1">
                <a:latin typeface="Comic Sans MS" panose="030F0702030302020204" pitchFamily="66" charset="0"/>
              </a:rPr>
              <a:t>KECEPATAN</a:t>
            </a:r>
          </a:p>
        </p:txBody>
      </p:sp>
      <p:sp>
        <p:nvSpPr>
          <p:cNvPr id="79" name="Rectangle 30">
            <a:extLst>
              <a:ext uri="{FF2B5EF4-FFF2-40B4-BE49-F238E27FC236}">
                <a16:creationId xmlns="" xmlns:a16="http://schemas.microsoft.com/office/drawing/2014/main" id="{158B8832-63DF-4A55-A0C9-C3BFF14B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712" y="2376852"/>
            <a:ext cx="2019300" cy="342900"/>
          </a:xfrm>
          <a:prstGeom prst="rect">
            <a:avLst/>
          </a:prstGeom>
          <a:solidFill>
            <a:srgbClr val="F3D1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2100" b="1">
                <a:latin typeface="Comic Sans MS" panose="030F0702030302020204" pitchFamily="66" charset="0"/>
              </a:rPr>
              <a:t>PERCEPATAN</a:t>
            </a:r>
          </a:p>
        </p:txBody>
      </p:sp>
      <p:sp>
        <p:nvSpPr>
          <p:cNvPr id="80" name="Rectangle 31">
            <a:extLst>
              <a:ext uri="{FF2B5EF4-FFF2-40B4-BE49-F238E27FC236}">
                <a16:creationId xmlns="" xmlns:a16="http://schemas.microsoft.com/office/drawing/2014/main" id="{6B9C475D-7D19-4C4D-B067-116D0D389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012" y="2762615"/>
            <a:ext cx="209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VEKTOR POSISI</a:t>
            </a:r>
            <a:r>
              <a:rPr lang="en-US" altLang="en-US"/>
              <a:t> </a:t>
            </a:r>
          </a:p>
        </p:txBody>
      </p:sp>
      <p:sp>
        <p:nvSpPr>
          <p:cNvPr id="81" name="Rectangle 32">
            <a:extLst>
              <a:ext uri="{FF2B5EF4-FFF2-40B4-BE49-F238E27FC236}">
                <a16:creationId xmlns="" xmlns:a16="http://schemas.microsoft.com/office/drawing/2014/main" id="{A8E14D42-F8B2-472B-8414-BBB9E540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812" y="2834052"/>
            <a:ext cx="2286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ARAHNYA SAMA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DENGAN ARAH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GERAKAN </a:t>
            </a:r>
          </a:p>
        </p:txBody>
      </p:sp>
      <p:sp>
        <p:nvSpPr>
          <p:cNvPr id="82" name="Rectangle 33">
            <a:extLst>
              <a:ext uri="{FF2B5EF4-FFF2-40B4-BE49-F238E27FC236}">
                <a16:creationId xmlns="" xmlns:a16="http://schemas.microsoft.com/office/drawing/2014/main" id="{000896FD-F246-48F6-9115-793DA33C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012" y="2834052"/>
            <a:ext cx="3352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SELALU ADA BILA BESAR DAN / ATAU ARAH KECEPATAN BERUBAH </a:t>
            </a:r>
          </a:p>
          <a:p>
            <a:pPr eaLnBrk="1" hangingPunct="1"/>
            <a:endParaRPr lang="en-US" altLang="en-US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• LURUS BERATURAN : 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b="1">
                <a:solidFill>
                  <a:srgbClr val="663300"/>
                </a:solidFill>
                <a:latin typeface="Times New Roman" panose="02020603050405020304" pitchFamily="18" charset="0"/>
              </a:rPr>
              <a:t>a = 0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• MELINGKAR BERATURAN :</a:t>
            </a:r>
          </a:p>
          <a:p>
            <a:pPr eaLnBrk="1" hangingPunct="1"/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	</a:t>
            </a:r>
            <a:r>
              <a:rPr lang="en-US" altLang="en-US" b="1">
                <a:solidFill>
                  <a:srgbClr val="66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b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0</a:t>
            </a:r>
            <a:r>
              <a:rPr lang="en-US" altLang="en-US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83" name="Picture 35" descr="gerak lurus berubah beraturan">
            <a:extLst>
              <a:ext uri="{FF2B5EF4-FFF2-40B4-BE49-F238E27FC236}">
                <a16:creationId xmlns="" xmlns:a16="http://schemas.microsoft.com/office/drawing/2014/main" id="{4D2D04AF-0E3E-4348-99B9-89FBE158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012" y="4205652"/>
            <a:ext cx="1962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Line 36">
            <a:extLst>
              <a:ext uri="{FF2B5EF4-FFF2-40B4-BE49-F238E27FC236}">
                <a16:creationId xmlns="" xmlns:a16="http://schemas.microsoft.com/office/drawing/2014/main" id="{FB841CB1-B435-4CAB-93FF-8D13D7B04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812" y="4358052"/>
            <a:ext cx="457200" cy="1588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5" name="Text Box 37">
            <a:extLst>
              <a:ext uri="{FF2B5EF4-FFF2-40B4-BE49-F238E27FC236}">
                <a16:creationId xmlns="" xmlns:a16="http://schemas.microsoft.com/office/drawing/2014/main" id="{E8A48FD9-903B-4C55-A0A3-D0AF7234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8012" y="401515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6600"/>
                </a:solidFill>
              </a:rPr>
              <a:t>v</a:t>
            </a:r>
          </a:p>
        </p:txBody>
      </p:sp>
      <p:sp>
        <p:nvSpPr>
          <p:cNvPr id="86" name="Freeform 39">
            <a:extLst>
              <a:ext uri="{FF2B5EF4-FFF2-40B4-BE49-F238E27FC236}">
                <a16:creationId xmlns="" xmlns:a16="http://schemas.microsoft.com/office/drawing/2014/main" id="{EC6EE15F-9959-48C8-B0E2-EA5B879404F7}"/>
              </a:ext>
            </a:extLst>
          </p:cNvPr>
          <p:cNvSpPr>
            <a:spLocks/>
          </p:cNvSpPr>
          <p:nvPr/>
        </p:nvSpPr>
        <p:spPr bwMode="auto">
          <a:xfrm>
            <a:off x="5392612" y="4942252"/>
            <a:ext cx="2286000" cy="660400"/>
          </a:xfrm>
          <a:custGeom>
            <a:avLst/>
            <a:gdLst>
              <a:gd name="T0" fmla="*/ 0 w 1440"/>
              <a:gd name="T1" fmla="*/ 2147483647 h 416"/>
              <a:gd name="T2" fmla="*/ 2147483647 w 1440"/>
              <a:gd name="T3" fmla="*/ 2147483647 h 416"/>
              <a:gd name="T4" fmla="*/ 2147483647 w 1440"/>
              <a:gd name="T5" fmla="*/ 2147483647 h 416"/>
              <a:gd name="T6" fmla="*/ 2147483647 w 1440"/>
              <a:gd name="T7" fmla="*/ 2147483647 h 416"/>
              <a:gd name="T8" fmla="*/ 2147483647 w 1440"/>
              <a:gd name="T9" fmla="*/ 2147483647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0" h="416">
                <a:moveTo>
                  <a:pt x="0" y="64"/>
                </a:moveTo>
                <a:cubicBezTo>
                  <a:pt x="112" y="164"/>
                  <a:pt x="224" y="264"/>
                  <a:pt x="384" y="256"/>
                </a:cubicBezTo>
                <a:cubicBezTo>
                  <a:pt x="544" y="248"/>
                  <a:pt x="800" y="0"/>
                  <a:pt x="960" y="16"/>
                </a:cubicBezTo>
                <a:cubicBezTo>
                  <a:pt x="1120" y="32"/>
                  <a:pt x="1264" y="288"/>
                  <a:pt x="1344" y="352"/>
                </a:cubicBezTo>
                <a:cubicBezTo>
                  <a:pt x="1424" y="416"/>
                  <a:pt x="1432" y="408"/>
                  <a:pt x="1440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7" name="AutoShape 40">
            <a:extLst>
              <a:ext uri="{FF2B5EF4-FFF2-40B4-BE49-F238E27FC236}">
                <a16:creationId xmlns="" xmlns:a16="http://schemas.microsoft.com/office/drawing/2014/main" id="{B82180AD-C864-4390-ACF4-05E03962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012" y="4967652"/>
            <a:ext cx="182563" cy="182563"/>
          </a:xfrm>
          <a:prstGeom prst="smileyFace">
            <a:avLst>
              <a:gd name="adj" fmla="val 4653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88" name="Line 41">
            <a:extLst>
              <a:ext uri="{FF2B5EF4-FFF2-40B4-BE49-F238E27FC236}">
                <a16:creationId xmlns="" xmlns:a16="http://schemas.microsoft.com/office/drawing/2014/main" id="{8F2E1C6C-EFD9-44AF-8A2A-16AECE7C2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612" y="4739052"/>
            <a:ext cx="381000" cy="19050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89" name="Text Box 42">
            <a:extLst>
              <a:ext uri="{FF2B5EF4-FFF2-40B4-BE49-F238E27FC236}">
                <a16:creationId xmlns="" xmlns:a16="http://schemas.microsoft.com/office/drawing/2014/main" id="{89EAD2D9-36D2-4A20-A832-CAB82B5E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412" y="454855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3399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395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7" grpId="0" animBg="1"/>
      <p:bldP spid="78" grpId="0" animBg="1"/>
      <p:bldP spid="79" grpId="0" animBg="1"/>
      <p:bldP spid="80" grpId="0"/>
      <p:bldP spid="81" grpId="0"/>
      <p:bldP spid="82" grpId="0"/>
      <p:bldP spid="85" grpId="0"/>
      <p:bldP spid="87" grpId="0" animBg="1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6C60066E-636A-463A-9A0E-28B08C3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1426" y="6435707"/>
            <a:ext cx="2133600" cy="476250"/>
          </a:xfrm>
        </p:spPr>
        <p:txBody>
          <a:bodyPr/>
          <a:lstStyle/>
          <a:p>
            <a:fld id="{A8534ECB-FCC1-4C57-BA28-7BA0363295DD}" type="slidenum">
              <a:rPr lang="en-US" altLang="en-US">
                <a:solidFill>
                  <a:schemeClr val="tx1"/>
                </a:solidFill>
              </a:rPr>
              <a:pPr/>
              <a:t>5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76B041A8-1B99-4683-B32F-C2AEB3A94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6690" y="1006961"/>
            <a:ext cx="6248400" cy="663575"/>
          </a:xfrm>
          <a:solidFill>
            <a:srgbClr val="00FFFF"/>
          </a:solidFill>
        </p:spPr>
        <p:txBody>
          <a:bodyPr/>
          <a:lstStyle/>
          <a:p>
            <a:pPr algn="ctr" eaLnBrk="1" hangingPunct="1"/>
            <a:r>
              <a:rPr lang="en-US" altLang="en-US" sz="3200">
                <a:latin typeface="Comic Sans MS" panose="030F0702030302020204" pitchFamily="66" charset="0"/>
              </a:rPr>
              <a:t>JARAK DAN PERPINDAHAN</a:t>
            </a:r>
          </a:p>
        </p:txBody>
      </p:sp>
      <p:sp>
        <p:nvSpPr>
          <p:cNvPr id="14" name="Arc 24">
            <a:extLst>
              <a:ext uri="{FF2B5EF4-FFF2-40B4-BE49-F238E27FC236}">
                <a16:creationId xmlns="" xmlns:a16="http://schemas.microsoft.com/office/drawing/2014/main" id="{866018FA-6644-4EDB-892D-9449C7AF3198}"/>
              </a:ext>
            </a:extLst>
          </p:cNvPr>
          <p:cNvSpPr>
            <a:spLocks/>
          </p:cNvSpPr>
          <p:nvPr/>
        </p:nvSpPr>
        <p:spPr bwMode="auto">
          <a:xfrm>
            <a:off x="4656990" y="3080236"/>
            <a:ext cx="1905000" cy="94932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5" name="Line 25">
            <a:extLst>
              <a:ext uri="{FF2B5EF4-FFF2-40B4-BE49-F238E27FC236}">
                <a16:creationId xmlns="" xmlns:a16="http://schemas.microsoft.com/office/drawing/2014/main" id="{59ECB085-D69E-4B5C-8A28-BE4DF5AAF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4990" y="4896336"/>
            <a:ext cx="2971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6" name="Line 26">
            <a:extLst>
              <a:ext uri="{FF2B5EF4-FFF2-40B4-BE49-F238E27FC236}">
                <a16:creationId xmlns="" xmlns:a16="http://schemas.microsoft.com/office/drawing/2014/main" id="{A92007E8-2486-41BB-BA43-5D65EB9B7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4990" y="3994636"/>
            <a:ext cx="2667000" cy="87153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7" name="Line 27">
            <a:extLst>
              <a:ext uri="{FF2B5EF4-FFF2-40B4-BE49-F238E27FC236}">
                <a16:creationId xmlns="" xmlns:a16="http://schemas.microsoft.com/office/drawing/2014/main" id="{6B86F008-93FA-4C02-A6D6-A38459AD4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4990" y="3080236"/>
            <a:ext cx="762000" cy="182086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8" name="Line 28">
            <a:extLst>
              <a:ext uri="{FF2B5EF4-FFF2-40B4-BE49-F238E27FC236}">
                <a16:creationId xmlns="" xmlns:a16="http://schemas.microsoft.com/office/drawing/2014/main" id="{CE15F7B7-C9E7-4A93-B49C-52CB9B554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4990" y="2775436"/>
            <a:ext cx="1588" cy="213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9" name="Line 29">
            <a:extLst>
              <a:ext uri="{FF2B5EF4-FFF2-40B4-BE49-F238E27FC236}">
                <a16:creationId xmlns="" xmlns:a16="http://schemas.microsoft.com/office/drawing/2014/main" id="{244DDC2D-19BC-40E1-9A9A-6EFB22AD3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990" y="3156436"/>
            <a:ext cx="1905000" cy="871538"/>
          </a:xfrm>
          <a:prstGeom prst="line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0" name="Text Box 30">
            <a:extLst>
              <a:ext uri="{FF2B5EF4-FFF2-40B4-BE49-F238E27FC236}">
                <a16:creationId xmlns="" xmlns:a16="http://schemas.microsoft.com/office/drawing/2014/main" id="{6FBEFB0E-5405-463E-A1AC-97000AAE5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590" y="277543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="" xmlns:a16="http://schemas.microsoft.com/office/drawing/2014/main" id="{264878A5-00D5-4143-B6E6-201DE862B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990" y="3613636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22" name="Freeform 32">
            <a:extLst>
              <a:ext uri="{FF2B5EF4-FFF2-40B4-BE49-F238E27FC236}">
                <a16:creationId xmlns="" xmlns:a16="http://schemas.microsoft.com/office/drawing/2014/main" id="{648966A2-5DB4-4A88-9928-91C862056C9E}"/>
              </a:ext>
            </a:extLst>
          </p:cNvPr>
          <p:cNvSpPr>
            <a:spLocks/>
          </p:cNvSpPr>
          <p:nvPr/>
        </p:nvSpPr>
        <p:spPr bwMode="auto">
          <a:xfrm>
            <a:off x="4656990" y="3156436"/>
            <a:ext cx="1828800" cy="1306513"/>
          </a:xfrm>
          <a:custGeom>
            <a:avLst/>
            <a:gdLst>
              <a:gd name="T0" fmla="*/ 0 w 1152"/>
              <a:gd name="T1" fmla="*/ 0 h 792"/>
              <a:gd name="T2" fmla="*/ 2147483647 w 1152"/>
              <a:gd name="T3" fmla="*/ 2147483647 h 792"/>
              <a:gd name="T4" fmla="*/ 2147483647 w 1152"/>
              <a:gd name="T5" fmla="*/ 2147483647 h 792"/>
              <a:gd name="T6" fmla="*/ 2147483647 w 1152"/>
              <a:gd name="T7" fmla="*/ 2147483647 h 792"/>
              <a:gd name="T8" fmla="*/ 2147483647 w 1152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792">
                <a:moveTo>
                  <a:pt x="0" y="0"/>
                </a:moveTo>
                <a:cubicBezTo>
                  <a:pt x="52" y="184"/>
                  <a:pt x="104" y="368"/>
                  <a:pt x="192" y="432"/>
                </a:cubicBezTo>
                <a:cubicBezTo>
                  <a:pt x="280" y="496"/>
                  <a:pt x="432" y="328"/>
                  <a:pt x="528" y="384"/>
                </a:cubicBezTo>
                <a:cubicBezTo>
                  <a:pt x="624" y="440"/>
                  <a:pt x="664" y="744"/>
                  <a:pt x="768" y="768"/>
                </a:cubicBezTo>
                <a:cubicBezTo>
                  <a:pt x="872" y="792"/>
                  <a:pt x="1012" y="660"/>
                  <a:pt x="1152" y="528"/>
                </a:cubicBezTo>
              </a:path>
            </a:pathLst>
          </a:custGeom>
          <a:noFill/>
          <a:ln w="28575" cmpd="sng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3" name="Text Box 33">
            <a:extLst>
              <a:ext uri="{FF2B5EF4-FFF2-40B4-BE49-F238E27FC236}">
                <a16:creationId xmlns="" xmlns:a16="http://schemas.microsoft.com/office/drawing/2014/main" id="{CED282AB-BF28-4556-AFEB-A993C1E4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190" y="353743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A</a:t>
            </a:r>
            <a:endParaRPr lang="en-US" altLang="en-US" b="1"/>
          </a:p>
        </p:txBody>
      </p:sp>
      <p:sp>
        <p:nvSpPr>
          <p:cNvPr id="24" name="Text Box 34">
            <a:extLst>
              <a:ext uri="{FF2B5EF4-FFF2-40B4-BE49-F238E27FC236}">
                <a16:creationId xmlns="" xmlns:a16="http://schemas.microsoft.com/office/drawing/2014/main" id="{FA2C50C3-AFB9-4101-9CD9-E1C5AFBD5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590" y="399463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/>
              <a:t>r</a:t>
            </a:r>
            <a:r>
              <a:rPr lang="en-US" altLang="en-US" b="1" baseline="-25000"/>
              <a:t>B</a:t>
            </a:r>
            <a:endParaRPr lang="en-US" altLang="en-US" b="1"/>
          </a:p>
        </p:txBody>
      </p:sp>
      <p:sp>
        <p:nvSpPr>
          <p:cNvPr id="25" name="Text Box 35">
            <a:extLst>
              <a:ext uri="{FF2B5EF4-FFF2-40B4-BE49-F238E27FC236}">
                <a16:creationId xmlns="" xmlns:a16="http://schemas.microsoft.com/office/drawing/2014/main" id="{CDF78934-F66C-458F-95D3-6822044DF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490" y="3118336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en-US">
                <a:cs typeface="Arial" panose="020B0604020202020204" pitchFamily="34" charset="0"/>
              </a:rPr>
              <a:t>Δ</a:t>
            </a:r>
            <a:r>
              <a:rPr lang="en-US" altLang="en-US" b="1">
                <a:cs typeface="Arial" panose="020B0604020202020204" pitchFamily="34" charset="0"/>
              </a:rPr>
              <a:t>r</a:t>
            </a:r>
            <a:r>
              <a:rPr lang="en-US" altLang="en-US">
                <a:cs typeface="Arial" panose="020B0604020202020204" pitchFamily="34" charset="0"/>
              </a:rPr>
              <a:t>=</a:t>
            </a:r>
            <a:r>
              <a:rPr lang="en-US" altLang="en-US" b="1">
                <a:cs typeface="Arial" panose="020B0604020202020204" pitchFamily="34" charset="0"/>
              </a:rPr>
              <a:t>r</a:t>
            </a:r>
            <a:r>
              <a:rPr lang="en-US" altLang="en-US" b="1" baseline="-25000">
                <a:cs typeface="Arial" panose="020B0604020202020204" pitchFamily="34" charset="0"/>
              </a:rPr>
              <a:t>B</a:t>
            </a:r>
            <a:r>
              <a:rPr lang="en-US" altLang="en-US" b="1">
                <a:cs typeface="Arial" panose="020B0604020202020204" pitchFamily="34" charset="0"/>
              </a:rPr>
              <a:t>-r</a:t>
            </a:r>
            <a:r>
              <a:rPr lang="en-US" altLang="en-US" b="1" baseline="-25000">
                <a:cs typeface="Arial" panose="020B0604020202020204" pitchFamily="34" charset="0"/>
              </a:rPr>
              <a:t>A</a:t>
            </a:r>
            <a:endParaRPr lang="el-GR" altLang="en-US" b="1">
              <a:cs typeface="Arial" panose="020B0604020202020204" pitchFamily="34" charset="0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="" xmlns:a16="http://schemas.microsoft.com/office/drawing/2014/main" id="{0463476F-6144-4780-95A3-7863D0FC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690" y="4680436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x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="" xmlns:a16="http://schemas.microsoft.com/office/drawing/2014/main" id="{739FA396-4C58-48FB-AA3B-73368BD9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090" y="247063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y</a:t>
            </a:r>
          </a:p>
        </p:txBody>
      </p:sp>
      <p:sp>
        <p:nvSpPr>
          <p:cNvPr id="28" name="Text Box 38">
            <a:extLst>
              <a:ext uri="{FF2B5EF4-FFF2-40B4-BE49-F238E27FC236}">
                <a16:creationId xmlns="" xmlns:a16="http://schemas.microsoft.com/office/drawing/2014/main" id="{953F5403-4D7A-4901-A246-CB678D9F2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490" y="5404336"/>
            <a:ext cx="6553200" cy="519113"/>
          </a:xfrm>
          <a:prstGeom prst="rect">
            <a:avLst/>
          </a:prstGeom>
          <a:solidFill>
            <a:srgbClr val="8273F3">
              <a:alpha val="4313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A50021"/>
                </a:solidFill>
                <a:latin typeface="Comic Sans MS" panose="030F0702030302020204" pitchFamily="66" charset="0"/>
              </a:rPr>
              <a:t>Jarak berbeda, perpindahannya sama</a:t>
            </a:r>
            <a:r>
              <a:rPr lang="en-US" altLang="en-US" sz="2800">
                <a:solidFill>
                  <a:srgbClr val="663300"/>
                </a:solidFill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11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05DD8954-B88A-453C-9A72-87DF27BFE6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AA7B548A-9791-4CAD-953B-7068DA1F53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B5E330A8-B00B-4685-A41A-3E66C72F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276" y="217731"/>
            <a:ext cx="4576763" cy="519112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 u="none">
                <a:latin typeface="Comic Sans MS" panose="030F0702030302020204" pitchFamily="66" charset="0"/>
              </a:rPr>
              <a:t>JARAK &amp; PERPINDAHAN</a:t>
            </a:r>
          </a:p>
        </p:txBody>
      </p:sp>
      <p:grpSp>
        <p:nvGrpSpPr>
          <p:cNvPr id="15" name="Group 29">
            <a:extLst>
              <a:ext uri="{FF2B5EF4-FFF2-40B4-BE49-F238E27FC236}">
                <a16:creationId xmlns="" xmlns:a16="http://schemas.microsoft.com/office/drawing/2014/main" id="{A1CCD0E9-6EFF-4917-80D1-E7B81B669520}"/>
              </a:ext>
            </a:extLst>
          </p:cNvPr>
          <p:cNvGrpSpPr>
            <a:grpSpLocks/>
          </p:cNvGrpSpPr>
          <p:nvPr/>
        </p:nvGrpSpPr>
        <p:grpSpPr bwMode="auto">
          <a:xfrm>
            <a:off x="1172301" y="3084756"/>
            <a:ext cx="5076825" cy="1485900"/>
            <a:chOff x="40" y="1810"/>
            <a:chExt cx="2976" cy="936"/>
          </a:xfrm>
        </p:grpSpPr>
        <p:sp>
          <p:nvSpPr>
            <p:cNvPr id="16" name="Text Box 4">
              <a:extLst>
                <a:ext uri="{FF2B5EF4-FFF2-40B4-BE49-F238E27FC236}">
                  <a16:creationId xmlns="" xmlns:a16="http://schemas.microsoft.com/office/drawing/2014/main" id="{19D4FCA2-C367-4F9D-8ACE-26763116C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1810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id-ID" alt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="" xmlns:a16="http://schemas.microsoft.com/office/drawing/2014/main" id="{378294CB-8463-4719-8978-1C88892D6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1823"/>
              <a:ext cx="2976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0" u="none" noProof="1"/>
                <a:t>LINTASAN LURUS</a:t>
              </a:r>
            </a:p>
            <a:p>
              <a:endParaRPr lang="en-US" altLang="en-US" i="0" u="none" noProof="1"/>
            </a:p>
            <a:p>
              <a:r>
                <a:rPr lang="en-US" altLang="en-US" b="0" i="0" u="none" noProof="1"/>
                <a:t>-    jarak  :  panjang penggal garis lurus AB</a:t>
              </a:r>
            </a:p>
            <a:p>
              <a:endParaRPr lang="en-US" altLang="en-US" b="0" i="0" u="none" noProof="1"/>
            </a:p>
            <a:p>
              <a:r>
                <a:rPr lang="en-US" altLang="en-US" b="0" i="0" u="none" noProof="1"/>
                <a:t>-    perpindahan :      </a:t>
              </a:r>
              <a:r>
                <a:rPr lang="en-US" altLang="en-US" i="0" u="none" noProof="1"/>
                <a:t>r</a:t>
              </a:r>
              <a:r>
                <a:rPr lang="en-US" altLang="en-US" i="0" u="none" baseline="-25000" noProof="1"/>
                <a:t>AB</a:t>
              </a:r>
              <a:r>
                <a:rPr lang="en-US" altLang="en-US" b="0" i="0" u="none" noProof="1"/>
                <a:t> = </a:t>
              </a:r>
              <a:r>
                <a:rPr lang="en-US" altLang="en-US" i="0" u="none" noProof="1"/>
                <a:t>r</a:t>
              </a:r>
              <a:r>
                <a:rPr lang="en-US" altLang="en-US" i="0" u="none" baseline="-25000" noProof="1"/>
                <a:t>B</a:t>
              </a:r>
              <a:r>
                <a:rPr lang="en-US" altLang="en-US" b="0" i="0" u="none" noProof="1"/>
                <a:t> – </a:t>
              </a:r>
              <a:r>
                <a:rPr lang="en-US" altLang="en-US" i="0" u="none" noProof="1"/>
                <a:t>r</a:t>
              </a:r>
              <a:r>
                <a:rPr lang="en-US" altLang="en-US" i="0" u="none" baseline="-25000" noProof="1"/>
                <a:t>A</a:t>
              </a:r>
            </a:p>
          </p:txBody>
        </p:sp>
      </p:grpSp>
      <p:sp>
        <p:nvSpPr>
          <p:cNvPr id="18" name="Rectangle 25">
            <a:extLst>
              <a:ext uri="{FF2B5EF4-FFF2-40B4-BE49-F238E27FC236}">
                <a16:creationId xmlns="" xmlns:a16="http://schemas.microsoft.com/office/drawing/2014/main" id="{6323225E-18C0-4475-BA2B-E81C7220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151" y="4888156"/>
            <a:ext cx="37814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 u="none" noProof="1"/>
              <a:t>LINTASAN MELENGKUNG</a:t>
            </a:r>
          </a:p>
          <a:p>
            <a:endParaRPr lang="en-US" altLang="en-US" i="0" u="none" noProof="1"/>
          </a:p>
          <a:p>
            <a:r>
              <a:rPr lang="en-US" altLang="en-US" b="0" i="0" u="none" noProof="1"/>
              <a:t>-    jarak  :  panjang busur AB</a:t>
            </a:r>
          </a:p>
          <a:p>
            <a:endParaRPr lang="en-US" altLang="en-US" b="0" i="0" u="none" noProof="1"/>
          </a:p>
          <a:p>
            <a:r>
              <a:rPr lang="en-US" altLang="en-US" b="0" i="0" u="none" noProof="1"/>
              <a:t>-    perpindahan :      </a:t>
            </a:r>
            <a:r>
              <a:rPr lang="en-US" altLang="en-US" i="0" u="none" noProof="1"/>
              <a:t>r</a:t>
            </a:r>
            <a:r>
              <a:rPr lang="en-US" altLang="en-US" i="0" u="none" baseline="-25000" noProof="1"/>
              <a:t>AB</a:t>
            </a:r>
            <a:r>
              <a:rPr lang="en-US" altLang="en-US" b="0" i="0" u="none" noProof="1"/>
              <a:t> = </a:t>
            </a:r>
            <a:r>
              <a:rPr lang="en-US" altLang="en-US" i="0" u="none" noProof="1"/>
              <a:t>r</a:t>
            </a:r>
            <a:r>
              <a:rPr lang="en-US" altLang="en-US" i="0" u="none" baseline="-25000" noProof="1"/>
              <a:t>B</a:t>
            </a:r>
            <a:r>
              <a:rPr lang="en-US" altLang="en-US" b="0" i="0" u="none" noProof="1"/>
              <a:t> – </a:t>
            </a:r>
            <a:r>
              <a:rPr lang="en-US" altLang="en-US" i="0" u="none" noProof="1"/>
              <a:t>r</a:t>
            </a:r>
            <a:r>
              <a:rPr lang="en-US" altLang="en-US" i="0" u="none" baseline="-25000" noProof="1"/>
              <a:t>A</a:t>
            </a:r>
          </a:p>
        </p:txBody>
      </p:sp>
      <p:sp>
        <p:nvSpPr>
          <p:cNvPr id="19" name="Line 26">
            <a:extLst>
              <a:ext uri="{FF2B5EF4-FFF2-40B4-BE49-F238E27FC236}">
                <a16:creationId xmlns="" xmlns:a16="http://schemas.microsoft.com/office/drawing/2014/main" id="{83624037-B3C5-457D-AB93-F6F89C28B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0201" y="3616568"/>
            <a:ext cx="0" cy="2447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="" xmlns:a16="http://schemas.microsoft.com/office/drawing/2014/main" id="{442E8E6E-A8DB-4DA7-8476-D0BFEBBC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739" y="4254743"/>
            <a:ext cx="4211637" cy="946150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de-DE" altLang="en-US" sz="2800" i="0" u="none"/>
              <a:t>Jarak berbeda ,  </a:t>
            </a:r>
          </a:p>
          <a:p>
            <a:pPr algn="just"/>
            <a:r>
              <a:rPr lang="de-DE" altLang="en-US" sz="2800" i="0" u="none"/>
              <a:t>perpindahannya sama</a:t>
            </a:r>
            <a:r>
              <a:rPr lang="de-DE" altLang="en-US" sz="2800"/>
              <a:t>           </a:t>
            </a:r>
          </a:p>
        </p:txBody>
      </p:sp>
      <p:grpSp>
        <p:nvGrpSpPr>
          <p:cNvPr id="21" name="Group 36">
            <a:extLst>
              <a:ext uri="{FF2B5EF4-FFF2-40B4-BE49-F238E27FC236}">
                <a16:creationId xmlns="" xmlns:a16="http://schemas.microsoft.com/office/drawing/2014/main" id="{67A18FC3-415B-4A1F-8F79-AF81C68FC1A4}"/>
              </a:ext>
            </a:extLst>
          </p:cNvPr>
          <p:cNvGrpSpPr>
            <a:grpSpLocks/>
          </p:cNvGrpSpPr>
          <p:nvPr/>
        </p:nvGrpSpPr>
        <p:grpSpPr bwMode="auto">
          <a:xfrm>
            <a:off x="3872639" y="808281"/>
            <a:ext cx="3638550" cy="2232025"/>
            <a:chOff x="1701" y="391"/>
            <a:chExt cx="2292" cy="1406"/>
          </a:xfrm>
        </p:grpSpPr>
        <p:sp>
          <p:nvSpPr>
            <p:cNvPr id="22" name="AutoShape 7">
              <a:extLst>
                <a:ext uri="{FF2B5EF4-FFF2-40B4-BE49-F238E27FC236}">
                  <a16:creationId xmlns="" xmlns:a16="http://schemas.microsoft.com/office/drawing/2014/main" id="{FE5D2F66-1A54-48FF-A4C2-4A3E9330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91"/>
              <a:ext cx="2288" cy="1406"/>
            </a:xfrm>
            <a:prstGeom prst="flowChartAlternateProcess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8">
              <a:extLst>
                <a:ext uri="{FF2B5EF4-FFF2-40B4-BE49-F238E27FC236}">
                  <a16:creationId xmlns="" xmlns:a16="http://schemas.microsoft.com/office/drawing/2014/main" id="{893624F0-F22A-4E88-8A3B-CBF016476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1099"/>
              <a:ext cx="2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i="0" u="none"/>
                <a:t>r</a:t>
              </a:r>
              <a:r>
                <a:rPr lang="en-US" altLang="en-US" sz="1200" b="0" i="0" u="none" baseline="-25000"/>
                <a:t>A</a:t>
              </a:r>
              <a:r>
                <a:rPr lang="en-US" altLang="en-US" sz="1200" b="0" i="0" u="none"/>
                <a:t> </a:t>
              </a:r>
              <a:endParaRPr lang="en-US" altLang="en-US"/>
            </a:p>
          </p:txBody>
        </p:sp>
        <p:sp>
          <p:nvSpPr>
            <p:cNvPr id="24" name="Text Box 9">
              <a:extLst>
                <a:ext uri="{FF2B5EF4-FFF2-40B4-BE49-F238E27FC236}">
                  <a16:creationId xmlns="" xmlns:a16="http://schemas.microsoft.com/office/drawing/2014/main" id="{A55C6EFE-E254-4D44-A0EC-0BCDC9F71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3" y="914"/>
              <a:ext cx="3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i="0" u="none" noProof="1"/>
                <a:t>r</a:t>
              </a:r>
              <a:r>
                <a:rPr lang="en-US" altLang="en-US" sz="1200" b="0" i="0" u="none" baseline="-25000" noProof="1"/>
                <a:t>AB</a:t>
              </a:r>
              <a:r>
                <a:rPr lang="en-US" altLang="en-US" sz="1200" b="0" i="0" u="none" noProof="1"/>
                <a:t> </a:t>
              </a:r>
              <a:endParaRPr lang="en-US" altLang="en-US" noProof="1"/>
            </a:p>
          </p:txBody>
        </p:sp>
        <p:sp>
          <p:nvSpPr>
            <p:cNvPr id="25" name="Text Box 10">
              <a:extLst>
                <a:ext uri="{FF2B5EF4-FFF2-40B4-BE49-F238E27FC236}">
                  <a16:creationId xmlns="" xmlns:a16="http://schemas.microsoft.com/office/drawing/2014/main" id="{D84D5421-62CA-44FA-8B75-7CDB830AA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207"/>
              <a:ext cx="25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i="0" u="none"/>
                <a:t>r</a:t>
              </a:r>
              <a:r>
                <a:rPr lang="en-US" altLang="en-US" sz="1200" b="0" i="0" u="none" baseline="-25000"/>
                <a:t>B</a:t>
              </a:r>
              <a:r>
                <a:rPr lang="en-US" altLang="en-US" sz="1200" b="0" i="0" u="none"/>
                <a:t> </a:t>
              </a:r>
              <a:endParaRPr lang="en-US" altLang="en-US"/>
            </a:p>
          </p:txBody>
        </p:sp>
        <p:sp>
          <p:nvSpPr>
            <p:cNvPr id="26" name="Text Box 11">
              <a:extLst>
                <a:ext uri="{FF2B5EF4-FFF2-40B4-BE49-F238E27FC236}">
                  <a16:creationId xmlns="" xmlns:a16="http://schemas.microsoft.com/office/drawing/2014/main" id="{52721BF1-0C97-42C2-A91D-5372CF22A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1" y="829"/>
              <a:ext cx="6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0" i="0" u="none" noProof="1"/>
                <a:t>B (x</a:t>
              </a:r>
              <a:r>
                <a:rPr lang="en-US" altLang="en-US" sz="1200" b="0" i="0" u="none" baseline="-25000" noProof="1"/>
                <a:t>B</a:t>
              </a:r>
              <a:r>
                <a:rPr lang="en-US" altLang="en-US" sz="1200" b="0" i="0" u="none" noProof="1"/>
                <a:t>,y</a:t>
              </a:r>
              <a:r>
                <a:rPr lang="en-US" altLang="en-US" sz="1200" b="0" i="0" u="none" baseline="-25000" noProof="1"/>
                <a:t>B</a:t>
              </a:r>
              <a:r>
                <a:rPr lang="en-US" altLang="en-US" sz="1200" b="0" i="0" u="none" noProof="1"/>
                <a:t>)</a:t>
              </a:r>
              <a:endParaRPr lang="en-US" altLang="en-US" noProof="1"/>
            </a:p>
          </p:txBody>
        </p:sp>
        <p:sp>
          <p:nvSpPr>
            <p:cNvPr id="27" name="Text Box 12">
              <a:extLst>
                <a:ext uri="{FF2B5EF4-FFF2-40B4-BE49-F238E27FC236}">
                  <a16:creationId xmlns="" xmlns:a16="http://schemas.microsoft.com/office/drawing/2014/main" id="{66A95458-EC9E-42F7-9B8B-5F682791A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" y="1039"/>
              <a:ext cx="60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0" i="0" u="none" noProof="1"/>
                <a:t>A (x</a:t>
              </a:r>
              <a:r>
                <a:rPr lang="en-US" altLang="en-US" sz="1200" b="0" i="0" u="none" baseline="-25000" noProof="1"/>
                <a:t>A</a:t>
              </a:r>
              <a:r>
                <a:rPr lang="en-US" altLang="en-US" sz="1200" b="0" i="0" u="none" noProof="1"/>
                <a:t>,y</a:t>
              </a:r>
              <a:r>
                <a:rPr lang="en-US" altLang="en-US" sz="1200" b="0" i="0" u="none" baseline="-25000" noProof="1"/>
                <a:t>A</a:t>
              </a:r>
              <a:r>
                <a:rPr lang="en-US" altLang="en-US" sz="1200" b="0" i="0" u="none" noProof="1"/>
                <a:t>)</a:t>
              </a:r>
              <a:endParaRPr lang="en-US" altLang="en-US" noProof="1"/>
            </a:p>
          </p:txBody>
        </p:sp>
        <p:sp>
          <p:nvSpPr>
            <p:cNvPr id="28" name="Line 13">
              <a:extLst>
                <a:ext uri="{FF2B5EF4-FFF2-40B4-BE49-F238E27FC236}">
                  <a16:creationId xmlns="" xmlns:a16="http://schemas.microsoft.com/office/drawing/2014/main" id="{CA765698-4055-4ACA-95DF-DE60BC284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9" y="462"/>
              <a:ext cx="1" cy="1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="" xmlns:a16="http://schemas.microsoft.com/office/drawing/2014/main" id="{5A5CEEBA-1F65-45EE-8345-F1BDAF398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1599"/>
              <a:ext cx="16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="" xmlns:a16="http://schemas.microsoft.com/office/drawing/2014/main" id="{E2CD9AD7-A9B4-403B-85A6-6B9FA3E95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8" y="1026"/>
              <a:ext cx="248" cy="5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="" xmlns:a16="http://schemas.microsoft.com/office/drawing/2014/main" id="{9E7DD206-DA36-465E-AE3E-E0F603906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6" y="832"/>
              <a:ext cx="1101" cy="19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">
              <a:extLst>
                <a:ext uri="{FF2B5EF4-FFF2-40B4-BE49-F238E27FC236}">
                  <a16:creationId xmlns="" xmlns:a16="http://schemas.microsoft.com/office/drawing/2014/main" id="{654F0F61-D07F-4A8A-BA47-CBC353D885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39713" flipV="1">
              <a:off x="2790" y="579"/>
              <a:ext cx="127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8">
              <a:extLst>
                <a:ext uri="{FF2B5EF4-FFF2-40B4-BE49-F238E27FC236}">
                  <a16:creationId xmlns="" xmlns:a16="http://schemas.microsoft.com/office/drawing/2014/main" id="{4B70CA54-9085-40F4-BD57-5DAB801BD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413"/>
              <a:ext cx="21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0" i="0" u="none"/>
                <a:t>Y</a:t>
              </a:r>
              <a:endParaRPr lang="en-US" altLang="en-US"/>
            </a:p>
          </p:txBody>
        </p:sp>
        <p:sp>
          <p:nvSpPr>
            <p:cNvPr id="34" name="Text Box 19">
              <a:extLst>
                <a:ext uri="{FF2B5EF4-FFF2-40B4-BE49-F238E27FC236}">
                  <a16:creationId xmlns="" xmlns:a16="http://schemas.microsoft.com/office/drawing/2014/main" id="{15056257-1A98-415B-8792-2EF4400A0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1463"/>
              <a:ext cx="21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b="0" i="0" u="none"/>
                <a:t>X</a:t>
              </a:r>
              <a:endParaRPr lang="en-US" altLang="en-US"/>
            </a:p>
          </p:txBody>
        </p:sp>
        <p:sp>
          <p:nvSpPr>
            <p:cNvPr id="35" name="Line 20">
              <a:extLst>
                <a:ext uri="{FF2B5EF4-FFF2-40B4-BE49-F238E27FC236}">
                  <a16:creationId xmlns="" xmlns:a16="http://schemas.microsoft.com/office/drawing/2014/main" id="{E9FD8110-E1C3-41A1-8515-103155386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858"/>
              <a:ext cx="1369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21">
              <a:extLst>
                <a:ext uri="{FF2B5EF4-FFF2-40B4-BE49-F238E27FC236}">
                  <a16:creationId xmlns="" xmlns:a16="http://schemas.microsoft.com/office/drawing/2014/main" id="{580D0FDF-F39B-4522-B9D9-06741CEAD9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5" y="605"/>
              <a:ext cx="1101" cy="436"/>
            </a:xfrm>
            <a:custGeom>
              <a:avLst/>
              <a:gdLst>
                <a:gd name="G0" fmla="+- 18455 0 0"/>
                <a:gd name="G1" fmla="+- 21600 0 0"/>
                <a:gd name="G2" fmla="+- 21600 0 0"/>
                <a:gd name="T0" fmla="*/ 0 w 40055"/>
                <a:gd name="T1" fmla="*/ 10376 h 21600"/>
                <a:gd name="T2" fmla="*/ 40055 w 40055"/>
                <a:gd name="T3" fmla="*/ 21600 h 21600"/>
                <a:gd name="T4" fmla="*/ 18455 w 400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55" h="21600" fill="none" extrusionOk="0">
                  <a:moveTo>
                    <a:pt x="0" y="10376"/>
                  </a:moveTo>
                  <a:cubicBezTo>
                    <a:pt x="3918" y="3932"/>
                    <a:pt x="10913" y="0"/>
                    <a:pt x="18455" y="0"/>
                  </a:cubicBezTo>
                  <a:cubicBezTo>
                    <a:pt x="30384" y="0"/>
                    <a:pt x="40055" y="9670"/>
                    <a:pt x="40055" y="21600"/>
                  </a:cubicBezTo>
                </a:path>
                <a:path w="40055" h="21600" stroke="0" extrusionOk="0">
                  <a:moveTo>
                    <a:pt x="0" y="10376"/>
                  </a:moveTo>
                  <a:cubicBezTo>
                    <a:pt x="3918" y="3932"/>
                    <a:pt x="10913" y="0"/>
                    <a:pt x="18455" y="0"/>
                  </a:cubicBezTo>
                  <a:cubicBezTo>
                    <a:pt x="30384" y="0"/>
                    <a:pt x="40055" y="9670"/>
                    <a:pt x="40055" y="21600"/>
                  </a:cubicBezTo>
                  <a:lnTo>
                    <a:pt x="18455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1">
              <a:extLst>
                <a:ext uri="{FF2B5EF4-FFF2-40B4-BE49-F238E27FC236}">
                  <a16:creationId xmlns="" xmlns:a16="http://schemas.microsoft.com/office/drawing/2014/main" id="{7088CA08-40B1-4348-8B7A-F557359FE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981"/>
              <a:ext cx="69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="" xmlns:a16="http://schemas.microsoft.com/office/drawing/2014/main" id="{C0D1A1DD-D25F-4670-9007-AB200378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808"/>
              <a:ext cx="69" cy="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800360" y="1322640"/>
              <a:ext cx="4957200" cy="478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7040" y="1307880"/>
                <a:ext cx="4982400" cy="48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79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6C60066E-636A-463A-9A0E-28B08C3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1426" y="6435707"/>
            <a:ext cx="2133600" cy="476250"/>
          </a:xfrm>
        </p:spPr>
        <p:txBody>
          <a:bodyPr/>
          <a:lstStyle/>
          <a:p>
            <a:fld id="{A8534ECB-FCC1-4C57-BA28-7BA0363295DD}" type="slidenum">
              <a:rPr lang="en-US" altLang="en-US">
                <a:solidFill>
                  <a:schemeClr val="tx1"/>
                </a:solidFill>
              </a:rPr>
              <a:pPr/>
              <a:t>7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8378B6E-824E-4E9C-A9E1-2962342873C0}"/>
              </a:ext>
            </a:extLst>
          </p:cNvPr>
          <p:cNvSpPr txBox="1"/>
          <p:nvPr/>
        </p:nvSpPr>
        <p:spPr>
          <a:xfrm flipH="1">
            <a:off x="513980" y="160200"/>
            <a:ext cx="354564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Adobe Caslon Pro Bold" panose="0205070206050A020403" pitchFamily="18" charset="0"/>
              </a:rPr>
              <a:t>Besaran</a:t>
            </a:r>
            <a:r>
              <a:rPr lang="en-US" sz="2000" b="1" dirty="0">
                <a:latin typeface="Adobe Caslon Pro Bold" panose="0205070206050A020403" pitchFamily="18" charset="0"/>
              </a:rPr>
              <a:t> Dasar </a:t>
            </a:r>
            <a:r>
              <a:rPr lang="en-US" sz="2000" b="1" dirty="0" err="1">
                <a:latin typeface="Adobe Caslon Pro Bold" panose="0205070206050A020403" pitchFamily="18" charset="0"/>
              </a:rPr>
              <a:t>Kinematika</a:t>
            </a:r>
            <a:endParaRPr lang="en-US" sz="2000" b="1" dirty="0">
              <a:latin typeface="Adobe Caslon Pro Bold" panose="0205070206050A020403" pitchFamily="18" charset="0"/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="" xmlns:a16="http://schemas.microsoft.com/office/drawing/2014/main" id="{D2ADF9FC-4830-4316-8B3E-C5F1A7BC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49" y="676460"/>
            <a:ext cx="37111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noProof="1"/>
              <a:t>p</a:t>
            </a:r>
            <a:r>
              <a:rPr lang="en-US" altLang="en-US" sz="2400" b="0" i="0" u="none" noProof="1"/>
              <a:t>osisi, perpindahan, jarak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noProof="1"/>
              <a:t>Kecepatan, kelajuan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400" noProof="1"/>
              <a:t>Percepatan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39BE44A8-B672-4AEF-A5BF-CC2B2EA6566C}"/>
              </a:ext>
            </a:extLst>
          </p:cNvPr>
          <p:cNvGrpSpPr/>
          <p:nvPr/>
        </p:nvGrpSpPr>
        <p:grpSpPr>
          <a:xfrm>
            <a:off x="254719" y="2145455"/>
            <a:ext cx="4395238" cy="3513787"/>
            <a:chOff x="18099" y="1009644"/>
            <a:chExt cx="4395238" cy="3513787"/>
          </a:xfrm>
        </p:grpSpPr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295B82DE-3676-48F4-89FB-1837806B508D}"/>
                </a:ext>
              </a:extLst>
            </p:cNvPr>
            <p:cNvGrpSpPr/>
            <p:nvPr/>
          </p:nvGrpSpPr>
          <p:grpSpPr>
            <a:xfrm>
              <a:off x="309261" y="1289189"/>
              <a:ext cx="3843508" cy="3234242"/>
              <a:chOff x="343481" y="1799771"/>
              <a:chExt cx="3843508" cy="323424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54D010BC-C4CF-4CD6-A1BA-1351BFAFFF03}"/>
                  </a:ext>
                </a:extLst>
              </p:cNvPr>
              <p:cNvGrpSpPr/>
              <p:nvPr/>
            </p:nvGrpSpPr>
            <p:grpSpPr>
              <a:xfrm>
                <a:off x="343481" y="1799771"/>
                <a:ext cx="3843508" cy="3234242"/>
                <a:chOff x="343481" y="1799771"/>
                <a:chExt cx="3843508" cy="3234242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="" xmlns:a16="http://schemas.microsoft.com/office/drawing/2014/main" id="{7429C029-6C3C-490A-BFAB-42CFDFF32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481" y="3975234"/>
                  <a:ext cx="1061807" cy="10587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="" xmlns:a16="http://schemas.microsoft.com/office/drawing/2014/main" id="{5A639930-65E0-411B-8373-3D11E98E8CE2}"/>
                    </a:ext>
                  </a:extLst>
                </p:cNvPr>
                <p:cNvCxnSpPr/>
                <p:nvPr/>
              </p:nvCxnSpPr>
              <p:spPr>
                <a:xfrm>
                  <a:off x="1405288" y="3975234"/>
                  <a:ext cx="278170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="" xmlns:a16="http://schemas.microsoft.com/office/drawing/2014/main" id="{D7A8B267-F79D-4768-98AF-815CA9BA96BA}"/>
                    </a:ext>
                  </a:extLst>
                </p:cNvPr>
                <p:cNvCxnSpPr/>
                <p:nvPr/>
              </p:nvCxnSpPr>
              <p:spPr>
                <a:xfrm flipV="1">
                  <a:off x="1405288" y="1799771"/>
                  <a:ext cx="0" cy="21754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Arrow Connector 54">
                <a:extLst>
                  <a:ext uri="{FF2B5EF4-FFF2-40B4-BE49-F238E27FC236}">
                    <a16:creationId xmlns="" xmlns:a16="http://schemas.microsoft.com/office/drawing/2014/main" id="{CF7AEE60-47FF-4ED1-86C8-AEDC4804B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5289" y="2972829"/>
                <a:ext cx="539013" cy="10024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="" xmlns:a16="http://schemas.microsoft.com/office/drawing/2014/main" id="{2F698048-FC4B-426C-A357-EC19D33752D8}"/>
                      </a:ext>
                    </a:extLst>
                  </p:cNvPr>
                  <p:cNvSpPr txBox="1"/>
                  <p:nvPr/>
                </p:nvSpPr>
                <p:spPr>
                  <a:xfrm>
                    <a:off x="1379765" y="3097115"/>
                    <a:ext cx="42933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  <m:r>
                              <a:rPr lang="en-US" sz="1800" b="1" i="0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</m:oMath>
                    </a14:m>
                    <a:r>
                      <a:rPr lang="en-ID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F698048-FC4B-426C-A357-EC19D33752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765" y="3097115"/>
                    <a:ext cx="429339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="" xmlns:a16="http://schemas.microsoft.com/office/drawing/2014/main" id="{71EE76E1-F0D8-464E-BD28-617BB07170AD}"/>
                    </a:ext>
                  </a:extLst>
                </p:cNvPr>
                <p:cNvSpPr txBox="1"/>
                <p:nvPr/>
              </p:nvSpPr>
              <p:spPr>
                <a:xfrm>
                  <a:off x="18099" y="4112224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71EE76E1-F0D8-464E-BD28-617BB0717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" y="4112224"/>
                  <a:ext cx="650763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="" xmlns:a16="http://schemas.microsoft.com/office/drawing/2014/main" id="{1E13787F-B86F-4944-B8A2-E86517696001}"/>
                    </a:ext>
                  </a:extLst>
                </p:cNvPr>
                <p:cNvSpPr txBox="1"/>
                <p:nvPr/>
              </p:nvSpPr>
              <p:spPr>
                <a:xfrm>
                  <a:off x="3762574" y="3090446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E13787F-B86F-4944-B8A2-E86517696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4" y="3090446"/>
                  <a:ext cx="650763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="" xmlns:a16="http://schemas.microsoft.com/office/drawing/2014/main" id="{A22BFEB9-1068-4357-9691-30865BD52657}"/>
                    </a:ext>
                  </a:extLst>
                </p:cNvPr>
                <p:cNvSpPr txBox="1"/>
                <p:nvPr/>
              </p:nvSpPr>
              <p:spPr>
                <a:xfrm>
                  <a:off x="1210514" y="1009644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22BFEB9-1068-4357-9691-30865BD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514" y="1009644"/>
                  <a:ext cx="65076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FA85BA2-F4DA-4EA7-9CCF-20BDD4DF4791}"/>
              </a:ext>
            </a:extLst>
          </p:cNvPr>
          <p:cNvSpPr/>
          <p:nvPr/>
        </p:nvSpPr>
        <p:spPr>
          <a:xfrm>
            <a:off x="2108371" y="3512731"/>
            <a:ext cx="92245" cy="922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D473253F-557F-4DD7-8072-26D67D79EBDA}"/>
                  </a:ext>
                </a:extLst>
              </p:cNvPr>
              <p:cNvSpPr txBox="1"/>
              <p:nvPr/>
            </p:nvSpPr>
            <p:spPr>
              <a:xfrm>
                <a:off x="1800465" y="3285816"/>
                <a:ext cx="429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73253F-557F-4DD7-8072-26D67D79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65" y="3285816"/>
                <a:ext cx="429339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="" xmlns:a16="http://schemas.microsoft.com/office/drawing/2014/main" id="{AC46FAC0-5D25-4BB4-A189-D94913925C7F}"/>
              </a:ext>
            </a:extLst>
          </p:cNvPr>
          <p:cNvSpPr/>
          <p:nvPr/>
        </p:nvSpPr>
        <p:spPr>
          <a:xfrm>
            <a:off x="3451072" y="3665131"/>
            <a:ext cx="92245" cy="922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58DE3FFB-41F4-4A8B-8075-61B2E4424F15}"/>
                  </a:ext>
                </a:extLst>
              </p:cNvPr>
              <p:cNvSpPr txBox="1"/>
              <p:nvPr/>
            </p:nvSpPr>
            <p:spPr>
              <a:xfrm>
                <a:off x="3445579" y="3439908"/>
                <a:ext cx="429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8DE3FFB-41F4-4A8B-8075-61B2E4424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9" y="3439908"/>
                <a:ext cx="429339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CCB9721-A2F0-4A20-B6CF-DBB11CB26C08}"/>
              </a:ext>
            </a:extLst>
          </p:cNvPr>
          <p:cNvCxnSpPr>
            <a:cxnSpLocks/>
          </p:cNvCxnSpPr>
          <p:nvPr/>
        </p:nvCxnSpPr>
        <p:spPr>
          <a:xfrm flipV="1">
            <a:off x="1616754" y="3751750"/>
            <a:ext cx="1824178" cy="83487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32">
            <a:extLst>
              <a:ext uri="{FF2B5EF4-FFF2-40B4-BE49-F238E27FC236}">
                <a16:creationId xmlns="" xmlns:a16="http://schemas.microsoft.com/office/drawing/2014/main" id="{4C3979B3-6CD7-4F74-ABB1-2A30EFBA85A9}"/>
              </a:ext>
            </a:extLst>
          </p:cNvPr>
          <p:cNvSpPr>
            <a:spLocks/>
          </p:cNvSpPr>
          <p:nvPr/>
        </p:nvSpPr>
        <p:spPr bwMode="auto">
          <a:xfrm>
            <a:off x="2170908" y="3512838"/>
            <a:ext cx="1272375" cy="338918"/>
          </a:xfrm>
          <a:custGeom>
            <a:avLst/>
            <a:gdLst>
              <a:gd name="T0" fmla="*/ 0 w 1152"/>
              <a:gd name="T1" fmla="*/ 0 h 792"/>
              <a:gd name="T2" fmla="*/ 2147483647 w 1152"/>
              <a:gd name="T3" fmla="*/ 2147483647 h 792"/>
              <a:gd name="T4" fmla="*/ 2147483647 w 1152"/>
              <a:gd name="T5" fmla="*/ 2147483647 h 792"/>
              <a:gd name="T6" fmla="*/ 2147483647 w 1152"/>
              <a:gd name="T7" fmla="*/ 2147483647 h 792"/>
              <a:gd name="T8" fmla="*/ 2147483647 w 1152"/>
              <a:gd name="T9" fmla="*/ 2147483647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792">
                <a:moveTo>
                  <a:pt x="0" y="0"/>
                </a:moveTo>
                <a:cubicBezTo>
                  <a:pt x="52" y="184"/>
                  <a:pt x="104" y="368"/>
                  <a:pt x="192" y="432"/>
                </a:cubicBezTo>
                <a:cubicBezTo>
                  <a:pt x="280" y="496"/>
                  <a:pt x="432" y="328"/>
                  <a:pt x="528" y="384"/>
                </a:cubicBezTo>
                <a:cubicBezTo>
                  <a:pt x="624" y="440"/>
                  <a:pt x="664" y="744"/>
                  <a:pt x="768" y="768"/>
                </a:cubicBezTo>
                <a:cubicBezTo>
                  <a:pt x="872" y="792"/>
                  <a:pt x="1012" y="660"/>
                  <a:pt x="1152" y="528"/>
                </a:cubicBezTo>
              </a:path>
            </a:pathLst>
          </a:custGeom>
          <a:noFill/>
          <a:ln w="28575" cmpd="sng">
            <a:solidFill>
              <a:srgbClr val="33CC33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97" name="Arc 24">
            <a:extLst>
              <a:ext uri="{FF2B5EF4-FFF2-40B4-BE49-F238E27FC236}">
                <a16:creationId xmlns="" xmlns:a16="http://schemas.microsoft.com/office/drawing/2014/main" id="{2ABC3A13-5603-4CA7-9B0E-E24E8230CED7}"/>
              </a:ext>
            </a:extLst>
          </p:cNvPr>
          <p:cNvSpPr>
            <a:spLocks/>
          </p:cNvSpPr>
          <p:nvPr/>
        </p:nvSpPr>
        <p:spPr bwMode="auto">
          <a:xfrm rot="19024874">
            <a:off x="2351133" y="3138284"/>
            <a:ext cx="888158" cy="9679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6600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F855C666-6775-4249-94D6-7A4AB8D21797}"/>
                  </a:ext>
                </a:extLst>
              </p:cNvPr>
              <p:cNvSpPr txBox="1"/>
              <p:nvPr/>
            </p:nvSpPr>
            <p:spPr>
              <a:xfrm>
                <a:off x="2604868" y="3037592"/>
                <a:ext cx="429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b="0" i="0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1400" baseline="-25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55C666-6775-4249-94D6-7A4AB8D2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68" y="3037592"/>
                <a:ext cx="42933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3A77A096-1F6E-4424-A74D-6A509E08EA8F}"/>
                  </a:ext>
                </a:extLst>
              </p:cNvPr>
              <p:cNvSpPr txBox="1"/>
              <p:nvPr/>
            </p:nvSpPr>
            <p:spPr>
              <a:xfrm>
                <a:off x="2430514" y="3661170"/>
                <a:ext cx="4293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b="0" i="0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1400" baseline="-2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A77A096-1F6E-4424-A74D-6A509E08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14" y="3661170"/>
                <a:ext cx="429339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="" xmlns:a16="http://schemas.microsoft.com/office/drawing/2014/main" id="{8A244C85-A29E-48B2-A296-84B43FE90DE2}"/>
                  </a:ext>
                </a:extLst>
              </p:cNvPr>
              <p:cNvSpPr txBox="1"/>
              <p:nvPr/>
            </p:nvSpPr>
            <p:spPr>
              <a:xfrm>
                <a:off x="2600933" y="4122963"/>
                <a:ext cx="539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244C85-A29E-48B2-A296-84B43FE9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3" y="4122963"/>
                <a:ext cx="53901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280B02D6-FED1-4C56-9991-BBA6406A60F7}"/>
              </a:ext>
            </a:extLst>
          </p:cNvPr>
          <p:cNvCxnSpPr>
            <a:cxnSpLocks/>
          </p:cNvCxnSpPr>
          <p:nvPr/>
        </p:nvCxnSpPr>
        <p:spPr>
          <a:xfrm>
            <a:off x="2187107" y="3582758"/>
            <a:ext cx="1249901" cy="13087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EE5B03B1-4CE3-451A-93B3-8F58F030E2F8}"/>
                  </a:ext>
                </a:extLst>
              </p:cNvPr>
              <p:cNvSpPr txBox="1"/>
              <p:nvPr/>
            </p:nvSpPr>
            <p:spPr>
              <a:xfrm>
                <a:off x="2579147" y="3298684"/>
                <a:ext cx="4293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0" baseline="-25000" smtClean="0"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5B03B1-4CE3-451A-93B3-8F58F030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147" y="3298684"/>
                <a:ext cx="429339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298061D6-7AFD-4389-8D77-CB26F732CFB2}"/>
              </a:ext>
            </a:extLst>
          </p:cNvPr>
          <p:cNvCxnSpPr/>
          <p:nvPr/>
        </p:nvCxnSpPr>
        <p:spPr>
          <a:xfrm>
            <a:off x="5207726" y="0"/>
            <a:ext cx="0" cy="6374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87EE9B04-9313-48E5-ADE6-B490A771CA95}"/>
                  </a:ext>
                </a:extLst>
              </p:cNvPr>
              <p:cNvSpPr txBox="1"/>
              <p:nvPr/>
            </p:nvSpPr>
            <p:spPr>
              <a:xfrm>
                <a:off x="1912878" y="4840414"/>
                <a:ext cx="2781701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7EE9B04-9313-48E5-ADE6-B490A771C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878" y="4840414"/>
                <a:ext cx="2781701" cy="384336"/>
              </a:xfrm>
              <a:prstGeom prst="rect">
                <a:avLst/>
              </a:prstGeom>
              <a:blipFill rotWithShape="0">
                <a:blip r:embed="rId12"/>
                <a:stretch>
                  <a:fillRect l="-877" t="-17460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6A58E585-523A-481C-A04F-9D9FB5274C68}"/>
                  </a:ext>
                </a:extLst>
              </p:cNvPr>
              <p:cNvSpPr txBox="1"/>
              <p:nvPr/>
            </p:nvSpPr>
            <p:spPr>
              <a:xfrm>
                <a:off x="1914305" y="5285783"/>
                <a:ext cx="224839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58E585-523A-481C-A04F-9D9FB527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305" y="5285783"/>
                <a:ext cx="2248392" cy="384208"/>
              </a:xfrm>
              <a:prstGeom prst="rect">
                <a:avLst/>
              </a:prstGeom>
              <a:blipFill rotWithShape="0">
                <a:blip r:embed="rId13"/>
                <a:stretch>
                  <a:fillRect l="-813" t="-17460" r="-3523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1811F45A-6DE0-4863-BC8D-07F53167117B}"/>
                  </a:ext>
                </a:extLst>
              </p:cNvPr>
              <p:cNvSpPr txBox="1"/>
              <p:nvPr/>
            </p:nvSpPr>
            <p:spPr>
              <a:xfrm>
                <a:off x="3720820" y="3403476"/>
                <a:ext cx="8785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11F45A-6DE0-4863-BC8D-07F531671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820" y="3403476"/>
                <a:ext cx="878597" cy="307777"/>
              </a:xfrm>
              <a:prstGeom prst="rect">
                <a:avLst/>
              </a:prstGeom>
              <a:blipFill rotWithShape="0">
                <a:blip r:embed="rId14"/>
                <a:stretch>
                  <a:fillRect r="-1041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F6CE0DA5-A354-4843-81BE-45454D941800}"/>
                  </a:ext>
                </a:extLst>
              </p:cNvPr>
              <p:cNvSpPr txBox="1"/>
              <p:nvPr/>
            </p:nvSpPr>
            <p:spPr>
              <a:xfrm>
                <a:off x="1658598" y="3069825"/>
                <a:ext cx="8785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6CE0DA5-A354-4843-81BE-45454D94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98" y="3069825"/>
                <a:ext cx="878597" cy="307777"/>
              </a:xfrm>
              <a:prstGeom prst="rect">
                <a:avLst/>
              </a:prstGeom>
              <a:blipFill rotWithShape="0">
                <a:blip r:embed="rId15"/>
                <a:stretch>
                  <a:fillRect r="-9028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BC78FE7-7EE7-4FAB-9DD0-115418A6041D}"/>
                  </a:ext>
                </a:extLst>
              </p:cNvPr>
              <p:cNvSpPr txBox="1"/>
              <p:nvPr/>
            </p:nvSpPr>
            <p:spPr>
              <a:xfrm>
                <a:off x="1910011" y="5734567"/>
                <a:ext cx="224839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BC78FE7-7EE7-4FAB-9DD0-115418A60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11" y="5734567"/>
                <a:ext cx="2248392" cy="384208"/>
              </a:xfrm>
              <a:prstGeom prst="rect">
                <a:avLst/>
              </a:prstGeom>
              <a:blipFill rotWithShape="0">
                <a:blip r:embed="rId16"/>
                <a:stretch>
                  <a:fillRect l="-813" t="-17460" r="-3523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A971073E-80E0-48A6-9E4C-091F5338DE3B}"/>
                  </a:ext>
                </a:extLst>
              </p:cNvPr>
              <p:cNvSpPr txBox="1"/>
              <p:nvPr/>
            </p:nvSpPr>
            <p:spPr>
              <a:xfrm>
                <a:off x="5566833" y="676460"/>
                <a:ext cx="2701917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971073E-80E0-48A6-9E4C-091F5338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833" y="676460"/>
                <a:ext cx="2701917" cy="404791"/>
              </a:xfrm>
              <a:prstGeom prst="rect">
                <a:avLst/>
              </a:prstGeom>
              <a:blipFill rotWithShape="0">
                <a:blip r:embed="rId17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="" xmlns:a16="http://schemas.microsoft.com/office/drawing/2014/main" id="{81AF83F0-715E-47A2-B1FF-34F3CD8BB843}"/>
              </a:ext>
            </a:extLst>
          </p:cNvPr>
          <p:cNvSpPr txBox="1"/>
          <p:nvPr/>
        </p:nvSpPr>
        <p:spPr>
          <a:xfrm>
            <a:off x="5316582" y="233400"/>
            <a:ext cx="218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1800" b="1" i="0" u="none" noProof="1"/>
              <a:t> perpindahan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FD497C8B-8FAC-4C5E-A25A-8EC2369ABEAB}"/>
                  </a:ext>
                </a:extLst>
              </p:cNvPr>
              <p:cNvSpPr txBox="1"/>
              <p:nvPr/>
            </p:nvSpPr>
            <p:spPr>
              <a:xfrm>
                <a:off x="5935690" y="1091019"/>
                <a:ext cx="4294251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D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497C8B-8FAC-4C5E-A25A-8EC2369A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90" y="1091019"/>
                <a:ext cx="4294251" cy="404791"/>
              </a:xfrm>
              <a:prstGeom prst="rect">
                <a:avLst/>
              </a:prstGeom>
              <a:blipFill rotWithShape="0">
                <a:blip r:embed="rId18"/>
                <a:stretch>
                  <a:fillRect r="-3977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DFA9E5-BCB3-4438-A72D-D8E3406FD150}"/>
              </a:ext>
            </a:extLst>
          </p:cNvPr>
          <p:cNvSpPr txBox="1"/>
          <p:nvPr/>
        </p:nvSpPr>
        <p:spPr>
          <a:xfrm>
            <a:off x="5281157" y="1539551"/>
            <a:ext cx="355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1800" b="1" i="0" u="none" noProof="1"/>
              <a:t>Kecepatan dan kelajuan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FB67DBF6-0BF3-4C8E-B05B-5253AE5CC9E6}"/>
                  </a:ext>
                </a:extLst>
              </p:cNvPr>
              <p:cNvSpPr txBox="1"/>
              <p:nvPr/>
            </p:nvSpPr>
            <p:spPr>
              <a:xfrm>
                <a:off x="5256531" y="2452442"/>
                <a:ext cx="5024990" cy="684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perubahan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posisi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perpindahan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waktu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acc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B67DBF6-0BF3-4C8E-B05B-5253AE5CC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531" y="2452442"/>
                <a:ext cx="5024990" cy="68448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DC431836-DB46-41F3-B3DD-323CC139D90B}"/>
              </a:ext>
            </a:extLst>
          </p:cNvPr>
          <p:cNvSpPr txBox="1"/>
          <p:nvPr/>
        </p:nvSpPr>
        <p:spPr>
          <a:xfrm>
            <a:off x="5715511" y="2089497"/>
            <a:ext cx="2251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i="0" u="none" noProof="1"/>
              <a:t>Kecepatan (v)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id="{13B328A6-0464-447B-A2D9-3C6829D17563}"/>
                  </a:ext>
                </a:extLst>
              </p:cNvPr>
              <p:cNvSpPr txBox="1"/>
              <p:nvPr/>
            </p:nvSpPr>
            <p:spPr>
              <a:xfrm>
                <a:off x="5459849" y="3919032"/>
                <a:ext cx="2072639" cy="618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3B328A6-0464-447B-A2D9-3C6829D17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49" y="3919032"/>
                <a:ext cx="2072639" cy="61869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Left Brace 114">
            <a:extLst>
              <a:ext uri="{FF2B5EF4-FFF2-40B4-BE49-F238E27FC236}">
                <a16:creationId xmlns="" xmlns:a16="http://schemas.microsoft.com/office/drawing/2014/main" id="{350D21B0-2C47-4264-BB8D-5993631E8F2D}"/>
              </a:ext>
            </a:extLst>
          </p:cNvPr>
          <p:cNvSpPr/>
          <p:nvPr/>
        </p:nvSpPr>
        <p:spPr>
          <a:xfrm>
            <a:off x="10029983" y="2270722"/>
            <a:ext cx="220548" cy="1141548"/>
          </a:xfrm>
          <a:prstGeom prst="leftBrace">
            <a:avLst>
              <a:gd name="adj1" fmla="val 8333"/>
              <a:gd name="adj2" fmla="val 47711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id="{66A13020-05FD-4725-B7FA-3CB8769B7358}"/>
                  </a:ext>
                </a:extLst>
              </p:cNvPr>
              <p:cNvSpPr txBox="1"/>
              <p:nvPr/>
            </p:nvSpPr>
            <p:spPr>
              <a:xfrm>
                <a:off x="10337622" y="2055540"/>
                <a:ext cx="1373744" cy="6463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esaat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ID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A13020-05FD-4725-B7FA-3CB8769B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622" y="2055540"/>
                <a:ext cx="1373744" cy="64633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="" xmlns:a16="http://schemas.microsoft.com/office/drawing/2014/main" id="{CD49C390-8C4C-4877-9AE8-A8780672B760}"/>
                  </a:ext>
                </a:extLst>
              </p:cNvPr>
              <p:cNvSpPr txBox="1"/>
              <p:nvPr/>
            </p:nvSpPr>
            <p:spPr>
              <a:xfrm>
                <a:off x="10281521" y="3212151"/>
                <a:ext cx="1657260" cy="6463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rata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rata</m:t>
                      </m:r>
                      <m:d>
                        <m:dPr>
                          <m:ctrlPr>
                            <a:rPr lang="en-ID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ID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49C390-8C4C-4877-9AE8-A8780672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521" y="3212151"/>
                <a:ext cx="1657260" cy="64633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Arrow: Right 119">
            <a:extLst>
              <a:ext uri="{FF2B5EF4-FFF2-40B4-BE49-F238E27FC236}">
                <a16:creationId xmlns="" xmlns:a16="http://schemas.microsoft.com/office/drawing/2014/main" id="{D6D31D70-A99B-4DEF-81E9-D29EEE4C0336}"/>
              </a:ext>
            </a:extLst>
          </p:cNvPr>
          <p:cNvSpPr/>
          <p:nvPr/>
        </p:nvSpPr>
        <p:spPr>
          <a:xfrm>
            <a:off x="7463070" y="4141329"/>
            <a:ext cx="345698" cy="422293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="" xmlns:a16="http://schemas.microsoft.com/office/drawing/2014/main" id="{B3551B90-F00E-49E5-B334-5B8251EFEC2E}"/>
                  </a:ext>
                </a:extLst>
              </p:cNvPr>
              <p:cNvSpPr txBox="1"/>
              <p:nvPr/>
            </p:nvSpPr>
            <p:spPr>
              <a:xfrm>
                <a:off x="7532488" y="3948544"/>
                <a:ext cx="3744693" cy="601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dirty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acc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acc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3551B90-F00E-49E5-B334-5B8251EF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488" y="3948544"/>
                <a:ext cx="3744693" cy="601768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="" xmlns:a16="http://schemas.microsoft.com/office/drawing/2014/main" id="{9B129A9F-BC96-44AB-B0F2-764A45B86B99}"/>
                  </a:ext>
                </a:extLst>
              </p:cNvPr>
              <p:cNvSpPr txBox="1"/>
              <p:nvPr/>
            </p:nvSpPr>
            <p:spPr>
              <a:xfrm>
                <a:off x="8258411" y="4574448"/>
                <a:ext cx="2663562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129A9F-BC96-44AB-B0F2-764A45B86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11" y="4574448"/>
                <a:ext cx="2663562" cy="491288"/>
              </a:xfrm>
              <a:prstGeom prst="rect">
                <a:avLst/>
              </a:prstGeom>
              <a:blipFill rotWithShape="0">
                <a:blip r:embed="rId2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="" xmlns:a16="http://schemas.microsoft.com/office/drawing/2014/main" id="{103F339C-F181-4F55-85A2-4F7D489CD46B}"/>
                  </a:ext>
                </a:extLst>
              </p:cNvPr>
              <p:cNvSpPr txBox="1"/>
              <p:nvPr/>
            </p:nvSpPr>
            <p:spPr>
              <a:xfrm>
                <a:off x="8258411" y="5105804"/>
                <a:ext cx="2150001" cy="402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en-ID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3F339C-F181-4F55-85A2-4F7D489CD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11" y="5105804"/>
                <a:ext cx="2150001" cy="402482"/>
              </a:xfrm>
              <a:prstGeom prst="rect">
                <a:avLst/>
              </a:prstGeom>
              <a:blipFill rotWithShape="0">
                <a:blip r:embed="rId25"/>
                <a:stretch>
                  <a:fillRect t="-7576" r="-48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="" xmlns:a16="http://schemas.microsoft.com/office/drawing/2014/main" id="{9B4C783A-FF3E-4BD0-BF72-AC1FCA4A46F2}"/>
                  </a:ext>
                </a:extLst>
              </p:cNvPr>
              <p:cNvSpPr txBox="1"/>
              <p:nvPr/>
            </p:nvSpPr>
            <p:spPr>
              <a:xfrm>
                <a:off x="5590476" y="3461458"/>
                <a:ext cx="2251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u="none" noProof="1"/>
                  <a:t>Kecepatan sesaat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en-US" sz="1800" b="1" i="0" u="none" noProof="1"/>
                  <a:t>)</a:t>
                </a:r>
                <a:endParaRPr lang="en-ID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4C783A-FF3E-4BD0-BF72-AC1FCA4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476" y="3461458"/>
                <a:ext cx="2251159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2168" t="-10000" r="-16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="" xmlns:a16="http://schemas.microsoft.com/office/drawing/2014/main" id="{2B6B4F40-3068-40C4-961D-11719556FC58}"/>
                  </a:ext>
                </a:extLst>
              </p:cNvPr>
              <p:cNvSpPr txBox="1"/>
              <p:nvPr/>
            </p:nvSpPr>
            <p:spPr>
              <a:xfrm>
                <a:off x="8268750" y="5477733"/>
                <a:ext cx="323000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ID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6B4F40-3068-40C4-961D-11719556F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750" y="5477733"/>
                <a:ext cx="3230007" cy="656013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0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62685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16="http://schemas.microsoft.com/office/drawing/2014/main" id="{6C60066E-636A-463A-9A0E-28B08C33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1426" y="6435707"/>
            <a:ext cx="2133600" cy="476250"/>
          </a:xfrm>
        </p:spPr>
        <p:txBody>
          <a:bodyPr/>
          <a:lstStyle/>
          <a:p>
            <a:fld id="{A8534ECB-FCC1-4C57-BA28-7BA0363295DD}" type="slidenum">
              <a:rPr lang="en-US" altLang="en-US">
                <a:solidFill>
                  <a:schemeClr val="tx1"/>
                </a:solidFill>
              </a:rPr>
              <a:pPr/>
              <a:t>8</a:t>
            </a:fld>
            <a:endParaRPr lang="en-US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F97C60F4-D35C-4FF4-BC61-5EC093FD4FEC}"/>
                  </a:ext>
                </a:extLst>
              </p:cNvPr>
              <p:cNvSpPr txBox="1"/>
              <p:nvPr/>
            </p:nvSpPr>
            <p:spPr>
              <a:xfrm>
                <a:off x="343482" y="889004"/>
                <a:ext cx="2072639" cy="68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7C60F4-D35C-4FF4-BC61-5EC093FD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889004"/>
                <a:ext cx="2072639" cy="684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B92AF22-32C0-4BEC-B25F-1F378029373B}"/>
              </a:ext>
            </a:extLst>
          </p:cNvPr>
          <p:cNvCxnSpPr>
            <a:cxnSpLocks/>
          </p:cNvCxnSpPr>
          <p:nvPr/>
        </p:nvCxnSpPr>
        <p:spPr>
          <a:xfrm>
            <a:off x="6095992" y="43591"/>
            <a:ext cx="0" cy="6374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C7921E4-5C26-43A4-BD01-3A6D24344176}"/>
              </a:ext>
            </a:extLst>
          </p:cNvPr>
          <p:cNvSpPr txBox="1"/>
          <p:nvPr/>
        </p:nvSpPr>
        <p:spPr>
          <a:xfrm>
            <a:off x="425054" y="2653139"/>
            <a:ext cx="1264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i="0" u="none" noProof="1"/>
              <a:t>Kelajuan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F7C056BC-91CC-4777-BD9A-F212E9E08945}"/>
                  </a:ext>
                </a:extLst>
              </p:cNvPr>
              <p:cNvSpPr txBox="1"/>
              <p:nvPr/>
            </p:nvSpPr>
            <p:spPr>
              <a:xfrm>
                <a:off x="0" y="1634455"/>
                <a:ext cx="5528846" cy="68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C056BC-91CC-4777-BD9A-F212E9E0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4455"/>
                <a:ext cx="5528846" cy="684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92904786-04C8-4744-8B44-33AEAB7D3535}"/>
                  </a:ext>
                </a:extLst>
              </p:cNvPr>
              <p:cNvSpPr txBox="1"/>
              <p:nvPr/>
            </p:nvSpPr>
            <p:spPr>
              <a:xfrm>
                <a:off x="272654" y="3985399"/>
                <a:ext cx="3556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altLang="en-US" sz="1800" b="1" i="0" u="none" noProof="1"/>
                  <a:t>Percepatan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1800" b="1" i="1" u="none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sz="1800" b="1" i="1" u="none" noProof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800" b="1" i="0" u="none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</m:acc>
                      </m:e>
                    </m:d>
                  </m:oMath>
                </a14:m>
                <a:endParaRPr lang="en-US" altLang="en-US" sz="1800" b="1" i="0" u="none" noProof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904786-04C8-4744-8B44-33AEAB7D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4" y="3985399"/>
                <a:ext cx="35563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699AAF7D-2BCF-4A95-BD72-857529535266}"/>
                  </a:ext>
                </a:extLst>
              </p:cNvPr>
              <p:cNvSpPr txBox="1"/>
              <p:nvPr/>
            </p:nvSpPr>
            <p:spPr>
              <a:xfrm>
                <a:off x="467334" y="4588667"/>
                <a:ext cx="3382953" cy="684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perubahan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kecepatan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waktu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99AAF7D-2BCF-4A95-BD72-857529535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34" y="4588667"/>
                <a:ext cx="3382953" cy="6844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>
            <a:extLst>
              <a:ext uri="{FF2B5EF4-FFF2-40B4-BE49-F238E27FC236}">
                <a16:creationId xmlns="" xmlns:a16="http://schemas.microsoft.com/office/drawing/2014/main" id="{56DBEE90-DE67-42B6-B7D7-B0A8F8C645F1}"/>
              </a:ext>
            </a:extLst>
          </p:cNvPr>
          <p:cNvSpPr/>
          <p:nvPr/>
        </p:nvSpPr>
        <p:spPr>
          <a:xfrm>
            <a:off x="3930596" y="4470518"/>
            <a:ext cx="220548" cy="1141548"/>
          </a:xfrm>
          <a:prstGeom prst="leftBrace">
            <a:avLst>
              <a:gd name="adj1" fmla="val 8333"/>
              <a:gd name="adj2" fmla="val 47711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="" xmlns:a16="http://schemas.microsoft.com/office/drawing/2014/main" id="{D1BEE921-163F-4685-A3B5-F1635FEC336D}"/>
                  </a:ext>
                </a:extLst>
              </p:cNvPr>
              <p:cNvSpPr txBox="1"/>
              <p:nvPr/>
            </p:nvSpPr>
            <p:spPr>
              <a:xfrm>
                <a:off x="4238235" y="4255336"/>
                <a:ext cx="1373744" cy="6463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esaat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ID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BEE921-163F-4685-A3B5-F1635FEC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35" y="4255336"/>
                <a:ext cx="1373744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CBBFB638-39B0-47DD-9CC5-4F80E2EC29DE}"/>
                  </a:ext>
                </a:extLst>
              </p:cNvPr>
              <p:cNvSpPr txBox="1"/>
              <p:nvPr/>
            </p:nvSpPr>
            <p:spPr>
              <a:xfrm>
                <a:off x="4182134" y="5411947"/>
                <a:ext cx="1657260" cy="646331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rata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rata</m:t>
                      </m:r>
                      <m:d>
                        <m:dPr>
                          <m:ctrlPr>
                            <a:rPr lang="en-ID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ID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ID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BFB638-39B0-47DD-9CC5-4F80E2EC2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34" y="5411947"/>
                <a:ext cx="1657260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EB648171-E3A2-416F-B604-12FD50AD3CFE}"/>
                  </a:ext>
                </a:extLst>
              </p:cNvPr>
              <p:cNvSpPr txBox="1"/>
              <p:nvPr/>
            </p:nvSpPr>
            <p:spPr>
              <a:xfrm>
                <a:off x="425054" y="518291"/>
                <a:ext cx="27840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1800" b="1" i="0" u="none" noProof="1" smtClean="0"/>
                  <a:t>Kecepatan rata-rata </a:t>
                </a:r>
                <a:r>
                  <a:rPr lang="en-US" altLang="en-US" sz="1800" b="1" i="0" u="none" noProof="1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sz="1800" b="1" i="0" u="none" noProof="1"/>
                  <a:t>)</a:t>
                </a:r>
                <a:endParaRPr lang="en-ID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648171-E3A2-416F-B604-12FD50AD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4" y="518291"/>
                <a:ext cx="278405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6C8E5188-245D-40D7-A10C-23CCFA2DCE6A}"/>
                  </a:ext>
                </a:extLst>
              </p:cNvPr>
              <p:cNvSpPr txBox="1"/>
              <p:nvPr/>
            </p:nvSpPr>
            <p:spPr>
              <a:xfrm>
                <a:off x="396655" y="2969975"/>
                <a:ext cx="3382953" cy="636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Jarak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waktu</m:t>
                          </m:r>
                        </m:den>
                      </m:f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8E5188-245D-40D7-A10C-23CCFA2D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2969975"/>
                <a:ext cx="3382953" cy="6366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4D14CB29-1620-4EA6-BA43-AD37814654D5}"/>
                  </a:ext>
                </a:extLst>
              </p:cNvPr>
              <p:cNvSpPr txBox="1"/>
              <p:nvPr/>
            </p:nvSpPr>
            <p:spPr>
              <a:xfrm>
                <a:off x="6390450" y="125892"/>
                <a:ext cx="3556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en-US" sz="1800" b="1" i="0" u="none" noProof="1" smtClean="0"/>
                  <a:t>Percepatan s</a:t>
                </a:r>
                <a14:m>
                  <m:oMath xmlns:m="http://schemas.openxmlformats.org/officeDocument/2006/math">
                    <m:r>
                      <a:rPr lang="en-US" altLang="en-US" sz="1800" b="1" i="0" u="none" noProof="1" smtClean="0">
                        <a:latin typeface="Cambria Math" panose="02040503050406030204" pitchFamily="18" charset="0"/>
                      </a:rPr>
                      <m:t>𝐞𝐬𝐚𝐚𝐭</m:t>
                    </m:r>
                    <m:r>
                      <a:rPr lang="en-US" altLang="en-US" sz="1800" b="1" i="0" u="none" noProof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sz="1800" b="1" i="1" u="none" noProof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ID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1800" b="1" i="0" u="none" noProof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D14CB29-1620-4EA6-BA43-AD378146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450" y="125892"/>
                <a:ext cx="355637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3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="" xmlns:a16="http://schemas.microsoft.com/office/drawing/2014/main" id="{CF3A51E2-81A0-4F21-91DA-147417EB3079}"/>
                  </a:ext>
                </a:extLst>
              </p:cNvPr>
              <p:cNvSpPr txBox="1"/>
              <p:nvPr/>
            </p:nvSpPr>
            <p:spPr>
              <a:xfrm>
                <a:off x="6096000" y="527149"/>
                <a:ext cx="2072639" cy="618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F3A51E2-81A0-4F21-91DA-147417EB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7149"/>
                <a:ext cx="2072639" cy="6186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row: Right 55">
            <a:extLst>
              <a:ext uri="{FF2B5EF4-FFF2-40B4-BE49-F238E27FC236}">
                <a16:creationId xmlns="" xmlns:a16="http://schemas.microsoft.com/office/drawing/2014/main" id="{F0E8D1AC-4917-4E69-9F93-F6D241E2B762}"/>
              </a:ext>
            </a:extLst>
          </p:cNvPr>
          <p:cNvSpPr/>
          <p:nvPr/>
        </p:nvSpPr>
        <p:spPr>
          <a:xfrm>
            <a:off x="8239528" y="625350"/>
            <a:ext cx="345698" cy="422293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="" xmlns:a16="http://schemas.microsoft.com/office/drawing/2014/main" id="{C28102CB-19F0-4EC5-BA64-10F41E749B84}"/>
                  </a:ext>
                </a:extLst>
              </p:cNvPr>
              <p:cNvSpPr txBox="1"/>
              <p:nvPr/>
            </p:nvSpPr>
            <p:spPr>
              <a:xfrm>
                <a:off x="8272070" y="483902"/>
                <a:ext cx="3744693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dirty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ID" sz="1600" dirty="0"/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D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28102CB-19F0-4EC5-BA64-10F41E74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070" y="483902"/>
                <a:ext cx="3744693" cy="6233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="" xmlns:a16="http://schemas.microsoft.com/office/drawing/2014/main" id="{8586763F-1D66-4BDE-94D7-B67D85A7A161}"/>
                  </a:ext>
                </a:extLst>
              </p:cNvPr>
              <p:cNvSpPr txBox="1"/>
              <p:nvPr/>
            </p:nvSpPr>
            <p:spPr>
              <a:xfrm>
                <a:off x="8860535" y="1150018"/>
                <a:ext cx="2663562" cy="508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ID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586763F-1D66-4BDE-94D7-B67D85A7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35" y="1150018"/>
                <a:ext cx="2663562" cy="508409"/>
              </a:xfrm>
              <a:prstGeom prst="rect">
                <a:avLst/>
              </a:prstGeom>
              <a:blipFill rotWithShape="0">
                <a:blip r:embed="rId13"/>
                <a:stretch>
                  <a:fillRect r="-366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="" xmlns:a16="http://schemas.microsoft.com/office/drawing/2014/main" id="{CC9DA9CF-B805-4A68-B0FA-59F2862597C2}"/>
                  </a:ext>
                </a:extLst>
              </p:cNvPr>
              <p:cNvSpPr txBox="1"/>
              <p:nvPr/>
            </p:nvSpPr>
            <p:spPr>
              <a:xfrm>
                <a:off x="9069415" y="1701907"/>
                <a:ext cx="2150001" cy="402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en-ID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9DA9CF-B805-4A68-B0FA-59F286259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415" y="1701907"/>
                <a:ext cx="2150001" cy="402482"/>
              </a:xfrm>
              <a:prstGeom prst="rect">
                <a:avLst/>
              </a:prstGeom>
              <a:blipFill rotWithShape="0">
                <a:blip r:embed="rId14"/>
                <a:stretch>
                  <a:fillRect t="-6061" r="-48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A577EF76-AD6B-4AE9-BFA6-C71B260D7575}"/>
                  </a:ext>
                </a:extLst>
              </p:cNvPr>
              <p:cNvSpPr txBox="1"/>
              <p:nvPr/>
            </p:nvSpPr>
            <p:spPr>
              <a:xfrm>
                <a:off x="8786756" y="2104389"/>
                <a:ext cx="323000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ID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577EF76-AD6B-4AE9-BFA6-C71B260D7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756" y="2104389"/>
                <a:ext cx="3230007" cy="65601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="" xmlns:a16="http://schemas.microsoft.com/office/drawing/2014/main" id="{01F105DC-33D6-4CE7-A589-52A13047099E}"/>
                  </a:ext>
                </a:extLst>
              </p:cNvPr>
              <p:cNvSpPr txBox="1"/>
              <p:nvPr/>
            </p:nvSpPr>
            <p:spPr>
              <a:xfrm>
                <a:off x="6259168" y="4337487"/>
                <a:ext cx="1470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en-US" sz="1800" b="1" i="0" u="none" noProof="1"/>
                  <a:t>C</a:t>
                </a:r>
                <a14:m>
                  <m:oMath xmlns:m="http://schemas.openxmlformats.org/officeDocument/2006/math">
                    <m:r>
                      <a:rPr lang="en-US" altLang="en-US" sz="1800" b="1" i="0" u="none" noProof="1" smtClean="0">
                        <a:latin typeface="Cambria Math" panose="02040503050406030204" pitchFamily="18" charset="0"/>
                      </a:rPr>
                      <m:t>𝐨𝐧𝐭𝐨𝐡</m:t>
                    </m:r>
                  </m:oMath>
                </a14:m>
                <a:endParaRPr lang="en-US" altLang="en-US" sz="1800" b="1" i="0" u="none" noProof="1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F105DC-33D6-4CE7-A589-52A13047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68" y="4337487"/>
                <a:ext cx="1470163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73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5">
                <a:extLst>
                  <a:ext uri="{FF2B5EF4-FFF2-40B4-BE49-F238E27FC236}">
                    <a16:creationId xmlns="" xmlns:a16="http://schemas.microsoft.com/office/drawing/2014/main" id="{E1E19313-7FB7-4E89-90BE-2A3BBEFB6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9333" y="4694100"/>
                <a:ext cx="5962667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69875" indent="-269875" algn="just"/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Sebuah benda bergerak dengan persamaan posisi </a:t>
                </a:r>
                <a14:m>
                  <m:oMath xmlns:m="http://schemas.openxmlformats.org/officeDocument/2006/math"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en-US" sz="160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en-US" sz="1600" b="0" i="1" noProof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en-US" sz="1600" b="0" i="0" u="none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 dalam meter dan t dalam detik, tentukan:</a:t>
                </a:r>
              </a:p>
              <a:p>
                <a:pPr marL="269875" indent="-87313" algn="just">
                  <a:buAutoNum type="alphaLcPeriod"/>
                </a:pP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Kecepatan rata rata pada detik ke 1 sampai detik ke 3</a:t>
                </a:r>
              </a:p>
              <a:p>
                <a:pPr marL="269875" indent="-87313" algn="just">
                  <a:buAutoNum type="alphaLcPeriod"/>
                </a:pPr>
                <a:r>
                  <a:rPr lang="en-US" altLang="en-US" sz="1600" b="0" i="0" u="none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Kece</a:t>
                </a: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patan pada saat t = 2s</a:t>
                </a:r>
              </a:p>
              <a:p>
                <a:pPr marL="269875" indent="-87313" algn="just">
                  <a:buAutoNum type="alphaLcPeriod"/>
                </a:pPr>
                <a:r>
                  <a:rPr lang="en-US" altLang="en-US" sz="1600" b="0" i="0" u="none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Percepatan pada pada saat t = 3 s</a:t>
                </a:r>
              </a:p>
              <a:p>
                <a:pPr marL="269875" indent="-87313" algn="just">
                  <a:buFontTx/>
                  <a:buAutoNum type="alphaLcPeriod"/>
                </a:pPr>
                <a:r>
                  <a:rPr lang="en-US" altLang="en-US" sz="1600" b="0" i="0" u="none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</a:t>
                </a: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ercepatan rata rata pada detik ke 1 sampai detik ke 3</a:t>
                </a:r>
              </a:p>
            </p:txBody>
          </p:sp>
        </mc:Choice>
        <mc:Fallback xmlns=""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E19313-7FB7-4E89-90BE-2A3BBEFB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33" y="4694100"/>
                <a:ext cx="5962667" cy="1569660"/>
              </a:xfrm>
              <a:prstGeom prst="rect">
                <a:avLst/>
              </a:prstGeom>
              <a:blipFill rotWithShape="0">
                <a:blip r:embed="rId17"/>
                <a:stretch>
                  <a:fillRect l="-613" t="-1163" r="-511" b="-38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B648171-E3A2-416F-B604-12FD50AD3CFE}"/>
                  </a:ext>
                </a:extLst>
              </p:cNvPr>
              <p:cNvSpPr txBox="1"/>
              <p:nvPr/>
            </p:nvSpPr>
            <p:spPr>
              <a:xfrm>
                <a:off x="6287752" y="2744116"/>
                <a:ext cx="27840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b="1" noProof="1" smtClean="0"/>
                  <a:t>Percepa</a:t>
                </a:r>
                <a:r>
                  <a:rPr lang="en-US" altLang="en-US" sz="1800" b="1" i="0" u="none" noProof="1" smtClean="0"/>
                  <a:t>tan rata-rata </a:t>
                </a:r>
                <a:r>
                  <a:rPr lang="en-US" altLang="en-US" sz="1800" b="1" i="0" u="none" noProof="1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ID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altLang="en-US" sz="1800" b="1" i="0" u="none" noProof="1"/>
                  <a:t>)</a:t>
                </a:r>
                <a:endParaRPr lang="en-I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648171-E3A2-416F-B604-12FD50AD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52" y="2744116"/>
                <a:ext cx="2784051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7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F97C60F4-D35C-4FF4-BC61-5EC093FD4FEC}"/>
                  </a:ext>
                </a:extLst>
              </p:cNvPr>
              <p:cNvSpPr txBox="1"/>
              <p:nvPr/>
            </p:nvSpPr>
            <p:spPr>
              <a:xfrm>
                <a:off x="6259168" y="3040912"/>
                <a:ext cx="2072639" cy="684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ID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7C60F4-D35C-4FF4-BC61-5EC093FD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68" y="3040912"/>
                <a:ext cx="2072639" cy="68441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9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BFBF04-6089-4172-931F-D20741C609B7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C06FF64-F376-4A05-A883-30CCD89FB7E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="" xmlns:a16="http://schemas.microsoft.com/office/drawing/2014/main" id="{98590D1B-9C82-4C8F-B75B-CFFCA82A4BE8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1155153-9B3E-4EE8-999E-16ECCA32A935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86A08B6-C4AF-4616-8307-1DC62F4695BD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BDE1203A-5FC0-4C60-B7CD-17253218A866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="" xmlns:a16="http://schemas.microsoft.com/office/drawing/2014/main" id="{68EF53B7-2D8B-400C-B00A-E45C7920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1662" y="6456239"/>
            <a:ext cx="2133600" cy="476250"/>
          </a:xfrm>
        </p:spPr>
        <p:txBody>
          <a:bodyPr/>
          <a:lstStyle/>
          <a:p>
            <a:fld id="{6FF63B7B-77FC-487F-8263-ABF7D5431FCF}" type="slidenum">
              <a:rPr lang="en-US" altLang="en-US">
                <a:solidFill>
                  <a:schemeClr val="tx1"/>
                </a:solidFill>
              </a:rPr>
              <a:pPr/>
              <a:t>9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="" xmlns:a16="http://schemas.microsoft.com/office/drawing/2014/main" id="{619B0C06-EE66-4E41-B614-0FD44CD6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700" y="2916114"/>
            <a:ext cx="785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3200" b="0" i="0" u="none">
              <a:latin typeface="Times New Roman" panose="02020603050405020304" pitchFamily="18" charset="0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="" xmlns:a16="http://schemas.microsoft.com/office/drawing/2014/main" id="{725276EE-AD70-4F81-8111-81D34A28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925" y="3143127"/>
            <a:ext cx="8397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200" b="0" i="0" u="none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5">
                <a:extLst>
                  <a:ext uri="{FF2B5EF4-FFF2-40B4-BE49-F238E27FC236}">
                    <a16:creationId xmlns="" xmlns:a16="http://schemas.microsoft.com/office/drawing/2014/main" id="{63A08892-BF5D-40D7-94E2-1E0F6D6E9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334" y="217690"/>
                <a:ext cx="5797204" cy="1323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69875" indent="-269875" algn="just"/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Sebuah partikel bergerak dengan kecepatan sebagai fungsi posisi </a:t>
                </a:r>
                <a14:m>
                  <m:oMath xmlns:m="http://schemas.openxmlformats.org/officeDocument/2006/math"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1600" b="0" i="1" noProof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dalam m/s</a:t>
                </a:r>
                <a:r>
                  <a:rPr lang="en-US" altLang="en-US" sz="1600" baseline="30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x dalam meter. Jika pada keadaan awal x</a:t>
                </a:r>
                <a:r>
                  <a:rPr lang="en-US" altLang="en-US" sz="1600" baseline="-250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kecepatannya 10 m/s. Tentukan :</a:t>
                </a:r>
              </a:p>
              <a:p>
                <a:pPr marL="342900" indent="-342900" algn="just">
                  <a:buAutoNum type="alphaLcPeriod"/>
                </a:pP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Kecepatan partikel pada saat x= 2m</a:t>
                </a:r>
              </a:p>
              <a:p>
                <a:pPr marL="342900" indent="-342900" algn="just">
                  <a:buAutoNum type="alphaLcPeriod"/>
                </a:pPr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Percepatan partikel pada saat v = 15 m/s</a:t>
                </a:r>
              </a:p>
            </p:txBody>
          </p:sp>
        </mc:Choice>
        <mc:Fallback xmlns="">
          <p:sp>
            <p:nvSpPr>
              <p:cNvPr id="2" name="Text 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A08892-BF5D-40D7-94E2-1E0F6D6E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34" y="217690"/>
                <a:ext cx="5797204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631" t="-1382" r="-526" b="-50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3B028B-F8A5-4BA7-BB2D-D679D1CABE3E}"/>
              </a:ext>
            </a:extLst>
          </p:cNvPr>
          <p:cNvSpPr txBox="1"/>
          <p:nvPr/>
        </p:nvSpPr>
        <p:spPr>
          <a:xfrm>
            <a:off x="343482" y="1788130"/>
            <a:ext cx="1470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b="1" noProof="1"/>
              <a:t>Jawab:</a:t>
            </a:r>
            <a:endParaRPr lang="en-US" altLang="en-US" sz="1800" b="1" i="0" u="none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>
                <a:extLst>
                  <a:ext uri="{FF2B5EF4-FFF2-40B4-BE49-F238E27FC236}">
                    <a16:creationId xmlns="" xmlns:a16="http://schemas.microsoft.com/office/drawing/2014/main" id="{667E9606-AE70-435C-8907-15C82849A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796" y="2266165"/>
                <a:ext cx="579720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269875" indent="-269875" algn="just"/>
                <a:r>
                  <a:rPr lang="en-US" altLang="en-US" sz="16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 </a:t>
                </a:r>
                <a14:m>
                  <m:oMath xmlns:m="http://schemas.openxmlformats.org/officeDocument/2006/math">
                    <m:r>
                      <a:rPr lang="en-US" altLang="en-US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en-US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en-US" sz="1600" i="1" noProof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en-US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en-US" sz="1600" i="1" noProof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+1 </m:t>
                    </m:r>
                  </m:oMath>
                </a14:m>
                <a:endParaRPr lang="en-US" altLang="en-US" sz="1600" noProof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7E9606-AE70-435C-8907-15C82849A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96" y="2266165"/>
                <a:ext cx="579720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526" t="-5455" b="-236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A04721A8-13DA-4541-91AC-2343A8710060}"/>
              </a:ext>
            </a:extLst>
          </p:cNvPr>
          <p:cNvCxnSpPr>
            <a:cxnSpLocks/>
          </p:cNvCxnSpPr>
          <p:nvPr/>
        </p:nvCxnSpPr>
        <p:spPr>
          <a:xfrm>
            <a:off x="6095992" y="43591"/>
            <a:ext cx="0" cy="6374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8D9CA44F-3152-4FB3-A37D-43660F774590}"/>
              </a:ext>
            </a:extLst>
          </p:cNvPr>
          <p:cNvSpPr txBox="1"/>
          <p:nvPr/>
        </p:nvSpPr>
        <p:spPr>
          <a:xfrm>
            <a:off x="75375" y="2714006"/>
            <a:ext cx="62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87313" algn="just">
              <a:buAutoNum type="alphaLcPeriod"/>
            </a:pP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Kecepatan rata rata pada detik ke 1 sampai detik ke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288E113-7F2E-4C6A-8487-B3D4D72FBA36}"/>
              </a:ext>
            </a:extLst>
          </p:cNvPr>
          <p:cNvSpPr txBox="1"/>
          <p:nvPr/>
        </p:nvSpPr>
        <p:spPr>
          <a:xfrm>
            <a:off x="87567" y="4958395"/>
            <a:ext cx="4611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2" algn="just"/>
            <a:r>
              <a:rPr lang="en-US" altLang="en-US" sz="1800" b="0" i="0" u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b. Kece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patan pada saat t = 2s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3ADBBD0C-C37B-433C-95E7-C7459B5B51C1}"/>
              </a:ext>
            </a:extLst>
          </p:cNvPr>
          <p:cNvSpPr txBox="1"/>
          <p:nvPr/>
        </p:nvSpPr>
        <p:spPr>
          <a:xfrm>
            <a:off x="5930538" y="1180518"/>
            <a:ext cx="443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2" algn="just"/>
            <a:r>
              <a:rPr lang="en-US" altLang="en-US" sz="1800" b="0" i="0" u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c.  Percepatan pada pada saat t = 3 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8B5310F-2E69-4902-BDE3-AFD855AAAB3A}"/>
              </a:ext>
            </a:extLst>
          </p:cNvPr>
          <p:cNvSpPr txBox="1"/>
          <p:nvPr/>
        </p:nvSpPr>
        <p:spPr>
          <a:xfrm>
            <a:off x="6092116" y="3584209"/>
            <a:ext cx="62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2" algn="just"/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altLang="en-US" sz="1800" b="0" i="0" u="none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18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ercepatan rata rata pada detik ke 1 sampai detik ke 3</a:t>
            </a:r>
          </a:p>
        </p:txBody>
      </p:sp>
    </p:spTree>
    <p:extLst>
      <p:ext uri="{BB962C8B-B14F-4D97-AF65-F5344CB8AC3E}">
        <p14:creationId xmlns:p14="http://schemas.microsoft.com/office/powerpoint/2010/main" val="647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697</Words>
  <Application>Microsoft Office PowerPoint</Application>
  <PresentationFormat>Widescreen</PresentationFormat>
  <Paragraphs>242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Arial Unicode MS</vt:lpstr>
      <vt:lpstr>Adobe Caslon Pro Bold</vt:lpstr>
      <vt:lpstr>Arial</vt:lpstr>
      <vt:lpstr>Arial Black</vt:lpstr>
      <vt:lpstr>Avenir Next LT Pro</vt:lpstr>
      <vt:lpstr>Calibri</vt:lpstr>
      <vt:lpstr>Calibri Light</vt:lpstr>
      <vt:lpstr>Cambria Math</vt:lpstr>
      <vt:lpstr>Comic Sans MS</vt:lpstr>
      <vt:lpstr>Myriad Arabic</vt:lpstr>
      <vt:lpstr>Myriad Pro</vt:lpstr>
      <vt:lpstr>Raleway SemiBold</vt:lpstr>
      <vt:lpstr>Symbol</vt:lpstr>
      <vt:lpstr>Times New Roman</vt:lpstr>
      <vt:lpstr>Wingdings</vt:lpstr>
      <vt:lpstr>Office Theme</vt:lpstr>
      <vt:lpstr>公式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JARAK DAN PERPINDAHAN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IIM FATIMAH</cp:lastModifiedBy>
  <cp:revision>13</cp:revision>
  <dcterms:created xsi:type="dcterms:W3CDTF">2020-07-19T14:34:38Z</dcterms:created>
  <dcterms:modified xsi:type="dcterms:W3CDTF">2023-09-05T02:27:51Z</dcterms:modified>
</cp:coreProperties>
</file>