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55" r:id="rId4"/>
    <p:sldId id="356" r:id="rId5"/>
    <p:sldId id="357" r:id="rId6"/>
    <p:sldId id="342" r:id="rId7"/>
    <p:sldId id="344" r:id="rId8"/>
    <p:sldId id="345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A21CFF-7471-4649-A18F-B83B0737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0EE318-DF8D-4066-8468-C56DAAEA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8F7BD3-E5E6-44CE-BA7E-E3ECB11A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592583-FA4C-4777-9497-F9A77C71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429A57-BABD-4115-AC61-351556C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E6D5D-8A30-44D4-A50D-1E55DEA2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60C3A6-1A58-4CBE-9528-61DC4FAA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3EE27F-B662-4A86-B3D5-BDDC6713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CB03EE-42E0-47F7-90C0-E004498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0619F-083D-4630-A0B8-B23CDB62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80AB568-D1CC-42C9-87D5-4FAB116BF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64A9056-985D-4D0E-8238-A3E0D01A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8C56C0-66B9-4275-9558-C3F928D2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C50E9D-4534-43C7-8A2B-030A1CE5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54E525-D6FF-4531-99AD-2B9A990C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B757B-7C3B-4EC2-B864-578E671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4588E-D111-474A-8B03-DE9C6670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46B755-67D7-49DC-8D6E-57AA829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B4FE9D-AD6B-4DF0-980D-84E0DAAA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11E0E-C390-42C9-9760-661AD6EB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31BB3-7F11-4CB3-8EA7-FB5156A3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2FF243-1FCB-4591-8C00-56098370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B3C451-D035-4F83-8DAC-F998372B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FC773A-8E6C-4AE8-B763-05EC6CCC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AF56FB-5858-467D-8871-12BF0B4A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86BE1-B980-446B-A3E7-8F1ADD3B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58DE18-1856-4F31-A494-F364F39DE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0993D6-833C-4829-9D9D-06994B93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ABF7A9-8899-4453-9560-B9DFF66F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5A05C0-9D1B-4FCE-849C-1287E5E8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C4E33D-5893-49D4-9B8C-1BF2AD4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B1592-FDB8-4F81-8088-40C7E576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64499-D3A6-4985-BDA5-E71191CD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D936FB-BCEF-4BE4-8C2E-7739A3A2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1D25AB-DB06-4BF3-8116-973E240B5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F53D85-3D24-4496-B508-B6A6BADE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0F6F0E-FF39-47B6-AA35-4C0B8C02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62F35ED-E87A-4FF3-B96E-E179A705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2EFC9-C383-46E7-A5DB-844953D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FBF2B-D8FD-4580-B16E-A0CAA2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C74F739-C68A-46A7-8189-5CF5B135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43BAB4-E3F7-4A01-A547-EE58D9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E6F8AB-253E-4B14-934B-005F1624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97C5C16-4E9D-4585-8292-CE8DB818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DB95A2-6652-473E-A278-2A0E92D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C556C8-A39D-4EA8-95DE-2BF2CAC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95FD-108F-42B5-9BB2-8503F0D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4B314B-A142-4F94-959A-E45134BD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405C31-7323-4513-B415-28B48F39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17BB7C-ECFA-4219-81F5-452047C7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AB5D49-50D6-41F0-B844-A7CC428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C91ABC-EBA1-4075-92D2-3654576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7E7F4-6C69-4FEA-952E-36C71936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1112FE-33FE-423A-8A2B-DB7E47E8D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713FE3-1AF0-4731-B770-F78B065A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F41A7E-5C6A-4E27-84CC-5E25601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33EE10-C81A-44B7-9B74-C7853F5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8349FC-F684-4174-90A4-E7F185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5B2118-AA01-497D-861E-B6128E6D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14AA3D-DA8A-434F-B773-5ECAD4B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E51103-2062-4DE7-B997-B9BF91C7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4BBB-7BC7-41E7-ADEB-550DBE9BAA5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5BA7D2-5E73-47EB-8856-9A077280A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2DABB9-C95D-42BB-8266-575CC995E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1415B-79A6-4F94-A6F6-0C73623DE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949954-42D9-430A-B6A5-2508D2B55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A8652-C9D1-43D4-8A3A-0C61D62C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649" b="20698"/>
          <a:stretch/>
        </p:blipFill>
        <p:spPr>
          <a:xfrm>
            <a:off x="0" y="1046266"/>
            <a:ext cx="12192000" cy="5425507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966ECB8-3E49-45BD-AB76-D7D4AE457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F9208CF-E82C-47AB-AD95-3B48C71FE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B1C08EB-40BD-4144-87AE-010CA6E2108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5B0E824-8B32-4120-B483-1B3E3945F94B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66AFB2E6-818A-4EAB-85FB-7E3224A3BF4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67FCA0F-3E02-497B-B004-573457CBD567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18164318-2696-4E10-B1DE-17776B47E93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B351B1F9-38AE-4F9E-ADAA-ECF7BBDBEF0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A31E2C45-A5DE-43B1-A979-2E3680E0368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103055D0-AF51-42C9-ACC4-A34A51AAAFB9}"/>
              </a:ext>
            </a:extLst>
          </p:cNvPr>
          <p:cNvSpPr txBox="1">
            <a:spLocks/>
          </p:cNvSpPr>
          <p:nvPr/>
        </p:nvSpPr>
        <p:spPr>
          <a:xfrm>
            <a:off x="1488263" y="4031093"/>
            <a:ext cx="9215474" cy="1175658"/>
          </a:xfrm>
          <a:prstGeom prst="rect">
            <a:avLst/>
          </a:prstGeo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Kinematika</a:t>
            </a:r>
            <a:r>
              <a:rPr lang="en-US" sz="72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Partikel</a:t>
            </a:r>
            <a:endParaRPr lang="en-ID" sz="72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7D6F9E7-DCFA-4580-AEAE-6D126B888FB6}"/>
              </a:ext>
            </a:extLst>
          </p:cNvPr>
          <p:cNvSpPr txBox="1">
            <a:spLocks/>
          </p:cNvSpPr>
          <p:nvPr/>
        </p:nvSpPr>
        <p:spPr>
          <a:xfrm>
            <a:off x="4836610" y="5691259"/>
            <a:ext cx="2518780" cy="517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Fisika</a:t>
            </a: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Dasar</a:t>
            </a: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9150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xmlns="" id="{68EF53B7-2D8B-400C-B00A-E45C7920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1662" y="6456239"/>
            <a:ext cx="2133600" cy="476250"/>
          </a:xfrm>
        </p:spPr>
        <p:txBody>
          <a:bodyPr/>
          <a:lstStyle/>
          <a:p>
            <a:fld id="{6FF63B7B-77FC-487F-8263-ABF7D5431FCF}" type="slidenum">
              <a:rPr lang="en-US" altLang="en-US">
                <a:solidFill>
                  <a:schemeClr val="tx1"/>
                </a:solidFill>
              </a:rPr>
              <a:pPr/>
              <a:t>2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xmlns="" id="{730278FB-0BCE-454F-A328-8D6BBDB4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600" y="471364"/>
            <a:ext cx="830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0" u="none" dirty="0"/>
              <a:t>KONSEP PERCEPATAN DAN PERLAMBATAN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xmlns="" id="{ABAADF5A-C93F-473D-9306-AD35933A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125" y="1695327"/>
            <a:ext cx="163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0" i="0" u="none" noProof="1">
                <a:latin typeface="Comic Sans MS" panose="030F0702030302020204" pitchFamily="66" charset="0"/>
              </a:rPr>
              <a:t> </a:t>
            </a:r>
            <a:r>
              <a:rPr lang="en-US" altLang="en-US" sz="3200" i="0" u="none" noProof="1">
                <a:latin typeface="Comic Sans MS" panose="030F0702030302020204" pitchFamily="66" charset="0"/>
              </a:rPr>
              <a:t>Naik, </a:t>
            </a:r>
            <a:endParaRPr lang="en-US" altLang="en-US" sz="3200" b="0" i="0" u="none" noProof="1">
              <a:latin typeface="Comic Sans MS" panose="030F0702030302020204" pitchFamily="66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619B0C06-EE66-4E41-B614-0FD44CD6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700" y="2916114"/>
            <a:ext cx="785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3200" b="0" i="0" u="none">
              <a:latin typeface="Times New Roman" panose="02020603050405020304" pitchFamily="18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xmlns="" id="{725276EE-AD70-4F81-8111-81D34A28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925" y="3143127"/>
            <a:ext cx="839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200" b="0" i="0" u="none">
              <a:latin typeface="Times New Roman" panose="02020603050405020304" pitchFamily="18" charset="0"/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xmlns="" id="{F860DF36-24BE-4212-810E-E3CFB944C6B3}"/>
              </a:ext>
            </a:extLst>
          </p:cNvPr>
          <p:cNvGrpSpPr>
            <a:grpSpLocks/>
          </p:cNvGrpSpPr>
          <p:nvPr/>
        </p:nvGrpSpPr>
        <p:grpSpPr bwMode="auto">
          <a:xfrm>
            <a:off x="4242900" y="2503364"/>
            <a:ext cx="392112" cy="830263"/>
            <a:chOff x="1565" y="1444"/>
            <a:chExt cx="247" cy="523"/>
          </a:xfrm>
        </p:grpSpPr>
        <p:sp>
          <p:nvSpPr>
            <p:cNvPr id="19" name="Line 15">
              <a:extLst>
                <a:ext uri="{FF2B5EF4-FFF2-40B4-BE49-F238E27FC236}">
                  <a16:creationId xmlns:a16="http://schemas.microsoft.com/office/drawing/2014/main" xmlns="" id="{2ED804EC-0BBB-44D7-8797-262D7D93D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1686"/>
              <a:ext cx="0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xmlns="" id="{F7944CC6-3E98-480F-BF30-C88167CA7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1444"/>
              <a:ext cx="2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0" i="0" u="none"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xmlns="" id="{1D8CA65E-6A2C-4300-ADCD-A53FA63B1F9D}"/>
              </a:ext>
            </a:extLst>
          </p:cNvPr>
          <p:cNvGrpSpPr>
            <a:grpSpLocks/>
          </p:cNvGrpSpPr>
          <p:nvPr/>
        </p:nvGrpSpPr>
        <p:grpSpPr bwMode="auto">
          <a:xfrm>
            <a:off x="3199912" y="2533527"/>
            <a:ext cx="504825" cy="977900"/>
            <a:chOff x="908" y="1463"/>
            <a:chExt cx="318" cy="616"/>
          </a:xfrm>
        </p:grpSpPr>
        <p:sp>
          <p:nvSpPr>
            <p:cNvPr id="22" name="Line 14">
              <a:extLst>
                <a:ext uri="{FF2B5EF4-FFF2-40B4-BE49-F238E27FC236}">
                  <a16:creationId xmlns:a16="http://schemas.microsoft.com/office/drawing/2014/main" xmlns="" id="{E25F088C-128D-4D91-81CF-453E42B47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6" y="1463"/>
              <a:ext cx="0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xmlns="" id="{9AC8BB16-3A78-46E4-9936-DB65F6499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155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0" u="none">
                  <a:latin typeface="Times New Roman" panose="02020603050405020304" pitchFamily="18" charset="0"/>
                </a:rPr>
                <a:t>v</a:t>
              </a:r>
            </a:p>
          </p:txBody>
        </p:sp>
      </p:grpSp>
      <p:sp>
        <p:nvSpPr>
          <p:cNvPr id="24" name="Text Box 7">
            <a:extLst>
              <a:ext uri="{FF2B5EF4-FFF2-40B4-BE49-F238E27FC236}">
                <a16:creationId xmlns:a16="http://schemas.microsoft.com/office/drawing/2014/main" xmlns="" id="{89667CF0-F2A4-4F9A-B1EE-70E98B50D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312" y="4144839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b="0" i="0" u="none" noProof="1">
                <a:latin typeface="Comic Sans MS" panose="030F0702030302020204" pitchFamily="66" charset="0"/>
              </a:rPr>
              <a:t> </a:t>
            </a:r>
            <a:r>
              <a:rPr lang="en-US" altLang="en-US" sz="3200" i="0" u="none" noProof="1">
                <a:latin typeface="Comic Sans MS" panose="030F0702030302020204" pitchFamily="66" charset="0"/>
              </a:rPr>
              <a:t>Turun</a:t>
            </a:r>
            <a:r>
              <a:rPr lang="en-US" altLang="en-US" sz="3200" i="0" u="none">
                <a:latin typeface="Comic Sans MS" panose="030F0702030302020204" pitchFamily="66" charset="0"/>
              </a:rPr>
              <a:t>,</a:t>
            </a:r>
            <a:r>
              <a:rPr lang="en-US" altLang="en-US" sz="3200" i="0" u="none" noProof="1"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xmlns="" id="{942F8BC3-3165-4AFA-9225-E8AB495E5FF6}"/>
              </a:ext>
            </a:extLst>
          </p:cNvPr>
          <p:cNvGrpSpPr>
            <a:grpSpLocks/>
          </p:cNvGrpSpPr>
          <p:nvPr/>
        </p:nvGrpSpPr>
        <p:grpSpPr bwMode="auto">
          <a:xfrm>
            <a:off x="4242900" y="4863977"/>
            <a:ext cx="392112" cy="742950"/>
            <a:chOff x="1565" y="2930"/>
            <a:chExt cx="247" cy="468"/>
          </a:xfrm>
        </p:grpSpPr>
        <p:sp>
          <p:nvSpPr>
            <p:cNvPr id="26" name="Line 10">
              <a:extLst>
                <a:ext uri="{FF2B5EF4-FFF2-40B4-BE49-F238E27FC236}">
                  <a16:creationId xmlns:a16="http://schemas.microsoft.com/office/drawing/2014/main" xmlns="" id="{4485D23C-9222-49BF-A151-800460F91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3118"/>
              <a:ext cx="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xmlns="" id="{0505215F-57AD-4E5D-B367-BA7476C62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930"/>
              <a:ext cx="2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0" i="0" u="none"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xmlns="" id="{A853B76C-58A3-4D10-8EE1-56D81FE6018C}"/>
              </a:ext>
            </a:extLst>
          </p:cNvPr>
          <p:cNvGrpSpPr>
            <a:grpSpLocks/>
          </p:cNvGrpSpPr>
          <p:nvPr/>
        </p:nvGrpSpPr>
        <p:grpSpPr bwMode="auto">
          <a:xfrm>
            <a:off x="3199912" y="4949702"/>
            <a:ext cx="504825" cy="922337"/>
            <a:chOff x="908" y="2985"/>
            <a:chExt cx="318" cy="581"/>
          </a:xfrm>
        </p:grpSpPr>
        <p:sp>
          <p:nvSpPr>
            <p:cNvPr id="29" name="Line 9">
              <a:extLst>
                <a:ext uri="{FF2B5EF4-FFF2-40B4-BE49-F238E27FC236}">
                  <a16:creationId xmlns:a16="http://schemas.microsoft.com/office/drawing/2014/main" xmlns="" id="{08761045-7527-4382-8644-8DEED17B9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30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xmlns="" id="{012CA792-B8AD-41BF-A3C4-1948A6903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29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i="0" u="none">
                  <a:latin typeface="Times New Roman" panose="02020603050405020304" pitchFamily="18" charset="0"/>
                </a:rPr>
                <a:t>v</a:t>
              </a:r>
            </a:p>
          </p:txBody>
        </p:sp>
      </p:grpSp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02DD91D-8630-4B76-92C3-95F6916B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600" y="1692152"/>
            <a:ext cx="3144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u="none">
                <a:latin typeface="Comic Sans MS" panose="030F0702030302020204" pitchFamily="66" charset="0"/>
              </a:rPr>
              <a:t>DIPERLAMBAT</a:t>
            </a: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xmlns="" id="{6AA220AE-27C7-454D-BEF2-BD909A76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512" y="4216277"/>
            <a:ext cx="2730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u="none">
                <a:latin typeface="Comic Sans MS" panose="030F0702030302020204" pitchFamily="66" charset="0"/>
              </a:rPr>
              <a:t>DIPERCEPAT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xmlns="" id="{569D23A2-456B-40E6-9599-2418DED8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775" y="1263527"/>
            <a:ext cx="2499274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 u="none"/>
              <a:t>BOLA DILEMPAR KE ATAS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xmlns="" id="{DDBB07C3-2AAF-4CA5-8F5E-E3ED05E16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212" y="3784477"/>
            <a:ext cx="2585516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 u="none"/>
              <a:t>BOLA JATUH  (KE BAWAH)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xmlns="" id="{14419580-6AFC-4102-B317-1201956B2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100" y="2677989"/>
            <a:ext cx="365760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noProof="1"/>
              <a:t>a berlawanan dengan v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xmlns="" id="{87324296-A891-4426-885B-36E4979DC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100" y="5198939"/>
            <a:ext cx="2952750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noProof="1"/>
              <a:t>a searah dengan v</a:t>
            </a:r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xmlns="" id="{F4B63084-1C86-4442-8B07-5ED0A6DAE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100" y="2271589"/>
            <a:ext cx="1296987" cy="28892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2">
            <a:extLst>
              <a:ext uri="{FF2B5EF4-FFF2-40B4-BE49-F238E27FC236}">
                <a16:creationId xmlns:a16="http://schemas.microsoft.com/office/drawing/2014/main" xmlns="" id="{98AEA91B-4A31-48F3-ACC6-9E0DAAB92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100" y="4790952"/>
            <a:ext cx="1296987" cy="28892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4B8B729-BD80-4971-8AA8-0B298EF7D4B8}"/>
              </a:ext>
            </a:extLst>
          </p:cNvPr>
          <p:cNvSpPr txBox="1"/>
          <p:nvPr/>
        </p:nvSpPr>
        <p:spPr>
          <a:xfrm>
            <a:off x="802331" y="1397675"/>
            <a:ext cx="92056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Benda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dilepas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ketinggian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300 m.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naik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laju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 m/s.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Tentukanlah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tertinggi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dicapai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dilepas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Ketinggian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kecepatan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dilepas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berapa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sesudah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dilepas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bumi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27686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Kecepatan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awal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benda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dilepas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sama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kecepatan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balon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13 m/s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arah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vertical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atas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DBADFD9-EEA0-45BE-8EED-A7244B44A05E}"/>
                  </a:ext>
                </a:extLst>
              </p:cNvPr>
              <p:cNvSpPr txBox="1"/>
              <p:nvPr/>
            </p:nvSpPr>
            <p:spPr>
              <a:xfrm>
                <a:off x="1089073" y="1211984"/>
                <a:ext cx="9820189" cy="150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Pada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titik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tertinggi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kecepatan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benda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1800" baseline="-250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sz="1800" baseline="-250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= 0,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sehingga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: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+ 2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𝑎𝑦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0=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13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+ 2 (−9.8)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=8.6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Kedudukan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tertinggi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benda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300 + 8.6 = 308,6 m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BADFD9-EEA0-45BE-8EED-A7244B44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73" y="1211984"/>
                <a:ext cx="9820189" cy="1505092"/>
              </a:xfrm>
              <a:prstGeom prst="rect">
                <a:avLst/>
              </a:prstGeom>
              <a:blipFill rotWithShape="0">
                <a:blip r:embed="rId4"/>
                <a:stretch>
                  <a:fillRect l="-435" t="-2429" b="-5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327B7BF-E10D-495D-8E72-9FA2A80FB5B4}"/>
                  </a:ext>
                </a:extLst>
              </p:cNvPr>
              <p:cNvSpPr txBox="1"/>
              <p:nvPr/>
            </p:nvSpPr>
            <p:spPr>
              <a:xfrm>
                <a:off x="620328" y="2509982"/>
                <a:ext cx="11228189" cy="3689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b) 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Anggaplah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ketinggian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benda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pada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akhir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t = 5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detik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titik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akhir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y,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sehingga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: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13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.(5)+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(−9.8)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(5)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−57.5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Ketinggian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permukaan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bumi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300 – 57.5 = 242.5 m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𝑎𝑡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13+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−9.8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.(5)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−36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/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Benda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memang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sedang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jatuh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dan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berkecepatan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36 m/s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27B7BF-E10D-495D-8E72-9FA2A80FB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8" y="2509982"/>
                <a:ext cx="11228189" cy="3689280"/>
              </a:xfrm>
              <a:prstGeom prst="rect">
                <a:avLst/>
              </a:prstGeom>
              <a:blipFill rotWithShape="0"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8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FAFBFD8-7BCA-4179-9CFA-B14CCDBB9969}"/>
                  </a:ext>
                </a:extLst>
              </p:cNvPr>
              <p:cNvSpPr txBox="1"/>
              <p:nvPr/>
            </p:nvSpPr>
            <p:spPr>
              <a:xfrm>
                <a:off x="1009650" y="1704234"/>
                <a:ext cx="9296400" cy="251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c)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Sesaat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sebelum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mencapai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permukaan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tanah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perpindahan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benda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-300 m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−300=13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(−9.8)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−300=13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4.9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−13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+300=0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Dengan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menggunakan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rumus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kuadrat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maka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diperoleh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: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0894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t = 9.3 s </a:t>
                </a:r>
                <a:r>
                  <a:rPr lang="en-US" sz="1800" dirty="0" err="1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atau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</a:rPr>
                  <a:t> t = -6.6 </a:t>
                </a:r>
                <a:r>
                  <a:rPr lang="en-US" dirty="0">
                    <a:latin typeface="Georgia" panose="02040502050405020303" pitchFamily="18" charset="0"/>
                    <a:ea typeface="Times New Roman" panose="02020603050405020304" pitchFamily="18" charset="0"/>
                  </a:rPr>
                  <a:t>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AFBFD8-7BCA-4179-9CFA-B14CCDBB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1704234"/>
                <a:ext cx="9296400" cy="2514535"/>
              </a:xfrm>
              <a:prstGeom prst="rect">
                <a:avLst/>
              </a:prstGeom>
              <a:blipFill rotWithShape="0">
                <a:blip r:embed="rId2"/>
                <a:stretch>
                  <a:fillRect l="-590" t="-1456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E8B49D-9AE5-4837-9125-0C48475DEEAD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BFE16A1A-D20A-4BA2-9242-1A66096E05F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7B26C0A-8DF4-44FA-8905-8E9BAE026E9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78299B30-4E3D-47DD-A781-B2AF137A32D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EA1AA74-CD01-4E6B-B0CE-A26C2DA4BC1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406C928D-129B-45F3-BF01-1126840DCAFB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5817E1F6-BF44-4B90-84FD-FCA3F5978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5AC7935-9DE2-44F5-8876-790D6282A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D40D3B-5E57-4B88-8CCA-1DE1F176B927}"/>
              </a:ext>
            </a:extLst>
          </p:cNvPr>
          <p:cNvSpPr txBox="1"/>
          <p:nvPr/>
        </p:nvSpPr>
        <p:spPr>
          <a:xfrm>
            <a:off x="620329" y="1608951"/>
            <a:ext cx="8637971" cy="2767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mengejar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berkelajuan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140 km/jam. Mobil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bergerak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percepatan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7km/jam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kelajuannya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200 km/jam,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bergerak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kelajuan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tersebut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630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menyusul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melewatinya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630555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Berapakah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ditempuh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dihitung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melewati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630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menyusul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berangkat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pengebut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melewatinya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370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AD5C067-2318-4F14-9394-BF8293A3BCAC}"/>
              </a:ext>
            </a:extLst>
          </p:cNvPr>
          <p:cNvGrpSpPr/>
          <p:nvPr/>
        </p:nvGrpSpPr>
        <p:grpSpPr>
          <a:xfrm>
            <a:off x="974158" y="975223"/>
            <a:ext cx="5953125" cy="1733550"/>
            <a:chOff x="0" y="0"/>
            <a:chExt cx="5953125" cy="17335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54448224-4172-476D-9239-3308D749B005}"/>
                </a:ext>
              </a:extLst>
            </p:cNvPr>
            <p:cNvGrpSpPr/>
            <p:nvPr/>
          </p:nvGrpSpPr>
          <p:grpSpPr>
            <a:xfrm>
              <a:off x="381000" y="95250"/>
              <a:ext cx="5572125" cy="1638300"/>
              <a:chOff x="0" y="0"/>
              <a:chExt cx="5572125" cy="16383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554B4FAD-D7AD-4857-95D4-410E6B830BA6}"/>
                  </a:ext>
                </a:extLst>
              </p:cNvPr>
              <p:cNvCxnSpPr/>
              <p:nvPr/>
            </p:nvCxnSpPr>
            <p:spPr>
              <a:xfrm>
                <a:off x="0" y="628650"/>
                <a:ext cx="4857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4B9F3C83-AE15-464C-88A7-6EFEB938C173}"/>
                  </a:ext>
                </a:extLst>
              </p:cNvPr>
              <p:cNvCxnSpPr/>
              <p:nvPr/>
            </p:nvCxnSpPr>
            <p:spPr>
              <a:xfrm>
                <a:off x="0" y="1381125"/>
                <a:ext cx="4857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2540176D-19F1-415B-90D8-D281C2BF7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5275" y="933450"/>
                <a:ext cx="704850" cy="44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4C38CAA6-A60E-4BD2-AE4C-0211055C6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175" y="85725"/>
                <a:ext cx="809625" cy="542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Text Box 2">
                <a:extLst>
                  <a:ext uri="{FF2B5EF4-FFF2-40B4-BE49-F238E27FC236}">
                    <a16:creationId xmlns:a16="http://schemas.microsoft.com/office/drawing/2014/main" xmlns="" id="{27E185C1-5544-47BB-AE06-8F62DDCC5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725" y="0"/>
                <a:ext cx="838200" cy="2762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pengebut</a:t>
                </a:r>
              </a:p>
            </p:txBody>
          </p:sp>
          <p:sp>
            <p:nvSpPr>
              <p:cNvPr id="27" name="Text Box 2">
                <a:extLst>
                  <a:ext uri="{FF2B5EF4-FFF2-40B4-BE49-F238E27FC236}">
                    <a16:creationId xmlns:a16="http://schemas.microsoft.com/office/drawing/2014/main" xmlns="" id="{0E7261A2-CBE0-47D0-9694-46988C214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3925" y="914400"/>
                <a:ext cx="838200" cy="2762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polisi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3F708122-1F01-4DE6-9682-01FCDF7B9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5725"/>
                <a:ext cx="809625" cy="54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74B29D41-B69A-478D-9C6D-1DC073497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625" y="933450"/>
                <a:ext cx="704850" cy="44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xmlns="" id="{41406C17-2DE5-44F8-8562-D36B6D1CC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923925"/>
                <a:ext cx="704850" cy="447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xmlns="" id="{6FFC71BB-1C9A-43DE-9196-AAF919466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1362075"/>
                <a:ext cx="409575" cy="2762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xmlns="" id="{3C7DCE2A-58B8-44FE-B69F-C392385C4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1362075"/>
                <a:ext cx="409575" cy="2762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xmlns="" id="{A457631B-10B2-49F1-B932-1FD362262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25" y="1343025"/>
                <a:ext cx="409575" cy="2762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xmlns="" id="{835C214E-2077-4B4C-A23C-FAE3B43B8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125" y="85725"/>
              <a:ext cx="1524000" cy="276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US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konstan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140 km/jam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75115BEF-6903-4FE6-AC2D-0478EFC16505}"/>
                </a:ext>
              </a:extLst>
            </p:cNvPr>
            <p:cNvCxnSpPr/>
            <p:nvPr/>
          </p:nvCxnSpPr>
          <p:spPr>
            <a:xfrm flipH="1">
              <a:off x="4267200" y="85725"/>
              <a:ext cx="495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xmlns="" id="{C1E06DDB-F925-4271-A41C-0C694ED5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925" y="762000"/>
              <a:ext cx="704850" cy="276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US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oA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0 </a:t>
              </a: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xmlns="" id="{79FE467A-BC36-4D58-90C9-2F6B3DC3E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800100"/>
              <a:ext cx="1438275" cy="276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US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200 km/jam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33B77A01-102C-4600-8A9C-1CC115F3D6A8}"/>
                </a:ext>
              </a:extLst>
            </p:cNvPr>
            <p:cNvCxnSpPr/>
            <p:nvPr/>
          </p:nvCxnSpPr>
          <p:spPr>
            <a:xfrm flipH="1">
              <a:off x="3686175" y="800100"/>
              <a:ext cx="495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">
              <a:extLst>
                <a:ext uri="{FF2B5EF4-FFF2-40B4-BE49-F238E27FC236}">
                  <a16:creationId xmlns:a16="http://schemas.microsoft.com/office/drawing/2014/main" xmlns="" id="{56338113-DBD1-4ABC-80E4-A3D1B7F97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425" y="933450"/>
              <a:ext cx="1228725" cy="276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 = 7 km/jam.s</a:t>
              </a:r>
            </a:p>
          </p:txBody>
        </p:sp>
        <p:sp>
          <p:nvSpPr>
            <p:cNvPr id="20" name="Text Box 2">
              <a:extLst>
                <a:ext uri="{FF2B5EF4-FFF2-40B4-BE49-F238E27FC236}">
                  <a16:creationId xmlns:a16="http://schemas.microsoft.com/office/drawing/2014/main" xmlns="" id="{AD3DC80E-691E-49E6-A3E3-BBE6B7AA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" y="809625"/>
              <a:ext cx="1438275" cy="276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US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200 km/jam </a:t>
              </a: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xmlns="" id="{E24101B6-C23E-46CE-881B-7CEBCD0B2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524000" cy="2762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</a:t>
              </a:r>
              <a:r>
                <a:rPr lang="en-US" sz="1200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konstan</a:t>
              </a: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= 140 km/jam</a:t>
              </a:r>
            </a:p>
          </p:txBody>
        </p:sp>
      </p:grpSp>
      <p:sp>
        <p:nvSpPr>
          <p:cNvPr id="2" name="Text Box 2">
            <a:extLst>
              <a:ext uri="{FF2B5EF4-FFF2-40B4-BE49-F238E27FC236}">
                <a16:creationId xmlns:a16="http://schemas.microsoft.com/office/drawing/2014/main" xmlns="" id="{9CEEE345-686A-4FCE-9D94-E3488DF83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654" y="1125188"/>
            <a:ext cx="838200" cy="273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GLB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A1EDFEE5-D560-44E1-ADB9-A72E58064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29" y="2057051"/>
            <a:ext cx="838200" cy="273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GLB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1">
            <a:extLst>
              <a:ext uri="{FF2B5EF4-FFF2-40B4-BE49-F238E27FC236}">
                <a16:creationId xmlns:a16="http://schemas.microsoft.com/office/drawing/2014/main" xmlns="" id="{4739E37F-83A9-4D12-87C1-270C0082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404" y="2047526"/>
            <a:ext cx="838200" cy="273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GLBB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xmlns="" id="{FFD8ED88-A222-4B6A-B147-18298A3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29" y="404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xmlns="" id="{F8CD717C-9E61-424B-9A3E-E2C5C6A0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41" y="1652853"/>
            <a:ext cx="98649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r>
              <a:rPr kumimoji="0" lang="sv-SE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Polisi menyusul pengebut dalam hal ini berarti jarak yang ditempuh polisi = jarak yang ditempuh pengebut.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30238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6FED143-74AA-4AAB-9720-510E07A3DC30}"/>
                  </a:ext>
                </a:extLst>
              </p:cNvPr>
              <p:cNvSpPr txBox="1"/>
              <p:nvPr/>
            </p:nvSpPr>
            <p:spPr>
              <a:xfrm>
                <a:off x="424757" y="3118854"/>
                <a:ext cx="5482462" cy="3269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𝑝𝑒𝑛𝑔𝑒𝑏𝑢𝑡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𝑝𝑜𝑙𝑖𝑠𝑖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𝑝𝑒𝑛𝑔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𝐴𝐵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140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𝑗𝑎𝑚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𝐵𝐶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𝑗𝑠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𝐴𝐵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+200 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/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𝐵𝐶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1)</a:t>
                </a: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𝑡𝐵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𝑜𝐴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200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𝑘𝑚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𝑗𝑠</m:t>
                          </m:r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0 +7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km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js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=28,6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ED143-74AA-4AAB-9720-510E07A3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7" y="3118854"/>
                <a:ext cx="5482462" cy="3269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D549CEFE-569D-4397-9A50-1FB52E6AF3AB}"/>
                  </a:ext>
                </a:extLst>
              </p:cNvPr>
              <p:cNvSpPr txBox="1"/>
              <p:nvPr/>
            </p:nvSpPr>
            <p:spPr>
              <a:xfrm>
                <a:off x="6012883" y="3842339"/>
                <a:ext cx="3822133" cy="1381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Besarnya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AB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dapat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di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cari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karena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pada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pengebut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kecepatan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konstan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pada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posisi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kecepatan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menjadi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200 km/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js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49CEFE-569D-4397-9A50-1FB52E6AF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83" y="3842339"/>
                <a:ext cx="3822133" cy="1381789"/>
              </a:xfrm>
              <a:prstGeom prst="rect">
                <a:avLst/>
              </a:prstGeom>
              <a:blipFill>
                <a:blip r:embed="rId7"/>
                <a:stretch>
                  <a:fillRect t="-881" r="-1435" b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A51C4A-CE60-4F97-9878-040957B93CB6}"/>
              </a:ext>
            </a:extLst>
          </p:cNvPr>
          <p:cNvSpPr txBox="1"/>
          <p:nvPr/>
        </p:nvSpPr>
        <p:spPr>
          <a:xfrm>
            <a:off x="0" y="1229195"/>
            <a:ext cx="8820150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subsitusi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persamaan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peroleh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C59950E1-40C4-47AB-BF04-0C733CB1EA37}"/>
                  </a:ext>
                </a:extLst>
              </p:cNvPr>
              <p:cNvSpPr txBox="1"/>
              <p:nvPr/>
            </p:nvSpPr>
            <p:spPr>
              <a:xfrm>
                <a:off x="343482" y="1768338"/>
                <a:ext cx="8352019" cy="2920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140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𝑘𝑚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𝑗𝑎𝑚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200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𝑗𝑠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200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+200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𝑘𝑚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28000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+140 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20000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+200 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8000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=60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42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=19,04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Kapan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mobil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polisi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menyusl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pengubut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yaitu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ABC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47,6 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9950E1-40C4-47AB-BF04-0C733CB1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1768338"/>
                <a:ext cx="8352019" cy="2920800"/>
              </a:xfrm>
              <a:prstGeom prst="rect">
                <a:avLst/>
              </a:prstGeom>
              <a:blipFill>
                <a:blip r:embed="rId4"/>
                <a:stretch>
                  <a:fillRect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4E4B4D8-FC67-4212-A465-C46F8135DAB2}"/>
                  </a:ext>
                </a:extLst>
              </p:cNvPr>
              <p:cNvSpPr txBox="1"/>
              <p:nvPr/>
            </p:nvSpPr>
            <p:spPr>
              <a:xfrm>
                <a:off x="396655" y="5279621"/>
                <a:ext cx="8591918" cy="74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arak yang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ditempuh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pengebut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dihitung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dari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saat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melewati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polisi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630555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630555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Jarak yang di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tempuh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𝑝𝑒𝑛𝑔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140  km/j . 47,6 s = 140 (0.013) = 1,85 km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E4B4D8-FC67-4212-A465-C46F8135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5279621"/>
                <a:ext cx="8591918" cy="744178"/>
              </a:xfrm>
              <a:prstGeom prst="rect">
                <a:avLst/>
              </a:prstGeom>
              <a:blipFill>
                <a:blip r:embed="rId5"/>
                <a:stretch>
                  <a:fillRect l="-567" t="-1639" b="-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0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D7B9D0-E4B8-43A2-8E7E-0C4255C0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grass, track, light, lit&#10;&#10;Description automatically generated">
            <a:extLst>
              <a:ext uri="{FF2B5EF4-FFF2-40B4-BE49-F238E27FC236}">
                <a16:creationId xmlns:a16="http://schemas.microsoft.com/office/drawing/2014/main" xmlns="" id="{48C5168C-CE21-426D-BDBF-216122A26B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6015" b="7715"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62BDA5-A908-4D29-9786-B68BEE580494}"/>
              </a:ext>
            </a:extLst>
          </p:cNvPr>
          <p:cNvSpPr/>
          <p:nvPr/>
        </p:nvSpPr>
        <p:spPr>
          <a:xfrm>
            <a:off x="2975429" y="5078813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- TERIMA KASIH -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28F81CF-9F52-4957-8CEA-CF35AC3F2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BC761883-C944-4574-823E-5AEC33A80B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575E989-A2A6-4122-A6DB-539E8F0ED93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382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Cambria Math</vt:lpstr>
      <vt:lpstr>Comic Sans MS</vt:lpstr>
      <vt:lpstr>Georgia</vt:lpstr>
      <vt:lpstr>Myriad Arabic</vt:lpstr>
      <vt:lpstr>Myriad Pro</vt:lpstr>
      <vt:lpstr>Raleway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IIM FATIMAH</cp:lastModifiedBy>
  <cp:revision>13</cp:revision>
  <dcterms:created xsi:type="dcterms:W3CDTF">2020-07-19T14:34:38Z</dcterms:created>
  <dcterms:modified xsi:type="dcterms:W3CDTF">2023-09-13T23:28:46Z</dcterms:modified>
</cp:coreProperties>
</file>