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1" r:id="rId2"/>
    <p:sldId id="320" r:id="rId3"/>
    <p:sldId id="321" r:id="rId4"/>
    <p:sldId id="322" r:id="rId5"/>
    <p:sldId id="347" r:id="rId6"/>
    <p:sldId id="348" r:id="rId7"/>
    <p:sldId id="349" r:id="rId8"/>
    <p:sldId id="350" r:id="rId9"/>
    <p:sldId id="351" r:id="rId10"/>
    <p:sldId id="354" r:id="rId11"/>
    <p:sldId id="355" r:id="rId12"/>
    <p:sldId id="356" r:id="rId13"/>
    <p:sldId id="357" r:id="rId14"/>
    <p:sldId id="358" r:id="rId15"/>
    <p:sldId id="359" r:id="rId16"/>
    <p:sldId id="360" r:id="rId17"/>
    <p:sldId id="366" r:id="rId18"/>
    <p:sldId id="369" r:id="rId19"/>
    <p:sldId id="3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A2D"/>
    <a:srgbClr val="F16459"/>
    <a:srgbClr val="FFC411"/>
    <a:srgbClr val="013880"/>
    <a:srgbClr val="212F40"/>
    <a:srgbClr val="FFBD07"/>
    <a:srgbClr val="5E0E66"/>
    <a:srgbClr val="EDEDE3"/>
    <a:srgbClr val="C93D2C"/>
    <a:srgbClr val="489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30/08/2023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3.png"/><Relationship Id="rId7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0.png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3.png"/><Relationship Id="rId7" Type="http://schemas.openxmlformats.org/officeDocument/2006/relationships/image" Target="../media/image6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4.emf"/><Relationship Id="rId9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.png"/><Relationship Id="rId7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4.png"/><Relationship Id="rId4" Type="http://schemas.openxmlformats.org/officeDocument/2006/relationships/image" Target="../media/image4.emf"/><Relationship Id="rId9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64.png"/><Relationship Id="rId10" Type="http://schemas.openxmlformats.org/officeDocument/2006/relationships/image" Target="../media/image28.png"/><Relationship Id="rId4" Type="http://schemas.openxmlformats.org/officeDocument/2006/relationships/image" Target="../media/image4.emf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3.png"/><Relationship Id="rId7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0" Type="http://schemas.openxmlformats.org/officeDocument/2006/relationships/image" Target="../media/image83.png"/><Relationship Id="rId4" Type="http://schemas.openxmlformats.org/officeDocument/2006/relationships/image" Target="../media/image4.emf"/><Relationship Id="rId9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3" Type="http://schemas.openxmlformats.org/officeDocument/2006/relationships/image" Target="../media/image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4.emf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png"/><Relationship Id="rId7" Type="http://schemas.openxmlformats.org/officeDocument/2006/relationships/image" Target="../media/image9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4" Type="http://schemas.openxmlformats.org/officeDocument/2006/relationships/image" Target="../media/image4.emf"/><Relationship Id="rId9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4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1.png"/><Relationship Id="rId10" Type="http://schemas.openxmlformats.org/officeDocument/2006/relationships/image" Target="../media/image38.png"/><Relationship Id="rId4" Type="http://schemas.openxmlformats.org/officeDocument/2006/relationships/image" Target="../media/image4.emf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3.png"/><Relationship Id="rId7" Type="http://schemas.openxmlformats.org/officeDocument/2006/relationships/image" Target="../media/image2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4.emf"/><Relationship Id="rId9" Type="http://schemas.openxmlformats.org/officeDocument/2006/relationships/image" Target="../media/image2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13" Type="http://schemas.openxmlformats.org/officeDocument/2006/relationships/image" Target="../media/image360.png"/><Relationship Id="rId3" Type="http://schemas.openxmlformats.org/officeDocument/2006/relationships/image" Target="../media/image3.png"/><Relationship Id="rId7" Type="http://schemas.openxmlformats.org/officeDocument/2006/relationships/image" Target="../media/image300.png"/><Relationship Id="rId12" Type="http://schemas.openxmlformats.org/officeDocument/2006/relationships/image" Target="../media/image3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image" Target="../media/image34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4.emf"/><Relationship Id="rId9" Type="http://schemas.openxmlformats.org/officeDocument/2006/relationships/image" Target="../media/image320.png"/><Relationship Id="rId14" Type="http://schemas.openxmlformats.org/officeDocument/2006/relationships/image" Target="../media/image37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3.png"/><Relationship Id="rId7" Type="http://schemas.openxmlformats.org/officeDocument/2006/relationships/image" Target="../media/image390.png"/><Relationship Id="rId12" Type="http://schemas.openxmlformats.org/officeDocument/2006/relationships/image" Target="../media/image4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11" Type="http://schemas.openxmlformats.org/officeDocument/2006/relationships/image" Target="../media/image430.png"/><Relationship Id="rId5" Type="http://schemas.openxmlformats.org/officeDocument/2006/relationships/image" Target="../media/image310.png"/><Relationship Id="rId10" Type="http://schemas.openxmlformats.org/officeDocument/2006/relationships/image" Target="../media/image420.png"/><Relationship Id="rId4" Type="http://schemas.openxmlformats.org/officeDocument/2006/relationships/image" Target="../media/image4.emf"/><Relationship Id="rId9" Type="http://schemas.openxmlformats.org/officeDocument/2006/relationships/image" Target="../media/image4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3.png"/><Relationship Id="rId7" Type="http://schemas.openxmlformats.org/officeDocument/2006/relationships/image" Target="../media/image2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470.png"/><Relationship Id="rId4" Type="http://schemas.openxmlformats.org/officeDocument/2006/relationships/image" Target="../media/image4.emf"/><Relationship Id="rId9" Type="http://schemas.openxmlformats.org/officeDocument/2006/relationships/image" Target="../media/image46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3" Type="http://schemas.openxmlformats.org/officeDocument/2006/relationships/image" Target="../media/image3.png"/><Relationship Id="rId7" Type="http://schemas.openxmlformats.org/officeDocument/2006/relationships/image" Target="../media/image300.png"/><Relationship Id="rId12" Type="http://schemas.openxmlformats.org/officeDocument/2006/relationships/image" Target="../media/image5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20.png"/><Relationship Id="rId5" Type="http://schemas.openxmlformats.org/officeDocument/2006/relationships/image" Target="../media/image280.png"/><Relationship Id="rId15" Type="http://schemas.openxmlformats.org/officeDocument/2006/relationships/image" Target="../media/image56.png"/><Relationship Id="rId10" Type="http://schemas.openxmlformats.org/officeDocument/2006/relationships/image" Target="../media/image510.png"/><Relationship Id="rId4" Type="http://schemas.openxmlformats.org/officeDocument/2006/relationships/image" Target="../media/image4.emf"/><Relationship Id="rId9" Type="http://schemas.openxmlformats.org/officeDocument/2006/relationships/image" Target="../media/image500.png"/><Relationship Id="rId14" Type="http://schemas.openxmlformats.org/officeDocument/2006/relationships/image" Target="../media/image5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715A7-3247-4BCA-81E2-2B26D8FD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7F24B084-D651-45D6-892A-1D8D7FBB728B}"/>
              </a:ext>
            </a:extLst>
          </p:cNvPr>
          <p:cNvSpPr>
            <a:spLocks noGrp="1"/>
          </p:cNvSpPr>
          <p:nvPr/>
        </p:nvSpPr>
        <p:spPr>
          <a:xfrm>
            <a:off x="1365632" y="145429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8CAA4D61-BE73-45A3-B2A1-043824861162}"/>
              </a:ext>
            </a:extLst>
          </p:cNvPr>
          <p:cNvSpPr>
            <a:spLocks noGrp="1"/>
          </p:cNvSpPr>
          <p:nvPr/>
        </p:nvSpPr>
        <p:spPr>
          <a:xfrm>
            <a:off x="1365632" y="39339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8FDB8749-E3D1-4F05-9F85-76DBBA508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2649" b="20698"/>
          <a:stretch/>
        </p:blipFill>
        <p:spPr>
          <a:xfrm>
            <a:off x="0" y="1378200"/>
            <a:ext cx="12033632" cy="5355032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FD75C2B-149C-47FF-87B7-EEAEB0F37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72" y="497970"/>
            <a:ext cx="622489" cy="622489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5360B2D-201F-40E4-B16A-8ED56D19CD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9" y="607124"/>
            <a:ext cx="549401" cy="5494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801CC9AC-1BF3-4263-BCDD-F5C1CEED23C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47586" y="-331933"/>
            <a:ext cx="6746944" cy="246363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90C6601-A754-40DD-A53A-9E60F1B227C6}"/>
              </a:ext>
            </a:extLst>
          </p:cNvPr>
          <p:cNvSpPr/>
          <p:nvPr/>
        </p:nvSpPr>
        <p:spPr>
          <a:xfrm>
            <a:off x="-302530" y="6767640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xmlns="" id="{8448700A-18EF-4953-8BF0-9CA1B76AE05E}"/>
              </a:ext>
            </a:extLst>
          </p:cNvPr>
          <p:cNvSpPr txBox="1"/>
          <p:nvPr/>
        </p:nvSpPr>
        <p:spPr>
          <a:xfrm>
            <a:off x="709813" y="6804711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C05BA71-A8BA-4165-81ED-072B0C32E3DD}"/>
              </a:ext>
            </a:extLst>
          </p:cNvPr>
          <p:cNvGrpSpPr/>
          <p:nvPr/>
        </p:nvGrpSpPr>
        <p:grpSpPr>
          <a:xfrm>
            <a:off x="185114" y="6921421"/>
            <a:ext cx="276847" cy="99072"/>
            <a:chOff x="258233" y="6589488"/>
            <a:chExt cx="276847" cy="9907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93D42803-9D80-48C1-8281-60B22C0D9CC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115D3387-BAC9-483A-B76D-C1202A2B7BA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/>
            </a:p>
          </p:txBody>
        </p:sp>
      </p:grpSp>
      <p:sp>
        <p:nvSpPr>
          <p:cNvPr id="39" name="TextBox 2">
            <a:extLst>
              <a:ext uri="{FF2B5EF4-FFF2-40B4-BE49-F238E27FC236}">
                <a16:creationId xmlns:a16="http://schemas.microsoft.com/office/drawing/2014/main" xmlns="" id="{F08BD140-5693-40D2-AD44-DF59EAB57B1C}"/>
              </a:ext>
            </a:extLst>
          </p:cNvPr>
          <p:cNvSpPr txBox="1"/>
          <p:nvPr/>
        </p:nvSpPr>
        <p:spPr>
          <a:xfrm>
            <a:off x="5246809" y="6809509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57D30AC5-1955-434C-88DF-A4D12465BBF8}"/>
              </a:ext>
            </a:extLst>
          </p:cNvPr>
          <p:cNvSpPr txBox="1">
            <a:spLocks/>
          </p:cNvSpPr>
          <p:nvPr/>
        </p:nvSpPr>
        <p:spPr>
          <a:xfrm>
            <a:off x="2152345" y="4868059"/>
            <a:ext cx="7570573" cy="721674"/>
          </a:xfrm>
          <a:prstGeom prst="rect">
            <a:avLst/>
          </a:prstGeom>
          <a:solidFill>
            <a:srgbClr val="F5AA2D"/>
          </a:solidFill>
        </p:spPr>
        <p:txBody>
          <a:bodyPr vert="horz" lIns="91440" tIns="45720" rIns="91440" bIns="45720" rtlCol="0" anchor="b">
            <a:normAutofit fontScale="700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 BAGIAN 2</a:t>
            </a:r>
            <a:endParaRPr lang="en-ID" sz="72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BB3E14D2-3006-47FC-A837-39DE1000CC4F}"/>
              </a:ext>
            </a:extLst>
          </p:cNvPr>
          <p:cNvSpPr txBox="1">
            <a:spLocks/>
          </p:cNvSpPr>
          <p:nvPr/>
        </p:nvSpPr>
        <p:spPr>
          <a:xfrm>
            <a:off x="4678242" y="6023192"/>
            <a:ext cx="2518780" cy="517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Fisika</a:t>
            </a:r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3914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971683" y="1711976"/>
            <a:ext cx="8070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Persamaan</a:t>
            </a:r>
            <a:r>
              <a:rPr lang="en-US" sz="2000" dirty="0"/>
              <a:t> </a:t>
            </a:r>
            <a:r>
              <a:rPr lang="en-US" sz="2000" b="1" dirty="0" err="1"/>
              <a:t>penjumlahan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b="1" dirty="0" err="1"/>
              <a:t>pengurangan</a:t>
            </a:r>
            <a:r>
              <a:rPr lang="en-US" sz="2000" b="1" dirty="0"/>
              <a:t> </a:t>
            </a:r>
            <a:r>
              <a:rPr lang="en-US" sz="2000" dirty="0"/>
              <a:t>(</a:t>
            </a:r>
            <a:r>
              <a:rPr lang="en-US" sz="2000" b="1" dirty="0" err="1"/>
              <a:t>Resultan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Selisih</a:t>
            </a:r>
            <a:r>
              <a:rPr lang="en-US" sz="2000" dirty="0"/>
              <a:t>) yang </a:t>
            </a: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sebelumnya</a:t>
            </a:r>
            <a:r>
              <a:rPr lang="en-US" sz="2000" dirty="0"/>
              <a:t>,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diaplikasikan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bentuk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lain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sudut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horisontal</a:t>
            </a:r>
            <a:r>
              <a:rPr lang="en-US" sz="2000" dirty="0"/>
              <a:t>, </a:t>
            </a:r>
            <a:r>
              <a:rPr lang="en-US" sz="2000" dirty="0" err="1"/>
              <a:t>karena</a:t>
            </a:r>
            <a:r>
              <a:rPr lang="en-US" sz="2000" dirty="0"/>
              <a:t> </a:t>
            </a:r>
            <a:r>
              <a:rPr lang="en-US" sz="2000" dirty="0" err="1"/>
              <a:t>persamaan</a:t>
            </a:r>
            <a:r>
              <a:rPr lang="en-US" sz="2000" dirty="0"/>
              <a:t> yang </a:t>
            </a:r>
            <a:r>
              <a:rPr lang="en-US" sz="2000" dirty="0" err="1"/>
              <a:t>diperoleh</a:t>
            </a:r>
            <a:r>
              <a:rPr lang="en-US" sz="2000" dirty="0"/>
              <a:t>,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bergantung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kedua</a:t>
            </a:r>
            <a:r>
              <a:rPr lang="en-US" sz="2000" dirty="0"/>
              <a:t> </a:t>
            </a:r>
            <a:r>
              <a:rPr lang="en-US" sz="2000" dirty="0" err="1"/>
              <a:t>panjang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sudut</a:t>
            </a:r>
            <a:r>
              <a:rPr lang="en-US" sz="2000" dirty="0"/>
              <a:t> </a:t>
            </a:r>
            <a:r>
              <a:rPr lang="en-US" sz="2000" dirty="0" err="1"/>
              <a:t>terkecil</a:t>
            </a:r>
            <a:r>
              <a:rPr lang="en-US" sz="2000" dirty="0"/>
              <a:t> </a:t>
            </a:r>
            <a:r>
              <a:rPr lang="en-US" sz="2000" dirty="0" err="1"/>
              <a:t>antara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endParaRPr lang="id-ID" sz="2000" dirty="0"/>
          </a:p>
        </p:txBody>
      </p:sp>
      <p:grpSp>
        <p:nvGrpSpPr>
          <p:cNvPr id="4" name="Group 3"/>
          <p:cNvGrpSpPr/>
          <p:nvPr/>
        </p:nvGrpSpPr>
        <p:grpSpPr>
          <a:xfrm rot="20111453">
            <a:off x="765279" y="2194642"/>
            <a:ext cx="2595486" cy="2081979"/>
            <a:chOff x="544108" y="2776047"/>
            <a:chExt cx="2595486" cy="2081979"/>
          </a:xfrm>
        </p:grpSpPr>
        <p:cxnSp>
          <p:nvCxnSpPr>
            <p:cNvPr id="43" name="Straight Arrow Connector 42"/>
            <p:cNvCxnSpPr/>
            <p:nvPr/>
          </p:nvCxnSpPr>
          <p:spPr>
            <a:xfrm flipV="1">
              <a:off x="544108" y="2776047"/>
              <a:ext cx="2188142" cy="164189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1320288" y="3135327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0288" y="3135327"/>
                  <a:ext cx="381000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544108" y="4405952"/>
              <a:ext cx="2595486" cy="183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2429684" y="3946124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9684" y="3946124"/>
                  <a:ext cx="381000" cy="46166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Arc 46"/>
            <p:cNvSpPr/>
            <p:nvPr/>
          </p:nvSpPr>
          <p:spPr>
            <a:xfrm>
              <a:off x="974158" y="3867426"/>
              <a:ext cx="533400" cy="990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431358" y="3862961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endParaRPr 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5679" y="4676986"/>
                <a:ext cx="4976037" cy="1438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Dengan </a:t>
                </a:r>
                <a:r>
                  <a:rPr lang="en-US" sz="20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</a:t>
                </a:r>
                <a:r>
                  <a:rPr lang="en-US" sz="2000" dirty="0">
                    <a:sym typeface="Symbol"/>
                  </a:rPr>
                  <a:t> </a:t>
                </a:r>
                <a:r>
                  <a:rPr lang="en-US" sz="2000" dirty="0" err="1">
                    <a:sym typeface="Symbol"/>
                  </a:rPr>
                  <a:t>adalah</a:t>
                </a:r>
                <a:r>
                  <a:rPr lang="en-US" sz="2000" dirty="0">
                    <a:sym typeface="Symbol"/>
                  </a:rPr>
                  <a:t> </a:t>
                </a:r>
                <a:r>
                  <a:rPr lang="en-US" sz="2000" b="1" dirty="0" err="1">
                    <a:sym typeface="Symbol"/>
                  </a:rPr>
                  <a:t>sudut</a:t>
                </a:r>
                <a:r>
                  <a:rPr lang="en-US" sz="2000" b="1" dirty="0">
                    <a:sym typeface="Symbol"/>
                  </a:rPr>
                  <a:t> </a:t>
                </a:r>
                <a:r>
                  <a:rPr lang="en-US" sz="2000" b="1" dirty="0" err="1">
                    <a:sym typeface="Symbol"/>
                  </a:rPr>
                  <a:t>terkecil</a:t>
                </a:r>
                <a:r>
                  <a:rPr lang="en-US" sz="2000" b="1" dirty="0">
                    <a:sym typeface="Symbol"/>
                  </a:rPr>
                  <a:t> </a:t>
                </a:r>
                <a:r>
                  <a:rPr lang="en-US" sz="2000" dirty="0">
                    <a:sym typeface="Symbol"/>
                  </a:rPr>
                  <a:t>yang </a:t>
                </a:r>
                <a:r>
                  <a:rPr lang="en-US" sz="2000" dirty="0" err="1">
                    <a:sym typeface="Symbol"/>
                  </a:rPr>
                  <a:t>dibentuk</a:t>
                </a:r>
                <a:r>
                  <a:rPr lang="en-US" sz="2000" dirty="0">
                    <a:sym typeface="Symbol"/>
                  </a:rPr>
                  <a:t> </a:t>
                </a:r>
                <a:r>
                  <a:rPr lang="en-US" sz="2000" dirty="0" err="1">
                    <a:sym typeface="Symbol"/>
                  </a:rPr>
                  <a:t>oleh</a:t>
                </a:r>
                <a:r>
                  <a:rPr lang="en-US" sz="2000" dirty="0">
                    <a:sym typeface="Symbol"/>
                  </a:rPr>
                  <a:t> </a:t>
                </a:r>
                <a:r>
                  <a:rPr lang="en-US" sz="2000" b="1" dirty="0" err="1">
                    <a:sym typeface="Symbol"/>
                  </a:rPr>
                  <a:t>vektor</a:t>
                </a:r>
                <a:r>
                  <a:rPr lang="en-US" sz="2000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0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err="1"/>
                  <a:t>dan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vektor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𝒂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adalah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panjang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>
                    <a:sym typeface="Symbol"/>
                  </a:rPr>
                  <a:t>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𝒃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adalah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panjang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b="1" dirty="0" err="1">
                    <a:sym typeface="Symbol"/>
                  </a:rPr>
                  <a:t>vektor</a:t>
                </a:r>
                <a:r>
                  <a:rPr lang="en-US" sz="2000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2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79" y="4676986"/>
                <a:ext cx="4976037" cy="1438279"/>
              </a:xfrm>
              <a:prstGeom prst="rect">
                <a:avLst/>
              </a:prstGeom>
              <a:blipFill rotWithShape="0">
                <a:blip r:embed="rId7"/>
                <a:stretch>
                  <a:fillRect l="-1224" t="-2966" r="-245" b="-678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5576114" y="3343192"/>
                <a:ext cx="4635949" cy="15906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id-ID" sz="280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rad>
                    </m:oMath>
                  </m:oMathPara>
                </a14:m>
                <a:endParaRPr lang="id-ID" sz="28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14" y="3343192"/>
                <a:ext cx="4635949" cy="159069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9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Perkalian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Titik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139849" y="2475848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16029" y="283512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29" y="2835128"/>
                <a:ext cx="3810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12179" y="3475010"/>
            <a:ext cx="2595486" cy="1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13671" y="306497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1" y="3064970"/>
                <a:ext cx="38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6655" y="1839241"/>
                <a:ext cx="9202391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Misal, </a:t>
                </a:r>
                <a:r>
                  <a:rPr lang="en-US" sz="2000" dirty="0" err="1"/>
                  <a:t>diketahui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ini</a:t>
                </a:r>
                <a:endParaRPr lang="id-ID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1839241"/>
                <a:ext cx="9202391" cy="439479"/>
              </a:xfrm>
              <a:prstGeom prst="rect">
                <a:avLst/>
              </a:prstGeom>
              <a:blipFill rotWithShape="0">
                <a:blip r:embed="rId7"/>
                <a:stretch>
                  <a:fillRect l="-662" t="-18056" b="-2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6655" y="4336022"/>
                <a:ext cx="4921219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Berapakah </a:t>
                </a:r>
                <a:r>
                  <a:rPr lang="en-US" sz="2000" dirty="0" err="1"/>
                  <a:t>perkalian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titik</a:t>
                </a:r>
                <a:r>
                  <a:rPr lang="en-US" sz="2000" dirty="0"/>
                  <a:t> </a:t>
                </a:r>
                <a:r>
                  <a:rPr lang="en-US" sz="2000" i="1" dirty="0"/>
                  <a:t>(dot product</a:t>
                </a:r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. 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4336022"/>
                <a:ext cx="4921219" cy="439479"/>
              </a:xfrm>
              <a:prstGeom prst="rect">
                <a:avLst/>
              </a:prstGeom>
              <a:blipFill rotWithShape="0">
                <a:blip r:embed="rId8"/>
                <a:stretch>
                  <a:fillRect l="-1239" t="-18056" b="-2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5964865" y="3246410"/>
            <a:ext cx="82823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019592" y="2564735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5772" y="292401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72" y="2924015"/>
                <a:ext cx="38100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019592" y="4194640"/>
            <a:ext cx="2595486" cy="1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905168" y="3734812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168" y="3734812"/>
                <a:ext cx="3810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7449642" y="3656114"/>
            <a:ext cx="533400" cy="9906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06842" y="365164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1163" y="4465674"/>
                <a:ext cx="4976037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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err="1">
                    <a:sym typeface="Symbol"/>
                  </a:rPr>
                  <a:t>adalah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sudut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terkecil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dirty="0">
                    <a:sym typeface="Symbol"/>
                  </a:rPr>
                  <a:t>yang </a:t>
                </a:r>
                <a:r>
                  <a:rPr lang="en-US" sz="2400" dirty="0" err="1">
                    <a:sym typeface="Symbol"/>
                  </a:rPr>
                  <a:t>dibentuk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err="1">
                    <a:sym typeface="Symbol"/>
                  </a:rPr>
                  <a:t>oleh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vektor</a:t>
                </a:r>
                <a:r>
                  <a:rPr lang="en-US" sz="2400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/>
                  <a:t>dan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vektor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63" y="4465674"/>
                <a:ext cx="4976037" cy="876843"/>
              </a:xfrm>
              <a:prstGeom prst="rect">
                <a:avLst/>
              </a:prstGeom>
              <a:blipFill rotWithShape="0">
                <a:blip r:embed="rId11"/>
                <a:stretch>
                  <a:fillRect l="-1961" t="-6993" b="-1608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05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6" grpId="0"/>
      <p:bldP spid="2" grpId="0"/>
      <p:bldP spid="38" grpId="0"/>
      <p:bldP spid="42" grpId="0" animBg="1"/>
      <p:bldP spid="44" grpId="0"/>
      <p:bldP spid="46" grpId="0"/>
      <p:bldP spid="47" grpId="0" animBg="1"/>
      <p:bldP spid="48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Perkalian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Titik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06852" y="2216962"/>
            <a:ext cx="7135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Diperoleh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memproyeksikan</a:t>
            </a:r>
            <a:r>
              <a:rPr lang="en-US" sz="2000" dirty="0"/>
              <a:t> </a:t>
            </a:r>
            <a:r>
              <a:rPr lang="en-US" sz="2000" dirty="0" err="1"/>
              <a:t>salah</a:t>
            </a:r>
            <a:r>
              <a:rPr lang="en-US" sz="2000" dirty="0"/>
              <a:t> </a:t>
            </a:r>
            <a:r>
              <a:rPr lang="en-US" sz="2000" dirty="0" err="1"/>
              <a:t>satu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 </a:t>
            </a:r>
            <a:r>
              <a:rPr lang="en-US" sz="2000" dirty="0" err="1"/>
              <a:t>vektor</a:t>
            </a:r>
            <a:r>
              <a:rPr lang="en-US" sz="2000" dirty="0"/>
              <a:t> yang lain</a:t>
            </a:r>
            <a:endParaRPr lang="id-ID" sz="20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7" y="1385364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Geometri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4158" y="2292863"/>
                <a:ext cx="1209049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.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 = ?</a:t>
                </a:r>
                <a:endParaRPr lang="id-ID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58" y="2292863"/>
                <a:ext cx="1209049" cy="508857"/>
              </a:xfrm>
              <a:prstGeom prst="rect">
                <a:avLst/>
              </a:prstGeom>
              <a:blipFill rotWithShape="0">
                <a:blip r:embed="rId5"/>
                <a:stretch>
                  <a:fillRect r="-6566" b="-261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rot="20111453" flipV="1">
            <a:off x="942952" y="3486392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 rot="20111453">
                <a:off x="1634032" y="392042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1453">
                <a:off x="1634032" y="3920428"/>
                <a:ext cx="38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/>
          <p:cNvCxnSpPr/>
          <p:nvPr/>
        </p:nvCxnSpPr>
        <p:spPr>
          <a:xfrm flipV="1">
            <a:off x="1383359" y="4133982"/>
            <a:ext cx="2956628" cy="136672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rot="20111453">
                <a:off x="3769613" y="4376787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11453">
                <a:off x="3769613" y="4376787"/>
                <a:ext cx="381000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Arc 42"/>
          <p:cNvSpPr/>
          <p:nvPr/>
        </p:nvSpPr>
        <p:spPr>
          <a:xfrm rot="20111453">
            <a:off x="1730970" y="4673816"/>
            <a:ext cx="533400" cy="9906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20111453">
            <a:off x="2040164" y="453430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2665927" y="3103088"/>
            <a:ext cx="708662" cy="150453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1408923" y="4580919"/>
            <a:ext cx="1965666" cy="908646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 rot="20219262">
                <a:off x="2066750" y="4972464"/>
                <a:ext cx="1218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19262">
                <a:off x="2066750" y="4972464"/>
                <a:ext cx="1218411" cy="40011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4906852" y="3043599"/>
                <a:ext cx="7135152" cy="1263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Mengalikan </a:t>
                </a:r>
                <a:r>
                  <a:rPr lang="en-US" sz="2000" dirty="0" err="1"/>
                  <a:t>kedua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komponen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yang </a:t>
                </a:r>
                <a:r>
                  <a:rPr lang="en-US" sz="2000" dirty="0" err="1"/>
                  <a:t>searah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tersebut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sehingga</a:t>
                </a:r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3200" i="1">
                        <a:latin typeface="Cambria Math" panose="02040503050406030204" pitchFamily="18" charset="0"/>
                      </a:rPr>
                      <m:t> .</m:t>
                    </m:r>
                    <m:acc>
                      <m:accPr>
                        <m:chr m:val="⃗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3200" dirty="0"/>
                  <a:t> </a:t>
                </a:r>
                <a:endParaRPr lang="id-ID" sz="32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52" y="3043599"/>
                <a:ext cx="7135152" cy="1263423"/>
              </a:xfrm>
              <a:prstGeom prst="rect">
                <a:avLst/>
              </a:prstGeom>
              <a:blipFill rotWithShape="0">
                <a:blip r:embed="rId9"/>
                <a:stretch>
                  <a:fillRect l="-769" t="-240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61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6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Perkalian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Titik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171740" y="1330125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Analitik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4158" y="2292863"/>
                <a:ext cx="1209049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.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 = ?</a:t>
                </a:r>
                <a:endParaRPr lang="id-ID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58" y="2292863"/>
                <a:ext cx="1209049" cy="508857"/>
              </a:xfrm>
              <a:prstGeom prst="rect">
                <a:avLst/>
              </a:prstGeom>
              <a:blipFill rotWithShape="0">
                <a:blip r:embed="rId5"/>
                <a:stretch>
                  <a:fillRect r="-6566" b="-261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6655" y="2835297"/>
                <a:ext cx="2651943" cy="470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2835297"/>
                <a:ext cx="2651943" cy="470770"/>
              </a:xfrm>
              <a:prstGeom prst="rect">
                <a:avLst/>
              </a:prstGeom>
              <a:blipFill>
                <a:blip r:embed="rId6"/>
                <a:stretch>
                  <a:fillRect t="-15584" r="-9655" b="-51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/>
          <p:cNvSpPr/>
          <p:nvPr/>
        </p:nvSpPr>
        <p:spPr>
          <a:xfrm>
            <a:off x="2454314" y="2443415"/>
            <a:ext cx="563525" cy="25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49829" y="3391130"/>
                <a:ext cx="2623860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9" y="3391130"/>
                <a:ext cx="2623860" cy="468783"/>
              </a:xfrm>
              <a:prstGeom prst="rect">
                <a:avLst/>
              </a:prstGeom>
              <a:blipFill>
                <a:blip r:embed="rId7"/>
                <a:stretch>
                  <a:fillRect t="-1299" r="-9767" b="-519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052643" y="1942555"/>
                <a:ext cx="6571928" cy="470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.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acc>
                            <m:accPr>
                              <m:chr m:val="̂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2643" y="1942555"/>
                <a:ext cx="6571928" cy="470770"/>
              </a:xfrm>
              <a:prstGeom prst="rect">
                <a:avLst/>
              </a:prstGeom>
              <a:blipFill>
                <a:blip r:embed="rId8"/>
                <a:stretch>
                  <a:fillRect t="-15584" b="-38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9457" y="4590022"/>
                <a:ext cx="110401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Dengan </a:t>
                </a:r>
                <a:r>
                  <a:rPr lang="en-US" dirty="0" err="1"/>
                  <a:t>menerapkan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1.1.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searah</a:t>
                </a:r>
                <a:r>
                  <a:rPr lang="en-US" dirty="0"/>
                  <a:t> ;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1.1.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90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karena</a:t>
                </a:r>
                <a:r>
                  <a:rPr lang="en-US" dirty="0"/>
                  <a:t> </a:t>
                </a:r>
                <a:r>
                  <a:rPr lang="en-US" dirty="0" err="1"/>
                  <a:t>tegak</a:t>
                </a:r>
                <a:r>
                  <a:rPr lang="en-US" dirty="0"/>
                  <a:t> </a:t>
                </a:r>
                <a:r>
                  <a:rPr lang="en-US" dirty="0" err="1"/>
                  <a:t>lurus</a:t>
                </a:r>
                <a:r>
                  <a:rPr lang="en-US" dirty="0"/>
                  <a:t>, </a:t>
                </a:r>
                <a:r>
                  <a:rPr lang="en-US" dirty="0" err="1"/>
                  <a:t>maka</a:t>
                </a:r>
                <a:endParaRPr lang="id-ID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7" y="4590022"/>
                <a:ext cx="11040177" cy="369332"/>
              </a:xfrm>
              <a:prstGeom prst="rect">
                <a:avLst/>
              </a:prstGeom>
              <a:blipFill>
                <a:blip r:embed="rId9"/>
                <a:stretch>
                  <a:fillRect l="-497" t="-9836" b="-245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84166" y="5031261"/>
                <a:ext cx="3068725" cy="470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 .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166" y="5031261"/>
                <a:ext cx="3068725" cy="470770"/>
              </a:xfrm>
              <a:prstGeom prst="rect">
                <a:avLst/>
              </a:prstGeom>
              <a:blipFill>
                <a:blip r:embed="rId10"/>
                <a:stretch>
                  <a:fillRect t="-15385" b="-1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16200000">
            <a:off x="5601187" y="4597538"/>
            <a:ext cx="234686" cy="216303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7" name="TextBox 16"/>
          <p:cNvSpPr txBox="1"/>
          <p:nvPr/>
        </p:nvSpPr>
        <p:spPr>
          <a:xfrm>
            <a:off x="4672438" y="5878584"/>
            <a:ext cx="2092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Skalar</a:t>
            </a:r>
            <a:endParaRPr lang="id-ID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AE987B8B-6F6C-48DF-88C5-8607BC7B8093}"/>
                  </a:ext>
                </a:extLst>
              </p:cNvPr>
              <p:cNvSpPr txBox="1"/>
              <p:nvPr/>
            </p:nvSpPr>
            <p:spPr>
              <a:xfrm>
                <a:off x="4637010" y="2477496"/>
                <a:ext cx="6477802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(</m:t>
                    </m:r>
                    <m:acc>
                      <m:accPr>
                        <m:chr m:val="̂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1800" dirty="0"/>
                  <a:t>.</a:t>
                </a:r>
                <a14:m>
                  <m:oMath xmlns:m="http://schemas.openxmlformats.org/officeDocument/2006/math"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sz="1800" dirty="0"/>
                          <m:t>.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E987B8B-6F6C-48DF-88C5-8607BC7B80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010" y="2477496"/>
                <a:ext cx="6477802" cy="391261"/>
              </a:xfrm>
              <a:prstGeom prst="rect">
                <a:avLst/>
              </a:prstGeom>
              <a:blipFill>
                <a:blip r:embed="rId11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452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  <p:bldP spid="29" grpId="0"/>
      <p:bldP spid="30" grpId="0"/>
      <p:bldP spid="3" grpId="0"/>
      <p:bldP spid="15" grpId="0" animBg="1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Perkalian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Silang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139849" y="2475848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16029" y="283512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29" y="2835128"/>
                <a:ext cx="3810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12179" y="3475010"/>
            <a:ext cx="2595486" cy="1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13671" y="306497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1" y="3064970"/>
                <a:ext cx="38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6655" y="1839241"/>
                <a:ext cx="9202391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Misal, </a:t>
                </a:r>
                <a:r>
                  <a:rPr lang="en-US" sz="2000" dirty="0" err="1"/>
                  <a:t>diketahui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ini</a:t>
                </a:r>
                <a:endParaRPr lang="id-ID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1839241"/>
                <a:ext cx="9202391" cy="439479"/>
              </a:xfrm>
              <a:prstGeom prst="rect">
                <a:avLst/>
              </a:prstGeom>
              <a:blipFill rotWithShape="0">
                <a:blip r:embed="rId7"/>
                <a:stretch>
                  <a:fillRect l="-662" t="-18056" b="-2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6655" y="4336022"/>
                <a:ext cx="5391156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Berapakah </a:t>
                </a:r>
                <a:r>
                  <a:rPr lang="en-US" sz="2000" dirty="0" err="1"/>
                  <a:t>perkalian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silang</a:t>
                </a:r>
                <a:r>
                  <a:rPr lang="en-US" sz="2000" dirty="0"/>
                  <a:t> </a:t>
                </a:r>
                <a:r>
                  <a:rPr lang="en-US" sz="2000" i="1" dirty="0"/>
                  <a:t>(cross product</a:t>
                </a:r>
                <a:r>
                  <a:rPr lang="en-US" sz="2000" dirty="0"/>
                  <a:t>)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id-ID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4336022"/>
                <a:ext cx="5391156" cy="439479"/>
              </a:xfrm>
              <a:prstGeom prst="rect">
                <a:avLst/>
              </a:prstGeom>
              <a:blipFill rotWithShape="0">
                <a:blip r:embed="rId8"/>
                <a:stretch>
                  <a:fillRect l="-1131" t="-18056" b="-25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5964865" y="3246410"/>
            <a:ext cx="82823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019592" y="2564735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5772" y="292401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72" y="2924015"/>
                <a:ext cx="38100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019592" y="4194640"/>
            <a:ext cx="2595486" cy="1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905168" y="3734812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168" y="3734812"/>
                <a:ext cx="3810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7449642" y="3656114"/>
            <a:ext cx="533400" cy="9906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06842" y="365164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1163" y="4465674"/>
                <a:ext cx="4976037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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err="1">
                    <a:sym typeface="Symbol"/>
                  </a:rPr>
                  <a:t>adalah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sudut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terkecil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dirty="0">
                    <a:sym typeface="Symbol"/>
                  </a:rPr>
                  <a:t>yang </a:t>
                </a:r>
                <a:r>
                  <a:rPr lang="en-US" sz="2400" dirty="0" err="1">
                    <a:sym typeface="Symbol"/>
                  </a:rPr>
                  <a:t>dibentuk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err="1">
                    <a:sym typeface="Symbol"/>
                  </a:rPr>
                  <a:t>oleh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vektor</a:t>
                </a:r>
                <a:r>
                  <a:rPr lang="en-US" sz="2400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/>
                  <a:t>dan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vektor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63" y="4465674"/>
                <a:ext cx="4976037" cy="876843"/>
              </a:xfrm>
              <a:prstGeom prst="rect">
                <a:avLst/>
              </a:prstGeom>
              <a:blipFill rotWithShape="0">
                <a:blip r:embed="rId11"/>
                <a:stretch>
                  <a:fillRect l="-1961" t="-6993" b="-16084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90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6" grpId="0"/>
      <p:bldP spid="2" grpId="0"/>
      <p:bldP spid="38" grpId="0"/>
      <p:bldP spid="42" grpId="0" animBg="1"/>
      <p:bldP spid="44" grpId="0"/>
      <p:bldP spid="46" grpId="0"/>
      <p:bldP spid="47" grpId="0" animBg="1"/>
      <p:bldP spid="48" grpId="0"/>
      <p:bldP spid="4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arallelogram 22"/>
          <p:cNvSpPr/>
          <p:nvPr/>
        </p:nvSpPr>
        <p:spPr>
          <a:xfrm>
            <a:off x="236185" y="3786246"/>
            <a:ext cx="5052985" cy="2300632"/>
          </a:xfrm>
          <a:prstGeom prst="parallelogram">
            <a:avLst>
              <a:gd name="adj" fmla="val 434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Perkalian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Silang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857714" y="1642113"/>
                <a:ext cx="7470004" cy="1692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Hasil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perkalian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silang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antara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dua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selalu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mempunyai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tegak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lurus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pengalinya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searah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-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r>
                  <a:rPr lang="en-US" sz="2000" dirty="0"/>
                  <a:t>), </a:t>
                </a:r>
                <a:r>
                  <a:rPr lang="en-US" sz="2000" dirty="0" err="1"/>
                  <a:t>sesuai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putaran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sekrup</a:t>
                </a:r>
                <a:r>
                  <a:rPr lang="en-US" sz="2000" dirty="0"/>
                  <a:t>, </a:t>
                </a:r>
                <a:r>
                  <a:rPr lang="en-US" sz="2400" b="1" dirty="0" err="1"/>
                  <a:t>menghasilkan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besaran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vektor</a:t>
                </a:r>
                <a:endParaRPr lang="id-ID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d-ID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d-ID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714" y="1642113"/>
                <a:ext cx="7470004" cy="1692771"/>
              </a:xfrm>
              <a:prstGeom prst="rect">
                <a:avLst/>
              </a:prstGeom>
              <a:blipFill rotWithShape="0">
                <a:blip r:embed="rId5"/>
                <a:stretch>
                  <a:fillRect l="-735" t="-179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7" y="1385364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Geometri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8712" y="2682715"/>
                <a:ext cx="2687531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712" y="2682715"/>
                <a:ext cx="2687531" cy="508857"/>
              </a:xfrm>
              <a:prstGeom prst="rect">
                <a:avLst/>
              </a:prstGeom>
              <a:blipFill rotWithShape="0">
                <a:blip r:embed="rId6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 rot="2149239">
            <a:off x="1310827" y="4216323"/>
            <a:ext cx="2958316" cy="1724338"/>
            <a:chOff x="942952" y="3486392"/>
            <a:chExt cx="3397035" cy="2178024"/>
          </a:xfrm>
        </p:grpSpPr>
        <p:cxnSp>
          <p:nvCxnSpPr>
            <p:cNvPr id="39" name="Straight Arrow Connector 38"/>
            <p:cNvCxnSpPr/>
            <p:nvPr/>
          </p:nvCxnSpPr>
          <p:spPr>
            <a:xfrm rot="20111453" flipV="1">
              <a:off x="942952" y="3486392"/>
              <a:ext cx="2188142" cy="164189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 rot="20111453">
                  <a:off x="1634032" y="3920428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11453">
                  <a:off x="1634032" y="3920428"/>
                  <a:ext cx="38100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/>
            <p:cNvCxnSpPr/>
            <p:nvPr/>
          </p:nvCxnSpPr>
          <p:spPr>
            <a:xfrm flipV="1">
              <a:off x="1383359" y="4133982"/>
              <a:ext cx="2956628" cy="13667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rot="20111453">
                  <a:off x="3769613" y="4376787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11453">
                  <a:off x="3769613" y="4376787"/>
                  <a:ext cx="381000" cy="46166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/>
            <p:cNvSpPr/>
            <p:nvPr/>
          </p:nvSpPr>
          <p:spPr>
            <a:xfrm rot="20111453">
              <a:off x="1730970" y="4673816"/>
              <a:ext cx="533400" cy="990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 rot="20111453">
              <a:off x="2040164" y="453430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endParaRPr 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" name="Right Arrow 2"/>
          <p:cNvSpPr/>
          <p:nvPr/>
        </p:nvSpPr>
        <p:spPr>
          <a:xfrm>
            <a:off x="4131285" y="1730889"/>
            <a:ext cx="494416" cy="316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042" y="3568790"/>
            <a:ext cx="961905" cy="1400000"/>
          </a:xfrm>
          <a:prstGeom prst="rect">
            <a:avLst/>
          </a:prstGeom>
        </p:spPr>
      </p:pic>
      <p:sp>
        <p:nvSpPr>
          <p:cNvPr id="34" name="Curved Right Arrow 33"/>
          <p:cNvSpPr/>
          <p:nvPr/>
        </p:nvSpPr>
        <p:spPr>
          <a:xfrm>
            <a:off x="882909" y="3284133"/>
            <a:ext cx="307649" cy="3461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Up Arrow 34"/>
          <p:cNvSpPr/>
          <p:nvPr/>
        </p:nvSpPr>
        <p:spPr>
          <a:xfrm>
            <a:off x="1704115" y="3630238"/>
            <a:ext cx="149483" cy="726743"/>
          </a:xfrm>
          <a:prstGeom prst="up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Parallelogram 35"/>
          <p:cNvSpPr/>
          <p:nvPr/>
        </p:nvSpPr>
        <p:spPr>
          <a:xfrm>
            <a:off x="6169668" y="3786246"/>
            <a:ext cx="5052985" cy="2300632"/>
          </a:xfrm>
          <a:prstGeom prst="parallelogram">
            <a:avLst>
              <a:gd name="adj" fmla="val 4347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7202195" y="2682715"/>
                <a:ext cx="3072701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(−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d-ID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95" y="2682715"/>
                <a:ext cx="3072701" cy="508857"/>
              </a:xfrm>
              <a:prstGeom prst="rect">
                <a:avLst/>
              </a:prstGeom>
              <a:blipFill rotWithShape="0">
                <a:blip r:embed="rId10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 rot="2149239">
            <a:off x="7244310" y="4216323"/>
            <a:ext cx="2958316" cy="1724338"/>
            <a:chOff x="942952" y="3486392"/>
            <a:chExt cx="3397035" cy="2178024"/>
          </a:xfrm>
        </p:grpSpPr>
        <p:cxnSp>
          <p:nvCxnSpPr>
            <p:cNvPr id="48" name="Straight Arrow Connector 47"/>
            <p:cNvCxnSpPr/>
            <p:nvPr/>
          </p:nvCxnSpPr>
          <p:spPr>
            <a:xfrm rot="20111453" flipV="1">
              <a:off x="942952" y="3486392"/>
              <a:ext cx="2188142" cy="1641891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 rot="20111453">
                  <a:off x="1634032" y="3920428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11453">
                  <a:off x="1634032" y="3920428"/>
                  <a:ext cx="381000" cy="46166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1429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Arrow Connector 49"/>
            <p:cNvCxnSpPr/>
            <p:nvPr/>
          </p:nvCxnSpPr>
          <p:spPr>
            <a:xfrm flipV="1">
              <a:off x="1383359" y="4133982"/>
              <a:ext cx="2956628" cy="13667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 rot="20111453">
                  <a:off x="3769613" y="4376787"/>
                  <a:ext cx="3810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111453">
                  <a:off x="3769613" y="4376787"/>
                  <a:ext cx="381000" cy="461665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7576" r="-4545" b="-20000"/>
                  </a:stretch>
                </a:blipFill>
              </p:spPr>
              <p:txBody>
                <a:bodyPr/>
                <a:lstStyle/>
                <a:p>
                  <a:r>
                    <a:rPr lang="id-ID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rc 51"/>
            <p:cNvSpPr/>
            <p:nvPr/>
          </p:nvSpPr>
          <p:spPr>
            <a:xfrm rot="20111453">
              <a:off x="1730970" y="4673816"/>
              <a:ext cx="533400" cy="990600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 rot="20111453">
              <a:off x="2040164" y="4534305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endParaRPr lang="en-US" sz="2400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54" name="Picture 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80525" y="3568790"/>
            <a:ext cx="961905" cy="1400000"/>
          </a:xfrm>
          <a:prstGeom prst="rect">
            <a:avLst/>
          </a:prstGeom>
        </p:spPr>
      </p:pic>
      <p:sp>
        <p:nvSpPr>
          <p:cNvPr id="57" name="Down Arrow 56"/>
          <p:cNvSpPr/>
          <p:nvPr/>
        </p:nvSpPr>
        <p:spPr>
          <a:xfrm>
            <a:off x="6906192" y="3679109"/>
            <a:ext cx="188008" cy="69868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Curved Left Arrow 57"/>
          <p:cNvSpPr/>
          <p:nvPr/>
        </p:nvSpPr>
        <p:spPr>
          <a:xfrm>
            <a:off x="7665855" y="3313396"/>
            <a:ext cx="264349" cy="38531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905954" y="3191572"/>
            <a:ext cx="0" cy="9623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692901" y="2815333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id-ID" sz="24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901" y="2815333"/>
                <a:ext cx="435184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3947" r="-2112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Left Brace 58"/>
          <p:cNvSpPr/>
          <p:nvPr/>
        </p:nvSpPr>
        <p:spPr>
          <a:xfrm rot="16200000">
            <a:off x="5539390" y="3936417"/>
            <a:ext cx="234686" cy="216303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TextBox 59"/>
          <p:cNvSpPr txBox="1"/>
          <p:nvPr/>
        </p:nvSpPr>
        <p:spPr>
          <a:xfrm>
            <a:off x="4499189" y="5195580"/>
            <a:ext cx="2092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Meja</a:t>
            </a:r>
            <a:r>
              <a:rPr lang="en-US" sz="2400" dirty="0"/>
              <a:t> </a:t>
            </a:r>
            <a:r>
              <a:rPr lang="en-US" sz="2400" dirty="0" err="1"/>
              <a:t>horisontal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14367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Perkalian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Silang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7" y="1385364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Analitis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54979" y="1773889"/>
            <a:ext cx="494416" cy="3169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338898" y="1745708"/>
                <a:ext cx="2651943" cy="470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98" y="1745708"/>
                <a:ext cx="2651943" cy="470770"/>
              </a:xfrm>
              <a:prstGeom prst="rect">
                <a:avLst/>
              </a:prstGeom>
              <a:blipFill rotWithShape="0">
                <a:blip r:embed="rId5"/>
                <a:stretch>
                  <a:fillRect t="-15385" r="-9425" b="-384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4338898" y="2314241"/>
                <a:ext cx="2623859" cy="468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898" y="2314241"/>
                <a:ext cx="2623859" cy="468783"/>
              </a:xfrm>
              <a:prstGeom prst="rect">
                <a:avLst/>
              </a:prstGeom>
              <a:blipFill rotWithShape="0">
                <a:blip r:embed="rId6"/>
                <a:stretch>
                  <a:fillRect t="-1299" r="-9767" b="-3896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7007646" y="1985431"/>
                <a:ext cx="5214705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Dinyatakan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notasi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satuan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646" y="1985431"/>
                <a:ext cx="5214705" cy="445635"/>
              </a:xfrm>
              <a:prstGeom prst="rect">
                <a:avLst/>
              </a:prstGeom>
              <a:blipFill rotWithShape="0">
                <a:blip r:embed="rId7"/>
                <a:stretch>
                  <a:fillRect l="-1287" t="-5479" b="-2465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484040" y="3116627"/>
                <a:ext cx="2954911" cy="997453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×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40" y="3116627"/>
                <a:ext cx="2954911" cy="9974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1425842" y="4985125"/>
                <a:ext cx="6718571" cy="43306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 ×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842" y="4985125"/>
                <a:ext cx="6718571" cy="433067"/>
              </a:xfrm>
              <a:prstGeom prst="rect">
                <a:avLst/>
              </a:prstGeom>
              <a:blipFill>
                <a:blip r:embed="rId9"/>
                <a:stretch>
                  <a:fillRect t="-15789" r="-2620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76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55" grpId="0"/>
      <p:bldP spid="5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0A72FE-8376-4999-9775-32E7A0440704}"/>
              </a:ext>
            </a:extLst>
          </p:cNvPr>
          <p:cNvSpPr txBox="1"/>
          <p:nvPr/>
        </p:nvSpPr>
        <p:spPr>
          <a:xfrm>
            <a:off x="699457" y="910178"/>
            <a:ext cx="3063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Contoh</a:t>
            </a:r>
            <a:r>
              <a:rPr lang="en-US" b="1" dirty="0"/>
              <a:t>:</a:t>
            </a:r>
            <a:endParaRPr lang="en-ID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852412F2-F6FA-469B-89A0-9A9A145EA19F}"/>
              </a:ext>
            </a:extLst>
          </p:cNvPr>
          <p:cNvSpPr txBox="1"/>
          <p:nvPr/>
        </p:nvSpPr>
        <p:spPr>
          <a:xfrm>
            <a:off x="699457" y="1302002"/>
            <a:ext cx="4437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/>
              <a:t>Diketahui 3 titik A(1,3,-4), B(2,-5,6), dan C(1,4,5)</a:t>
            </a:r>
            <a:endParaRPr lang="en-ID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xmlns="" id="{4EEFE3E1-1185-4B99-B367-069E5D29B6D9}"/>
                  </a:ext>
                </a:extLst>
              </p:cNvPr>
              <p:cNvSpPr txBox="1"/>
              <p:nvPr/>
            </p:nvSpPr>
            <p:spPr>
              <a:xfrm>
                <a:off x="770347" y="1677627"/>
                <a:ext cx="4366813" cy="8940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lphaLcParenR"/>
                </a:pPr>
                <a:r>
                  <a:rPr lang="en-ID" sz="1600" dirty="0"/>
                  <a:t>Hitung </a:t>
                </a:r>
                <a:r>
                  <a:rPr lang="en-ID" sz="1600" dirty="0" err="1"/>
                  <a:t>besar</a:t>
                </a:r>
                <a:r>
                  <a:rPr lang="en-ID" sz="1600" dirty="0"/>
                  <a:t> dan </a:t>
                </a:r>
                <a:r>
                  <a:rPr lang="en-ID" sz="1600" dirty="0" err="1"/>
                  <a:t>arah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vektor</a:t>
                </a:r>
                <a:r>
                  <a:rPr lang="en-ID" sz="1600" dirty="0"/>
                  <a:t> AB , BC, dan AC </a:t>
                </a:r>
              </a:p>
              <a:p>
                <a:pPr marL="342900" indent="-342900">
                  <a:buAutoNum type="alphaLcParenR"/>
                </a:pPr>
                <a:r>
                  <a:rPr lang="en-ID" sz="1600" dirty="0" err="1"/>
                  <a:t>Hitung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besar</a:t>
                </a:r>
                <a:r>
                  <a:rPr lang="en-ID" sz="1600" dirty="0"/>
                  <a:t> dan </a:t>
                </a:r>
                <a:r>
                  <a:rPr lang="en-ID" sz="1600" dirty="0" err="1"/>
                  <a:t>arah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vektor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ID" sz="1600" dirty="0"/>
                  <a:t> +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𝑩𝑪</m:t>
                        </m:r>
                      </m:e>
                    </m:acc>
                  </m:oMath>
                </a14:m>
                <a:r>
                  <a:rPr lang="en-ID" sz="1600" dirty="0"/>
                  <a:t> </a:t>
                </a:r>
              </a:p>
              <a:p>
                <a:pPr marL="342900" indent="-342900">
                  <a:buAutoNum type="alphaLcParenR"/>
                </a:pPr>
                <a:r>
                  <a:rPr lang="en-ID" sz="1600" dirty="0" err="1"/>
                  <a:t>Hitung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besar</a:t>
                </a:r>
                <a:r>
                  <a:rPr lang="en-ID" sz="1600" dirty="0"/>
                  <a:t> dan </a:t>
                </a:r>
                <a:r>
                  <a:rPr lang="en-ID" sz="1600" dirty="0" err="1"/>
                  <a:t>arah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vektor</a:t>
                </a:r>
                <a:r>
                  <a:rPr lang="en-ID" sz="1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𝑨𝑩</m:t>
                        </m:r>
                      </m:e>
                    </m:acc>
                  </m:oMath>
                </a14:m>
                <a:r>
                  <a:rPr lang="en-ID" sz="1600" dirty="0"/>
                  <a:t> -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𝑩𝑪</m:t>
                        </m:r>
                      </m:e>
                    </m:acc>
                  </m:oMath>
                </a14:m>
                <a:r>
                  <a:rPr lang="en-ID" sz="1600" dirty="0"/>
                  <a:t>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EEFE3E1-1185-4B99-B367-069E5D29B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47" y="1677627"/>
                <a:ext cx="4366813" cy="894091"/>
              </a:xfrm>
              <a:prstGeom prst="rect">
                <a:avLst/>
              </a:prstGeom>
              <a:blipFill>
                <a:blip r:embed="rId5"/>
                <a:stretch>
                  <a:fillRect l="-697" t="-2041" b="-816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55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0A72FE-8376-4999-9775-32E7A0440704}"/>
              </a:ext>
            </a:extLst>
          </p:cNvPr>
          <p:cNvSpPr txBox="1"/>
          <p:nvPr/>
        </p:nvSpPr>
        <p:spPr>
          <a:xfrm>
            <a:off x="699457" y="910178"/>
            <a:ext cx="3063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Soal</a:t>
            </a:r>
            <a:r>
              <a:rPr lang="en-ID" b="1" dirty="0"/>
              <a:t>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xmlns="" id="{D601F10B-2FF7-47CD-B2A0-D46E02C33E52}"/>
                  </a:ext>
                </a:extLst>
              </p:cNvPr>
              <p:cNvSpPr txBox="1"/>
              <p:nvPr/>
            </p:nvSpPr>
            <p:spPr>
              <a:xfrm>
                <a:off x="396655" y="4491960"/>
                <a:ext cx="5206497" cy="1960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69875" indent="-269875" algn="just"/>
                <a:r>
                  <a:rPr lang="en-US" dirty="0"/>
                  <a:t>1. </a:t>
                </a:r>
                <a:r>
                  <a:rPr lang="en-US" dirty="0" err="1"/>
                  <a:t>Diketahui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dan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D" dirty="0" err="1"/>
                  <a:t>seperti</a:t>
                </a:r>
                <a:r>
                  <a:rPr lang="en-ID" dirty="0"/>
                  <a:t> pada </a:t>
                </a:r>
                <a:r>
                  <a:rPr lang="en-ID" dirty="0" err="1"/>
                  <a:t>gambar</a:t>
                </a:r>
                <a:r>
                  <a:rPr lang="en-ID" dirty="0"/>
                  <a:t>. </a:t>
                </a:r>
                <a:r>
                  <a:rPr lang="en-ID" dirty="0" err="1"/>
                  <a:t>Tentukan</a:t>
                </a:r>
                <a:r>
                  <a:rPr lang="en-ID" dirty="0"/>
                  <a:t>:</a:t>
                </a:r>
              </a:p>
              <a:p>
                <a:pPr marL="539750" indent="-269875" algn="just">
                  <a:buAutoNum type="alphaLcPeriod"/>
                </a:pPr>
                <a:r>
                  <a:rPr lang="en-ID" dirty="0" err="1"/>
                  <a:t>Vektor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dan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D" dirty="0"/>
              </a:p>
              <a:p>
                <a:pPr marL="539750" indent="-269875" algn="just">
                  <a:buFontTx/>
                  <a:buAutoNum type="alphaLcPeriod"/>
                </a:pPr>
                <a:r>
                  <a:rPr lang="en-ID" dirty="0" err="1"/>
                  <a:t>Besar</a:t>
                </a:r>
                <a:r>
                  <a:rPr lang="en-ID" dirty="0"/>
                  <a:t> dan </a:t>
                </a:r>
                <a:r>
                  <a:rPr lang="en-ID" dirty="0" err="1"/>
                  <a:t>arah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D" dirty="0"/>
              </a:p>
              <a:p>
                <a:pPr marL="539750" indent="-269875" algn="just">
                  <a:buAutoNum type="alphaLcPeriod"/>
                </a:pPr>
                <a:r>
                  <a:rPr lang="en-ID" dirty="0" err="1"/>
                  <a:t>Besar</a:t>
                </a:r>
                <a:r>
                  <a:rPr lang="en-ID" dirty="0"/>
                  <a:t> dan arah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ID" dirty="0"/>
              </a:p>
              <a:p>
                <a:pPr marL="539750" indent="-269875" algn="just">
                  <a:buAutoNum type="alphaLcPeriod"/>
                </a:pPr>
                <a:r>
                  <a:rPr lang="en-ID" dirty="0" err="1"/>
                  <a:t>Besar</a:t>
                </a:r>
                <a:r>
                  <a:rPr lang="en-ID" dirty="0"/>
                  <a:t> dan </a:t>
                </a:r>
                <a:r>
                  <a:rPr lang="en-ID" dirty="0" err="1"/>
                  <a:t>arah</a:t>
                </a:r>
                <a:r>
                  <a:rPr lang="en-ID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01F10B-2FF7-47CD-B2A0-D46E02C33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4491960"/>
                <a:ext cx="5206497" cy="1960152"/>
              </a:xfrm>
              <a:prstGeom prst="rect">
                <a:avLst/>
              </a:prstGeom>
              <a:blipFill>
                <a:blip r:embed="rId5"/>
                <a:stretch>
                  <a:fillRect l="-937" r="-1054" b="-436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4D53CC5F-D2C1-4580-8EB2-77323369177C}"/>
              </a:ext>
            </a:extLst>
          </p:cNvPr>
          <p:cNvGrpSpPr/>
          <p:nvPr/>
        </p:nvGrpSpPr>
        <p:grpSpPr>
          <a:xfrm>
            <a:off x="18099" y="1009644"/>
            <a:ext cx="4395238" cy="3513787"/>
            <a:chOff x="18099" y="1009644"/>
            <a:chExt cx="4395238" cy="3513787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192C2C0F-E075-463F-8298-EDDA87C3AA5C}"/>
                </a:ext>
              </a:extLst>
            </p:cNvPr>
            <p:cNvGrpSpPr/>
            <p:nvPr/>
          </p:nvGrpSpPr>
          <p:grpSpPr>
            <a:xfrm>
              <a:off x="309261" y="1289189"/>
              <a:ext cx="3843508" cy="3234242"/>
              <a:chOff x="343481" y="1799771"/>
              <a:chExt cx="3843508" cy="3234242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xmlns="" id="{E0E7FDB5-343A-4581-A5D7-81E90BA2C76A}"/>
                  </a:ext>
                </a:extLst>
              </p:cNvPr>
              <p:cNvGrpSpPr/>
              <p:nvPr/>
            </p:nvGrpSpPr>
            <p:grpSpPr>
              <a:xfrm>
                <a:off x="343481" y="1799771"/>
                <a:ext cx="3843508" cy="3234242"/>
                <a:chOff x="343481" y="1799771"/>
                <a:chExt cx="3843508" cy="3234242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xmlns="" id="{1B127FBD-47A4-4ED5-8477-BC21D8E551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3481" y="3975234"/>
                  <a:ext cx="1061807" cy="105877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xmlns="" id="{0B269BEF-FAF2-4A82-807B-0430FBDF54D3}"/>
                    </a:ext>
                  </a:extLst>
                </p:cNvPr>
                <p:cNvCxnSpPr/>
                <p:nvPr/>
              </p:nvCxnSpPr>
              <p:spPr>
                <a:xfrm>
                  <a:off x="1405288" y="3975234"/>
                  <a:ext cx="2781701" cy="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xmlns="" id="{A34A1C23-B51B-47A7-8A21-DFDD44D02F80}"/>
                    </a:ext>
                  </a:extLst>
                </p:cNvPr>
                <p:cNvCxnSpPr/>
                <p:nvPr/>
              </p:nvCxnSpPr>
              <p:spPr>
                <a:xfrm flipV="1">
                  <a:off x="1405288" y="1799771"/>
                  <a:ext cx="0" cy="217546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xmlns="" id="{A8F82C3F-8E77-41DC-8604-BD4034894E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31015" y="2406161"/>
                <a:ext cx="579562" cy="210681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Cube 1">
                <a:extLst>
                  <a:ext uri="{FF2B5EF4-FFF2-40B4-BE49-F238E27FC236}">
                    <a16:creationId xmlns:a16="http://schemas.microsoft.com/office/drawing/2014/main" xmlns="" id="{742ED0AF-D566-40DD-8318-AE7FEC6911BF}"/>
                  </a:ext>
                </a:extLst>
              </p:cNvPr>
              <p:cNvSpPr/>
              <p:nvPr/>
            </p:nvSpPr>
            <p:spPr>
              <a:xfrm>
                <a:off x="810431" y="2406161"/>
                <a:ext cx="2000145" cy="2175462"/>
              </a:xfrm>
              <a:prstGeom prst="cube">
                <a:avLst>
                  <a:gd name="adj" fmla="val 30864"/>
                </a:avLst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D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xmlns="" id="{220EF550-5A2B-47A7-B4F7-416EAB049758}"/>
                      </a:ext>
                    </a:extLst>
                  </p:cNvPr>
                  <p:cNvSpPr txBox="1"/>
                  <p:nvPr/>
                </p:nvSpPr>
                <p:spPr>
                  <a:xfrm>
                    <a:off x="1293539" y="4512972"/>
                    <a:ext cx="65076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m</m:t>
                          </m:r>
                        </m:oMath>
                      </m:oMathPara>
                    </a14:m>
                    <a:endParaRPr lang="en-US" sz="16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220EF550-5A2B-47A7-B4F7-416EAB0497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93539" y="4512972"/>
                    <a:ext cx="650763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xmlns="" id="{20791AF4-3B3D-47D8-9BC3-AE84ABF27AD3}"/>
                      </a:ext>
                    </a:extLst>
                  </p:cNvPr>
                  <p:cNvSpPr txBox="1"/>
                  <p:nvPr/>
                </p:nvSpPr>
                <p:spPr>
                  <a:xfrm>
                    <a:off x="2398533" y="4174418"/>
                    <a:ext cx="65076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m</m:t>
                          </m:r>
                        </m:oMath>
                      </m:oMathPara>
                    </a14:m>
                    <a:endParaRPr lang="en-US" sz="16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0791AF4-3B3D-47D8-9BC3-AE84ABF27A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8533" y="4174418"/>
                    <a:ext cx="650763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xmlns="" id="{B0A70AD4-5ABB-40F0-9560-9CD7C79E8127}"/>
                      </a:ext>
                    </a:extLst>
                  </p:cNvPr>
                  <p:cNvSpPr txBox="1"/>
                  <p:nvPr/>
                </p:nvSpPr>
                <p:spPr>
                  <a:xfrm>
                    <a:off x="2862456" y="2935833"/>
                    <a:ext cx="65076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4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m</m:t>
                          </m:r>
                        </m:oMath>
                      </m:oMathPara>
                    </a14:m>
                    <a:endParaRPr lang="en-US" sz="1600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0A70AD4-5ABB-40F0-9560-9CD7C79E81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62456" y="2935833"/>
                    <a:ext cx="650763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xmlns="" id="{A5408AB6-8985-42B8-9DCE-0DECC71B4F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0431" y="3036931"/>
                <a:ext cx="594858" cy="938304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xmlns="" id="{9B91700E-F2F0-443F-94A1-97C9C3876136}"/>
                  </a:ext>
                </a:extLst>
              </p:cNvPr>
              <p:cNvCxnSpPr/>
              <p:nvPr/>
            </p:nvCxnSpPr>
            <p:spPr>
              <a:xfrm>
                <a:off x="1405288" y="2406161"/>
                <a:ext cx="825727" cy="63077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xmlns="" id="{32F71418-2740-4395-80E3-7EAD0F83C20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7829" y="3202503"/>
                    <a:ext cx="42933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acc>
                      </m:oMath>
                    </a14:m>
                    <a:r>
                      <a:rPr lang="en-ID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2F71418-2740-4395-80E3-7EAD0F83C2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7829" y="3202503"/>
                    <a:ext cx="429339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xmlns="" id="{2E57A9D1-F728-4998-A68A-F9405D7D7144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476" y="2425520"/>
                    <a:ext cx="429339" cy="41049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oMath>
                    </a14:m>
                    <a:r>
                      <a:rPr lang="en-ID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2E57A9D1-F728-4998-A68A-F9405D7D71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476" y="2425520"/>
                    <a:ext cx="429339" cy="41049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xmlns="" id="{DD8E3A6D-09A2-4EBA-835E-ED3F4A917B31}"/>
                      </a:ext>
                    </a:extLst>
                  </p:cNvPr>
                  <p:cNvSpPr txBox="1"/>
                  <p:nvPr/>
                </p:nvSpPr>
                <p:spPr>
                  <a:xfrm>
                    <a:off x="2509244" y="3335999"/>
                    <a:ext cx="429339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acc>
                      </m:oMath>
                    </a14:m>
                    <a:r>
                      <a:rPr lang="en-ID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DD8E3A6D-09A2-4EBA-835E-ED3F4A917B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9244" y="3335999"/>
                    <a:ext cx="42933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D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xmlns="" id="{4D875196-A15A-417F-82C4-9FF8AF2848BB}"/>
                    </a:ext>
                  </a:extLst>
                </p:cNvPr>
                <p:cNvSpPr txBox="1"/>
                <p:nvPr/>
              </p:nvSpPr>
              <p:spPr>
                <a:xfrm>
                  <a:off x="18099" y="4112224"/>
                  <a:ext cx="6507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875196-A15A-417F-82C4-9FF8AF2848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9" y="4112224"/>
                  <a:ext cx="650763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xmlns="" id="{EA22220B-85F8-41E2-86C5-839F05B1349A}"/>
                    </a:ext>
                  </a:extLst>
                </p:cNvPr>
                <p:cNvSpPr txBox="1"/>
                <p:nvPr/>
              </p:nvSpPr>
              <p:spPr>
                <a:xfrm>
                  <a:off x="3762574" y="3090446"/>
                  <a:ext cx="6507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EA22220B-85F8-41E2-86C5-839F05B13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2574" y="3090446"/>
                  <a:ext cx="650763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xmlns="" id="{20054291-1370-4F8F-B532-E60CD36E6B2C}"/>
                    </a:ext>
                  </a:extLst>
                </p:cNvPr>
                <p:cNvSpPr txBox="1"/>
                <p:nvPr/>
              </p:nvSpPr>
              <p:spPr>
                <a:xfrm>
                  <a:off x="1210514" y="1009644"/>
                  <a:ext cx="65076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20054291-1370-4F8F-B532-E60CD36E6B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0514" y="1009644"/>
                  <a:ext cx="650763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1342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0A72FE-8376-4999-9775-32E7A0440704}"/>
              </a:ext>
            </a:extLst>
          </p:cNvPr>
          <p:cNvSpPr txBox="1"/>
          <p:nvPr/>
        </p:nvSpPr>
        <p:spPr>
          <a:xfrm>
            <a:off x="699457" y="910178"/>
            <a:ext cx="3063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Soal</a:t>
            </a:r>
            <a:r>
              <a:rPr lang="en-ID" b="1" dirty="0"/>
              <a:t> </a:t>
            </a:r>
            <a:r>
              <a:rPr lang="en-ID" b="1" dirty="0" smtClean="0"/>
              <a:t>2</a:t>
            </a:r>
            <a:endParaRPr lang="en-ID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265B62C8-192B-4423-82EF-DB81D615F4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89" y="1426637"/>
            <a:ext cx="3557277" cy="16461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A4987E1B-327E-4533-9C23-FF7E915AD370}"/>
                  </a:ext>
                </a:extLst>
              </p:cNvPr>
              <p:cNvSpPr txBox="1"/>
              <p:nvPr/>
            </p:nvSpPr>
            <p:spPr>
              <a:xfrm>
                <a:off x="620329" y="3972182"/>
                <a:ext cx="6396680" cy="1018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dirty="0"/>
                  <a:t>Jika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ID" dirty="0"/>
                  <a:t> = 5î+ 3ĵ− 2k̂,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ID" dirty="0"/>
                  <a:t> = −</a:t>
                </a:r>
                <a:r>
                  <a:rPr lang="en-ID" dirty="0" err="1"/>
                  <a:t>i</a:t>
                </a:r>
                <a:r>
                  <a:rPr lang="en-ID" dirty="0"/>
                  <a:t>̂+ 4ĵ+6k̂,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ID" dirty="0"/>
                  <a:t> = 8î+ 2ĵ </a:t>
                </a:r>
                <a:r>
                  <a:rPr lang="en-ID" dirty="0" err="1"/>
                  <a:t>dapatkan</a:t>
                </a:r>
                <a:r>
                  <a:rPr lang="en-ID" dirty="0"/>
                  <a:t> </a:t>
                </a:r>
                <a:r>
                  <a:rPr lang="en-ID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ID" dirty="0"/>
                  <a:t> dan 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ID" dirty="0"/>
                  <a:t> </a:t>
                </a:r>
                <a:r>
                  <a:rPr lang="en-ID" dirty="0" err="1"/>
                  <a:t>sedemikian</a:t>
                </a:r>
                <a:r>
                  <a:rPr lang="en-ID" dirty="0"/>
                  <a:t> </a:t>
                </a:r>
                <a:r>
                  <a:rPr lang="en-ID" dirty="0" err="1"/>
                  <a:t>sehingga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acc>
                  </m:oMath>
                </a14:m>
                <a:r>
                  <a:rPr lang="en-ID" dirty="0"/>
                  <a:t> = 𝛼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e>
                    </m:acc>
                  </m:oMath>
                </a14:m>
                <a:r>
                  <a:rPr lang="en-ID" dirty="0"/>
                  <a:t> + </a:t>
                </a:r>
                <a:r>
                  <a:rPr lang="el-GR" dirty="0"/>
                  <a:t>β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ID" dirty="0"/>
                  <a:t> +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sejajar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sumbu</a:t>
                </a:r>
                <a:r>
                  <a:rPr lang="en-ID" dirty="0"/>
                  <a:t> y.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987E1B-327E-4533-9C23-FF7E915AD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329" y="3972182"/>
                <a:ext cx="6396680" cy="1018099"/>
              </a:xfrm>
              <a:prstGeom prst="rect">
                <a:avLst/>
              </a:prstGeom>
              <a:blipFill>
                <a:blip r:embed="rId6"/>
                <a:stretch>
                  <a:fillRect l="-858" t="-599" b="-658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BDB102E1-8177-45F7-AB53-07E72CC59972}"/>
              </a:ext>
            </a:extLst>
          </p:cNvPr>
          <p:cNvSpPr txBox="1"/>
          <p:nvPr/>
        </p:nvSpPr>
        <p:spPr>
          <a:xfrm>
            <a:off x="699457" y="3517264"/>
            <a:ext cx="3063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Soal</a:t>
            </a:r>
            <a:r>
              <a:rPr lang="en-ID" b="1" dirty="0"/>
              <a:t> </a:t>
            </a:r>
            <a:r>
              <a:rPr lang="en-ID" b="1" dirty="0" smtClean="0"/>
              <a:t>3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9701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78100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Matematika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pada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dan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Skalar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175503"/>
              </p:ext>
            </p:extLst>
          </p:nvPr>
        </p:nvGraphicFramePr>
        <p:xfrm>
          <a:off x="2106529" y="2573203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167872866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41663262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Operasi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dirty="0" err="1"/>
                        <a:t>Skalar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Operasi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Vektor</a:t>
                      </a:r>
                      <a:endParaRPr lang="en-US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49222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Penjumlahan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Penjumlahan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06131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Pengurangan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Pengurangan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95533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Perkalian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Perkalian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titik</a:t>
                      </a:r>
                      <a:r>
                        <a:rPr lang="en-US" dirty="0"/>
                        <a:t> (</a:t>
                      </a:r>
                      <a:r>
                        <a:rPr lang="en-US" i="1" dirty="0"/>
                        <a:t>dot product</a:t>
                      </a:r>
                      <a:r>
                        <a:rPr lang="en-US" dirty="0"/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9845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Pembagian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Perkalian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silang</a:t>
                      </a:r>
                      <a:r>
                        <a:rPr lang="en-US" baseline="0" dirty="0"/>
                        <a:t> (</a:t>
                      </a:r>
                      <a:r>
                        <a:rPr lang="en-US" i="1" baseline="0" dirty="0"/>
                        <a:t>cross product</a:t>
                      </a:r>
                      <a:r>
                        <a:rPr lang="en-US" i="0" baseline="0" dirty="0"/>
                        <a:t>)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719885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Pemangkatan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885353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Peng-</a:t>
                      </a:r>
                      <a:r>
                        <a:rPr lang="en-US" dirty="0" err="1"/>
                        <a:t>akar</a:t>
                      </a:r>
                      <a:r>
                        <a:rPr lang="en-US" dirty="0"/>
                        <a:t>-an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443579901"/>
                  </a:ext>
                </a:extLst>
              </a:tr>
            </a:tbl>
          </a:graphicData>
        </a:graphic>
      </p:graphicFrame>
      <p:sp>
        <p:nvSpPr>
          <p:cNvPr id="15" name="Left Brace 14"/>
          <p:cNvSpPr/>
          <p:nvPr/>
        </p:nvSpPr>
        <p:spPr>
          <a:xfrm rot="5400000">
            <a:off x="7110346" y="3678063"/>
            <a:ext cx="452176" cy="2690017"/>
          </a:xfrm>
          <a:prstGeom prst="leftBrace">
            <a:avLst>
              <a:gd name="adj1" fmla="val 8333"/>
              <a:gd name="adj2" fmla="val 51274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TextBox 15"/>
          <p:cNvSpPr txBox="1"/>
          <p:nvPr/>
        </p:nvSpPr>
        <p:spPr>
          <a:xfrm>
            <a:off x="4274288" y="5249160"/>
            <a:ext cx="289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Cara </a:t>
            </a:r>
            <a:r>
              <a:rPr lang="en-US" sz="1600" b="1" dirty="0" err="1"/>
              <a:t>Geometris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dinyatakan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gambar</a:t>
            </a:r>
            <a:r>
              <a:rPr lang="en-US" sz="1600" dirty="0"/>
              <a:t>)</a:t>
            </a:r>
            <a:endParaRPr lang="id-ID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080744" y="5210146"/>
            <a:ext cx="3961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Cara </a:t>
            </a:r>
            <a:r>
              <a:rPr lang="en-US" sz="1600" b="1" dirty="0" err="1"/>
              <a:t>Analitis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600" dirty="0" err="1"/>
              <a:t>tidak</a:t>
            </a:r>
            <a:r>
              <a:rPr lang="en-US" sz="1600" dirty="0"/>
              <a:t> </a:t>
            </a:r>
            <a:r>
              <a:rPr lang="en-US" sz="1600" dirty="0" err="1"/>
              <a:t>perlu</a:t>
            </a:r>
            <a:r>
              <a:rPr lang="en-US" sz="1600" dirty="0"/>
              <a:t> </a:t>
            </a:r>
            <a:r>
              <a:rPr lang="en-US" sz="1600" dirty="0" err="1"/>
              <a:t>digambar</a:t>
            </a:r>
            <a:r>
              <a:rPr lang="en-US" sz="1600" dirty="0"/>
              <a:t>, </a:t>
            </a:r>
            <a:r>
              <a:rPr lang="en-US" sz="1600" dirty="0" err="1"/>
              <a:t>kedua</a:t>
            </a:r>
            <a:r>
              <a:rPr lang="en-US" sz="1600" dirty="0"/>
              <a:t>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harus</a:t>
            </a:r>
            <a:r>
              <a:rPr lang="en-US" sz="1600" dirty="0"/>
              <a:t> </a:t>
            </a:r>
            <a:r>
              <a:rPr lang="en-US" sz="1600" dirty="0" err="1"/>
              <a:t>dinyatakan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</a:t>
            </a:r>
            <a:r>
              <a:rPr lang="en-US" sz="1600" dirty="0" err="1"/>
              <a:t>notasi</a:t>
            </a:r>
            <a:r>
              <a:rPr lang="en-US" sz="1600" dirty="0"/>
              <a:t> </a:t>
            </a:r>
            <a:r>
              <a:rPr lang="en-US" sz="1600" dirty="0" err="1"/>
              <a:t>vektor</a:t>
            </a:r>
            <a:r>
              <a:rPr lang="en-US" sz="1600" dirty="0"/>
              <a:t> </a:t>
            </a:r>
            <a:r>
              <a:rPr lang="en-US" sz="1600" dirty="0" err="1"/>
              <a:t>satuan</a:t>
            </a:r>
            <a:r>
              <a:rPr lang="en-US" sz="1600" dirty="0"/>
              <a:t> </a:t>
            </a:r>
            <a:r>
              <a:rPr lang="en-US" sz="1600" dirty="0" err="1"/>
              <a:t>dalam</a:t>
            </a:r>
            <a:r>
              <a:rPr lang="en-US" sz="1600" dirty="0"/>
              <a:t> system </a:t>
            </a:r>
            <a:r>
              <a:rPr lang="en-US" sz="1600" dirty="0" err="1"/>
              <a:t>koordinat</a:t>
            </a:r>
            <a:r>
              <a:rPr lang="en-US" sz="1600" dirty="0"/>
              <a:t>)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69018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Sifat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4675784" y="2320512"/>
            <a:ext cx="2209800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218584" y="2853912"/>
            <a:ext cx="1752600" cy="8382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513984" y="2322100"/>
            <a:ext cx="1371600" cy="746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42584" y="3082512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 = A + B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18784" y="193951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51984" y="285391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97858" y="4085233"/>
            <a:ext cx="1752600" cy="8382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31258" y="408523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607133" y="4470303"/>
            <a:ext cx="1371600" cy="746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11933" y="408771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801054" y="3973114"/>
            <a:ext cx="2209800" cy="1833265"/>
            <a:chOff x="3733800" y="2438400"/>
            <a:chExt cx="2209800" cy="183326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3733800" y="2438400"/>
              <a:ext cx="2209800" cy="1828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4648200" y="2895600"/>
              <a:ext cx="1752600" cy="838200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3733800" y="4191000"/>
              <a:ext cx="1371600" cy="74612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3810000" y="2738735"/>
              <a:ext cx="1676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C = B + A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67200" y="38100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334000" y="350520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8500478" y="2227131"/>
            <a:ext cx="2209800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8723590" y="4439749"/>
            <a:ext cx="25509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 = A + B = B + A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komutatif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9743084" y="2359406"/>
            <a:ext cx="2209800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Arrow 2"/>
          <p:cNvSpPr/>
          <p:nvPr/>
        </p:nvSpPr>
        <p:spPr>
          <a:xfrm>
            <a:off x="3358497" y="4149312"/>
            <a:ext cx="922946" cy="7816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7530465" y="3359707"/>
            <a:ext cx="922946" cy="7816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258581" y="4321110"/>
            <a:ext cx="1752600" cy="12954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63381" y="3559110"/>
            <a:ext cx="1371600" cy="746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172981" y="30257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15781" y="432111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2087381" y="2720910"/>
            <a:ext cx="1524000" cy="838200"/>
          </a:xfrm>
          <a:prstGeom prst="straightConnector1">
            <a:avLst/>
          </a:prstGeom>
          <a:ln w="5715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849381" y="256851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 flipV="1">
            <a:off x="4736061" y="2849099"/>
            <a:ext cx="1752600" cy="12954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6430306" y="2811793"/>
            <a:ext cx="1371600" cy="746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6208074" y="1987349"/>
            <a:ext cx="1524000" cy="838200"/>
          </a:xfrm>
          <a:prstGeom prst="straightConnector1">
            <a:avLst/>
          </a:prstGeom>
          <a:ln w="5715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4736061" y="1987349"/>
            <a:ext cx="1536552" cy="215715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5419340" y="6019568"/>
            <a:ext cx="1371600" cy="74612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229426" y="5187918"/>
            <a:ext cx="1524000" cy="838200"/>
          </a:xfrm>
          <a:prstGeom prst="straightConnector1">
            <a:avLst/>
          </a:prstGeom>
          <a:ln w="57150">
            <a:solidFill>
              <a:schemeClr val="accent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5249744" y="3923849"/>
            <a:ext cx="1752600" cy="1295400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1">
            <a:off x="5445880" y="3942781"/>
            <a:ext cx="1536552" cy="215715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610426" y="337279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742746" y="1958838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076440" y="2721714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764283" y="287314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991426" y="601057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284080" y="534032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715000" y="415805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399846" y="473700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814289" y="213186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 = (A + B) + 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814289" y="520043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D = A + (B + C)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293525" y="3596416"/>
            <a:ext cx="3568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(A + B) + C = A + (B + C)</a:t>
            </a:r>
          </a:p>
          <a:p>
            <a:pPr algn="ctr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asosiatif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3628998" y="3891579"/>
            <a:ext cx="922946" cy="7816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/>
          <p:cNvSpPr/>
          <p:nvPr/>
        </p:nvSpPr>
        <p:spPr>
          <a:xfrm>
            <a:off x="7800763" y="1944102"/>
            <a:ext cx="922946" cy="7816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ight Arrow 72"/>
          <p:cNvSpPr/>
          <p:nvPr/>
        </p:nvSpPr>
        <p:spPr>
          <a:xfrm>
            <a:off x="7339290" y="5086456"/>
            <a:ext cx="922946" cy="781611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ight Arrow 73"/>
          <p:cNvSpPr/>
          <p:nvPr/>
        </p:nvSpPr>
        <p:spPr>
          <a:xfrm rot="5400000">
            <a:off x="9627032" y="2783819"/>
            <a:ext cx="798958" cy="608155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 rot="16200000">
            <a:off x="9670019" y="4465693"/>
            <a:ext cx="815777" cy="710946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83092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Sifat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57862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Penjumlahan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139849" y="2475848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16029" y="283512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29" y="2835128"/>
                <a:ext cx="3810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12179" y="3475010"/>
            <a:ext cx="2595486" cy="1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13671" y="306497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1" y="3064970"/>
                <a:ext cx="38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6655" y="1839241"/>
                <a:ext cx="9202391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Misal, </a:t>
                </a:r>
                <a:r>
                  <a:rPr lang="en-US" sz="2000" dirty="0" err="1"/>
                  <a:t>diketahui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ini</a:t>
                </a:r>
                <a:endParaRPr lang="id-ID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1839241"/>
                <a:ext cx="9202391" cy="439479"/>
              </a:xfrm>
              <a:prstGeom prst="rect">
                <a:avLst/>
              </a:prstGeom>
              <a:blipFill rotWithShape="0">
                <a:blip r:embed="rId7"/>
                <a:stretch>
                  <a:fillRect l="-662" t="-18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6655" y="4336022"/>
                <a:ext cx="5409943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Berapakah </a:t>
                </a:r>
                <a:r>
                  <a:rPr lang="en-US" sz="2000" dirty="0" err="1"/>
                  <a:t>resultan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4336022"/>
                <a:ext cx="5409943" cy="439479"/>
              </a:xfrm>
              <a:prstGeom prst="rect">
                <a:avLst/>
              </a:prstGeom>
              <a:blipFill rotWithShape="0">
                <a:blip r:embed="rId8"/>
                <a:stretch>
                  <a:fillRect l="-1126" t="-18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5964865" y="3246410"/>
            <a:ext cx="82823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7019592" y="2564735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795772" y="292401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5772" y="2924015"/>
                <a:ext cx="38100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019592" y="4194640"/>
            <a:ext cx="2595486" cy="1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905168" y="3734812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168" y="3734812"/>
                <a:ext cx="3810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7449642" y="3656114"/>
            <a:ext cx="533400" cy="9906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906842" y="365164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1163" y="4465674"/>
                <a:ext cx="4976037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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err="1">
                    <a:sym typeface="Symbol"/>
                  </a:rPr>
                  <a:t>adalah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sudut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terkecil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dirty="0">
                    <a:sym typeface="Symbol"/>
                  </a:rPr>
                  <a:t>yang </a:t>
                </a:r>
                <a:r>
                  <a:rPr lang="en-US" sz="2400" dirty="0" err="1">
                    <a:sym typeface="Symbol"/>
                  </a:rPr>
                  <a:t>dibentuk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err="1">
                    <a:sym typeface="Symbol"/>
                  </a:rPr>
                  <a:t>oleh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vektor</a:t>
                </a:r>
                <a:r>
                  <a:rPr lang="en-US" sz="2400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/>
                  <a:t>dan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vektor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63" y="4465674"/>
                <a:ext cx="4976037" cy="876843"/>
              </a:xfrm>
              <a:prstGeom prst="rect">
                <a:avLst/>
              </a:prstGeom>
              <a:blipFill rotWithShape="0">
                <a:blip r:embed="rId11"/>
                <a:stretch>
                  <a:fillRect l="-1961" t="-6993" b="-1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61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6" grpId="0"/>
      <p:bldP spid="2" grpId="0"/>
      <p:bldP spid="38" grpId="0"/>
      <p:bldP spid="42" grpId="0" animBg="1"/>
      <p:bldP spid="44" grpId="0"/>
      <p:bldP spid="46" grpId="0"/>
      <p:bldP spid="47" grpId="0" animBg="1"/>
      <p:bldP spid="48" grpId="0"/>
      <p:bldP spid="4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Penjumlahan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868181" y="2941008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44361" y="330028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61" y="3300288"/>
                <a:ext cx="3810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868181" y="4568345"/>
            <a:ext cx="2595486" cy="1837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69673" y="4158305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673" y="4158305"/>
                <a:ext cx="38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4839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05954" y="2216962"/>
                <a:ext cx="6136049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dan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diletakkan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titik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asal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sama</a:t>
                </a:r>
                <a:endParaRPr lang="id-ID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54" y="2216962"/>
                <a:ext cx="6136049" cy="439479"/>
              </a:xfrm>
              <a:prstGeom prst="rect">
                <a:avLst/>
              </a:prstGeom>
              <a:blipFill rotWithShape="0">
                <a:blip r:embed="rId7"/>
                <a:stretch>
                  <a:fillRect l="-895" t="-18056" r="-2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7" y="1385364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Geometri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4158" y="2292863"/>
                <a:ext cx="2194319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= ?</a:t>
                </a:r>
                <a:endParaRPr lang="id-ID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58" y="2292863"/>
                <a:ext cx="2194319" cy="508857"/>
              </a:xfrm>
              <a:prstGeom prst="rect">
                <a:avLst/>
              </a:prstGeom>
              <a:blipFill rotWithShape="0">
                <a:blip r:embed="rId8"/>
                <a:stretch>
                  <a:fillRect r="-3056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056323" y="2963270"/>
            <a:ext cx="2595486" cy="1837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63667" y="2963270"/>
            <a:ext cx="2188142" cy="1619630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921170" y="2942335"/>
            <a:ext cx="4677651" cy="16050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12196" y="3300287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196" y="3300287"/>
                <a:ext cx="38100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839" r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05954" y="2630100"/>
                <a:ext cx="6136049" cy="786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dan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digambar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lagi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sehingga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terbentuk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)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54" y="2630100"/>
                <a:ext cx="6136049" cy="786626"/>
              </a:xfrm>
              <a:prstGeom prst="rect">
                <a:avLst/>
              </a:prstGeom>
              <a:blipFill rotWithShape="0">
                <a:blip r:embed="rId10"/>
                <a:stretch>
                  <a:fillRect l="-895" t="-10078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05954" y="3436551"/>
                <a:ext cx="6136049" cy="1055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Bentuk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) agar </a:t>
                </a:r>
                <a:r>
                  <a:rPr lang="en-US" sz="2000" dirty="0" err="1"/>
                  <a:t>menjadi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segitiga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siku-siku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sehingga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perhitungan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dapat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teorema</a:t>
                </a:r>
                <a:r>
                  <a:rPr lang="en-US" sz="2000" dirty="0"/>
                  <a:t> </a:t>
                </a:r>
                <a:r>
                  <a:rPr lang="en-US" sz="2000" i="1" dirty="0" err="1"/>
                  <a:t>Phytagoras</a:t>
                </a:r>
                <a:endParaRPr lang="id-ID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54" y="3436551"/>
                <a:ext cx="6136049" cy="1055032"/>
              </a:xfrm>
              <a:prstGeom prst="rect">
                <a:avLst/>
              </a:prstGeom>
              <a:blipFill rotWithShape="0">
                <a:blip r:embed="rId11"/>
                <a:stretch>
                  <a:fillRect l="-895" t="-7514" b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5598821" y="2963270"/>
            <a:ext cx="0" cy="16567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3493196" y="4582899"/>
            <a:ext cx="2105625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3908472" y="4060345"/>
            <a:ext cx="533400" cy="9906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365672" y="405588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73065" y="4517545"/>
                <a:ext cx="1218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065" y="4517545"/>
                <a:ext cx="1218411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602812" y="3680466"/>
                <a:ext cx="1218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812" y="3680466"/>
                <a:ext cx="1218411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484040" y="5098281"/>
                <a:ext cx="9213420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Maka,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…=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endParaRPr lang="en-US" sz="2400" b="0" dirty="0"/>
              </a:p>
              <a:p>
                <a:endParaRPr lang="id-ID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40" y="5098281"/>
                <a:ext cx="9213420" cy="908903"/>
              </a:xfrm>
              <a:prstGeom prst="rect">
                <a:avLst/>
              </a:prstGeom>
              <a:blipFill rotWithShape="0">
                <a:blip r:embed="rId14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383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" grpId="0"/>
      <p:bldP spid="4" grpId="0"/>
      <p:bldP spid="28" grpId="0"/>
      <p:bldP spid="29" grpId="0"/>
      <p:bldP spid="30" grpId="0"/>
      <p:bldP spid="34" grpId="0" animBg="1"/>
      <p:bldP spid="35" grpId="0"/>
      <p:bldP spid="36" grpId="0"/>
      <p:bldP spid="37" grpId="0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Penjumlahan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7" y="1385364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Analitis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4158" y="2292863"/>
                <a:ext cx="2194319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= ?</a:t>
                </a:r>
                <a:endParaRPr lang="id-ID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58" y="2292863"/>
                <a:ext cx="2194319" cy="508857"/>
              </a:xfrm>
              <a:prstGeom prst="rect">
                <a:avLst/>
              </a:prstGeom>
              <a:blipFill rotWithShape="0">
                <a:blip r:embed="rId5"/>
                <a:stretch>
                  <a:fillRect r="-3056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11894" y="2311906"/>
                <a:ext cx="1884106" cy="470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94" y="2311906"/>
                <a:ext cx="1884106" cy="470770"/>
              </a:xfrm>
              <a:prstGeom prst="rect">
                <a:avLst/>
              </a:prstGeom>
              <a:blipFill rotWithShape="0">
                <a:blip r:embed="rId6"/>
                <a:stretch>
                  <a:fillRect t="-15584" r="-14239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/>
          <p:cNvSpPr/>
          <p:nvPr/>
        </p:nvSpPr>
        <p:spPr>
          <a:xfrm>
            <a:off x="3458866" y="2442229"/>
            <a:ext cx="563525" cy="2544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285503" y="2311906"/>
                <a:ext cx="1884106" cy="470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id-ID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03" y="2311906"/>
                <a:ext cx="1884106" cy="470770"/>
              </a:xfrm>
              <a:prstGeom prst="rect">
                <a:avLst/>
              </a:prstGeom>
              <a:blipFill rotWithShape="0">
                <a:blip r:embed="rId7"/>
                <a:stretch>
                  <a:fillRect r="-13916" b="-5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105108" y="3105476"/>
                <a:ext cx="3601692" cy="4330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08" y="3105476"/>
                <a:ext cx="3601692" cy="433067"/>
              </a:xfrm>
              <a:prstGeom prst="rect">
                <a:avLst/>
              </a:prstGeom>
              <a:blipFill rotWithShape="0">
                <a:blip r:embed="rId8"/>
                <a:stretch>
                  <a:fillRect t="-19718" r="-4569" b="-7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7706800" y="3144034"/>
            <a:ext cx="433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Komponen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searah</a:t>
            </a:r>
            <a:r>
              <a:rPr lang="en-US" dirty="0"/>
              <a:t> </a:t>
            </a:r>
            <a:r>
              <a:rPr lang="en-US" dirty="0" err="1"/>
              <a:t>dijumlahkan</a:t>
            </a:r>
            <a:endParaRPr lang="id-ID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105108" y="3810779"/>
                <a:ext cx="4253729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108" y="3810779"/>
                <a:ext cx="4253729" cy="65601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7706800" y="4444529"/>
            <a:ext cx="4335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teorema</a:t>
            </a:r>
            <a:r>
              <a:rPr lang="en-US" dirty="0"/>
              <a:t> </a:t>
            </a:r>
            <a:r>
              <a:rPr lang="en-US" i="1" dirty="0" err="1"/>
              <a:t>phytagoras</a:t>
            </a:r>
            <a:endParaRPr lang="id-ID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211894" y="4882806"/>
                <a:ext cx="6537622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Sedangkan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i="1" dirty="0"/>
                  <a:t> </a:t>
                </a:r>
                <a:r>
                  <a:rPr lang="en-US" dirty="0" err="1"/>
                  <a:t>terhadap</a:t>
                </a:r>
                <a:r>
                  <a:rPr lang="en-US" dirty="0"/>
                  <a:t> horizontal </a:t>
                </a:r>
                <a:r>
                  <a:rPr lang="en-US" dirty="0" err="1"/>
                  <a:t>adalah</a:t>
                </a:r>
                <a:endParaRPr lang="id-ID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94" y="4882806"/>
                <a:ext cx="6537622" cy="404791"/>
              </a:xfrm>
              <a:prstGeom prst="rect">
                <a:avLst/>
              </a:prstGeom>
              <a:blipFill rotWithShape="0">
                <a:blip r:embed="rId10"/>
                <a:stretch>
                  <a:fillRect l="-840" t="-22727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4211894" y="5436847"/>
                <a:ext cx="1873526" cy="672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id-ID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894" y="5436847"/>
                <a:ext cx="1873526" cy="6726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8169609" y="2198299"/>
                <a:ext cx="3872394" cy="753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Dinyatakan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notasi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/>
                  <a:t>,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9609" y="2198299"/>
                <a:ext cx="3872394" cy="753411"/>
              </a:xfrm>
              <a:prstGeom prst="rect">
                <a:avLst/>
              </a:prstGeom>
              <a:blipFill rotWithShape="0">
                <a:blip r:embed="rId12"/>
                <a:stretch>
                  <a:fillRect l="-1575" t="-9756" r="-6142"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80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  <p:bldP spid="15" grpId="0" animBg="1"/>
      <p:bldP spid="38" grpId="0"/>
      <p:bldP spid="18" grpId="0"/>
      <p:bldP spid="31" grpId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Pengurangan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1139849" y="2475848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916029" y="283512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29" y="2835128"/>
                <a:ext cx="3810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2912179" y="3475010"/>
            <a:ext cx="2595486" cy="1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913671" y="306497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671" y="3064970"/>
                <a:ext cx="38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96655" y="1839241"/>
                <a:ext cx="9202391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Misal, </a:t>
                </a:r>
                <a:r>
                  <a:rPr lang="en-US" sz="2000" dirty="0" err="1"/>
                  <a:t>diketahui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berikut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ini</a:t>
                </a:r>
                <a:endParaRPr lang="id-ID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1839241"/>
                <a:ext cx="9202391" cy="439479"/>
              </a:xfrm>
              <a:prstGeom prst="rect">
                <a:avLst/>
              </a:prstGeom>
              <a:blipFill rotWithShape="0">
                <a:blip r:embed="rId7"/>
                <a:stretch>
                  <a:fillRect l="-662" t="-18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6655" y="4336022"/>
                <a:ext cx="5201680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Berapakah </a:t>
                </a:r>
                <a:r>
                  <a:rPr lang="en-US" sz="2000" dirty="0" err="1"/>
                  <a:t>selisih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atau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55" y="4336022"/>
                <a:ext cx="5201680" cy="439479"/>
              </a:xfrm>
              <a:prstGeom prst="rect">
                <a:avLst/>
              </a:prstGeom>
              <a:blipFill rotWithShape="0">
                <a:blip r:embed="rId8"/>
                <a:stretch>
                  <a:fillRect l="-1172" t="-18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ight Arrow 41"/>
          <p:cNvSpPr/>
          <p:nvPr/>
        </p:nvSpPr>
        <p:spPr>
          <a:xfrm>
            <a:off x="5964865" y="3246410"/>
            <a:ext cx="82823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43" name="Straight Arrow Connector 42"/>
          <p:cNvCxnSpPr/>
          <p:nvPr/>
        </p:nvCxnSpPr>
        <p:spPr>
          <a:xfrm flipV="1">
            <a:off x="9599046" y="2564735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458115" y="2918527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8115" y="2918527"/>
                <a:ext cx="381000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 flipH="1">
            <a:off x="7019592" y="4194640"/>
            <a:ext cx="2595486" cy="183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8632366" y="3734902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366" y="3734902"/>
                <a:ext cx="381000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/>
          <p:cNvSpPr/>
          <p:nvPr/>
        </p:nvSpPr>
        <p:spPr>
          <a:xfrm>
            <a:off x="10065596" y="3656114"/>
            <a:ext cx="533400" cy="9906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0522796" y="365164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6911163" y="4465674"/>
                <a:ext cx="4976037" cy="8768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err="1"/>
                  <a:t>Dengan</a:t>
                </a:r>
                <a:r>
                  <a:rPr lang="en-US" sz="2400" dirty="0"/>
                  <a:t> </a:t>
                </a:r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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err="1">
                    <a:sym typeface="Symbol"/>
                  </a:rPr>
                  <a:t>adalah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sudut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terkecil</a:t>
                </a:r>
                <a:r>
                  <a:rPr lang="en-US" sz="2400" b="1" dirty="0">
                    <a:sym typeface="Symbol"/>
                  </a:rPr>
                  <a:t> </a:t>
                </a:r>
                <a:r>
                  <a:rPr lang="en-US" sz="2400" dirty="0">
                    <a:sym typeface="Symbol"/>
                  </a:rPr>
                  <a:t>yang </a:t>
                </a:r>
                <a:r>
                  <a:rPr lang="en-US" sz="2400" dirty="0" err="1">
                    <a:sym typeface="Symbol"/>
                  </a:rPr>
                  <a:t>dibentuk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dirty="0" err="1">
                    <a:sym typeface="Symbol"/>
                  </a:rPr>
                  <a:t>oleh</a:t>
                </a:r>
                <a:r>
                  <a:rPr lang="en-US" sz="2400" dirty="0">
                    <a:sym typeface="Symbol"/>
                  </a:rPr>
                  <a:t> </a:t>
                </a:r>
                <a:r>
                  <a:rPr lang="en-US" sz="2400" b="1" dirty="0" err="1">
                    <a:sym typeface="Symbol"/>
                  </a:rPr>
                  <a:t>vektor</a:t>
                </a:r>
                <a:r>
                  <a:rPr lang="en-US" sz="2400" b="1" dirty="0"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sz="2400" b="1" i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dirty="0" err="1"/>
                  <a:t>dan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vektor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acc>
                  </m:oMath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163" y="4465674"/>
                <a:ext cx="4976037" cy="876843"/>
              </a:xfrm>
              <a:prstGeom prst="rect">
                <a:avLst/>
              </a:prstGeom>
              <a:blipFill rotWithShape="0">
                <a:blip r:embed="rId11"/>
                <a:stretch>
                  <a:fillRect l="-1961" t="-6993" b="-1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/>
          <p:cNvCxnSpPr/>
          <p:nvPr/>
        </p:nvCxnSpPr>
        <p:spPr>
          <a:xfrm>
            <a:off x="9599046" y="4195649"/>
            <a:ext cx="171813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2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/>
      <p:bldP spid="26" grpId="0"/>
      <p:bldP spid="2" grpId="0"/>
      <p:bldP spid="38" grpId="0"/>
      <p:bldP spid="42" grpId="0" animBg="1"/>
      <p:bldP spid="44" grpId="0"/>
      <p:bldP spid="46" grpId="0"/>
      <p:bldP spid="47" grpId="0" animBg="1"/>
      <p:bldP spid="48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865063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Operasi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: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Pengurangan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05921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422409" y="2941008"/>
            <a:ext cx="2188142" cy="1641891"/>
          </a:xfrm>
          <a:prstGeom prst="straightConnector1">
            <a:avLst/>
          </a:prstGeom>
          <a:ln w="5715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644361" y="330028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𝒂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361" y="3300288"/>
                <a:ext cx="381000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868181" y="4568345"/>
            <a:ext cx="2595486" cy="1837"/>
          </a:xfrm>
          <a:prstGeom prst="straightConnector1">
            <a:avLst/>
          </a:prstGeom>
          <a:ln w="571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006293" y="5392430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𝒃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293" y="5392430"/>
                <a:ext cx="38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175" r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05954" y="2216962"/>
                <a:ext cx="6136049" cy="4394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dan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diletakkan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pada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titik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asal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sama</a:t>
                </a:r>
                <a:endParaRPr lang="id-ID" sz="2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54" y="2216962"/>
                <a:ext cx="6136049" cy="439479"/>
              </a:xfrm>
              <a:prstGeom prst="rect">
                <a:avLst/>
              </a:prstGeom>
              <a:blipFill rotWithShape="0">
                <a:blip r:embed="rId7"/>
                <a:stretch>
                  <a:fillRect l="-895" t="-18056" r="-29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7" y="1385364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Geometri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4158" y="2292863"/>
                <a:ext cx="2194319" cy="5088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 = ?</a:t>
                </a:r>
                <a:endParaRPr lang="id-ID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158" y="2292863"/>
                <a:ext cx="2194319" cy="508857"/>
              </a:xfrm>
              <a:prstGeom prst="rect">
                <a:avLst/>
              </a:prstGeom>
              <a:blipFill rotWithShape="0">
                <a:blip r:embed="rId8"/>
                <a:stretch>
                  <a:fillRect r="-1389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>
            <a:off x="3015065" y="2882087"/>
            <a:ext cx="2595486" cy="1837"/>
          </a:xfrm>
          <a:prstGeom prst="straightConnector1">
            <a:avLst/>
          </a:prstGeom>
          <a:ln w="57150">
            <a:solidFill>
              <a:srgbClr val="92D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938864" y="2870179"/>
            <a:ext cx="2188142" cy="1619630"/>
          </a:xfrm>
          <a:prstGeom prst="straightConnector1">
            <a:avLst/>
          </a:prstGeom>
          <a:ln w="5715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3026853" y="2863563"/>
            <a:ext cx="392574" cy="16839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197097" y="3336978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97" y="3336978"/>
                <a:ext cx="381000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3175" r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05954" y="2630100"/>
                <a:ext cx="6136049" cy="786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Vektor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dan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digambar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lagi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sehingga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terbentuk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)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panjang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id-ID" sz="20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54" y="2630100"/>
                <a:ext cx="6136049" cy="786626"/>
              </a:xfrm>
              <a:prstGeom prst="rect">
                <a:avLst/>
              </a:prstGeom>
              <a:blipFill rotWithShape="0">
                <a:blip r:embed="rId10"/>
                <a:stretch>
                  <a:fillRect l="-895" t="-10078" b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05954" y="3436551"/>
                <a:ext cx="6136049" cy="1055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Bentuk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sz="2000" dirty="0"/>
                  <a:t>) agar </a:t>
                </a:r>
                <a:r>
                  <a:rPr lang="en-US" sz="2000" dirty="0" err="1"/>
                  <a:t>menjadi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segitiga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siku-siku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sehingga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perhitungan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dapat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dilakukan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teorema</a:t>
                </a:r>
                <a:r>
                  <a:rPr lang="en-US" sz="2000" dirty="0"/>
                  <a:t> </a:t>
                </a:r>
                <a:r>
                  <a:rPr lang="en-US" sz="2000" i="1" dirty="0" err="1"/>
                  <a:t>Phytagoras</a:t>
                </a:r>
                <a:endParaRPr lang="id-ID" sz="20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54" y="3436551"/>
                <a:ext cx="6136049" cy="1055032"/>
              </a:xfrm>
              <a:prstGeom prst="rect">
                <a:avLst/>
              </a:prstGeom>
              <a:blipFill rotWithShape="0">
                <a:blip r:embed="rId11"/>
                <a:stretch>
                  <a:fillRect l="-895" t="-7514" b="-9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/>
          <p:cNvCxnSpPr/>
          <p:nvPr/>
        </p:nvCxnSpPr>
        <p:spPr>
          <a:xfrm>
            <a:off x="2981597" y="2941008"/>
            <a:ext cx="0" cy="16567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1264483" y="4060275"/>
            <a:ext cx="533400" cy="9906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684607" y="404390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392215" y="4831177"/>
                <a:ext cx="1218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𝑐𝑜𝑠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𝜃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215" y="4831177"/>
                <a:ext cx="1218411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001421" y="3572910"/>
                <a:ext cx="1218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421" y="3572910"/>
                <a:ext cx="1218411" cy="40011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091878" y="4621938"/>
                <a:ext cx="7950125" cy="908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Maka,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…=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e>
                    </m:rad>
                  </m:oMath>
                </a14:m>
                <a:endParaRPr lang="en-US" sz="2400" b="0" dirty="0"/>
              </a:p>
              <a:p>
                <a:endParaRPr lang="id-ID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878" y="4621938"/>
                <a:ext cx="7950125" cy="908903"/>
              </a:xfrm>
              <a:prstGeom prst="rect">
                <a:avLst/>
              </a:prstGeom>
              <a:blipFill rotWithShape="0">
                <a:blip r:embed="rId14"/>
                <a:stretch>
                  <a:fillRect l="-1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 rot="16200000">
            <a:off x="1817232" y="3761851"/>
            <a:ext cx="321293" cy="200744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9" name="Left Brace 38"/>
          <p:cNvSpPr/>
          <p:nvPr/>
        </p:nvSpPr>
        <p:spPr>
          <a:xfrm rot="16200000">
            <a:off x="2036147" y="4007422"/>
            <a:ext cx="321293" cy="24452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587891" y="4159419"/>
                <a:ext cx="121841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91" y="4159419"/>
                <a:ext cx="1218411" cy="40011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5905954" y="1850929"/>
            <a:ext cx="6136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cara</a:t>
            </a:r>
            <a:r>
              <a:rPr lang="en-US" sz="2000" dirty="0"/>
              <a:t> yang </a:t>
            </a:r>
            <a:r>
              <a:rPr lang="en-US" sz="2000" dirty="0" err="1"/>
              <a:t>sama</a:t>
            </a:r>
            <a:r>
              <a:rPr lang="en-US" sz="2000" dirty="0"/>
              <a:t>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penjumlahan</a:t>
            </a:r>
            <a:r>
              <a:rPr lang="en-US" sz="2000" dirty="0"/>
              <a:t>: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5122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2865</TotalTime>
  <Words>731</Words>
  <Application>Microsoft Office PowerPoint</Application>
  <PresentationFormat>Widescreen</PresentationFormat>
  <Paragraphs>231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Myriad Arabic</vt:lpstr>
      <vt:lpstr>Myriad Pro</vt:lpstr>
      <vt:lpstr>Raleway SemiBold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IIM FATIMAH</cp:lastModifiedBy>
  <cp:revision>133</cp:revision>
  <dcterms:created xsi:type="dcterms:W3CDTF">2020-01-30T06:48:20Z</dcterms:created>
  <dcterms:modified xsi:type="dcterms:W3CDTF">2023-08-30T03:12:24Z</dcterms:modified>
</cp:coreProperties>
</file>