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5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5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60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55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29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9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6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5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9839A9-D5B4-4063-BE8A-2605DEC4F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36" y="1264988"/>
            <a:ext cx="5837652" cy="161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FISIKA MEKANIKA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(3 SKS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D52A80-CEF0-42B1-B30B-21BD5EC12B1B}"/>
              </a:ext>
            </a:extLst>
          </p:cNvPr>
          <p:cNvSpPr txBox="1"/>
          <p:nvPr/>
        </p:nvSpPr>
        <p:spPr>
          <a:xfrm>
            <a:off x="2332275" y="5423066"/>
            <a:ext cx="549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Departemen</a:t>
            </a:r>
            <a:r>
              <a:rPr lang="en-US" sz="2100" dirty="0"/>
              <a:t> </a:t>
            </a:r>
            <a:r>
              <a:rPr lang="en-US" sz="2100" dirty="0" err="1"/>
              <a:t>Fisika</a:t>
            </a:r>
            <a:r>
              <a:rPr lang="en-US" sz="2100" dirty="0"/>
              <a:t> FSAD</a:t>
            </a:r>
          </a:p>
          <a:p>
            <a:r>
              <a:rPr lang="en-US" sz="2100" dirty="0" err="1"/>
              <a:t>Institut</a:t>
            </a:r>
            <a:r>
              <a:rPr lang="en-US" sz="2100" dirty="0"/>
              <a:t> </a:t>
            </a:r>
            <a:r>
              <a:rPr lang="en-US" sz="2100" dirty="0" err="1"/>
              <a:t>Teknologi</a:t>
            </a:r>
            <a:r>
              <a:rPr lang="en-US" sz="2100" dirty="0"/>
              <a:t> </a:t>
            </a:r>
            <a:r>
              <a:rPr lang="en-US" sz="2100" dirty="0" err="1"/>
              <a:t>Sepuluh</a:t>
            </a:r>
            <a:r>
              <a:rPr lang="en-US" sz="2100" dirty="0"/>
              <a:t> </a:t>
            </a:r>
            <a:r>
              <a:rPr lang="en-US" sz="2100" dirty="0" err="1"/>
              <a:t>Nopember</a:t>
            </a:r>
            <a:r>
              <a:rPr lang="en-US" sz="2100" dirty="0"/>
              <a:t> </a:t>
            </a:r>
            <a:endParaRPr lang="en-ID" sz="2100" dirty="0"/>
          </a:p>
        </p:txBody>
      </p:sp>
      <p:pic>
        <p:nvPicPr>
          <p:cNvPr id="7" name="Picture 4" descr="Image result for logo its. png">
            <a:extLst>
              <a:ext uri="{FF2B5EF4-FFF2-40B4-BE49-F238E27FC236}">
                <a16:creationId xmlns:a16="http://schemas.microsoft.com/office/drawing/2014/main" xmlns="" id="{56D708BF-71E8-4266-918B-97704436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66" y="5252091"/>
            <a:ext cx="1061828" cy="106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139B060-03CD-4A13-B1B8-8210104EB705}"/>
              </a:ext>
            </a:extLst>
          </p:cNvPr>
          <p:cNvSpPr/>
          <p:nvPr/>
        </p:nvSpPr>
        <p:spPr>
          <a:xfrm>
            <a:off x="183495" y="6440760"/>
            <a:ext cx="8960505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xmlns="" id="{D8CDC819-4E40-4C25-9263-57934C6847D1}"/>
              </a:ext>
            </a:extLst>
          </p:cNvPr>
          <p:cNvSpPr txBox="1"/>
          <p:nvPr/>
        </p:nvSpPr>
        <p:spPr>
          <a:xfrm>
            <a:off x="744702" y="6498017"/>
            <a:ext cx="148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0B5CB0DE-51C2-47BC-95E8-0237CD91F17D}"/>
              </a:ext>
            </a:extLst>
          </p:cNvPr>
          <p:cNvGrpSpPr/>
          <p:nvPr/>
        </p:nvGrpSpPr>
        <p:grpSpPr>
          <a:xfrm>
            <a:off x="243453" y="6602370"/>
            <a:ext cx="276847" cy="99072"/>
            <a:chOff x="258233" y="6589488"/>
            <a:chExt cx="276847" cy="9907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D2110DD2-79E1-4494-B322-F9349729827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104F55B6-E1E3-421B-A08D-9D43B051263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8" name="TextBox 2">
            <a:extLst>
              <a:ext uri="{FF2B5EF4-FFF2-40B4-BE49-F238E27FC236}">
                <a16:creationId xmlns:a16="http://schemas.microsoft.com/office/drawing/2014/main" xmlns="" id="{E436A352-AE3E-460E-A7D3-8370D60E07E1}"/>
              </a:ext>
            </a:extLst>
          </p:cNvPr>
          <p:cNvSpPr txBox="1"/>
          <p:nvPr/>
        </p:nvSpPr>
        <p:spPr>
          <a:xfrm>
            <a:off x="2452175" y="6498017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8193ACA-A809-478C-BEC6-E0C1E75FE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26C50-4291-4940-9001-F099A4934F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3AF099D5-029E-457B-BEAF-870C48376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58" y="-417128"/>
            <a:ext cx="5971202" cy="214875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99706" y="3003419"/>
            <a:ext cx="7442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 smtClean="0">
                <a:ea typeface="宋体" panose="02010600030101010101" pitchFamily="2" charset="-122"/>
              </a:rPr>
              <a:t> Instructor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	: </a:t>
            </a:r>
            <a:r>
              <a:rPr lang="en-US" altLang="zh-CN" dirty="0" err="1" smtClean="0">
                <a:ea typeface="宋体" panose="02010600030101010101" pitchFamily="2" charset="-122"/>
              </a:rPr>
              <a:t>Iim</a:t>
            </a:r>
            <a:r>
              <a:rPr lang="en-US" altLang="zh-CN" dirty="0" smtClean="0">
                <a:ea typeface="宋体" panose="02010600030101010101" pitchFamily="2" charset="-122"/>
              </a:rPr>
              <a:t> Fatimah, </a:t>
            </a:r>
            <a:r>
              <a:rPr lang="en-US" altLang="zh-CN" dirty="0" err="1" smtClean="0">
                <a:ea typeface="宋体" panose="02010600030101010101" pitchFamily="2" charset="-122"/>
              </a:rPr>
              <a:t>M.Si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 Office	</a:t>
            </a:r>
            <a:r>
              <a:rPr lang="en-US" altLang="en-US" dirty="0" smtClean="0"/>
              <a:t>		: Department </a:t>
            </a:r>
            <a:r>
              <a:rPr lang="en-US" altLang="en-US" dirty="0"/>
              <a:t>of Physics, ITS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 Office hours	: 07:30 -16:00, Mon. - Fri.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 Email	</a:t>
            </a:r>
            <a:r>
              <a:rPr lang="en-US" altLang="zh-CN" dirty="0" smtClean="0">
                <a:ea typeface="宋体" panose="02010600030101010101" pitchFamily="2" charset="-122"/>
              </a:rPr>
              <a:t>		: 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iim.fatimah.its@gmail.com, iimf@physics.its.ac.id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No </a:t>
            </a:r>
            <a:r>
              <a:rPr lang="en-US" altLang="zh-CN" dirty="0" err="1" smtClean="0">
                <a:latin typeface="+mj-lt"/>
                <a:ea typeface="宋体" panose="02010600030101010101" pitchFamily="2" charset="-122"/>
              </a:rPr>
              <a:t>hp</a:t>
            </a:r>
            <a:r>
              <a:rPr lang="en-US" altLang="zh-CN" dirty="0" smtClean="0">
                <a:latin typeface="+mj-lt"/>
                <a:ea typeface="宋体" panose="02010600030101010101" pitchFamily="2" charset="-122"/>
              </a:rPr>
              <a:t>			: 088803534722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9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B13A8-1EBC-4B8B-B536-B31747D3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33" y="845846"/>
            <a:ext cx="7773338" cy="1218908"/>
          </a:xfrm>
        </p:spPr>
        <p:txBody>
          <a:bodyPr/>
          <a:lstStyle/>
          <a:p>
            <a:r>
              <a:rPr lang="en-US" dirty="0"/>
              <a:t>MATERI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DF2C5A-949A-452E-929C-ACD0A9E54E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4139" y="1922154"/>
            <a:ext cx="6867712" cy="383421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Besaran</a:t>
            </a:r>
            <a:r>
              <a:rPr lang="en-US" sz="2400" dirty="0"/>
              <a:t>, </a:t>
            </a:r>
            <a:r>
              <a:rPr lang="en-US" sz="2400" dirty="0" err="1"/>
              <a:t>Satuan</a:t>
            </a:r>
            <a:r>
              <a:rPr lang="en-US" sz="2400" dirty="0"/>
              <a:t>, </a:t>
            </a:r>
            <a:r>
              <a:rPr lang="en-US" sz="2400" dirty="0" err="1"/>
              <a:t>Vektor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Kinematika</a:t>
            </a:r>
            <a:r>
              <a:rPr lang="en-US" sz="2400" dirty="0"/>
              <a:t> </a:t>
            </a:r>
            <a:r>
              <a:rPr lang="en-US" sz="2400" dirty="0" err="1"/>
              <a:t>Partikel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Dinamika</a:t>
            </a:r>
            <a:r>
              <a:rPr lang="en-US" sz="2400" dirty="0"/>
              <a:t> </a:t>
            </a:r>
            <a:r>
              <a:rPr lang="en-US" sz="2400" dirty="0" err="1"/>
              <a:t>Partikel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Usaha dan </a:t>
            </a:r>
            <a:r>
              <a:rPr lang="en-US" sz="2400" dirty="0" err="1"/>
              <a:t>Energi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Dinamika</a:t>
            </a:r>
            <a:r>
              <a:rPr lang="en-US" sz="2400" dirty="0"/>
              <a:t> </a:t>
            </a:r>
            <a:r>
              <a:rPr lang="en-US" sz="2400" dirty="0" err="1"/>
              <a:t>Rotasi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Getaran</a:t>
            </a:r>
            <a:r>
              <a:rPr lang="en-US" sz="2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Mekanika</a:t>
            </a:r>
            <a:r>
              <a:rPr lang="en-US" sz="2400" dirty="0"/>
              <a:t> Benda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(</a:t>
            </a:r>
            <a:r>
              <a:rPr lang="en-US" sz="2400" dirty="0" err="1"/>
              <a:t>Fluida</a:t>
            </a:r>
            <a:r>
              <a:rPr lang="en-US" sz="2400" dirty="0"/>
              <a:t>)</a:t>
            </a:r>
            <a:endParaRPr lang="en-ID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BE64902-D23A-4E3B-8EF9-CF5960E5AE4B}"/>
              </a:ext>
            </a:extLst>
          </p:cNvPr>
          <p:cNvSpPr/>
          <p:nvPr/>
        </p:nvSpPr>
        <p:spPr>
          <a:xfrm>
            <a:off x="183495" y="6440760"/>
            <a:ext cx="8960505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42E21229-D3E7-4386-932D-39D5FEEECB9C}"/>
              </a:ext>
            </a:extLst>
          </p:cNvPr>
          <p:cNvSpPr txBox="1"/>
          <p:nvPr/>
        </p:nvSpPr>
        <p:spPr>
          <a:xfrm>
            <a:off x="744702" y="6498017"/>
            <a:ext cx="148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1A57D0A-4E6C-4AE7-BA42-BA0F636E60DA}"/>
              </a:ext>
            </a:extLst>
          </p:cNvPr>
          <p:cNvGrpSpPr/>
          <p:nvPr/>
        </p:nvGrpSpPr>
        <p:grpSpPr>
          <a:xfrm>
            <a:off x="243453" y="6602370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98935A8-9CDA-43B4-BF30-430423BF57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0705B9A2-C60A-43F8-BA04-F74729D69609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414C5DCF-DAA2-441D-8A3A-E328A2F0F983}"/>
              </a:ext>
            </a:extLst>
          </p:cNvPr>
          <p:cNvSpPr txBox="1"/>
          <p:nvPr/>
        </p:nvSpPr>
        <p:spPr>
          <a:xfrm>
            <a:off x="2452175" y="6498017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E8B9CD78-EBB6-48B4-90D6-192A55D24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7C16AD1-ECBC-4DF7-B60A-A06AFC896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949F0DD-1E3E-458F-B7F5-3B1F6CED9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98" y="-399683"/>
            <a:ext cx="5971202" cy="21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A864C-968D-47AF-BA95-1EEB1752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9" y="655594"/>
            <a:ext cx="2240932" cy="622489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EVALUASI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537BD-28AC-4EE4-BC1C-FD64F5A7D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126" y="1309347"/>
            <a:ext cx="4481893" cy="2774250"/>
          </a:xfrm>
        </p:spPr>
        <p:txBody>
          <a:bodyPr>
            <a:normAutofit/>
          </a:bodyPr>
          <a:lstStyle/>
          <a:p>
            <a:r>
              <a:rPr lang="en-US" sz="2400" dirty="0"/>
              <a:t>TUGAS				</a:t>
            </a:r>
            <a:r>
              <a:rPr lang="en-US" sz="2400" dirty="0" smtClean="0"/>
              <a:t>10%</a:t>
            </a:r>
            <a:endParaRPr lang="en-US" sz="2400" dirty="0"/>
          </a:p>
          <a:p>
            <a:r>
              <a:rPr lang="en-US" sz="2400" dirty="0" smtClean="0"/>
              <a:t>QUIZ 1 </a:t>
            </a:r>
            <a:r>
              <a:rPr lang="en-US" sz="2400" dirty="0"/>
              <a:t>				</a:t>
            </a:r>
            <a:r>
              <a:rPr lang="en-US" sz="2400" dirty="0" smtClean="0"/>
              <a:t>20%</a:t>
            </a:r>
            <a:endParaRPr lang="en-US" sz="2400" dirty="0"/>
          </a:p>
          <a:p>
            <a:r>
              <a:rPr lang="en-US" sz="2400" dirty="0"/>
              <a:t>ETS					</a:t>
            </a:r>
            <a:r>
              <a:rPr lang="en-US" sz="2400" dirty="0" smtClean="0"/>
              <a:t>25%</a:t>
            </a:r>
            <a:endParaRPr lang="en-US" sz="2400" dirty="0" smtClean="0"/>
          </a:p>
          <a:p>
            <a:r>
              <a:rPr lang="en-US" sz="2400" dirty="0" smtClean="0"/>
              <a:t>QUIZ 2       		20%</a:t>
            </a:r>
            <a:endParaRPr lang="en-US" sz="2400" dirty="0"/>
          </a:p>
          <a:p>
            <a:r>
              <a:rPr lang="en-US" sz="2400" dirty="0"/>
              <a:t>EAS					</a:t>
            </a:r>
            <a:r>
              <a:rPr lang="en-US" sz="2400" dirty="0" smtClean="0"/>
              <a:t>25%</a:t>
            </a:r>
            <a:endParaRPr lang="en-US" sz="2400" dirty="0"/>
          </a:p>
          <a:p>
            <a:pPr marL="0" indent="0">
              <a:buNone/>
            </a:pPr>
            <a:endParaRPr lang="en-ID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DBE8B5-FB52-4CDD-A30C-4C842DFF65FA}"/>
              </a:ext>
            </a:extLst>
          </p:cNvPr>
          <p:cNvSpPr/>
          <p:nvPr/>
        </p:nvSpPr>
        <p:spPr>
          <a:xfrm>
            <a:off x="183495" y="6440760"/>
            <a:ext cx="8960505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5773D0E9-F21E-408B-8FBF-9EA64A94F3D8}"/>
              </a:ext>
            </a:extLst>
          </p:cNvPr>
          <p:cNvSpPr txBox="1"/>
          <p:nvPr/>
        </p:nvSpPr>
        <p:spPr>
          <a:xfrm>
            <a:off x="744702" y="6498017"/>
            <a:ext cx="148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77594E8-46E3-41D1-98A6-8F6BD04E7C07}"/>
              </a:ext>
            </a:extLst>
          </p:cNvPr>
          <p:cNvGrpSpPr/>
          <p:nvPr/>
        </p:nvGrpSpPr>
        <p:grpSpPr>
          <a:xfrm>
            <a:off x="243453" y="6602370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8AE8D83A-E90F-4234-92BC-61DA0137D18A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2B91B58-D79C-48FF-9524-7265EF9F2CD3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4959CDFD-2869-439D-B137-C564D14330E9}"/>
              </a:ext>
            </a:extLst>
          </p:cNvPr>
          <p:cNvSpPr txBox="1"/>
          <p:nvPr/>
        </p:nvSpPr>
        <p:spPr>
          <a:xfrm>
            <a:off x="2452175" y="6498017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1E11EAB-45F3-4342-97A0-424D4F463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5AB6E73-075D-4140-A802-94D7885A6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EEEC2C3-4C0C-4304-AFD8-54907874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98" y="-496182"/>
            <a:ext cx="5971202" cy="2148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3261B9-CE0D-43D0-978C-FE68A4C342BA}"/>
              </a:ext>
            </a:extLst>
          </p:cNvPr>
          <p:cNvSpPr txBox="1"/>
          <p:nvPr/>
        </p:nvSpPr>
        <p:spPr>
          <a:xfrm>
            <a:off x="912053" y="4268366"/>
            <a:ext cx="7984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Tugas</a:t>
            </a:r>
            <a:r>
              <a:rPr lang="en-ID" dirty="0"/>
              <a:t> dan Quiz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: </a:t>
            </a:r>
            <a:r>
              <a:rPr lang="en-ID" dirty="0" err="1"/>
              <a:t>audisi</a:t>
            </a:r>
            <a:r>
              <a:rPr lang="en-ID" dirty="0"/>
              <a:t>, </a:t>
            </a:r>
            <a:r>
              <a:rPr lang="en-ID" dirty="0" err="1"/>
              <a:t>ujian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, </a:t>
            </a:r>
            <a:r>
              <a:rPr lang="en-ID" dirty="0" err="1"/>
              <a:t>kuis</a:t>
            </a:r>
            <a:r>
              <a:rPr lang="en-ID" dirty="0"/>
              <a:t> </a:t>
            </a:r>
            <a:r>
              <a:rPr lang="en-ID" dirty="0" err="1"/>
              <a:t>pendek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 </a:t>
            </a:r>
            <a:r>
              <a:rPr lang="en-ID" dirty="0" err="1"/>
              <a:t>bab</a:t>
            </a:r>
            <a:r>
              <a:rPr lang="en-ID" dirty="0"/>
              <a:t> (</a:t>
            </a:r>
            <a:r>
              <a:rPr lang="en-ID" dirty="0" err="1"/>
              <a:t>bergantung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masing –</a:t>
            </a:r>
            <a:r>
              <a:rPr lang="en-ID" dirty="0" err="1"/>
              <a:t>masing</a:t>
            </a:r>
            <a:r>
              <a:rPr lang="en-ID" dirty="0" smtClean="0"/>
              <a:t>)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5298F08-8A9E-4427-A43E-201834D4C7A8}"/>
              </a:ext>
            </a:extLst>
          </p:cNvPr>
          <p:cNvSpPr txBox="1"/>
          <p:nvPr/>
        </p:nvSpPr>
        <p:spPr>
          <a:xfrm>
            <a:off x="840494" y="3841777"/>
            <a:ext cx="151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Catatan</a:t>
            </a:r>
            <a:r>
              <a:rPr lang="en-ID" b="1" dirty="0"/>
              <a:t>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8032128-2BF2-454E-AFB9-BCBB2BBBD11B}"/>
              </a:ext>
            </a:extLst>
          </p:cNvPr>
          <p:cNvSpPr txBox="1">
            <a:spLocks/>
          </p:cNvSpPr>
          <p:nvPr/>
        </p:nvSpPr>
        <p:spPr>
          <a:xfrm>
            <a:off x="4662107" y="1259022"/>
            <a:ext cx="4481893" cy="231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QUIZ  dan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Kondisional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       Quiz 1 </a:t>
            </a:r>
            <a:r>
              <a:rPr lang="en-US" dirty="0" err="1">
                <a:sym typeface="Wingdings" panose="05000000000000000000" pitchFamily="2" charset="2"/>
              </a:rPr>
              <a:t>Tertulis</a:t>
            </a:r>
            <a:r>
              <a:rPr lang="en-US" dirty="0">
                <a:sym typeface="Wingdings" panose="05000000000000000000" pitchFamily="2" charset="2"/>
              </a:rPr>
              <a:t> Bab I, 2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        </a:t>
            </a:r>
            <a:r>
              <a:rPr lang="en-US" dirty="0" err="1">
                <a:sym typeface="Wingdings" panose="05000000000000000000" pitchFamily="2" charset="2"/>
              </a:rPr>
              <a:t>Tugas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ID" dirty="0">
                <a:sym typeface="Wingdings" panose="05000000000000000000" pitchFamily="2" charset="2"/>
              </a:rPr>
              <a:t>ETS        Bab 1, Bab 2, Bab 3, Bab 4 (SOAL BERSAMA)</a:t>
            </a:r>
          </a:p>
          <a:p>
            <a:r>
              <a:rPr lang="en-ID" dirty="0">
                <a:sym typeface="Wingdings" panose="05000000000000000000" pitchFamily="2" charset="2"/>
              </a:rPr>
              <a:t>EAS     , Bab 5, Bab 6, Bab 7 (SOAL BERSAMA)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5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 dirty="0"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A	86-100</a:t>
            </a:r>
            <a:b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</a:b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AB 	76-85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	B 	66-75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	BC	61-65</a:t>
            </a:r>
            <a:b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</a:b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C 	56-60 </a:t>
            </a:r>
            <a:b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</a:b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D 	41-55</a:t>
            </a:r>
            <a:b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</a:br>
            <a:r>
              <a:rPr lang="en-US" altLang="ko-KR" sz="2000" b="1" dirty="0">
                <a:solidFill>
                  <a:srgbClr val="4D4D4D"/>
                </a:solidFill>
                <a:latin typeface="Comic Sans MS" panose="030F0702030302020204" pitchFamily="66" charset="0"/>
                <a:ea typeface="굴림" pitchFamily="34" charset="-127"/>
                <a:cs typeface="Times New Roman" panose="02020603050405020304" pitchFamily="18" charset="0"/>
              </a:rPr>
              <a:t>E	0-40</a:t>
            </a:r>
            <a:endParaRPr lang="en-US" altLang="ko-KR" sz="2400" dirty="0">
              <a:solidFill>
                <a:srgbClr val="4D4D4D"/>
              </a:solidFill>
              <a:latin typeface="Comic Sans MS" panose="030F0702030302020204" pitchFamily="66" charset="0"/>
              <a:ea typeface="굴림" pitchFamily="34" charset="-127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685330" y="1652574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 err="1" smtClean="0"/>
              <a:t>Skor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nilai</a:t>
            </a:r>
            <a:endParaRPr lang="en-US" altLang="en-US" sz="240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1E11EAB-45F3-4342-97A0-424D4F463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5AB6E73-075D-4140-A802-94D7885A6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EEC2C3-4C0C-4304-AFD8-54907874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98" y="-496182"/>
            <a:ext cx="5971202" cy="21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5FF258-4830-4A10-BD3C-724955BFE423}"/>
              </a:ext>
            </a:extLst>
          </p:cNvPr>
          <p:cNvSpPr/>
          <p:nvPr/>
        </p:nvSpPr>
        <p:spPr>
          <a:xfrm>
            <a:off x="183495" y="6440760"/>
            <a:ext cx="8960505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68F0D9D4-D23D-4CDC-BB99-475852586239}"/>
              </a:ext>
            </a:extLst>
          </p:cNvPr>
          <p:cNvSpPr txBox="1"/>
          <p:nvPr/>
        </p:nvSpPr>
        <p:spPr>
          <a:xfrm>
            <a:off x="744702" y="6498017"/>
            <a:ext cx="148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1E0C949-BF41-4649-BAE7-781798CC90C2}"/>
              </a:ext>
            </a:extLst>
          </p:cNvPr>
          <p:cNvGrpSpPr/>
          <p:nvPr/>
        </p:nvGrpSpPr>
        <p:grpSpPr>
          <a:xfrm>
            <a:off x="243453" y="6602370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2C7F1392-6B9B-4180-8C73-0C73E44A591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61F3ACE-E2B6-4A67-B31B-3E4C70C201D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5FEA0FE6-E2CB-4C53-8AD7-6A0524725A5C}"/>
              </a:ext>
            </a:extLst>
          </p:cNvPr>
          <p:cNvSpPr txBox="1"/>
          <p:nvPr/>
        </p:nvSpPr>
        <p:spPr>
          <a:xfrm>
            <a:off x="2452175" y="6498017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DDDE8D3-DB37-4EB7-8E25-C61880F2E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0EFD0FCB-62D0-4BFB-A795-DC846E252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5893629-B75F-4BAF-B48C-D4CC2FB7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98" y="-399683"/>
            <a:ext cx="5971202" cy="21487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4B3FF5C-C9FC-4033-9764-C119B3BC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02" y="1113302"/>
            <a:ext cx="2240932" cy="622489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REFERENSI</a:t>
            </a:r>
            <a:endParaRPr lang="en-ID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0886FF0-A5B5-402F-B898-9C2F445D7B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6027" y="1910487"/>
            <a:ext cx="8016120" cy="383421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David Halliday, Robert Resnick, Jearl Walker, (2008), “Fundamentals of Physics”, 8 </a:t>
            </a:r>
            <a:r>
              <a:rPr lang="en-US" dirty="0" err="1"/>
              <a:t>thEdition</a:t>
            </a:r>
            <a:r>
              <a:rPr lang="en-US" dirty="0"/>
              <a:t>, John Wiley &amp; Sons (Asia) Pte Ltd.</a:t>
            </a:r>
          </a:p>
          <a:p>
            <a:pPr>
              <a:buFont typeface="+mj-lt"/>
              <a:buAutoNum type="arabicPeriod"/>
            </a:pPr>
            <a:r>
              <a:rPr lang="en-US" dirty="0"/>
              <a:t>Douglas C. </a:t>
            </a:r>
            <a:r>
              <a:rPr lang="en-US" dirty="0" err="1"/>
              <a:t>Giancoli</a:t>
            </a:r>
            <a:r>
              <a:rPr lang="en-US" dirty="0"/>
              <a:t>, “Physics for Scientists &amp;</a:t>
            </a:r>
            <a:r>
              <a:rPr lang="en-US" dirty="0" err="1"/>
              <a:t>Engineerswith</a:t>
            </a:r>
            <a:r>
              <a:rPr lang="en-US" dirty="0"/>
              <a:t> Modern Physics” Fourth Edition, 2014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Fisika</a:t>
            </a:r>
            <a:r>
              <a:rPr lang="en-US" b="1" dirty="0"/>
              <a:t> 1</a:t>
            </a:r>
            <a:r>
              <a:rPr lang="en-ID" b="1" dirty="0"/>
              <a:t> </a:t>
            </a:r>
            <a:r>
              <a:rPr lang="en-ID" b="1" dirty="0" err="1"/>
              <a:t>Mekanika</a:t>
            </a:r>
            <a:r>
              <a:rPr lang="en-ID" b="1" dirty="0"/>
              <a:t> dan </a:t>
            </a:r>
            <a:r>
              <a:rPr lang="en-ID" b="1" dirty="0" err="1"/>
              <a:t>Termodinamika</a:t>
            </a:r>
            <a:r>
              <a:rPr lang="en-ID" b="1" dirty="0"/>
              <a:t> </a:t>
            </a:r>
            <a:r>
              <a:rPr lang="en-ID" b="1" i="1" dirty="0" err="1"/>
              <a:t>Untuk</a:t>
            </a:r>
            <a:r>
              <a:rPr lang="en-ID" b="1" i="1" dirty="0"/>
              <a:t> Sains dan Teknik),</a:t>
            </a:r>
            <a:r>
              <a:rPr lang="en-ID" b="1" dirty="0"/>
              <a:t> Tim </a:t>
            </a:r>
            <a:r>
              <a:rPr lang="en-ID" b="1" dirty="0" err="1"/>
              <a:t>Dosen</a:t>
            </a:r>
            <a:r>
              <a:rPr lang="en-ID" b="1" dirty="0"/>
              <a:t> </a:t>
            </a:r>
            <a:r>
              <a:rPr lang="en-ID" b="1" dirty="0" err="1"/>
              <a:t>Fisika</a:t>
            </a:r>
            <a:r>
              <a:rPr lang="en-ID" b="1" dirty="0"/>
              <a:t>, FSAD-ITS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u="sng" dirty="0">
                <a:solidFill>
                  <a:srgbClr val="00B0F0"/>
                </a:solidFill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</a:rPr>
              <a:t>intip.in/PESANFISDAS1</a:t>
            </a:r>
            <a:r>
              <a:rPr lang="en-ID" dirty="0"/>
              <a:t> </a:t>
            </a:r>
            <a:r>
              <a:rPr lang="en-ID" dirty="0" smtClean="0"/>
              <a:t>ATAU </a:t>
            </a:r>
            <a:r>
              <a:rPr lang="en-ID" dirty="0" err="1" smtClean="0"/>
              <a:t>pembelian</a:t>
            </a:r>
            <a:r>
              <a:rPr lang="en-ID" dirty="0" smtClean="0"/>
              <a:t> offline di </a:t>
            </a:r>
            <a:r>
              <a:rPr lang="en-ID" dirty="0" err="1" smtClean="0"/>
              <a:t>Ruang</a:t>
            </a:r>
            <a:r>
              <a:rPr lang="en-ID" dirty="0" smtClean="0"/>
              <a:t> Baca </a:t>
            </a:r>
            <a:r>
              <a:rPr lang="en-ID" dirty="0" err="1" smtClean="0"/>
              <a:t>Fisika</a:t>
            </a:r>
            <a:r>
              <a:rPr lang="en-ID" smtClean="0"/>
              <a:t> Lt.1)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US" dirty="0"/>
              <a:t>Raymond A. </a:t>
            </a:r>
            <a:r>
              <a:rPr lang="en-US" dirty="0" err="1"/>
              <a:t>Serway</a:t>
            </a:r>
            <a:r>
              <a:rPr lang="en-US" dirty="0"/>
              <a:t>, John W. Jewett, (2004), “Physics for Scientists and Engineers”, 6thEdition, Thomson Brooks/Cole.</a:t>
            </a:r>
          </a:p>
          <a:p>
            <a:pPr>
              <a:buFont typeface="+mj-lt"/>
              <a:buAutoNum type="arabicPeriod"/>
            </a:pPr>
            <a:r>
              <a:rPr lang="en-US" dirty="0"/>
              <a:t>Sears and </a:t>
            </a:r>
            <a:r>
              <a:rPr lang="en-US" dirty="0" err="1"/>
              <a:t>Zemansky</a:t>
            </a:r>
            <a:r>
              <a:rPr lang="en-US" dirty="0"/>
              <a:t>, (2016), “University Physics With Modern Physics”, 14th Edition,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126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25FF258-4830-4A10-BD3C-724955BFE423}"/>
              </a:ext>
            </a:extLst>
          </p:cNvPr>
          <p:cNvSpPr/>
          <p:nvPr/>
        </p:nvSpPr>
        <p:spPr>
          <a:xfrm>
            <a:off x="183495" y="6440760"/>
            <a:ext cx="8960505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68F0D9D4-D23D-4CDC-BB99-475852586239}"/>
              </a:ext>
            </a:extLst>
          </p:cNvPr>
          <p:cNvSpPr txBox="1"/>
          <p:nvPr/>
        </p:nvSpPr>
        <p:spPr>
          <a:xfrm>
            <a:off x="744702" y="6498017"/>
            <a:ext cx="148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1E0C949-BF41-4649-BAE7-781798CC90C2}"/>
              </a:ext>
            </a:extLst>
          </p:cNvPr>
          <p:cNvGrpSpPr/>
          <p:nvPr/>
        </p:nvGrpSpPr>
        <p:grpSpPr>
          <a:xfrm>
            <a:off x="243453" y="6602370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2C7F1392-6B9B-4180-8C73-0C73E44A591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161F3ACE-E2B6-4A67-B31B-3E4C70C201D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5FEA0FE6-E2CB-4C53-8AD7-6A0524725A5C}"/>
              </a:ext>
            </a:extLst>
          </p:cNvPr>
          <p:cNvSpPr txBox="1"/>
          <p:nvPr/>
        </p:nvSpPr>
        <p:spPr>
          <a:xfrm>
            <a:off x="2452175" y="6498017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DDDE8D3-DB37-4EB7-8E25-C61880F2E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36" y="52206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EFD0FCB-62D0-4BFB-A795-DC846E2525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6" y="156558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5893629-B75F-4BAF-B48C-D4CC2FB7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798" y="-399683"/>
            <a:ext cx="5971202" cy="21487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4B3FF5C-C9FC-4033-9764-C119B3BC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01" y="1113302"/>
            <a:ext cx="3603011" cy="622489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Presensi</a:t>
            </a:r>
            <a:r>
              <a:rPr lang="en-US" dirty="0"/>
              <a:t> Online</a:t>
            </a:r>
            <a:endParaRPr lang="en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34" y="2203598"/>
            <a:ext cx="7321931" cy="245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555" y="2270364"/>
            <a:ext cx="579170" cy="3718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260" y="2270364"/>
            <a:ext cx="579170" cy="3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0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282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宋体</vt:lpstr>
      <vt:lpstr>Arial</vt:lpstr>
      <vt:lpstr>Century Gothic</vt:lpstr>
      <vt:lpstr>Comic Sans MS</vt:lpstr>
      <vt:lpstr>굴림</vt:lpstr>
      <vt:lpstr>Myriad Pro</vt:lpstr>
      <vt:lpstr>Raleway SemiBold</vt:lpstr>
      <vt:lpstr>Times New Roman</vt:lpstr>
      <vt:lpstr>Wingdings</vt:lpstr>
      <vt:lpstr>Wingdings 3</vt:lpstr>
      <vt:lpstr>Wisp</vt:lpstr>
      <vt:lpstr>FISIKA MEKANIKA  (3 SKS)</vt:lpstr>
      <vt:lpstr>MATERI</vt:lpstr>
      <vt:lpstr>EVALUASI</vt:lpstr>
      <vt:lpstr>Skor nilai</vt:lpstr>
      <vt:lpstr>REFERENSI</vt:lpstr>
      <vt:lpstr>Presensi Online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 II (3SKS)</dc:title>
  <dc:creator>LENOVO</dc:creator>
  <cp:lastModifiedBy>IIM FATIMAH</cp:lastModifiedBy>
  <cp:revision>21</cp:revision>
  <dcterms:created xsi:type="dcterms:W3CDTF">2020-02-01T09:43:27Z</dcterms:created>
  <dcterms:modified xsi:type="dcterms:W3CDTF">2023-08-29T01:57:49Z</dcterms:modified>
</cp:coreProperties>
</file>