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7" r:id="rId2"/>
    <p:sldId id="260" r:id="rId3"/>
    <p:sldId id="265" r:id="rId4"/>
    <p:sldId id="264" r:id="rId5"/>
    <p:sldId id="263" r:id="rId6"/>
    <p:sldId id="262" r:id="rId7"/>
    <p:sldId id="261" r:id="rId8"/>
    <p:sldId id="273" r:id="rId9"/>
    <p:sldId id="272" r:id="rId10"/>
    <p:sldId id="271" r:id="rId11"/>
    <p:sldId id="270" r:id="rId12"/>
    <p:sldId id="269" r:id="rId13"/>
    <p:sldId id="268" r:id="rId14"/>
    <p:sldId id="277" r:id="rId15"/>
    <p:sldId id="276" r:id="rId16"/>
    <p:sldId id="281" r:id="rId17"/>
    <p:sldId id="280" r:id="rId18"/>
    <p:sldId id="279" r:id="rId19"/>
    <p:sldId id="284" r:id="rId20"/>
    <p:sldId id="283" r:id="rId21"/>
    <p:sldId id="282" r:id="rId22"/>
    <p:sldId id="278" r:id="rId23"/>
    <p:sldId id="274" r:id="rId24"/>
    <p:sldId id="285" r:id="rId25"/>
    <p:sldId id="290" r:id="rId26"/>
    <p:sldId id="289" r:id="rId27"/>
    <p:sldId id="293" r:id="rId28"/>
    <p:sldId id="292" r:id="rId29"/>
    <p:sldId id="305" r:id="rId30"/>
    <p:sldId id="304" r:id="rId31"/>
    <p:sldId id="303" r:id="rId32"/>
    <p:sldId id="306" r:id="rId33"/>
    <p:sldId id="307" r:id="rId34"/>
    <p:sldId id="308" r:id="rId35"/>
    <p:sldId id="310" r:id="rId36"/>
    <p:sldId id="309" r:id="rId37"/>
    <p:sldId id="302" r:id="rId38"/>
    <p:sldId id="301" r:id="rId39"/>
    <p:sldId id="300" r:id="rId40"/>
    <p:sldId id="299" r:id="rId41"/>
    <p:sldId id="298" r:id="rId42"/>
    <p:sldId id="296" r:id="rId43"/>
    <p:sldId id="314" r:id="rId44"/>
    <p:sldId id="313" r:id="rId45"/>
    <p:sldId id="31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5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8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7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8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5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48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65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8D394-841C-4B84-A46B-2213924E5B37}" type="datetimeFigureOut">
              <a:rPr lang="en-US" smtClean="0"/>
              <a:t>7/18/2020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7865-2E2F-4C40-9F2E-3E8881DFC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71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g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2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3.jpg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g"/><Relationship Id="rId4" Type="http://schemas.openxmlformats.org/officeDocument/2006/relationships/image" Target="../media/image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3.emf"/><Relationship Id="rId9" Type="http://schemas.openxmlformats.org/officeDocument/2006/relationships/image" Target="../media/image4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jpg"/><Relationship Id="rId4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g"/><Relationship Id="rId4" Type="http://schemas.openxmlformats.org/officeDocument/2006/relationships/image" Target="../media/image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jpg"/><Relationship Id="rId4" Type="http://schemas.openxmlformats.org/officeDocument/2006/relationships/image" Target="../media/image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g"/><Relationship Id="rId5" Type="http://schemas.openxmlformats.org/officeDocument/2006/relationships/image" Target="../media/image48.png"/><Relationship Id="rId4" Type="http://schemas.openxmlformats.org/officeDocument/2006/relationships/image" Target="../media/image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jpg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g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jpg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jpg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jpg"/><Relationship Id="rId4" Type="http://schemas.openxmlformats.org/officeDocument/2006/relationships/image" Target="../media/image3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jpg"/><Relationship Id="rId4" Type="http://schemas.openxmlformats.org/officeDocument/2006/relationships/image" Target="../media/image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jpg"/><Relationship Id="rId5" Type="http://schemas.openxmlformats.org/officeDocument/2006/relationships/image" Target="../media/image3.emf"/><Relationship Id="rId10" Type="http://schemas.openxmlformats.org/officeDocument/2006/relationships/image" Target="../media/image10.w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jpg"/><Relationship Id="rId4" Type="http://schemas.openxmlformats.org/officeDocument/2006/relationships/image" Target="../media/image3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jp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.png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image" Target="../media/image3.emf"/><Relationship Id="rId4" Type="http://schemas.openxmlformats.org/officeDocument/2006/relationships/image" Target="../media/image2.png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AF227-D8D9-4F8F-BD09-B5EC26BDAB12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3BA3AA89-A6AE-43E8-AA55-3CE9BC58DD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22" name="Picture 2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F63F8D-6883-4815-9AEC-3C2535137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29" name="TextBox 2">
            <a:extLst>
              <a:ext uri="{FF2B5EF4-FFF2-40B4-BE49-F238E27FC236}">
                <a16:creationId xmlns:a16="http://schemas.microsoft.com/office/drawing/2014/main" id="{DA54738E-23F3-4CC4-9D2C-55C70FA1F21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13A3C1-4D1F-407B-8077-E4FFCEB42A42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D7D365C-CB42-4458-966B-910F4FF36967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8B68D9A-43B4-45C3-A2C5-4CAC17B5C62C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3" name="TextBox 2">
            <a:extLst>
              <a:ext uri="{FF2B5EF4-FFF2-40B4-BE49-F238E27FC236}">
                <a16:creationId xmlns:a16="http://schemas.microsoft.com/office/drawing/2014/main" id="{DF8383E6-08D9-4AA3-A75B-B9B2CB28CA38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04ABD8A-4E84-4000-A92E-A85B5E8E598D}"/>
              </a:ext>
            </a:extLst>
          </p:cNvPr>
          <p:cNvSpPr txBox="1">
            <a:spLocks/>
          </p:cNvSpPr>
          <p:nvPr/>
        </p:nvSpPr>
        <p:spPr>
          <a:xfrm>
            <a:off x="5468677" y="1357820"/>
            <a:ext cx="6636826" cy="2189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7200" b="1" dirty="0">
                <a:latin typeface="Myriad Pro" panose="020B0503030403020204" pitchFamily="34" charset="0"/>
                <a:cs typeface="Myriad Arabic" panose="01010101010101010101" pitchFamily="50" charset="-78"/>
              </a:rPr>
              <a:t>IMPULS DAN MOMENTUM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68E5C2F5-8167-4E14-BC01-B4A1076CAEF3}"/>
              </a:ext>
            </a:extLst>
          </p:cNvPr>
          <p:cNvSpPr txBox="1">
            <a:spLocks/>
          </p:cNvSpPr>
          <p:nvPr/>
        </p:nvSpPr>
        <p:spPr>
          <a:xfrm>
            <a:off x="5468677" y="5464903"/>
            <a:ext cx="3018098" cy="5176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2800" b="1" dirty="0">
                <a:latin typeface="Myriad Pro" panose="020B0503030403020204" pitchFamily="34" charset="0"/>
              </a:rPr>
              <a:t>Mata </a:t>
            </a:r>
            <a:r>
              <a:rPr lang="en-US" sz="2800" b="1" dirty="0" err="1">
                <a:latin typeface="Myriad Pro" panose="020B0503030403020204" pitchFamily="34" charset="0"/>
              </a:rPr>
              <a:t>Kuliah</a:t>
            </a:r>
            <a:r>
              <a:rPr lang="en-US" sz="2800" b="1" dirty="0">
                <a:latin typeface="Myriad Pro" panose="020B0503030403020204" pitchFamily="34" charset="0"/>
              </a:rPr>
              <a:t> : </a:t>
            </a:r>
            <a:r>
              <a:rPr lang="en-US" sz="2400" b="1" dirty="0">
                <a:latin typeface="Myriad Pro" panose="020B0503030403020204" pitchFamily="34" charset="0"/>
              </a:rPr>
              <a:t>FISIKA DASAR 1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Myriad Pro" panose="020B0503030403020204" pitchFamily="34" charset="0"/>
              </a:rPr>
              <a:t>Nama </a:t>
            </a:r>
            <a:r>
              <a:rPr lang="en-US" sz="2000" dirty="0" err="1">
                <a:latin typeface="Myriad Pro" panose="020B0503030403020204" pitchFamily="34" charset="0"/>
              </a:rPr>
              <a:t>Dosen</a:t>
            </a:r>
            <a:endParaRPr lang="en-ID" sz="2000" dirty="0">
              <a:latin typeface="Myriad Pro" panose="020B0503030403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37CD9C-86BA-4EF9-B350-658F61E63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4757" y="942307"/>
            <a:ext cx="4130422" cy="384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9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Momentum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7266995" cy="3923684"/>
          </a:xfrm>
        </p:spPr>
        <p:txBody>
          <a:bodyPr/>
          <a:lstStyle/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Momentum </a:t>
            </a:r>
            <a:r>
              <a:rPr lang="en-ID" dirty="0" err="1"/>
              <a:t>adalah</a:t>
            </a:r>
            <a:r>
              <a:rPr lang="en-ID" dirty="0"/>
              <a:t> vector, </a:t>
            </a:r>
          </a:p>
          <a:p>
            <a:pPr marL="0" indent="0">
              <a:buNone/>
            </a:pPr>
            <a:r>
              <a:rPr lang="en-ID" dirty="0"/>
              <a:t>  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kg.m</a:t>
            </a:r>
            <a:r>
              <a:rPr lang="en-ID" dirty="0"/>
              <a:t>/s</a:t>
            </a:r>
          </a:p>
          <a:p>
            <a:r>
              <a:rPr lang="en-ID" dirty="0" err="1"/>
              <a:t>Vektor</a:t>
            </a:r>
            <a:r>
              <a:rPr lang="en-ID" dirty="0"/>
              <a:t> momentum </a:t>
            </a:r>
            <a:r>
              <a:rPr lang="en-ID" dirty="0" err="1"/>
              <a:t>partikel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dijabarkan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x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sumbu</a:t>
            </a:r>
            <a:r>
              <a:rPr lang="en-ID" dirty="0"/>
              <a:t> y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0476" y="2055150"/>
            <a:ext cx="4352924" cy="2667603"/>
          </a:xfrm>
          <a:prstGeom prst="rect">
            <a:avLst/>
          </a:prstGeom>
        </p:spPr>
      </p:pic>
      <p:pic>
        <p:nvPicPr>
          <p:cNvPr id="1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6655" y="2313894"/>
            <a:ext cx="5851745" cy="72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58652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Impuls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1705828"/>
            <a:ext cx="11485661" cy="4471135"/>
          </a:xfrm>
        </p:spPr>
        <p:txBody>
          <a:bodyPr/>
          <a:lstStyle/>
          <a:p>
            <a:r>
              <a:rPr lang="en-ID" dirty="0" err="1"/>
              <a:t>Hukum</a:t>
            </a:r>
            <a:r>
              <a:rPr lang="en-ID" dirty="0"/>
              <a:t> Newton II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diformulasikan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momentum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waktu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Diintegralkan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, </a:t>
            </a:r>
            <a:r>
              <a:rPr lang="en-ID" dirty="0" err="1"/>
              <a:t>sehingga</a:t>
            </a:r>
            <a:r>
              <a:rPr lang="en-ID" dirty="0"/>
              <a:t> </a:t>
            </a:r>
          </a:p>
          <a:p>
            <a:endParaRPr lang="en-ID" dirty="0"/>
          </a:p>
          <a:p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impuls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26654" y="2519313"/>
            <a:ext cx="3555380" cy="638907"/>
          </a:xfrm>
          <a:prstGeom prst="rect">
            <a:avLst/>
          </a:prstGeom>
        </p:spPr>
      </p:pic>
      <p:pic>
        <p:nvPicPr>
          <p:cNvPr id="16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70688" y="3614821"/>
            <a:ext cx="3274419" cy="781149"/>
          </a:xfrm>
          <a:prstGeom prst="rect">
            <a:avLst/>
          </a:prstGeom>
        </p:spPr>
      </p:pic>
      <p:pic>
        <p:nvPicPr>
          <p:cNvPr id="17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74787" y="4753900"/>
            <a:ext cx="7059113" cy="13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Prinsip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Momentum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/>
          <a:lstStyle/>
          <a:p>
            <a:r>
              <a:rPr lang="en-ID" dirty="0" err="1"/>
              <a:t>Partikel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impulsif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x</a:t>
            </a:r>
          </a:p>
          <a:p>
            <a:r>
              <a:rPr lang="en-ID" dirty="0" err="1"/>
              <a:t>Impuls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partikel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momentum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160447"/>
              </p:ext>
            </p:extLst>
          </p:nvPr>
        </p:nvGraphicFramePr>
        <p:xfrm>
          <a:off x="3244850" y="3428048"/>
          <a:ext cx="2413000" cy="91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Equation" r:id="rId6" imgW="634680" imgH="241200" progId="Equation.DSMT4">
                  <p:embed/>
                </p:oleObj>
              </mc:Choice>
              <mc:Fallback>
                <p:oleObj name="Equation" r:id="rId6" imgW="6346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4850" y="3428048"/>
                        <a:ext cx="2413000" cy="91694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6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246922" y="753747"/>
            <a:ext cx="847666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Analogi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dengan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prinsip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energi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1836842"/>
            <a:ext cx="7524169" cy="4340121"/>
          </a:xfrm>
        </p:spPr>
        <p:txBody>
          <a:bodyPr/>
          <a:lstStyle/>
          <a:p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dikenai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menciptakan</a:t>
            </a:r>
            <a:r>
              <a:rPr lang="en-ID" dirty="0"/>
              <a:t> </a:t>
            </a:r>
            <a:r>
              <a:rPr lang="en-ID" dirty="0" err="1"/>
              <a:t>impuls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36932" y="1278100"/>
            <a:ext cx="4005071" cy="2078741"/>
          </a:xfrm>
          <a:prstGeom prst="rect">
            <a:avLst/>
          </a:prstGeom>
        </p:spPr>
      </p:pic>
      <p:pic>
        <p:nvPicPr>
          <p:cNvPr id="1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2035" y="3919195"/>
            <a:ext cx="3913580" cy="2078745"/>
          </a:xfrm>
          <a:prstGeom prst="rect">
            <a:avLst/>
          </a:prstGeom>
        </p:spPr>
      </p:pic>
      <p:pic>
        <p:nvPicPr>
          <p:cNvPr id="17" name="object 7"/>
          <p:cNvPicPr/>
          <p:nvPr/>
        </p:nvPicPr>
        <p:blipFill>
          <a:blip r:embed="rId7" cstate="print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4158" y="3356842"/>
            <a:ext cx="4931796" cy="185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7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915626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Kekekalan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momentum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2" y="1783710"/>
            <a:ext cx="7228894" cy="4393253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bertumbukan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endParaRPr lang="en-ID" dirty="0"/>
          </a:p>
          <a:p>
            <a:pPr>
              <a:spcBef>
                <a:spcPts val="0"/>
              </a:spcBef>
            </a:pPr>
            <a:r>
              <a:rPr lang="en-ID" dirty="0" err="1"/>
              <a:t>Abaikan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eksternal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lang="en-ID" dirty="0"/>
          </a:p>
          <a:p>
            <a:pPr>
              <a:spcBef>
                <a:spcPts val="0"/>
              </a:spcBef>
            </a:pP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penjumlahan</a:t>
            </a:r>
            <a:r>
              <a:rPr lang="en-ID" dirty="0"/>
              <a:t> </a:t>
            </a:r>
            <a:r>
              <a:rPr lang="en-ID" dirty="0" err="1"/>
              <a:t>momentumnya</a:t>
            </a:r>
            <a:endParaRPr lang="en-ID" dirty="0"/>
          </a:p>
          <a:p>
            <a:pPr>
              <a:spcBef>
                <a:spcPts val="0"/>
              </a:spcBef>
            </a:pPr>
            <a:endParaRPr lang="en-ID" dirty="0"/>
          </a:p>
          <a:p>
            <a:pPr>
              <a:spcBef>
                <a:spcPts val="0"/>
              </a:spcBef>
            </a:pPr>
            <a:endParaRPr lang="en-ID" dirty="0"/>
          </a:p>
          <a:p>
            <a:pPr>
              <a:spcBef>
                <a:spcPts val="0"/>
              </a:spcBef>
            </a:pP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kekekalan</a:t>
            </a:r>
            <a:r>
              <a:rPr lang="en-ID" dirty="0"/>
              <a:t> momentum</a:t>
            </a:r>
          </a:p>
          <a:p>
            <a:pPr>
              <a:spcBef>
                <a:spcPts val="0"/>
              </a:spcBef>
            </a:pPr>
            <a:r>
              <a:rPr lang="en-ID" dirty="0" err="1"/>
              <a:t>Jumlah</a:t>
            </a:r>
            <a:r>
              <a:rPr lang="en-ID" dirty="0"/>
              <a:t> momentum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sesudah</a:t>
            </a:r>
            <a:r>
              <a:rPr lang="en-ID" dirty="0"/>
              <a:t> </a:t>
            </a:r>
            <a:r>
              <a:rPr lang="en-ID" dirty="0" err="1"/>
              <a:t>sama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24775" y="1387627"/>
            <a:ext cx="3717922" cy="4417158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3842" y="3517783"/>
            <a:ext cx="3621015" cy="364272"/>
          </a:xfrm>
          <a:prstGeom prst="rect">
            <a:avLst/>
          </a:prstGeom>
        </p:spPr>
      </p:pic>
      <p:pic>
        <p:nvPicPr>
          <p:cNvPr id="17" name="object 5"/>
          <p:cNvPicPr/>
          <p:nvPr/>
        </p:nvPicPr>
        <p:blipFill>
          <a:blip r:embed="rId8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96695" y="5519420"/>
            <a:ext cx="4215512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6" y="698823"/>
            <a:ext cx="984319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Contoh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hukum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kekekalan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momentum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482" y="1475873"/>
                <a:ext cx="7419394" cy="47010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D" dirty="0"/>
                  <a:t>Sebuah </a:t>
                </a:r>
                <a:r>
                  <a:rPr lang="en-ID" dirty="0" err="1"/>
                  <a:t>kereta</a:t>
                </a:r>
                <a:r>
                  <a:rPr lang="en-ID" dirty="0"/>
                  <a:t> </a:t>
                </a:r>
                <a:r>
                  <a:rPr lang="en-ID" dirty="0" err="1"/>
                  <a:t>bergerak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kanan</a:t>
                </a:r>
                <a:r>
                  <a:rPr lang="en-US" dirty="0"/>
                  <a:t>. </a:t>
                </a:r>
                <a:r>
                  <a:rPr lang="en-US" dirty="0" err="1"/>
                  <a:t>Menumbuk</a:t>
                </a:r>
                <a:r>
                  <a:rPr lang="en-US" dirty="0"/>
                  <a:t> </a:t>
                </a:r>
                <a:r>
                  <a:rPr lang="en-US" dirty="0" err="1"/>
                  <a:t>kereta</a:t>
                </a:r>
                <a:r>
                  <a:rPr lang="en-US" dirty="0"/>
                  <a:t> yang diam. </a:t>
                </a:r>
                <a:r>
                  <a:rPr lang="en-US" dirty="0" err="1"/>
                  <a:t>Kereta</a:t>
                </a:r>
                <a:r>
                  <a:rPr lang="en-US" dirty="0"/>
                  <a:t> </a:t>
                </a:r>
                <a:r>
                  <a:rPr lang="en-US" dirty="0" err="1"/>
                  <a:t>kemudian</a:t>
                </a:r>
                <a:r>
                  <a:rPr lang="en-US" dirty="0"/>
                  <a:t> </a:t>
                </a:r>
                <a:r>
                  <a:rPr lang="en-US" dirty="0" err="1"/>
                  <a:t>bergerak</a:t>
                </a:r>
                <a:r>
                  <a:rPr lang="en-US" dirty="0"/>
                  <a:t> </a:t>
                </a:r>
                <a:r>
                  <a:rPr lang="en-US" dirty="0" err="1"/>
                  <a:t>bersama-sama</a:t>
                </a:r>
                <a:r>
                  <a:rPr lang="en-US" dirty="0"/>
                  <a:t>. </a:t>
                </a:r>
                <a:r>
                  <a:rPr lang="en-US" dirty="0" err="1"/>
                  <a:t>Tentukan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akhir</a:t>
                </a:r>
                <a:r>
                  <a:rPr lang="en-US" dirty="0"/>
                  <a:t> </a:t>
                </a:r>
                <a:r>
                  <a:rPr lang="en-US" dirty="0" err="1"/>
                  <a:t>kedua</a:t>
                </a:r>
                <a:r>
                  <a:rPr lang="en-US" dirty="0"/>
                  <a:t> </a:t>
                </a:r>
                <a:r>
                  <a:rPr lang="en-US" dirty="0" err="1"/>
                  <a:t>kereta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ID" dirty="0" err="1"/>
                  <a:t>Berdasarkan</a:t>
                </a:r>
                <a:r>
                  <a:rPr lang="en-ID" dirty="0"/>
                  <a:t> hokum </a:t>
                </a:r>
                <a:r>
                  <a:rPr lang="en-ID" dirty="0" err="1"/>
                  <a:t>kekekalan</a:t>
                </a:r>
                <a:r>
                  <a:rPr lang="en-ID" dirty="0"/>
                  <a:t> momentum       </a:t>
                </a:r>
              </a:p>
              <a:p>
                <a:pPr marL="0" indent="0" algn="ctr">
                  <a:buNone/>
                </a:pPr>
                <a:r>
                  <a:rPr lang="en-US" i="1" spc="5" dirty="0">
                    <a:latin typeface="Times New Roman"/>
                    <a:cs typeface="Times New Roman"/>
                  </a:rPr>
                  <a:t>m</a:t>
                </a:r>
                <a:r>
                  <a:rPr lang="en-US" spc="7" baseline="-21241" dirty="0">
                    <a:latin typeface="Times New Roman"/>
                    <a:cs typeface="Times New Roman"/>
                  </a:rPr>
                  <a:t>1 </a:t>
                </a:r>
                <a:r>
                  <a:rPr lang="en-US" dirty="0">
                    <a:latin typeface="Times New Roman"/>
                    <a:cs typeface="Times New Roman"/>
                  </a:rPr>
                  <a:t>(</a:t>
                </a:r>
                <a:r>
                  <a:rPr lang="en-US" i="1" dirty="0" err="1">
                    <a:latin typeface="Times New Roman"/>
                    <a:cs typeface="Times New Roman"/>
                  </a:rPr>
                  <a:t>v</a:t>
                </a:r>
                <a:r>
                  <a:rPr lang="en-US" baseline="-21241" dirty="0" err="1">
                    <a:latin typeface="Times New Roman"/>
                    <a:cs typeface="Times New Roman"/>
                  </a:rPr>
                  <a:t>f</a:t>
                </a:r>
                <a:r>
                  <a:rPr lang="en-US" i="1" baseline="-21241" dirty="0" err="1">
                    <a:latin typeface="Times New Roman"/>
                    <a:cs typeface="Times New Roman"/>
                  </a:rPr>
                  <a:t>x</a:t>
                </a:r>
                <a:r>
                  <a:rPr lang="en-US" dirty="0">
                    <a:latin typeface="Times New Roman"/>
                    <a:cs typeface="Times New Roman"/>
                  </a:rPr>
                  <a:t>)</a:t>
                </a:r>
                <a:r>
                  <a:rPr lang="en-US" baseline="-21241" dirty="0">
                    <a:latin typeface="Times New Roman"/>
                    <a:cs typeface="Times New Roman"/>
                  </a:rPr>
                  <a:t>1 </a:t>
                </a:r>
                <a:r>
                  <a:rPr lang="en-US" dirty="0">
                    <a:latin typeface="Times New Roman"/>
                    <a:cs typeface="Times New Roman"/>
                  </a:rPr>
                  <a:t>+ </a:t>
                </a:r>
                <a:r>
                  <a:rPr lang="en-US" i="1" spc="5" dirty="0">
                    <a:latin typeface="Times New Roman"/>
                    <a:cs typeface="Times New Roman"/>
                  </a:rPr>
                  <a:t>m</a:t>
                </a:r>
                <a:r>
                  <a:rPr lang="en-US" spc="7" baseline="-21241" dirty="0">
                    <a:latin typeface="Times New Roman"/>
                    <a:cs typeface="Times New Roman"/>
                  </a:rPr>
                  <a:t>2 </a:t>
                </a:r>
                <a:r>
                  <a:rPr lang="en-US" dirty="0">
                    <a:latin typeface="Times New Roman"/>
                    <a:cs typeface="Times New Roman"/>
                  </a:rPr>
                  <a:t>(</a:t>
                </a:r>
                <a:r>
                  <a:rPr lang="en-US" i="1" dirty="0" err="1">
                    <a:latin typeface="Times New Roman"/>
                    <a:cs typeface="Times New Roman"/>
                  </a:rPr>
                  <a:t>v</a:t>
                </a:r>
                <a:r>
                  <a:rPr lang="en-US" baseline="-21241" dirty="0" err="1">
                    <a:latin typeface="Times New Roman"/>
                    <a:cs typeface="Times New Roman"/>
                  </a:rPr>
                  <a:t>f</a:t>
                </a:r>
                <a:r>
                  <a:rPr lang="en-US" i="1" baseline="-21241" dirty="0" err="1">
                    <a:latin typeface="Times New Roman"/>
                    <a:cs typeface="Times New Roman"/>
                  </a:rPr>
                  <a:t>x</a:t>
                </a:r>
                <a:r>
                  <a:rPr lang="en-US" dirty="0">
                    <a:latin typeface="Times New Roman"/>
                    <a:cs typeface="Times New Roman"/>
                  </a:rPr>
                  <a:t>)</a:t>
                </a:r>
                <a:r>
                  <a:rPr lang="en-US" baseline="-21241" dirty="0">
                    <a:latin typeface="Times New Roman"/>
                    <a:cs typeface="Times New Roman"/>
                  </a:rPr>
                  <a:t>2 </a:t>
                </a:r>
                <a:r>
                  <a:rPr lang="en-US" dirty="0">
                    <a:latin typeface="Times New Roman"/>
                    <a:cs typeface="Times New Roman"/>
                  </a:rPr>
                  <a:t>= </a:t>
                </a:r>
                <a:r>
                  <a:rPr lang="en-US" i="1" spc="5" dirty="0">
                    <a:latin typeface="Times New Roman"/>
                    <a:cs typeface="Times New Roman"/>
                  </a:rPr>
                  <a:t>m</a:t>
                </a:r>
                <a:r>
                  <a:rPr lang="en-US" spc="7" baseline="-21241" dirty="0">
                    <a:latin typeface="Times New Roman"/>
                    <a:cs typeface="Times New Roman"/>
                  </a:rPr>
                  <a:t>1 </a:t>
                </a:r>
                <a:r>
                  <a:rPr lang="en-US" dirty="0">
                    <a:latin typeface="Times New Roman"/>
                    <a:cs typeface="Times New Roman"/>
                  </a:rPr>
                  <a:t>(</a:t>
                </a:r>
                <a:r>
                  <a:rPr lang="en-US" i="1" dirty="0" err="1">
                    <a:latin typeface="Times New Roman"/>
                    <a:cs typeface="Times New Roman"/>
                  </a:rPr>
                  <a:t>v</a:t>
                </a:r>
                <a:r>
                  <a:rPr lang="en-US" baseline="-21241" dirty="0" err="1">
                    <a:latin typeface="Times New Roman"/>
                    <a:cs typeface="Times New Roman"/>
                  </a:rPr>
                  <a:t>i</a:t>
                </a:r>
                <a:r>
                  <a:rPr lang="en-US" i="1" baseline="-21241" dirty="0" err="1">
                    <a:latin typeface="Times New Roman"/>
                    <a:cs typeface="Times New Roman"/>
                  </a:rPr>
                  <a:t>x</a:t>
                </a:r>
                <a:r>
                  <a:rPr lang="en-US" dirty="0">
                    <a:latin typeface="Times New Roman"/>
                    <a:cs typeface="Times New Roman"/>
                  </a:rPr>
                  <a:t>)</a:t>
                </a:r>
                <a:r>
                  <a:rPr lang="en-US" baseline="-21241" dirty="0">
                    <a:latin typeface="Times New Roman"/>
                    <a:cs typeface="Times New Roman"/>
                  </a:rPr>
                  <a:t>1 </a:t>
                </a:r>
                <a:r>
                  <a:rPr lang="en-US" dirty="0">
                    <a:latin typeface="Times New Roman"/>
                    <a:cs typeface="Times New Roman"/>
                  </a:rPr>
                  <a:t>+ </a:t>
                </a:r>
                <a:r>
                  <a:rPr lang="en-US" i="1" spc="10" dirty="0">
                    <a:latin typeface="Times New Roman"/>
                    <a:cs typeface="Times New Roman"/>
                  </a:rPr>
                  <a:t>m</a:t>
                </a:r>
                <a:r>
                  <a:rPr lang="en-US" spc="15" baseline="-21241" dirty="0">
                    <a:latin typeface="Times New Roman"/>
                    <a:cs typeface="Times New Roman"/>
                  </a:rPr>
                  <a:t>2</a:t>
                </a:r>
                <a:r>
                  <a:rPr lang="en-US" spc="-330" baseline="-21241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(</a:t>
                </a:r>
                <a:r>
                  <a:rPr lang="en-US" i="1" dirty="0" err="1">
                    <a:latin typeface="Times New Roman"/>
                    <a:cs typeface="Times New Roman"/>
                  </a:rPr>
                  <a:t>v</a:t>
                </a:r>
                <a:r>
                  <a:rPr lang="en-US" baseline="-21241" dirty="0" err="1">
                    <a:latin typeface="Times New Roman"/>
                    <a:cs typeface="Times New Roman"/>
                  </a:rPr>
                  <a:t>i</a:t>
                </a:r>
                <a:r>
                  <a:rPr lang="en-US" i="1" baseline="-21241" dirty="0" err="1">
                    <a:latin typeface="Times New Roman"/>
                    <a:cs typeface="Times New Roman"/>
                  </a:rPr>
                  <a:t>x</a:t>
                </a:r>
                <a:r>
                  <a:rPr lang="en-US" dirty="0">
                    <a:latin typeface="Times New Roman"/>
                    <a:cs typeface="Times New Roman"/>
                  </a:rPr>
                  <a:t>)</a:t>
                </a:r>
                <a:r>
                  <a:rPr lang="en-US" baseline="-21241" dirty="0">
                    <a:latin typeface="Times New Roman"/>
                    <a:cs typeface="Times New Roman"/>
                  </a:rPr>
                  <a:t>2</a:t>
                </a:r>
              </a:p>
              <a:p>
                <a:pPr marL="0" indent="0" algn="ctr">
                  <a:buNone/>
                </a:pPr>
                <a:r>
                  <a:rPr lang="en-US" i="1" baseline="-21241" dirty="0"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latin typeface="Times New Roman"/>
                    <a:cs typeface="Times New Roman"/>
                  </a:rPr>
                  <a:t>                      </a:t>
                </a:r>
                <a:r>
                  <a:rPr lang="en-US" i="1" dirty="0" err="1">
                    <a:latin typeface="Times New Roman"/>
                    <a:cs typeface="Times New Roman"/>
                  </a:rPr>
                  <a:t>mv</a:t>
                </a:r>
                <a:r>
                  <a:rPr lang="en-US" baseline="-21241" dirty="0" err="1">
                    <a:latin typeface="Times New Roman"/>
                    <a:cs typeface="Times New Roman"/>
                  </a:rPr>
                  <a:t>f</a:t>
                </a:r>
                <a:r>
                  <a:rPr lang="en-US" baseline="-21241" dirty="0"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latin typeface="Times New Roman"/>
                    <a:cs typeface="Times New Roman"/>
                  </a:rPr>
                  <a:t>+ </a:t>
                </a:r>
                <a:r>
                  <a:rPr lang="en-US" i="1" dirty="0" err="1">
                    <a:latin typeface="Times New Roman"/>
                    <a:cs typeface="Times New Roman"/>
                  </a:rPr>
                  <a:t>mv</a:t>
                </a:r>
                <a:r>
                  <a:rPr lang="en-US" baseline="-21241" dirty="0" err="1">
                    <a:latin typeface="Times New Roman"/>
                    <a:cs typeface="Times New Roman"/>
                  </a:rPr>
                  <a:t>f</a:t>
                </a:r>
                <a:r>
                  <a:rPr lang="en-US" baseline="-21241" dirty="0">
                    <a:latin typeface="Times New Roman"/>
                    <a:cs typeface="Times New Roman"/>
                  </a:rPr>
                  <a:t> </a:t>
                </a:r>
                <a:r>
                  <a:rPr lang="en-US" i="1" dirty="0">
                    <a:latin typeface="Times New Roman"/>
                    <a:cs typeface="Times New Roman"/>
                  </a:rPr>
                  <a:t>= </a:t>
                </a:r>
                <a:r>
                  <a:rPr lang="en-US" dirty="0">
                    <a:latin typeface="Times New Roman"/>
                    <a:cs typeface="Times New Roman"/>
                  </a:rPr>
                  <a:t>2</a:t>
                </a:r>
                <a:r>
                  <a:rPr lang="en-US" i="1" dirty="0">
                    <a:latin typeface="Times New Roman"/>
                    <a:cs typeface="Times New Roman"/>
                  </a:rPr>
                  <a:t>mv</a:t>
                </a:r>
                <a:r>
                  <a:rPr lang="en-US" baseline="-21241" dirty="0">
                    <a:latin typeface="Times New Roman"/>
                    <a:cs typeface="Times New Roman"/>
                  </a:rPr>
                  <a:t>f </a:t>
                </a:r>
                <a:r>
                  <a:rPr lang="en-US" i="1" dirty="0">
                    <a:latin typeface="Times New Roman"/>
                    <a:cs typeface="Times New Roman"/>
                  </a:rPr>
                  <a:t>= mv</a:t>
                </a:r>
                <a:r>
                  <a:rPr lang="en-US" baseline="-21241" dirty="0">
                    <a:latin typeface="Times New Roman"/>
                    <a:cs typeface="Times New Roman"/>
                  </a:rPr>
                  <a:t>i </a:t>
                </a:r>
                <a:r>
                  <a:rPr lang="en-US" i="1" dirty="0">
                    <a:latin typeface="Times New Roman"/>
                    <a:cs typeface="Times New Roman"/>
                  </a:rPr>
                  <a:t>+</a:t>
                </a:r>
                <a:r>
                  <a:rPr lang="en-US" i="1" spc="145" dirty="0">
                    <a:latin typeface="Times New Roman"/>
                    <a:cs typeface="Times New Roman"/>
                  </a:rPr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0</a:t>
                </a:r>
              </a:p>
              <a:p>
                <a:pPr marL="0" indent="0">
                  <a:buNone/>
                </a:pPr>
                <a:r>
                  <a:rPr lang="en-ID" dirty="0" err="1">
                    <a:latin typeface="Times New Roman"/>
                    <a:cs typeface="Times New Roman"/>
                  </a:rPr>
                  <a:t>Suku</a:t>
                </a:r>
                <a:r>
                  <a:rPr lang="en-ID" dirty="0">
                    <a:latin typeface="Times New Roman"/>
                    <a:cs typeface="Times New Roman"/>
                  </a:rPr>
                  <a:t> </a:t>
                </a:r>
                <a:r>
                  <a:rPr lang="en-ID" dirty="0" err="1">
                    <a:latin typeface="Times New Roman"/>
                    <a:cs typeface="Times New Roman"/>
                  </a:rPr>
                  <a:t>massa</a:t>
                </a:r>
                <a:r>
                  <a:rPr lang="en-ID" dirty="0">
                    <a:latin typeface="Times New Roman"/>
                    <a:cs typeface="Times New Roman"/>
                  </a:rPr>
                  <a:t> </a:t>
                </a:r>
                <a:r>
                  <a:rPr lang="en-ID" dirty="0" err="1">
                    <a:latin typeface="Times New Roman"/>
                    <a:cs typeface="Times New Roman"/>
                  </a:rPr>
                  <a:t>dapat</a:t>
                </a:r>
                <a:r>
                  <a:rPr lang="en-ID" dirty="0">
                    <a:latin typeface="Times New Roman"/>
                    <a:cs typeface="Times New Roman"/>
                  </a:rPr>
                  <a:t> </a:t>
                </a:r>
                <a:r>
                  <a:rPr lang="en-ID" dirty="0" err="1">
                    <a:latin typeface="Times New Roman"/>
                    <a:cs typeface="Times New Roman"/>
                  </a:rPr>
                  <a:t>dicoret</a:t>
                </a:r>
                <a:r>
                  <a:rPr lang="en-ID" dirty="0">
                    <a:latin typeface="Times New Roman"/>
                    <a:cs typeface="Times New Roman"/>
                  </a:rPr>
                  <a:t>, </a:t>
                </a:r>
                <a:r>
                  <a:rPr lang="en-ID" dirty="0" err="1">
                    <a:latin typeface="Times New Roman"/>
                    <a:cs typeface="Times New Roman"/>
                  </a:rPr>
                  <a:t>sehingga</a:t>
                </a:r>
                <a:r>
                  <a:rPr lang="en-ID" dirty="0">
                    <a:latin typeface="Times New Roman"/>
                    <a:cs typeface="Times New Roman"/>
                  </a:rPr>
                  <a:t> </a:t>
                </a:r>
                <a:r>
                  <a:rPr lang="en-ID" dirty="0" err="1">
                    <a:latin typeface="Times New Roman"/>
                    <a:cs typeface="Times New Roman"/>
                  </a:rPr>
                  <a:t>diperoleh</a:t>
                </a:r>
                <a:endParaRPr lang="en-ID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𝑓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  <a:cs typeface="Times New Roman"/>
                        </a:rPr>
                        <m:t>=</m:t>
                      </m:r>
                      <m:sSub>
                        <m:sSubPr>
                          <m:ctrlPr>
                            <a:rPr lang="en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𝑣</m:t>
                          </m:r>
                        </m:e>
                        <m:sub>
                          <m:r>
                            <a:rPr lang="en-ID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𝑖</m:t>
                          </m:r>
                        </m:sub>
                      </m:sSub>
                      <m:r>
                        <a:rPr lang="en-ID" b="0" i="1" smtClean="0">
                          <a:latin typeface="Cambria Math" panose="02040503050406030204" pitchFamily="18" charset="0"/>
                          <a:cs typeface="Times New Roman"/>
                        </a:rPr>
                        <m:t>/2</m:t>
                      </m:r>
                    </m:oMath>
                  </m:oMathPara>
                </a14:m>
                <a:endParaRPr lang="en-US" dirty="0">
                  <a:latin typeface="Times New Roman"/>
                  <a:cs typeface="Times New Roman"/>
                </a:endParaRPr>
              </a:p>
              <a:p>
                <a:pPr marL="0" indent="0">
                  <a:buNone/>
                </a:pPr>
                <a:endParaRPr lang="en-ID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="" xmlns:a16="http://schemas.microsoft.com/office/drawing/2014/main" id="{8AD83D92-31A0-4196-91D7-A515AC15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482" y="1475873"/>
                <a:ext cx="7419394" cy="4701090"/>
              </a:xfrm>
              <a:blipFill rotWithShape="0">
                <a:blip r:embed="rId5"/>
                <a:stretch>
                  <a:fillRect l="-1643" t="-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object 3"/>
          <p:cNvGrpSpPr/>
          <p:nvPr/>
        </p:nvGrpSpPr>
        <p:grpSpPr>
          <a:xfrm>
            <a:off x="7870386" y="2555479"/>
            <a:ext cx="4078604" cy="2710815"/>
            <a:chOff x="4974786" y="1003355"/>
            <a:chExt cx="4078604" cy="2710815"/>
          </a:xfrm>
        </p:grpSpPr>
        <p:pic>
          <p:nvPicPr>
            <p:cNvPr id="17" name="object 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74786" y="1003355"/>
              <a:ext cx="3998919" cy="1335019"/>
            </a:xfrm>
            <a:prstGeom prst="rect">
              <a:avLst/>
            </a:prstGeom>
          </p:spPr>
        </p:pic>
        <p:pic>
          <p:nvPicPr>
            <p:cNvPr id="18" name="object 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53951" y="2378967"/>
              <a:ext cx="3998924" cy="1335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71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Sistem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Partikel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ID" dirty="0" err="1"/>
              <a:t>Semisal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N </a:t>
            </a:r>
            <a:r>
              <a:rPr lang="en-ID" dirty="0" err="1"/>
              <a:t>partikel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berinteraksi</a:t>
            </a:r>
            <a:endParaRPr lang="en-ID" dirty="0"/>
          </a:p>
          <a:p>
            <a:pPr>
              <a:spcBef>
                <a:spcPts val="0"/>
              </a:spcBef>
            </a:pP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, N = 3</a:t>
            </a:r>
          </a:p>
          <a:p>
            <a:pPr>
              <a:spcBef>
                <a:spcPts val="0"/>
              </a:spcBef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momentum total</a:t>
            </a:r>
          </a:p>
          <a:p>
            <a:pPr>
              <a:spcBef>
                <a:spcPts val="0"/>
              </a:spcBef>
            </a:pPr>
            <a:endParaRPr lang="en-ID" dirty="0"/>
          </a:p>
          <a:p>
            <a:pPr>
              <a:spcBef>
                <a:spcPts val="0"/>
              </a:spcBef>
            </a:pPr>
            <a:endParaRPr lang="en-ID" dirty="0"/>
          </a:p>
          <a:p>
            <a:pPr>
              <a:spcBef>
                <a:spcPts val="0"/>
              </a:spcBef>
            </a:pPr>
            <a:r>
              <a:rPr lang="en-ID" dirty="0" err="1"/>
              <a:t>Aplikasikan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Newton II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partikel</a:t>
            </a:r>
            <a:r>
              <a:rPr lang="en-ID" dirty="0"/>
              <a:t>, </a:t>
            </a:r>
            <a:r>
              <a:rPr lang="en-ID" dirty="0" err="1"/>
              <a:t>diperoleh</a:t>
            </a:r>
            <a:r>
              <a:rPr lang="en-ID" dirty="0"/>
              <a:t> </a:t>
            </a:r>
            <a:r>
              <a:rPr lang="en-ID" dirty="0" err="1"/>
              <a:t>rerata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momentum total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ID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29550" y="850917"/>
            <a:ext cx="3617823" cy="2984225"/>
          </a:xfrm>
          <a:prstGeom prst="rect">
            <a:avLst/>
          </a:prstGeom>
        </p:spPr>
      </p:pic>
      <p:pic>
        <p:nvPicPr>
          <p:cNvPr id="16" name="object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6021" y="3403071"/>
            <a:ext cx="6117840" cy="677332"/>
          </a:xfrm>
          <a:prstGeom prst="rect">
            <a:avLst/>
          </a:prstGeom>
        </p:spPr>
      </p:pic>
      <p:pic>
        <p:nvPicPr>
          <p:cNvPr id="17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85142" y="5111236"/>
            <a:ext cx="2999971" cy="68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2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559516" y="910831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Momentum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sistem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2" y="1799771"/>
            <a:ext cx="7571794" cy="437719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ID" dirty="0"/>
              <a:t>Gaya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berpasang-pasangan</a:t>
            </a:r>
            <a:r>
              <a:rPr lang="en-ID" dirty="0"/>
              <a:t> (</a:t>
            </a:r>
            <a:r>
              <a:rPr lang="en-ID" dirty="0" err="1"/>
              <a:t>aksi-reaksi</a:t>
            </a:r>
            <a:r>
              <a:rPr lang="en-ID" dirty="0"/>
              <a:t>)</a:t>
            </a:r>
          </a:p>
          <a:p>
            <a:pPr>
              <a:spcBef>
                <a:spcPts val="0"/>
              </a:spcBef>
            </a:pPr>
            <a:endParaRPr lang="en-ID" dirty="0"/>
          </a:p>
          <a:p>
            <a:pPr>
              <a:spcBef>
                <a:spcPts val="0"/>
              </a:spcBef>
            </a:pPr>
            <a:endParaRPr lang="en-ID" dirty="0"/>
          </a:p>
          <a:p>
            <a:pPr>
              <a:spcBef>
                <a:spcPts val="0"/>
              </a:spcBef>
            </a:pPr>
            <a:r>
              <a:rPr lang="en-ID" dirty="0" err="1"/>
              <a:t>Konsekuensinya</a:t>
            </a:r>
            <a:r>
              <a:rPr lang="en-ID" dirty="0"/>
              <a:t>, total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= 0, </a:t>
            </a:r>
            <a:r>
              <a:rPr lang="en-ID" dirty="0" err="1"/>
              <a:t>sehingga</a:t>
            </a:r>
            <a:endParaRPr lang="en-ID" dirty="0"/>
          </a:p>
          <a:p>
            <a:pPr marL="0" indent="0">
              <a:spcBef>
                <a:spcPts val="0"/>
              </a:spcBef>
              <a:buNone/>
            </a:pPr>
            <a:endParaRPr lang="en-ID" dirty="0"/>
          </a:p>
          <a:p>
            <a:pPr marL="0" indent="0">
              <a:spcBef>
                <a:spcPts val="0"/>
              </a:spcBef>
              <a:buNone/>
            </a:pPr>
            <a:endParaRPr lang="en-ID" dirty="0"/>
          </a:p>
          <a:p>
            <a:pPr marL="0" indent="0">
              <a:spcBef>
                <a:spcPts val="0"/>
              </a:spcBef>
              <a:buNone/>
            </a:pPr>
            <a:endParaRPr lang="en-ID" dirty="0"/>
          </a:p>
          <a:p>
            <a:pPr>
              <a:spcBef>
                <a:spcPts val="0"/>
              </a:spcBef>
            </a:pPr>
            <a:r>
              <a:rPr lang="en-ID" b="1" dirty="0" err="1"/>
              <a:t>Rerata</a:t>
            </a:r>
            <a:r>
              <a:rPr lang="en-ID" b="1" dirty="0"/>
              <a:t> </a:t>
            </a:r>
            <a:r>
              <a:rPr lang="en-ID" b="1" dirty="0" err="1"/>
              <a:t>perubahan</a:t>
            </a:r>
            <a:r>
              <a:rPr lang="en-ID" b="1" dirty="0"/>
              <a:t> momentum total </a:t>
            </a:r>
            <a:r>
              <a:rPr lang="en-ID" b="1" dirty="0" err="1"/>
              <a:t>dari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sama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gaya</a:t>
            </a:r>
            <a:r>
              <a:rPr lang="en-ID" b="1" dirty="0"/>
              <a:t> total yang </a:t>
            </a:r>
            <a:r>
              <a:rPr lang="en-ID" b="1" dirty="0" err="1"/>
              <a:t>bekerja</a:t>
            </a:r>
            <a:r>
              <a:rPr lang="en-ID" b="1" dirty="0"/>
              <a:t> </a:t>
            </a:r>
            <a:r>
              <a:rPr lang="en-ID" b="1" dirty="0" err="1"/>
              <a:t>pada</a:t>
            </a:r>
            <a:r>
              <a:rPr lang="en-ID" b="1" dirty="0"/>
              <a:t> system</a:t>
            </a:r>
          </a:p>
          <a:p>
            <a:pPr>
              <a:spcBef>
                <a:spcPts val="0"/>
              </a:spcBef>
            </a:pPr>
            <a:r>
              <a:rPr lang="en-ID" dirty="0"/>
              <a:t>Gaya internal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endParaRPr lang="en-ID" dirty="0"/>
          </a:p>
          <a:p>
            <a:pPr marL="0" indent="0">
              <a:spcBef>
                <a:spcPts val="0"/>
              </a:spcBef>
              <a:buNone/>
            </a:pPr>
            <a:endParaRPr lang="en-ID" dirty="0"/>
          </a:p>
          <a:p>
            <a:pPr marL="0" indent="0">
              <a:spcBef>
                <a:spcPts val="0"/>
              </a:spcBef>
              <a:buNone/>
            </a:pPr>
            <a:endParaRPr lang="en-ID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29550" y="850917"/>
            <a:ext cx="3617823" cy="2984225"/>
          </a:xfrm>
          <a:prstGeom prst="rect">
            <a:avLst/>
          </a:prstGeom>
        </p:spPr>
      </p:pic>
      <p:pic>
        <p:nvPicPr>
          <p:cNvPr id="16" name="object 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01606" y="2345704"/>
            <a:ext cx="2230130" cy="503554"/>
          </a:xfrm>
          <a:prstGeom prst="rect">
            <a:avLst/>
          </a:prstGeom>
        </p:spPr>
      </p:pic>
      <p:pic>
        <p:nvPicPr>
          <p:cNvPr id="17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91694" y="3473055"/>
            <a:ext cx="2293434" cy="69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8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80004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Hukum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kekekalan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momentum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2" y="2253279"/>
            <a:ext cx="8276644" cy="3923684"/>
          </a:xfrm>
        </p:spPr>
        <p:txBody>
          <a:bodyPr/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terisolasi</a:t>
            </a:r>
            <a:r>
              <a:rPr lang="en-ID" dirty="0"/>
              <a:t>,</a:t>
            </a:r>
          </a:p>
          <a:p>
            <a:endParaRPr lang="en-ID" dirty="0"/>
          </a:p>
          <a:p>
            <a:endParaRPr lang="en-ID" dirty="0"/>
          </a:p>
          <a:p>
            <a:endParaRPr lang="en-ID" dirty="0"/>
          </a:p>
          <a:p>
            <a:r>
              <a:rPr lang="en-ID" dirty="0"/>
              <a:t>Momentum total gas + </a:t>
            </a:r>
            <a:r>
              <a:rPr lang="en-ID" dirty="0" err="1"/>
              <a:t>roket</a:t>
            </a:r>
            <a:r>
              <a:rPr lang="en-ID" dirty="0"/>
              <a:t> </a:t>
            </a:r>
            <a:r>
              <a:rPr lang="en-ID" dirty="0" err="1"/>
              <a:t>kekal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roket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percepatan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, </a:t>
            </a:r>
            <a:r>
              <a:rPr lang="en-ID" dirty="0" err="1"/>
              <a:t>sebagaimana</a:t>
            </a:r>
            <a:r>
              <a:rPr lang="en-ID" dirty="0"/>
              <a:t> gas </a:t>
            </a:r>
            <a:r>
              <a:rPr lang="en-ID" dirty="0" err="1"/>
              <a:t>mengalami</a:t>
            </a:r>
            <a:r>
              <a:rPr lang="en-ID" dirty="0"/>
              <a:t> </a:t>
            </a:r>
            <a:r>
              <a:rPr lang="en-ID" dirty="0" err="1"/>
              <a:t>percepatan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3590" y="925321"/>
            <a:ext cx="2877311" cy="4334255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7273" y="2730492"/>
            <a:ext cx="4167904" cy="84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2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278100"/>
            <a:ext cx="808614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Hukum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kekekalan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momentum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11485661" cy="3923684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terisolasi</a:t>
            </a:r>
            <a:r>
              <a:rPr lang="en-ID" dirty="0"/>
              <a:t> = system yang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totalnya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nol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                                                </a:t>
            </a:r>
            <a:r>
              <a:rPr lang="en-ID" dirty="0" err="1"/>
              <a:t>atau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kata lain  </a:t>
            </a:r>
          </a:p>
          <a:p>
            <a:pPr marL="0" indent="0">
              <a:buNone/>
            </a:pP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28513" y="2804711"/>
            <a:ext cx="1623796" cy="541568"/>
          </a:xfrm>
          <a:prstGeom prst="rect">
            <a:avLst/>
          </a:prstGeom>
        </p:spPr>
      </p:pic>
      <p:grpSp>
        <p:nvGrpSpPr>
          <p:cNvPr id="16" name="object 2"/>
          <p:cNvGrpSpPr/>
          <p:nvPr/>
        </p:nvGrpSpPr>
        <p:grpSpPr>
          <a:xfrm>
            <a:off x="974159" y="3741738"/>
            <a:ext cx="8741342" cy="1335088"/>
            <a:chOff x="198691" y="3663231"/>
            <a:chExt cx="8534400" cy="1140460"/>
          </a:xfrm>
        </p:grpSpPr>
        <p:pic>
          <p:nvPicPr>
            <p:cNvPr id="17" name="object 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8691" y="3663231"/>
              <a:ext cx="8534399" cy="1139934"/>
            </a:xfrm>
            <a:prstGeom prst="rect">
              <a:avLst/>
            </a:prstGeom>
          </p:spPr>
        </p:pic>
        <p:pic>
          <p:nvPicPr>
            <p:cNvPr id="18" name="object 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1123" y="4407141"/>
              <a:ext cx="5723763" cy="344960"/>
            </a:xfrm>
            <a:prstGeom prst="rect">
              <a:avLst/>
            </a:prstGeom>
          </p:spPr>
        </p:pic>
      </p:grpSp>
      <p:pic>
        <p:nvPicPr>
          <p:cNvPr id="21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44829" y="2748946"/>
            <a:ext cx="3236146" cy="653098"/>
          </a:xfrm>
          <a:prstGeom prst="rect">
            <a:avLst/>
          </a:prstGeom>
        </p:spPr>
      </p:pic>
      <p:pic>
        <p:nvPicPr>
          <p:cNvPr id="22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40411" y="5415904"/>
            <a:ext cx="6912974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1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 itu Momentum?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2" y="2253279"/>
            <a:ext cx="6905044" cy="392368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D" dirty="0"/>
              <a:t>Momentum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 err="1"/>
              <a:t>perkalian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massa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kecepatannya</a:t>
            </a:r>
            <a:r>
              <a:rPr lang="en-ID" dirty="0"/>
              <a:t>.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Momentum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besaran</a:t>
            </a:r>
            <a:r>
              <a:rPr lang="en-ID" dirty="0"/>
              <a:t> </a:t>
            </a:r>
            <a:r>
              <a:rPr lang="en-ID" b="1" dirty="0" err="1"/>
              <a:t>vektor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memperhatikan</a:t>
            </a:r>
            <a:r>
              <a:rPr lang="en-ID" dirty="0"/>
              <a:t> </a:t>
            </a:r>
            <a:r>
              <a:rPr lang="en-ID" dirty="0" err="1"/>
              <a:t>arah</a:t>
            </a:r>
            <a:r>
              <a:rPr lang="en-ID" dirty="0"/>
              <a:t> </a:t>
            </a:r>
            <a:r>
              <a:rPr lang="en-ID" dirty="0" err="1"/>
              <a:t>momentumnya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3"/>
          <p:cNvPicPr/>
          <p:nvPr/>
        </p:nvPicPr>
        <p:blipFill rotWithShape="1">
          <a:blip r:embed="rId6" cstate="print"/>
          <a:srcRect l="65157" b="11415"/>
          <a:stretch/>
        </p:blipFill>
        <p:spPr>
          <a:xfrm>
            <a:off x="7410450" y="2408896"/>
            <a:ext cx="2977895" cy="2862073"/>
          </a:xfrm>
          <a:prstGeom prst="rect">
            <a:avLst/>
          </a:prstGeom>
        </p:spPr>
      </p:pic>
      <p:sp>
        <p:nvSpPr>
          <p:cNvPr id="16" name="object 19"/>
          <p:cNvSpPr txBox="1"/>
          <p:nvPr/>
        </p:nvSpPr>
        <p:spPr>
          <a:xfrm>
            <a:off x="1091967" y="3475805"/>
            <a:ext cx="1553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ME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000" b="1" spc="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551137"/>
              </p:ext>
            </p:extLst>
          </p:nvPr>
        </p:nvGraphicFramePr>
        <p:xfrm>
          <a:off x="3262052" y="3639928"/>
          <a:ext cx="214312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7" imgW="495000" imgH="164880" progId="Equation.DSMT4">
                  <p:embed/>
                </p:oleObj>
              </mc:Choice>
              <mc:Fallback>
                <p:oleObj name="Equation" r:id="rId7" imgW="49500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62052" y="3639928"/>
                        <a:ext cx="2143125" cy="7143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70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513982" y="1495966"/>
            <a:ext cx="11485660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Hukum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kekekalan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bergantung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</a:p>
          <a:p>
            <a:pPr algn="l"/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pilihan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kerangka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acuan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471649"/>
            <a:ext cx="6615421" cy="3923684"/>
          </a:xfrm>
        </p:spPr>
        <p:txBody>
          <a:bodyPr/>
          <a:lstStyle/>
          <a:p>
            <a:r>
              <a:rPr lang="en-ID" dirty="0"/>
              <a:t>Bola </a:t>
            </a:r>
            <a:r>
              <a:rPr lang="en-ID" dirty="0" err="1"/>
              <a:t>dijatuhkan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Bumi</a:t>
            </a:r>
            <a:endParaRPr lang="en-ID" dirty="0"/>
          </a:p>
          <a:p>
            <a:r>
              <a:rPr lang="en-ID" dirty="0"/>
              <a:t>Bola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kerangka</a:t>
            </a:r>
            <a:r>
              <a:rPr lang="en-ID" dirty="0"/>
              <a:t> </a:t>
            </a:r>
            <a:r>
              <a:rPr lang="en-ID" dirty="0" err="1"/>
              <a:t>acuan</a:t>
            </a:r>
            <a:endParaRPr lang="en-ID" dirty="0"/>
          </a:p>
          <a:p>
            <a:r>
              <a:rPr lang="en-ID" dirty="0"/>
              <a:t>Gaya </a:t>
            </a:r>
            <a:r>
              <a:rPr lang="en-ID" dirty="0" err="1"/>
              <a:t>gravitasi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</a:t>
            </a:r>
            <a:r>
              <a:rPr lang="en-ID" dirty="0" err="1"/>
              <a:t>eksternal</a:t>
            </a:r>
            <a:endParaRPr lang="en-ID" dirty="0"/>
          </a:p>
          <a:p>
            <a:r>
              <a:rPr lang="en-ID" dirty="0"/>
              <a:t>Momentum system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kekal</a:t>
            </a:r>
            <a:r>
              <a:rPr lang="en-ID" dirty="0"/>
              <a:t> (not conserved)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58902" y="1884491"/>
            <a:ext cx="4641048" cy="410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2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367461"/>
            <a:ext cx="7210936" cy="3923684"/>
          </a:xfrm>
        </p:spPr>
        <p:txBody>
          <a:bodyPr/>
          <a:lstStyle/>
          <a:p>
            <a:r>
              <a:rPr lang="en-ID" dirty="0"/>
              <a:t>Bola </a:t>
            </a:r>
            <a:r>
              <a:rPr lang="en-ID" dirty="0" err="1"/>
              <a:t>jatuh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Bumi</a:t>
            </a:r>
            <a:endParaRPr lang="en-ID" dirty="0"/>
          </a:p>
          <a:p>
            <a:r>
              <a:rPr lang="en-ID" dirty="0" err="1"/>
              <a:t>Definisikan</a:t>
            </a:r>
            <a:r>
              <a:rPr lang="en-ID" dirty="0"/>
              <a:t> bola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bumi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system</a:t>
            </a:r>
          </a:p>
          <a:p>
            <a:r>
              <a:rPr lang="en-ID" dirty="0"/>
              <a:t>Gaya </a:t>
            </a:r>
            <a:r>
              <a:rPr lang="en-ID" dirty="0" err="1"/>
              <a:t>gravitasi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system</a:t>
            </a:r>
          </a:p>
          <a:p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terisolasi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kekekalan</a:t>
            </a:r>
            <a:r>
              <a:rPr lang="en-ID" dirty="0"/>
              <a:t> momentum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object 2"/>
          <p:cNvGrpSpPr/>
          <p:nvPr/>
        </p:nvGrpSpPr>
        <p:grpSpPr>
          <a:xfrm>
            <a:off x="7429500" y="2055150"/>
            <a:ext cx="4286250" cy="3455035"/>
            <a:chOff x="4572000" y="1520825"/>
            <a:chExt cx="4286250" cy="3455035"/>
          </a:xfrm>
        </p:grpSpPr>
        <p:pic>
          <p:nvPicPr>
            <p:cNvPr id="16" name="object 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6917" y="1520825"/>
              <a:ext cx="4160752" cy="3454773"/>
            </a:xfrm>
            <a:prstGeom prst="rect">
              <a:avLst/>
            </a:prstGeom>
          </p:spPr>
        </p:pic>
        <p:sp>
          <p:nvSpPr>
            <p:cNvPr id="17" name="object 4"/>
            <p:cNvSpPr/>
            <p:nvPr/>
          </p:nvSpPr>
          <p:spPr>
            <a:xfrm>
              <a:off x="4572000" y="1520825"/>
              <a:ext cx="360045" cy="324485"/>
            </a:xfrm>
            <a:custGeom>
              <a:avLst/>
              <a:gdLst/>
              <a:ahLst/>
              <a:cxnLst/>
              <a:rect l="l" t="t" r="r" b="b"/>
              <a:pathLst>
                <a:path w="360045" h="324485">
                  <a:moveTo>
                    <a:pt x="360045" y="0"/>
                  </a:moveTo>
                  <a:lnTo>
                    <a:pt x="0" y="0"/>
                  </a:lnTo>
                  <a:lnTo>
                    <a:pt x="0" y="324002"/>
                  </a:lnTo>
                  <a:lnTo>
                    <a:pt x="360045" y="324002"/>
                  </a:lnTo>
                  <a:lnTo>
                    <a:pt x="3600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513982" y="1495966"/>
            <a:ext cx="11485660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Hukum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kekekalan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bergantung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</a:p>
          <a:p>
            <a:pPr algn="l"/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pilihan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kerangka</a:t>
            </a:r>
            <a:r>
              <a:rPr lang="en-ID" sz="40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0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acuan</a:t>
            </a:r>
            <a:endParaRPr lang="en-ID" sz="40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4254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Tumbukan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tidak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lenting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2" y="2253279"/>
            <a:ext cx="7286044" cy="3923684"/>
          </a:xfrm>
        </p:spPr>
        <p:txBody>
          <a:bodyPr/>
          <a:lstStyle/>
          <a:p>
            <a:r>
              <a:rPr lang="en-ID" dirty="0" err="1"/>
              <a:t>Tumbukan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partikel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rekat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yang lain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b="1" dirty="0" err="1"/>
              <a:t>tumbukan</a:t>
            </a:r>
            <a:r>
              <a:rPr lang="en-ID" b="1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lenting</a:t>
            </a:r>
            <a:r>
              <a:rPr lang="en-ID" b="1" dirty="0"/>
              <a:t> </a:t>
            </a:r>
            <a:r>
              <a:rPr lang="en-ID" b="1" dirty="0" err="1"/>
              <a:t>sama</a:t>
            </a:r>
            <a:r>
              <a:rPr lang="en-ID" b="1" dirty="0"/>
              <a:t> </a:t>
            </a:r>
            <a:r>
              <a:rPr lang="en-ID" b="1" dirty="0" err="1"/>
              <a:t>sekali</a:t>
            </a:r>
            <a:endParaRPr lang="en-ID" b="1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Permen</a:t>
            </a:r>
            <a:r>
              <a:rPr lang="en-ID" dirty="0"/>
              <a:t> </a:t>
            </a:r>
            <a:r>
              <a:rPr lang="en-ID" dirty="0" err="1"/>
              <a:t>karet</a:t>
            </a:r>
            <a:r>
              <a:rPr lang="en-ID" dirty="0"/>
              <a:t> yang </a:t>
            </a:r>
            <a:r>
              <a:rPr lang="en-ID" dirty="0" err="1"/>
              <a:t>jatuh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menempel</a:t>
            </a:r>
            <a:r>
              <a:rPr lang="en-ID" dirty="0"/>
              <a:t> </a:t>
            </a:r>
            <a:r>
              <a:rPr lang="en-ID" dirty="0" err="1"/>
              <a:t>dilantai</a:t>
            </a:r>
            <a:r>
              <a:rPr lang="en-ID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/>
              <a:t>Dart </a:t>
            </a:r>
            <a:r>
              <a:rPr lang="en-ID" dirty="0" err="1"/>
              <a:t>menumbuk</a:t>
            </a:r>
            <a:r>
              <a:rPr lang="en-ID" dirty="0"/>
              <a:t> </a:t>
            </a:r>
            <a:r>
              <a:rPr lang="en-ID" dirty="0" err="1"/>
              <a:t>papan</a:t>
            </a:r>
            <a:r>
              <a:rPr lang="en-ID" dirty="0"/>
              <a:t> dart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67015" y="839496"/>
            <a:ext cx="3897747" cy="348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5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Tumbukan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elastik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7682919" cy="3923684"/>
          </a:xfrm>
        </p:spPr>
        <p:txBody>
          <a:bodyPr/>
          <a:lstStyle/>
          <a:p>
            <a:r>
              <a:rPr lang="en-ID" dirty="0" err="1"/>
              <a:t>Tumbukan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energy </a:t>
            </a:r>
            <a:r>
              <a:rPr lang="en-ID" dirty="0" err="1"/>
              <a:t>mekanik</a:t>
            </a:r>
            <a:r>
              <a:rPr lang="en-ID" dirty="0"/>
              <a:t> total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berkurang</a:t>
            </a:r>
            <a:endParaRPr lang="en-ID" dirty="0"/>
          </a:p>
          <a:p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b="1" dirty="0" err="1"/>
              <a:t>tumbukan</a:t>
            </a:r>
            <a:r>
              <a:rPr lang="en-ID" b="1" dirty="0"/>
              <a:t> </a:t>
            </a:r>
            <a:r>
              <a:rPr lang="en-ID" b="1" dirty="0" err="1"/>
              <a:t>lenting</a:t>
            </a:r>
            <a:r>
              <a:rPr lang="en-ID" b="1" dirty="0"/>
              <a:t> </a:t>
            </a:r>
            <a:r>
              <a:rPr lang="en-ID" b="1" dirty="0" err="1"/>
              <a:t>sempurna</a:t>
            </a:r>
            <a:endParaRPr lang="en-ID" b="1" dirty="0"/>
          </a:p>
          <a:p>
            <a:pPr marL="0" indent="0">
              <a:buNone/>
            </a:pPr>
            <a:r>
              <a:rPr lang="en-ID" dirty="0" err="1"/>
              <a:t>Contohnya</a:t>
            </a:r>
            <a:r>
              <a:rPr lang="en-ID" dirty="0"/>
              <a:t> :</a:t>
            </a:r>
          </a:p>
          <a:p>
            <a:pPr marL="0" indent="0">
              <a:buNone/>
            </a:pPr>
            <a:r>
              <a:rPr lang="en-ID" dirty="0" err="1"/>
              <a:t>Tumbukan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keras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bola </a:t>
            </a:r>
            <a:r>
              <a:rPr lang="en-US" dirty="0" err="1"/>
              <a:t>biliar</a:t>
            </a:r>
            <a:r>
              <a:rPr lang="en-US" dirty="0"/>
              <a:t>, bola </a:t>
            </a:r>
            <a:r>
              <a:rPr lang="en-US" dirty="0" err="1"/>
              <a:t>besi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20453" y="1349555"/>
            <a:ext cx="3657596" cy="25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9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906625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Tumbukan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lenting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sempurna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481" y="1683675"/>
                <a:ext cx="7682919" cy="4493288"/>
              </a:xfrm>
            </p:spPr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ID" dirty="0"/>
                  <a:t>Partikel 1 </a:t>
                </a:r>
                <a:r>
                  <a:rPr lang="en-ID" dirty="0" err="1"/>
                  <a:t>bermassa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lang="en-ID" dirty="0" err="1"/>
                  <a:t>bergerak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kecepatan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kanan</a:t>
                </a:r>
                <a:r>
                  <a:rPr lang="en-ID" dirty="0"/>
                  <a:t> </a:t>
                </a:r>
                <a:r>
                  <a:rPr lang="en-ID" dirty="0" err="1"/>
                  <a:t>menumbuk</a:t>
                </a:r>
                <a:r>
                  <a:rPr lang="en-ID" dirty="0"/>
                  <a:t> </a:t>
                </a:r>
                <a:r>
                  <a:rPr lang="en-ID" dirty="0" err="1"/>
                  <a:t>secara</a:t>
                </a:r>
                <a:r>
                  <a:rPr lang="en-ID" dirty="0"/>
                  <a:t> </a:t>
                </a:r>
                <a:r>
                  <a:rPr lang="en-ID" dirty="0" err="1"/>
                  <a:t>lenting</a:t>
                </a:r>
                <a:r>
                  <a:rPr lang="en-ID" dirty="0"/>
                  <a:t> </a:t>
                </a:r>
                <a:r>
                  <a:rPr lang="en-ID" dirty="0" err="1"/>
                  <a:t>sempurna</a:t>
                </a:r>
                <a:r>
                  <a:rPr lang="en-ID" dirty="0"/>
                  <a:t> </a:t>
                </a:r>
                <a:r>
                  <a:rPr lang="en-ID" dirty="0" err="1"/>
                  <a:t>partikel</a:t>
                </a:r>
                <a:r>
                  <a:rPr lang="en-ID" dirty="0"/>
                  <a:t> 2 </a:t>
                </a:r>
                <a:r>
                  <a:rPr lang="en-ID" dirty="0" err="1"/>
                  <a:t>bermassa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D" dirty="0"/>
                  <a:t> yang </a:t>
                </a:r>
                <a:r>
                  <a:rPr lang="en-ID" dirty="0" err="1"/>
                  <a:t>diam</a:t>
                </a:r>
                <a:endParaRPr lang="en-ID" dirty="0"/>
              </a:p>
              <a:p>
                <a:pPr>
                  <a:spcBef>
                    <a:spcPts val="0"/>
                  </a:spcBef>
                </a:pPr>
                <a:r>
                  <a:rPr lang="en-ID" dirty="0" err="1"/>
                  <a:t>Kecepatan</a:t>
                </a:r>
                <a:r>
                  <a:rPr lang="en-ID" dirty="0"/>
                  <a:t> bola </a:t>
                </a:r>
                <a:r>
                  <a:rPr lang="en-ID" dirty="0" err="1"/>
                  <a:t>setelah</a:t>
                </a:r>
                <a:r>
                  <a:rPr lang="en-ID" dirty="0"/>
                  <a:t> </a:t>
                </a:r>
                <a:r>
                  <a:rPr lang="en-ID" dirty="0" err="1"/>
                  <a:t>tumbukan</a:t>
                </a:r>
                <a:r>
                  <a:rPr lang="en-ID" dirty="0"/>
                  <a:t> </a:t>
                </a:r>
                <a:r>
                  <a:rPr lang="en-ID" dirty="0" err="1"/>
                  <a:t>adalah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ID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i="1">
                                <a:latin typeface="Cambria Math" panose="02040503050406030204" pitchFamily="18" charset="0"/>
                              </a:rPr>
                              <m:t>𝑖𝑥</m:t>
                            </m:r>
                          </m:sub>
                        </m:sSub>
                        <m:r>
                          <a:rPr lang="en-ID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D" dirty="0"/>
              </a:p>
              <a:p>
                <a:pPr>
                  <a:spcBef>
                    <a:spcPts val="0"/>
                  </a:spcBef>
                </a:pPr>
                <a:r>
                  <a:rPr lang="en-ID" dirty="0"/>
                  <a:t>Momentum </a:t>
                </a:r>
                <a:r>
                  <a:rPr lang="en-ID" dirty="0" err="1"/>
                  <a:t>kekal</a:t>
                </a:r>
                <a:r>
                  <a:rPr lang="en-ID" dirty="0"/>
                  <a:t> </a:t>
                </a:r>
                <a:r>
                  <a:rPr lang="en-ID" dirty="0" err="1"/>
                  <a:t>saat</a:t>
                </a:r>
                <a:r>
                  <a:rPr lang="en-ID" dirty="0"/>
                  <a:t> </a:t>
                </a:r>
                <a:r>
                  <a:rPr lang="en-ID" dirty="0" err="1"/>
                  <a:t>tumbukan</a:t>
                </a:r>
                <a:r>
                  <a:rPr lang="en-ID" dirty="0"/>
                  <a:t> </a:t>
                </a:r>
                <a:r>
                  <a:rPr lang="en-ID" dirty="0" err="1"/>
                  <a:t>terisolasi</a:t>
                </a:r>
                <a:endParaRPr lang="en-ID" dirty="0"/>
              </a:p>
              <a:p>
                <a:pPr>
                  <a:spcBef>
                    <a:spcPts val="0"/>
                  </a:spcBef>
                </a:pPr>
                <a:r>
                  <a:rPr lang="en-ID" dirty="0" err="1"/>
                  <a:t>Energi</a:t>
                </a:r>
                <a:r>
                  <a:rPr lang="en-ID" dirty="0"/>
                  <a:t> </a:t>
                </a:r>
                <a:r>
                  <a:rPr lang="en-ID" dirty="0" err="1"/>
                  <a:t>kinetik</a:t>
                </a:r>
                <a:r>
                  <a:rPr lang="en-ID" dirty="0"/>
                  <a:t> </a:t>
                </a:r>
                <a:r>
                  <a:rPr lang="en-ID" dirty="0" err="1"/>
                  <a:t>partikel</a:t>
                </a:r>
                <a:r>
                  <a:rPr lang="en-ID" dirty="0"/>
                  <a:t> </a:t>
                </a:r>
                <a:r>
                  <a:rPr lang="en-ID" dirty="0" err="1"/>
                  <a:t>kekal</a:t>
                </a:r>
                <a:r>
                  <a:rPr lang="en-ID" dirty="0"/>
                  <a:t> </a:t>
                </a:r>
                <a:r>
                  <a:rPr lang="en-ID" dirty="0" err="1"/>
                  <a:t>selama</a:t>
                </a:r>
                <a:r>
                  <a:rPr lang="en-ID" dirty="0"/>
                  <a:t> </a:t>
                </a:r>
                <a:r>
                  <a:rPr lang="en-ID" dirty="0" err="1"/>
                  <a:t>tumbukan</a:t>
                </a:r>
                <a:endParaRPr lang="en-ID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AD83D92-31A0-4196-91D7-A515AC15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481" y="1683675"/>
                <a:ext cx="7682919" cy="4493288"/>
              </a:xfrm>
              <a:blipFill rotWithShape="0">
                <a:blip r:embed="rId5"/>
                <a:stretch>
                  <a:fillRect l="-1427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26400" y="1756579"/>
            <a:ext cx="3906223" cy="243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4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95239" y="2890233"/>
            <a:ext cx="3906223" cy="2437904"/>
          </a:xfrm>
          <a:prstGeom prst="rect">
            <a:avLst/>
          </a:prstGeom>
        </p:spPr>
      </p:pic>
      <p:pic>
        <p:nvPicPr>
          <p:cNvPr id="16" name="object 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3481" y="2029784"/>
            <a:ext cx="7073046" cy="292099"/>
          </a:xfrm>
          <a:prstGeom prst="rect">
            <a:avLst/>
          </a:prstGeom>
        </p:spPr>
      </p:pic>
      <p:pic>
        <p:nvPicPr>
          <p:cNvPr id="17" name="object 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1538" y="2335737"/>
            <a:ext cx="7264350" cy="665609"/>
          </a:xfrm>
          <a:prstGeom prst="rect">
            <a:avLst/>
          </a:prstGeom>
        </p:spPr>
      </p:pic>
      <p:sp>
        <p:nvSpPr>
          <p:cNvPr id="2" name="Down Arrow 1"/>
          <p:cNvSpPr/>
          <p:nvPr/>
        </p:nvSpPr>
        <p:spPr>
          <a:xfrm>
            <a:off x="3596988" y="3224841"/>
            <a:ext cx="933450" cy="581025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ject 5"/>
          <p:cNvPicPr>
            <a:picLocks noGrp="1"/>
          </p:cNvPicPr>
          <p:nvPr>
            <p:ph idx="1"/>
          </p:nvPr>
        </p:nvPicPr>
        <p:blipFill>
          <a:blip r:embed="rId8" cstate="print"/>
          <a:stretch>
            <a:fillRect/>
          </a:stretch>
        </p:blipFill>
        <p:spPr>
          <a:xfrm>
            <a:off x="12388" y="4175412"/>
            <a:ext cx="7683500" cy="15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3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Ledakan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6838369" cy="3923684"/>
          </a:xfrm>
        </p:spPr>
        <p:txBody>
          <a:bodyPr/>
          <a:lstStyle/>
          <a:p>
            <a:r>
              <a:rPr lang="en-ID" dirty="0" err="1"/>
              <a:t>Ledakan</a:t>
            </a:r>
            <a:r>
              <a:rPr lang="en-ID" dirty="0"/>
              <a:t> (explosion)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kebalikan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tumbukan</a:t>
            </a:r>
            <a:endParaRPr lang="en-ID" dirty="0"/>
          </a:p>
          <a:p>
            <a:r>
              <a:rPr lang="en-ID" dirty="0" err="1"/>
              <a:t>Pertama</a:t>
            </a:r>
            <a:r>
              <a:rPr lang="en-ID" dirty="0"/>
              <a:t>, </a:t>
            </a:r>
            <a:r>
              <a:rPr lang="en-ID" dirty="0" err="1"/>
              <a:t>partikel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internal </a:t>
            </a:r>
            <a:r>
              <a:rPr lang="en-ID" dirty="0" err="1"/>
              <a:t>singkat</a:t>
            </a:r>
            <a:r>
              <a:rPr lang="en-ID" dirty="0"/>
              <a:t>, yang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menjauh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lain</a:t>
            </a:r>
          </a:p>
          <a:p>
            <a:r>
              <a:rPr lang="en-ID" dirty="0" err="1"/>
              <a:t>Jika</a:t>
            </a:r>
            <a:r>
              <a:rPr lang="en-ID" dirty="0"/>
              <a:t> system </a:t>
            </a:r>
            <a:r>
              <a:rPr lang="en-ID" dirty="0" err="1"/>
              <a:t>terisolasi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ledakan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momentum </a:t>
            </a:r>
            <a:r>
              <a:rPr lang="en-ID" dirty="0" err="1"/>
              <a:t>kekal</a:t>
            </a:r>
            <a:endParaRPr lang="en-ID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402855" y="990499"/>
            <a:ext cx="4559815" cy="312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0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Pelepasan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Roket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7682919" cy="3923684"/>
          </a:xfrm>
        </p:spPr>
        <p:txBody>
          <a:bodyPr/>
          <a:lstStyle/>
          <a:p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dipandang</a:t>
            </a:r>
            <a:r>
              <a:rPr lang="en-ID" dirty="0"/>
              <a:t> </a:t>
            </a:r>
            <a:r>
              <a:rPr lang="en-ID" dirty="0" err="1"/>
              <a:t>roket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gas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, proses </a:t>
            </a:r>
            <a:r>
              <a:rPr lang="en-ID" dirty="0" err="1"/>
              <a:t>pembakaran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ekspulsion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internal</a:t>
            </a:r>
          </a:p>
          <a:p>
            <a:r>
              <a:rPr lang="en-ID" dirty="0" err="1"/>
              <a:t>Nilai</a:t>
            </a:r>
            <a:r>
              <a:rPr lang="en-ID" dirty="0"/>
              <a:t> momentum = 0</a:t>
            </a:r>
          </a:p>
          <a:p>
            <a:r>
              <a:rPr lang="en-ID" dirty="0" err="1"/>
              <a:t>Roket</a:t>
            </a:r>
            <a:r>
              <a:rPr lang="en-ID" dirty="0"/>
              <a:t> </a:t>
            </a:r>
            <a:r>
              <a:rPr lang="en-ID" dirty="0" err="1"/>
              <a:t>melaju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, gas </a:t>
            </a:r>
            <a:r>
              <a:rPr lang="en-ID" dirty="0" err="1"/>
              <a:t>melaju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26400" y="1477240"/>
            <a:ext cx="3900687" cy="370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9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LATIHAN SOAL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1484040" y="2092221"/>
            <a:ext cx="6304915" cy="348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z="3200" i="1" spc="-10" dirty="0">
                <a:latin typeface="Arial"/>
                <a:cs typeface="Arial"/>
              </a:rPr>
              <a:t>Momentum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100" dirty="0">
              <a:latin typeface="Arial"/>
              <a:cs typeface="Arial"/>
            </a:endParaRPr>
          </a:p>
          <a:p>
            <a:pPr marL="733425" indent="-721360">
              <a:lnSpc>
                <a:spcPct val="100000"/>
              </a:lnSpc>
              <a:buAutoNum type="alphaUcPeriod"/>
              <a:tabLst>
                <a:tab pos="733425" algn="l"/>
                <a:tab pos="734060" algn="l"/>
              </a:tabLst>
            </a:pPr>
            <a:r>
              <a:rPr sz="2800" dirty="0">
                <a:latin typeface="Arial"/>
                <a:cs typeface="Arial"/>
              </a:rPr>
              <a:t>Mass </a:t>
            </a:r>
            <a:r>
              <a:rPr sz="2800" spc="-5" dirty="0">
                <a:latin typeface="Arial"/>
                <a:cs typeface="Arial"/>
              </a:rPr>
              <a:t>times </a:t>
            </a:r>
            <a:r>
              <a:rPr sz="2800" spc="-25" dirty="0">
                <a:latin typeface="Arial"/>
                <a:cs typeface="Arial"/>
              </a:rPr>
              <a:t>velocity.</a:t>
            </a:r>
            <a:endParaRPr sz="2800" dirty="0">
              <a:latin typeface="Arial"/>
              <a:cs typeface="Arial"/>
            </a:endParaRPr>
          </a:p>
          <a:p>
            <a:pPr marL="733425" indent="-721360">
              <a:lnSpc>
                <a:spcPct val="100000"/>
              </a:lnSpc>
              <a:spcBef>
                <a:spcPts val="165"/>
              </a:spcBef>
              <a:buFont typeface="Arial"/>
              <a:buAutoNum type="alphaUcPeriod"/>
              <a:tabLst>
                <a:tab pos="733425" algn="l"/>
                <a:tab pos="734060" algn="l"/>
              </a:tabLst>
            </a:pPr>
            <a:r>
              <a:rPr sz="2800" spc="-5" dirty="0">
                <a:latin typeface="Times New Roman"/>
                <a:cs typeface="Times New Roman"/>
              </a:rPr>
              <a:t>½ </a:t>
            </a:r>
            <a:r>
              <a:rPr sz="2800" dirty="0">
                <a:latin typeface="Arial"/>
                <a:cs typeface="Arial"/>
              </a:rPr>
              <a:t>mass </a:t>
            </a:r>
            <a:r>
              <a:rPr sz="2800" spc="-5" dirty="0">
                <a:latin typeface="Arial"/>
                <a:cs typeface="Arial"/>
              </a:rPr>
              <a:t>times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speed-squared.</a:t>
            </a:r>
          </a:p>
          <a:p>
            <a:pPr marL="702945" marR="5080" indent="-690880">
              <a:lnSpc>
                <a:spcPct val="105000"/>
              </a:lnSpc>
              <a:buAutoNum type="alphaUcPeriod"/>
              <a:tabLst>
                <a:tab pos="725805" algn="l"/>
                <a:tab pos="72644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area under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force curve </a:t>
            </a:r>
            <a:r>
              <a:rPr sz="2800" spc="-5" dirty="0">
                <a:latin typeface="Arial"/>
                <a:cs typeface="Arial"/>
              </a:rPr>
              <a:t>in a  </a:t>
            </a:r>
            <a:r>
              <a:rPr sz="2800" dirty="0">
                <a:latin typeface="Arial"/>
                <a:cs typeface="Arial"/>
              </a:rPr>
              <a:t>force-versus-time graph.</a:t>
            </a:r>
          </a:p>
          <a:p>
            <a:pPr marL="733425" indent="-721360">
              <a:lnSpc>
                <a:spcPct val="100000"/>
              </a:lnSpc>
              <a:spcBef>
                <a:spcPts val="170"/>
              </a:spcBef>
              <a:buAutoNum type="alphaUcPeriod"/>
              <a:tabLst>
                <a:tab pos="733425" algn="l"/>
                <a:tab pos="734060" algn="l"/>
              </a:tabLst>
            </a:pPr>
            <a:r>
              <a:rPr sz="2800" spc="-25" dirty="0">
                <a:latin typeface="Arial"/>
                <a:cs typeface="Arial"/>
              </a:rPr>
              <a:t>Velocity </a:t>
            </a:r>
            <a:r>
              <a:rPr sz="2800" dirty="0">
                <a:latin typeface="Arial"/>
                <a:cs typeface="Arial"/>
              </a:rPr>
              <a:t>per unit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mass.</a:t>
            </a:r>
          </a:p>
        </p:txBody>
      </p:sp>
    </p:spTree>
    <p:extLst>
      <p:ext uri="{BB962C8B-B14F-4D97-AF65-F5344CB8AC3E}">
        <p14:creationId xmlns:p14="http://schemas.microsoft.com/office/powerpoint/2010/main" val="102855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1115695" y="1581851"/>
            <a:ext cx="6910705" cy="3484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3200" i="1" spc="-5" dirty="0">
                <a:latin typeface="Arial"/>
                <a:cs typeface="Arial"/>
              </a:rPr>
              <a:t>Impulse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10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force that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applied 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random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time.</a:t>
            </a:r>
          </a:p>
          <a:p>
            <a:pPr marL="622300" indent="-609600">
              <a:lnSpc>
                <a:spcPct val="100000"/>
              </a:lnSpc>
              <a:spcBef>
                <a:spcPts val="165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force that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applied very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suddenly.</a:t>
            </a:r>
            <a:endParaRPr sz="2800" dirty="0">
              <a:latin typeface="Arial"/>
              <a:cs typeface="Arial"/>
            </a:endParaRPr>
          </a:p>
          <a:p>
            <a:pPr marL="622300" marR="714375" indent="-609600">
              <a:lnSpc>
                <a:spcPct val="105000"/>
              </a:lnSpc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area under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force curve </a:t>
            </a:r>
            <a:r>
              <a:rPr sz="2800" spc="-5" dirty="0">
                <a:latin typeface="Arial"/>
                <a:cs typeface="Arial"/>
              </a:rPr>
              <a:t>in a  </a:t>
            </a:r>
            <a:r>
              <a:rPr sz="2800" dirty="0">
                <a:latin typeface="Arial"/>
                <a:cs typeface="Arial"/>
              </a:rPr>
              <a:t>force-versus-time graph.</a:t>
            </a:r>
          </a:p>
          <a:p>
            <a:pPr marL="622300" indent="-609600">
              <a:lnSpc>
                <a:spcPct val="100000"/>
              </a:lnSpc>
              <a:spcBef>
                <a:spcPts val="17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The time </a:t>
            </a:r>
            <a:r>
              <a:rPr sz="2800" dirty="0">
                <a:latin typeface="Arial"/>
                <a:cs typeface="Arial"/>
              </a:rPr>
              <a:t>interval that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force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lasts.</a:t>
            </a:r>
          </a:p>
        </p:txBody>
      </p:sp>
    </p:spTree>
    <p:extLst>
      <p:ext uri="{BB962C8B-B14F-4D97-AF65-F5344CB8AC3E}">
        <p14:creationId xmlns:p14="http://schemas.microsoft.com/office/powerpoint/2010/main" val="20810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itu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Impuls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6304969" cy="3923684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Impuls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b="1" dirty="0" err="1"/>
              <a:t>gaya</a:t>
            </a:r>
            <a:r>
              <a:rPr lang="en-ID" dirty="0"/>
              <a:t> yang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durasi</a:t>
            </a:r>
            <a:r>
              <a:rPr lang="en-ID" dirty="0"/>
              <a:t> </a:t>
            </a:r>
            <a:r>
              <a:rPr lang="en-ID" b="1" dirty="0" err="1"/>
              <a:t>waktu</a:t>
            </a:r>
            <a:r>
              <a:rPr lang="en-ID" dirty="0"/>
              <a:t> yang </a:t>
            </a:r>
            <a:r>
              <a:rPr lang="en-ID" dirty="0" err="1"/>
              <a:t>pendek</a:t>
            </a:r>
            <a:r>
              <a:rPr lang="en-ID" dirty="0"/>
              <a:t>.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gaya</a:t>
            </a:r>
            <a:r>
              <a:rPr lang="en-ID" dirty="0"/>
              <a:t> yang </a:t>
            </a:r>
            <a:r>
              <a:rPr lang="en-ID" dirty="0" err="1"/>
              <a:t>bergantung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, </a:t>
            </a:r>
            <a:r>
              <a:rPr lang="en-ID" dirty="0" err="1"/>
              <a:t>impuls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momentum </a:t>
            </a:r>
            <a:r>
              <a:rPr lang="en-ID" b="1" dirty="0" err="1"/>
              <a:t>lebih</a:t>
            </a:r>
            <a:r>
              <a:rPr lang="en-ID" b="1" dirty="0"/>
              <a:t> </a:t>
            </a:r>
            <a:r>
              <a:rPr lang="en-ID" b="1" dirty="0" err="1"/>
              <a:t>berguna</a:t>
            </a:r>
            <a:r>
              <a:rPr lang="en-ID" b="1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menyelesaikan</a:t>
            </a:r>
            <a:r>
              <a:rPr lang="en-ID" dirty="0"/>
              <a:t> </a:t>
            </a:r>
            <a:r>
              <a:rPr lang="en-ID" dirty="0" err="1"/>
              <a:t>persoalan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ke-2 Newton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3"/>
          <p:cNvPicPr/>
          <p:nvPr/>
        </p:nvPicPr>
        <p:blipFill rotWithShape="1">
          <a:blip r:embed="rId6" cstate="print"/>
          <a:srcRect l="66940" b="18861"/>
          <a:stretch/>
        </p:blipFill>
        <p:spPr>
          <a:xfrm>
            <a:off x="7172326" y="2153517"/>
            <a:ext cx="3997070" cy="2504209"/>
          </a:xfrm>
          <a:prstGeom prst="rect">
            <a:avLst/>
          </a:prstGeom>
        </p:spPr>
      </p:pic>
      <p:sp>
        <p:nvSpPr>
          <p:cNvPr id="16" name="object 19"/>
          <p:cNvSpPr txBox="1"/>
          <p:nvPr/>
        </p:nvSpPr>
        <p:spPr>
          <a:xfrm>
            <a:off x="1091967" y="3256730"/>
            <a:ext cx="1553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2000" b="1" spc="-5" dirty="0">
                <a:solidFill>
                  <a:srgbClr val="FF0000"/>
                </a:solidFill>
                <a:latin typeface="Arial"/>
                <a:cs typeface="Arial"/>
              </a:rPr>
              <a:t>IMPULS</a:t>
            </a:r>
            <a:endParaRPr sz="2000" dirty="0">
              <a:latin typeface="Arial"/>
              <a:cs typeface="Arial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237592"/>
              </p:ext>
            </p:extLst>
          </p:nvPr>
        </p:nvGraphicFramePr>
        <p:xfrm>
          <a:off x="2713038" y="3382963"/>
          <a:ext cx="2293937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3038" y="3382963"/>
                        <a:ext cx="2293937" cy="7350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992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1590040" y="1478105"/>
            <a:ext cx="6924040" cy="4046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10" dirty="0">
                <a:latin typeface="Arial"/>
                <a:cs typeface="Arial"/>
              </a:rPr>
              <a:t>method </a:t>
            </a:r>
            <a:r>
              <a:rPr sz="3200" spc="-5" dirty="0">
                <a:latin typeface="Arial"/>
                <a:cs typeface="Arial"/>
              </a:rPr>
              <a:t>for “momentum</a:t>
            </a:r>
            <a:r>
              <a:rPr sz="3200" spc="-27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accounting,”  introduced in this </a:t>
            </a:r>
            <a:r>
              <a:rPr sz="3200" spc="-30" dirty="0">
                <a:latin typeface="Arial"/>
                <a:cs typeface="Arial"/>
              </a:rPr>
              <a:t>chapter,</a:t>
            </a:r>
            <a:r>
              <a:rPr sz="3200" spc="-6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90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buAutoNum type="alphaUcPeriod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Credit-debit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tables.</a:t>
            </a: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Impulse-versus-time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graphs.</a:t>
            </a: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Momentum </a:t>
            </a:r>
            <a:r>
              <a:rPr sz="2800" dirty="0">
                <a:latin typeface="Arial"/>
                <a:cs typeface="Arial"/>
              </a:rPr>
              <a:t>bar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charts.</a:t>
            </a: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Momentum </a:t>
            </a:r>
            <a:r>
              <a:rPr sz="2800" dirty="0">
                <a:latin typeface="Arial"/>
                <a:cs typeface="Arial"/>
              </a:rPr>
              <a:t>conservation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pools.</a:t>
            </a: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Momentum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spreadsheets.</a:t>
            </a:r>
          </a:p>
        </p:txBody>
      </p:sp>
    </p:spTree>
    <p:extLst>
      <p:ext uri="{BB962C8B-B14F-4D97-AF65-F5344CB8AC3E}">
        <p14:creationId xmlns:p14="http://schemas.microsoft.com/office/powerpoint/2010/main" val="71163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2237162" y="1468580"/>
            <a:ext cx="6336030" cy="3518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The total </a:t>
            </a:r>
            <a:r>
              <a:rPr sz="3200" spc="-10" dirty="0">
                <a:latin typeface="Arial"/>
                <a:cs typeface="Arial"/>
              </a:rPr>
              <a:t>momentum </a:t>
            </a:r>
            <a:r>
              <a:rPr sz="3200" spc="-5" dirty="0">
                <a:latin typeface="Arial"/>
                <a:cs typeface="Arial"/>
              </a:rPr>
              <a:t>of </a:t>
            </a:r>
            <a:r>
              <a:rPr sz="3200" dirty="0">
                <a:latin typeface="Arial"/>
                <a:cs typeface="Arial"/>
              </a:rPr>
              <a:t>a system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  conserved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10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Always.</a:t>
            </a:r>
            <a:endParaRPr sz="280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30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If the </a:t>
            </a:r>
            <a:r>
              <a:rPr sz="2800" dirty="0">
                <a:latin typeface="Arial"/>
                <a:cs typeface="Arial"/>
              </a:rPr>
              <a:t>system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isolated.</a:t>
            </a: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If the </a:t>
            </a:r>
            <a:r>
              <a:rPr sz="2800" dirty="0">
                <a:latin typeface="Arial"/>
                <a:cs typeface="Arial"/>
              </a:rPr>
              <a:t>forces are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conservative.</a:t>
            </a: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Never; </a:t>
            </a:r>
            <a:r>
              <a:rPr sz="2800" spc="-15" dirty="0">
                <a:latin typeface="Arial"/>
                <a:cs typeface="Arial"/>
              </a:rPr>
              <a:t>it’s </a:t>
            </a:r>
            <a:r>
              <a:rPr sz="2800" dirty="0">
                <a:latin typeface="Arial"/>
                <a:cs typeface="Arial"/>
              </a:rPr>
              <a:t>just </a:t>
            </a:r>
            <a:r>
              <a:rPr sz="2800" spc="-5" dirty="0">
                <a:latin typeface="Arial"/>
                <a:cs typeface="Arial"/>
              </a:rPr>
              <a:t>an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approximation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89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2304415" y="1449530"/>
            <a:ext cx="4617085" cy="3742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In an </a:t>
            </a:r>
            <a:r>
              <a:rPr sz="3200" i="1" spc="-5" dirty="0">
                <a:latin typeface="Arial"/>
                <a:cs typeface="Arial"/>
              </a:rPr>
              <a:t>inelastic</a:t>
            </a:r>
            <a:r>
              <a:rPr sz="3200" i="1" spc="-4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collision</a:t>
            </a:r>
            <a:r>
              <a:rPr sz="3200" spc="-5" dirty="0">
                <a:latin typeface="Arial"/>
                <a:cs typeface="Arial"/>
              </a:rPr>
              <a:t>,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150" dirty="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dirty="0">
                <a:latin typeface="Arial"/>
                <a:cs typeface="Arial"/>
              </a:rPr>
              <a:t>Impulse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conserved.</a:t>
            </a: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Momentum 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conserved.</a:t>
            </a: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Force 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conserved.</a:t>
            </a:r>
          </a:p>
          <a:p>
            <a:pPr marL="622300" indent="-609600">
              <a:lnSpc>
                <a:spcPct val="100000"/>
              </a:lnSpc>
              <a:spcBef>
                <a:spcPts val="675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Energy is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conserved.</a:t>
            </a:r>
          </a:p>
          <a:p>
            <a:pPr marL="622300" indent="-609600">
              <a:lnSpc>
                <a:spcPct val="100000"/>
              </a:lnSpc>
              <a:spcBef>
                <a:spcPts val="67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800" spc="-5" dirty="0">
                <a:latin typeface="Arial"/>
                <a:cs typeface="Arial"/>
              </a:rPr>
              <a:t>Elasticity is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conserved.</a:t>
            </a:r>
          </a:p>
        </p:txBody>
      </p:sp>
    </p:spTree>
    <p:extLst>
      <p:ext uri="{BB962C8B-B14F-4D97-AF65-F5344CB8AC3E}">
        <p14:creationId xmlns:p14="http://schemas.microsoft.com/office/powerpoint/2010/main" val="173023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1433818" y="1205727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1958340" y="1413100"/>
            <a:ext cx="6181090" cy="391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i="1" dirty="0">
                <a:latin typeface="Arial"/>
                <a:cs typeface="Arial"/>
              </a:rPr>
              <a:t>perfectly elastic collision </a:t>
            </a:r>
            <a:r>
              <a:rPr sz="2800" spc="-5" dirty="0">
                <a:latin typeface="Arial"/>
                <a:cs typeface="Arial"/>
              </a:rPr>
              <a:t>is a</a:t>
            </a:r>
            <a:r>
              <a:rPr sz="2800" spc="-2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collision</a:t>
            </a: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 dirty="0">
              <a:latin typeface="Arial"/>
              <a:cs typeface="Arial"/>
            </a:endParaRPr>
          </a:p>
          <a:p>
            <a:pPr marL="636270" indent="-610235">
              <a:lnSpc>
                <a:spcPct val="100000"/>
              </a:lnSpc>
              <a:buAutoNum type="alphaUcPeriod"/>
              <a:tabLst>
                <a:tab pos="636270" algn="l"/>
                <a:tab pos="636905" algn="l"/>
              </a:tabLst>
            </a:pPr>
            <a:r>
              <a:rPr sz="2600" dirty="0">
                <a:latin typeface="Arial"/>
                <a:cs typeface="Arial"/>
              </a:rPr>
              <a:t>Between </a:t>
            </a:r>
            <a:r>
              <a:rPr sz="2600" spc="-5" dirty="0">
                <a:latin typeface="Arial"/>
                <a:cs typeface="Arial"/>
              </a:rPr>
              <a:t>two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springs.</a:t>
            </a:r>
          </a:p>
          <a:p>
            <a:pPr marL="636270" indent="-610235">
              <a:lnSpc>
                <a:spcPct val="100000"/>
              </a:lnSpc>
              <a:spcBef>
                <a:spcPts val="1250"/>
              </a:spcBef>
              <a:buAutoNum type="alphaUcPeriod"/>
              <a:tabLst>
                <a:tab pos="636270" algn="l"/>
                <a:tab pos="636905" algn="l"/>
              </a:tabLst>
            </a:pPr>
            <a:r>
              <a:rPr sz="2600" spc="5" dirty="0">
                <a:latin typeface="Arial"/>
                <a:cs typeface="Arial"/>
              </a:rPr>
              <a:t>That conserves </a:t>
            </a:r>
            <a:r>
              <a:rPr sz="2600" dirty="0">
                <a:latin typeface="Arial"/>
                <a:cs typeface="Arial"/>
              </a:rPr>
              <a:t>thermal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energy.</a:t>
            </a:r>
            <a:endParaRPr sz="2600" dirty="0">
              <a:latin typeface="Arial"/>
              <a:cs typeface="Arial"/>
            </a:endParaRPr>
          </a:p>
          <a:p>
            <a:pPr marL="636270" indent="-610235">
              <a:lnSpc>
                <a:spcPct val="100000"/>
              </a:lnSpc>
              <a:spcBef>
                <a:spcPts val="1245"/>
              </a:spcBef>
              <a:buAutoNum type="alphaUcPeriod"/>
              <a:tabLst>
                <a:tab pos="636270" algn="l"/>
                <a:tab pos="636905" algn="l"/>
              </a:tabLst>
            </a:pPr>
            <a:r>
              <a:rPr sz="2600" spc="5" dirty="0">
                <a:latin typeface="Arial"/>
                <a:cs typeface="Arial"/>
              </a:rPr>
              <a:t>That conserves </a:t>
            </a:r>
            <a:r>
              <a:rPr sz="2600" dirty="0">
                <a:latin typeface="Arial"/>
                <a:cs typeface="Arial"/>
              </a:rPr>
              <a:t>kinetic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energy.</a:t>
            </a:r>
            <a:endParaRPr sz="2600" dirty="0">
              <a:latin typeface="Arial"/>
              <a:cs typeface="Arial"/>
            </a:endParaRPr>
          </a:p>
          <a:p>
            <a:pPr marL="636270" indent="-610235">
              <a:lnSpc>
                <a:spcPct val="100000"/>
              </a:lnSpc>
              <a:spcBef>
                <a:spcPts val="1250"/>
              </a:spcBef>
              <a:buAutoNum type="alphaUcPeriod"/>
              <a:tabLst>
                <a:tab pos="636270" algn="l"/>
                <a:tab pos="636905" algn="l"/>
              </a:tabLst>
            </a:pPr>
            <a:r>
              <a:rPr sz="2600" spc="5" dirty="0">
                <a:latin typeface="Arial"/>
                <a:cs typeface="Arial"/>
              </a:rPr>
              <a:t>That conserves </a:t>
            </a:r>
            <a:r>
              <a:rPr sz="2600" dirty="0">
                <a:latin typeface="Arial"/>
                <a:cs typeface="Arial"/>
              </a:rPr>
              <a:t>potential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energy.</a:t>
            </a:r>
            <a:endParaRPr sz="2600" dirty="0">
              <a:latin typeface="Arial"/>
              <a:cs typeface="Arial"/>
            </a:endParaRPr>
          </a:p>
          <a:p>
            <a:pPr marL="636270" indent="-610235">
              <a:lnSpc>
                <a:spcPct val="100000"/>
              </a:lnSpc>
              <a:spcBef>
                <a:spcPts val="1250"/>
              </a:spcBef>
              <a:buAutoNum type="alphaUcPeriod"/>
              <a:tabLst>
                <a:tab pos="636270" algn="l"/>
                <a:tab pos="636905" algn="l"/>
              </a:tabLst>
            </a:pPr>
            <a:r>
              <a:rPr sz="2600" spc="5" dirty="0">
                <a:latin typeface="Arial"/>
                <a:cs typeface="Arial"/>
              </a:rPr>
              <a:t>That conserves </a:t>
            </a:r>
            <a:r>
              <a:rPr sz="2600" dirty="0">
                <a:latin typeface="Arial"/>
                <a:cs typeface="Arial"/>
              </a:rPr>
              <a:t>mechanical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energy.</a:t>
            </a:r>
            <a:endParaRPr sz="2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625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2261933" y="1033271"/>
            <a:ext cx="3767454" cy="38582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50800" marR="43180">
              <a:lnSpc>
                <a:spcPts val="3640"/>
              </a:lnSpc>
              <a:spcBef>
                <a:spcPts val="390"/>
              </a:spcBef>
            </a:pPr>
            <a:r>
              <a:rPr sz="3200" spc="-5" dirty="0">
                <a:latin typeface="Arial"/>
                <a:cs typeface="Arial"/>
              </a:rPr>
              <a:t>The </a:t>
            </a:r>
            <a:r>
              <a:rPr sz="3200" spc="-15" dirty="0">
                <a:latin typeface="Arial"/>
                <a:cs typeface="Arial"/>
              </a:rPr>
              <a:t>cart’s </a:t>
            </a:r>
            <a:r>
              <a:rPr sz="3200" spc="-5" dirty="0">
                <a:latin typeface="Arial"/>
                <a:cs typeface="Arial"/>
              </a:rPr>
              <a:t>change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of  momentum </a:t>
            </a:r>
            <a:r>
              <a:rPr sz="3200" spc="5" dirty="0">
                <a:latin typeface="Times New Roman"/>
                <a:cs typeface="Times New Roman"/>
              </a:rPr>
              <a:t>Δ</a:t>
            </a:r>
            <a:r>
              <a:rPr sz="3200" i="1" spc="5" dirty="0">
                <a:latin typeface="Times New Roman"/>
                <a:cs typeface="Times New Roman"/>
              </a:rPr>
              <a:t>p</a:t>
            </a:r>
            <a:r>
              <a:rPr sz="3150" i="1" spc="7" baseline="-21164" dirty="0">
                <a:latin typeface="Times New Roman"/>
                <a:cs typeface="Times New Roman"/>
              </a:rPr>
              <a:t>x</a:t>
            </a:r>
            <a:r>
              <a:rPr sz="3150" i="1" spc="502" baseline="-21164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is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 dirty="0">
              <a:latin typeface="Arial"/>
              <a:cs typeface="Arial"/>
            </a:endParaRPr>
          </a:p>
          <a:p>
            <a:pPr marL="681355" indent="-631190">
              <a:lnSpc>
                <a:spcPct val="100000"/>
              </a:lnSpc>
              <a:buFont typeface="Arial"/>
              <a:buAutoNum type="alphaUcPeriod"/>
              <a:tabLst>
                <a:tab pos="681355" algn="l"/>
                <a:tab pos="681990" algn="l"/>
              </a:tabLst>
            </a:pPr>
            <a:r>
              <a:rPr sz="2800" dirty="0">
                <a:latin typeface="Times New Roman"/>
                <a:cs typeface="Times New Roman"/>
              </a:rPr>
              <a:t>–20 kg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m/s</a:t>
            </a:r>
            <a:endParaRPr sz="2800" dirty="0">
              <a:latin typeface="Times New Roman"/>
              <a:cs typeface="Times New Roman"/>
            </a:endParaRPr>
          </a:p>
          <a:p>
            <a:pPr marL="681355" indent="-631190">
              <a:lnSpc>
                <a:spcPct val="100000"/>
              </a:lnSpc>
              <a:spcBef>
                <a:spcPts val="505"/>
              </a:spcBef>
              <a:buFont typeface="Arial"/>
              <a:buAutoNum type="alphaUcPeriod"/>
              <a:tabLst>
                <a:tab pos="681355" algn="l"/>
                <a:tab pos="681990" algn="l"/>
              </a:tabLst>
            </a:pPr>
            <a:r>
              <a:rPr sz="2800" dirty="0">
                <a:latin typeface="Times New Roman"/>
                <a:cs typeface="Times New Roman"/>
              </a:rPr>
              <a:t>–10 kg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m/s</a:t>
            </a:r>
            <a:endParaRPr sz="2800" dirty="0">
              <a:latin typeface="Times New Roman"/>
              <a:cs typeface="Times New Roman"/>
            </a:endParaRPr>
          </a:p>
          <a:p>
            <a:pPr marL="701675" indent="-651510">
              <a:lnSpc>
                <a:spcPct val="100000"/>
              </a:lnSpc>
              <a:spcBef>
                <a:spcPts val="505"/>
              </a:spcBef>
              <a:buFont typeface="Arial"/>
              <a:buAutoNum type="alphaUcPeriod"/>
              <a:tabLst>
                <a:tab pos="701040" algn="l"/>
                <a:tab pos="702310" algn="l"/>
              </a:tabLst>
            </a:pPr>
            <a:r>
              <a:rPr sz="2800" spc="-5" dirty="0">
                <a:latin typeface="Times New Roman"/>
                <a:cs typeface="Times New Roman"/>
              </a:rPr>
              <a:t>0 </a:t>
            </a:r>
            <a:r>
              <a:rPr sz="2800" dirty="0">
                <a:latin typeface="Times New Roman"/>
                <a:cs typeface="Times New Roman"/>
              </a:rPr>
              <a:t>kg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m/s</a:t>
            </a:r>
            <a:endParaRPr sz="2800" dirty="0">
              <a:latin typeface="Times New Roman"/>
              <a:cs typeface="Times New Roman"/>
            </a:endParaRPr>
          </a:p>
          <a:p>
            <a:pPr marL="701675" indent="-651510">
              <a:lnSpc>
                <a:spcPct val="100000"/>
              </a:lnSpc>
              <a:spcBef>
                <a:spcPts val="505"/>
              </a:spcBef>
              <a:buFont typeface="Arial"/>
              <a:buAutoNum type="alphaUcPeriod"/>
              <a:tabLst>
                <a:tab pos="701040" algn="l"/>
                <a:tab pos="702310" algn="l"/>
              </a:tabLst>
            </a:pPr>
            <a:r>
              <a:rPr sz="2800" dirty="0">
                <a:latin typeface="Times New Roman"/>
                <a:cs typeface="Times New Roman"/>
              </a:rPr>
              <a:t>10 kg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m/s</a:t>
            </a:r>
            <a:endParaRPr sz="2800" dirty="0">
              <a:latin typeface="Times New Roman"/>
              <a:cs typeface="Times New Roman"/>
            </a:endParaRPr>
          </a:p>
          <a:p>
            <a:pPr marL="681355" indent="-631190">
              <a:lnSpc>
                <a:spcPct val="100000"/>
              </a:lnSpc>
              <a:spcBef>
                <a:spcPts val="500"/>
              </a:spcBef>
              <a:buFont typeface="Arial"/>
              <a:buAutoNum type="alphaUcPeriod"/>
              <a:tabLst>
                <a:tab pos="681355" algn="l"/>
                <a:tab pos="681990" algn="l"/>
              </a:tabLst>
            </a:pPr>
            <a:r>
              <a:rPr sz="2800" dirty="0">
                <a:latin typeface="Times New Roman"/>
                <a:cs typeface="Times New Roman"/>
              </a:rPr>
              <a:t>30 kg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m/s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16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73485" y="1240555"/>
            <a:ext cx="3725586" cy="487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3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bject 2"/>
          <p:cNvSpPr txBox="1"/>
          <p:nvPr/>
        </p:nvSpPr>
        <p:spPr>
          <a:xfrm>
            <a:off x="1745438" y="1245680"/>
            <a:ext cx="4392295" cy="45453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95200"/>
              </a:lnSpc>
              <a:spcBef>
                <a:spcPts val="235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2.0 kg </a:t>
            </a:r>
            <a:r>
              <a:rPr sz="2400" spc="-5" dirty="0">
                <a:latin typeface="Arial"/>
                <a:cs typeface="Arial"/>
              </a:rPr>
              <a:t>object moving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 right with speed </a:t>
            </a:r>
            <a:r>
              <a:rPr sz="2400" dirty="0">
                <a:latin typeface="Times New Roman"/>
                <a:cs typeface="Times New Roman"/>
              </a:rPr>
              <a:t>0.50 </a:t>
            </a:r>
            <a:r>
              <a:rPr sz="2400" spc="-10" dirty="0">
                <a:latin typeface="Times New Roman"/>
                <a:cs typeface="Times New Roman"/>
              </a:rPr>
              <a:t>m/s  </a:t>
            </a:r>
            <a:r>
              <a:rPr sz="2400" spc="-5" dirty="0">
                <a:latin typeface="Arial"/>
                <a:cs typeface="Arial"/>
              </a:rPr>
              <a:t>experiences the force shown.  What are the </a:t>
            </a:r>
            <a:r>
              <a:rPr sz="2400" spc="-10" dirty="0">
                <a:latin typeface="Arial"/>
                <a:cs typeface="Arial"/>
              </a:rPr>
              <a:t>object’s </a:t>
            </a:r>
            <a:r>
              <a:rPr sz="2400" spc="-5" dirty="0">
                <a:latin typeface="Arial"/>
                <a:cs typeface="Arial"/>
              </a:rPr>
              <a:t>speed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direction after the force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ends?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587375" indent="-575310">
              <a:lnSpc>
                <a:spcPct val="100000"/>
              </a:lnSpc>
              <a:spcBef>
                <a:spcPts val="1739"/>
              </a:spcBef>
              <a:buFont typeface="Arial"/>
              <a:buAutoNum type="alphaUcPeriod"/>
              <a:tabLst>
                <a:tab pos="587375" algn="l"/>
                <a:tab pos="588010" algn="l"/>
              </a:tabLst>
            </a:pPr>
            <a:r>
              <a:rPr sz="2200" dirty="0">
                <a:latin typeface="Times New Roman"/>
                <a:cs typeface="Times New Roman"/>
              </a:rPr>
              <a:t>0.50 </a:t>
            </a:r>
            <a:r>
              <a:rPr sz="2200" spc="-10" dirty="0">
                <a:latin typeface="Times New Roman"/>
                <a:cs typeface="Times New Roman"/>
              </a:rPr>
              <a:t>m/s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left</a:t>
            </a:r>
            <a:endParaRPr sz="2200" dirty="0">
              <a:latin typeface="Arial"/>
              <a:cs typeface="Arial"/>
            </a:endParaRPr>
          </a:p>
          <a:p>
            <a:pPr marL="572135" indent="-560070">
              <a:lnSpc>
                <a:spcPct val="100000"/>
              </a:lnSpc>
              <a:spcBef>
                <a:spcPts val="935"/>
              </a:spcBef>
              <a:buAutoNum type="alphaUcPeriod"/>
              <a:tabLst>
                <a:tab pos="571500" algn="l"/>
                <a:tab pos="572770" algn="l"/>
              </a:tabLst>
            </a:pPr>
            <a:r>
              <a:rPr sz="2200" spc="-5" dirty="0">
                <a:latin typeface="Arial"/>
                <a:cs typeface="Arial"/>
              </a:rPr>
              <a:t>At rest</a:t>
            </a:r>
            <a:endParaRPr sz="2200" dirty="0">
              <a:latin typeface="Arial"/>
              <a:cs typeface="Arial"/>
            </a:endParaRPr>
          </a:p>
          <a:p>
            <a:pPr marL="602615" indent="-590550">
              <a:lnSpc>
                <a:spcPct val="100000"/>
              </a:lnSpc>
              <a:spcBef>
                <a:spcPts val="910"/>
              </a:spcBef>
              <a:buFont typeface="Arial"/>
              <a:buAutoNum type="alphaUcPeriod"/>
              <a:tabLst>
                <a:tab pos="602615" algn="l"/>
                <a:tab pos="603250" algn="l"/>
              </a:tabLst>
            </a:pPr>
            <a:r>
              <a:rPr sz="2200" dirty="0">
                <a:latin typeface="Times New Roman"/>
                <a:cs typeface="Times New Roman"/>
              </a:rPr>
              <a:t>0.50 </a:t>
            </a:r>
            <a:r>
              <a:rPr sz="2200" spc="-10" dirty="0">
                <a:latin typeface="Times New Roman"/>
                <a:cs typeface="Times New Roman"/>
              </a:rPr>
              <a:t>m/s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right</a:t>
            </a:r>
            <a:endParaRPr sz="2200" dirty="0">
              <a:latin typeface="Arial"/>
              <a:cs typeface="Arial"/>
            </a:endParaRPr>
          </a:p>
          <a:p>
            <a:pPr marL="602615" indent="-590550">
              <a:lnSpc>
                <a:spcPct val="100000"/>
              </a:lnSpc>
              <a:spcBef>
                <a:spcPts val="925"/>
              </a:spcBef>
              <a:buFont typeface="Arial"/>
              <a:buAutoNum type="alphaUcPeriod"/>
              <a:tabLst>
                <a:tab pos="602615" algn="l"/>
                <a:tab pos="603250" algn="l"/>
              </a:tabLst>
            </a:pPr>
            <a:r>
              <a:rPr sz="2200" dirty="0">
                <a:latin typeface="Times New Roman"/>
                <a:cs typeface="Times New Roman"/>
              </a:rPr>
              <a:t>1.0 </a:t>
            </a:r>
            <a:r>
              <a:rPr sz="2200" spc="-10" dirty="0">
                <a:latin typeface="Times New Roman"/>
                <a:cs typeface="Times New Roman"/>
              </a:rPr>
              <a:t>m/s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right</a:t>
            </a:r>
            <a:endParaRPr sz="2200" dirty="0">
              <a:latin typeface="Arial"/>
              <a:cs typeface="Arial"/>
            </a:endParaRPr>
          </a:p>
          <a:p>
            <a:pPr marL="587375" indent="-575310">
              <a:lnSpc>
                <a:spcPct val="100000"/>
              </a:lnSpc>
              <a:spcBef>
                <a:spcPts val="925"/>
              </a:spcBef>
              <a:buFont typeface="Arial"/>
              <a:buAutoNum type="alphaUcPeriod"/>
              <a:tabLst>
                <a:tab pos="587375" algn="l"/>
                <a:tab pos="588010" algn="l"/>
              </a:tabLst>
            </a:pPr>
            <a:r>
              <a:rPr sz="2200" dirty="0">
                <a:latin typeface="Times New Roman"/>
                <a:cs typeface="Times New Roman"/>
              </a:rPr>
              <a:t>2.0 </a:t>
            </a:r>
            <a:r>
              <a:rPr sz="2200" spc="-10" dirty="0">
                <a:latin typeface="Times New Roman"/>
                <a:cs typeface="Times New Roman"/>
              </a:rPr>
              <a:t>m/s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right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17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4682" y="1895236"/>
            <a:ext cx="3423925" cy="24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5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450038" y="1236155"/>
            <a:ext cx="4392295" cy="454533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ct val="95200"/>
              </a:lnSpc>
              <a:spcBef>
                <a:spcPts val="235"/>
              </a:spcBef>
            </a:pPr>
            <a:r>
              <a:rPr sz="2400" dirty="0">
                <a:latin typeface="Arial"/>
                <a:cs typeface="Arial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2.0 kg </a:t>
            </a:r>
            <a:r>
              <a:rPr sz="2400" spc="-5" dirty="0">
                <a:latin typeface="Arial"/>
                <a:cs typeface="Arial"/>
              </a:rPr>
              <a:t>object moving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 right with speed </a:t>
            </a:r>
            <a:r>
              <a:rPr sz="2400" dirty="0">
                <a:latin typeface="Times New Roman"/>
                <a:cs typeface="Times New Roman"/>
              </a:rPr>
              <a:t>0.50 </a:t>
            </a:r>
            <a:r>
              <a:rPr sz="2400" spc="-10" dirty="0">
                <a:latin typeface="Times New Roman"/>
                <a:cs typeface="Times New Roman"/>
              </a:rPr>
              <a:t>m/s  </a:t>
            </a:r>
            <a:r>
              <a:rPr sz="2400" spc="-5" dirty="0">
                <a:latin typeface="Arial"/>
                <a:cs typeface="Arial"/>
              </a:rPr>
              <a:t>experiences the force shown.  What are the </a:t>
            </a:r>
            <a:r>
              <a:rPr sz="2400" spc="-10" dirty="0">
                <a:latin typeface="Arial"/>
                <a:cs typeface="Arial"/>
              </a:rPr>
              <a:t>object’s </a:t>
            </a:r>
            <a:r>
              <a:rPr sz="2400" spc="-5" dirty="0">
                <a:latin typeface="Arial"/>
                <a:cs typeface="Arial"/>
              </a:rPr>
              <a:t>speed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direction after the force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ends?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700" dirty="0">
              <a:latin typeface="Arial"/>
              <a:cs typeface="Arial"/>
            </a:endParaRPr>
          </a:p>
          <a:p>
            <a:pPr marL="588010" indent="-575945">
              <a:lnSpc>
                <a:spcPct val="100000"/>
              </a:lnSpc>
              <a:spcBef>
                <a:spcPts val="1739"/>
              </a:spcBef>
              <a:buFont typeface="Arial"/>
              <a:buAutoNum type="alphaUcPeriod"/>
              <a:tabLst>
                <a:tab pos="587375" algn="l"/>
                <a:tab pos="588645" algn="l"/>
              </a:tabLst>
            </a:pPr>
            <a:r>
              <a:rPr sz="2200" dirty="0">
                <a:latin typeface="Times New Roman"/>
                <a:cs typeface="Times New Roman"/>
              </a:rPr>
              <a:t>0.50 </a:t>
            </a:r>
            <a:r>
              <a:rPr sz="2200" spc="-10" dirty="0">
                <a:latin typeface="Times New Roman"/>
                <a:cs typeface="Times New Roman"/>
              </a:rPr>
              <a:t>m/s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left</a:t>
            </a:r>
            <a:endParaRPr sz="2200" dirty="0">
              <a:latin typeface="Arial"/>
              <a:cs typeface="Arial"/>
            </a:endParaRPr>
          </a:p>
          <a:p>
            <a:pPr marL="572135" indent="-560070">
              <a:lnSpc>
                <a:spcPct val="100000"/>
              </a:lnSpc>
              <a:spcBef>
                <a:spcPts val="935"/>
              </a:spcBef>
              <a:buAutoNum type="alphaUcPeriod"/>
              <a:tabLst>
                <a:tab pos="571500" algn="l"/>
                <a:tab pos="572770" algn="l"/>
              </a:tabLst>
            </a:pPr>
            <a:r>
              <a:rPr sz="2200" spc="-5" dirty="0">
                <a:latin typeface="Arial"/>
                <a:cs typeface="Arial"/>
              </a:rPr>
              <a:t>At rest</a:t>
            </a:r>
            <a:endParaRPr sz="2200" dirty="0">
              <a:latin typeface="Arial"/>
              <a:cs typeface="Arial"/>
            </a:endParaRPr>
          </a:p>
          <a:p>
            <a:pPr marL="602615" indent="-590550">
              <a:lnSpc>
                <a:spcPct val="100000"/>
              </a:lnSpc>
              <a:spcBef>
                <a:spcPts val="910"/>
              </a:spcBef>
              <a:buFont typeface="Arial"/>
              <a:buAutoNum type="alphaUcPeriod"/>
              <a:tabLst>
                <a:tab pos="602615" algn="l"/>
                <a:tab pos="603250" algn="l"/>
              </a:tabLst>
            </a:pPr>
            <a:r>
              <a:rPr sz="2200" dirty="0">
                <a:latin typeface="Times New Roman"/>
                <a:cs typeface="Times New Roman"/>
              </a:rPr>
              <a:t>0.50 </a:t>
            </a:r>
            <a:r>
              <a:rPr sz="2200" spc="-10" dirty="0">
                <a:latin typeface="Times New Roman"/>
                <a:cs typeface="Times New Roman"/>
              </a:rPr>
              <a:t>m/s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right</a:t>
            </a:r>
            <a:endParaRPr sz="2200" dirty="0">
              <a:latin typeface="Arial"/>
              <a:cs typeface="Arial"/>
            </a:endParaRPr>
          </a:p>
          <a:p>
            <a:pPr marL="602615" indent="-590550">
              <a:lnSpc>
                <a:spcPct val="100000"/>
              </a:lnSpc>
              <a:spcBef>
                <a:spcPts val="925"/>
              </a:spcBef>
              <a:buFont typeface="Arial"/>
              <a:buAutoNum type="alphaUcPeriod"/>
              <a:tabLst>
                <a:tab pos="602615" algn="l"/>
                <a:tab pos="603250" algn="l"/>
              </a:tabLst>
            </a:pPr>
            <a:r>
              <a:rPr sz="2200" dirty="0">
                <a:latin typeface="Times New Roman"/>
                <a:cs typeface="Times New Roman"/>
              </a:rPr>
              <a:t>1.0 </a:t>
            </a:r>
            <a:r>
              <a:rPr sz="2200" spc="-10" dirty="0">
                <a:latin typeface="Times New Roman"/>
                <a:cs typeface="Times New Roman"/>
              </a:rPr>
              <a:t>m/s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right</a:t>
            </a:r>
            <a:endParaRPr sz="2200" dirty="0">
              <a:latin typeface="Arial"/>
              <a:cs typeface="Arial"/>
            </a:endParaRPr>
          </a:p>
          <a:p>
            <a:pPr marL="626745" indent="-614680">
              <a:lnSpc>
                <a:spcPct val="100000"/>
              </a:lnSpc>
              <a:spcBef>
                <a:spcPts val="925"/>
              </a:spcBef>
              <a:buAutoNum type="alphaUcPeriod"/>
              <a:tabLst>
                <a:tab pos="626745" algn="l"/>
                <a:tab pos="627380" algn="l"/>
              </a:tabLst>
            </a:pPr>
            <a:r>
              <a:rPr sz="2200" dirty="0">
                <a:latin typeface="Times New Roman"/>
                <a:cs typeface="Times New Roman"/>
              </a:rPr>
              <a:t>2.0 </a:t>
            </a:r>
            <a:r>
              <a:rPr sz="2200" spc="-10" dirty="0">
                <a:latin typeface="Times New Roman"/>
                <a:cs typeface="Times New Roman"/>
              </a:rPr>
              <a:t>m/s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Arial"/>
                <a:cs typeface="Arial"/>
              </a:rPr>
              <a:t>right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16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18066" y="1930106"/>
            <a:ext cx="3530654" cy="251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22975" y="1920737"/>
            <a:ext cx="4292599" cy="2258107"/>
          </a:xfrm>
          <a:prstGeom prst="rect">
            <a:avLst/>
          </a:prstGeom>
        </p:spPr>
      </p:pic>
      <p:sp>
        <p:nvSpPr>
          <p:cNvPr id="16" name="object 3"/>
          <p:cNvSpPr txBox="1"/>
          <p:nvPr/>
        </p:nvSpPr>
        <p:spPr>
          <a:xfrm>
            <a:off x="1835150" y="1039367"/>
            <a:ext cx="7709534" cy="482155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45"/>
              </a:spcBef>
            </a:pPr>
            <a:r>
              <a:rPr sz="2500" spc="-5" dirty="0">
                <a:latin typeface="Arial"/>
                <a:cs typeface="Arial"/>
              </a:rPr>
              <a:t>A light plastic cart </a:t>
            </a:r>
            <a:r>
              <a:rPr sz="2500" dirty="0">
                <a:latin typeface="Arial"/>
                <a:cs typeface="Arial"/>
              </a:rPr>
              <a:t>and </a:t>
            </a:r>
            <a:r>
              <a:rPr sz="2500" spc="-5" dirty="0">
                <a:latin typeface="Arial"/>
                <a:cs typeface="Arial"/>
              </a:rPr>
              <a:t>a </a:t>
            </a:r>
            <a:r>
              <a:rPr sz="2500" dirty="0">
                <a:latin typeface="Arial"/>
                <a:cs typeface="Arial"/>
              </a:rPr>
              <a:t>heavy steel </a:t>
            </a:r>
            <a:r>
              <a:rPr sz="2500" spc="-5" dirty="0">
                <a:latin typeface="Arial"/>
                <a:cs typeface="Arial"/>
              </a:rPr>
              <a:t>cart are </a:t>
            </a:r>
            <a:r>
              <a:rPr sz="2500" dirty="0">
                <a:latin typeface="Arial"/>
                <a:cs typeface="Arial"/>
              </a:rPr>
              <a:t>both  pushed </a:t>
            </a:r>
            <a:r>
              <a:rPr sz="2500" spc="-5" dirty="0">
                <a:latin typeface="Arial"/>
                <a:cs typeface="Arial"/>
              </a:rPr>
              <a:t>with the same force </a:t>
            </a:r>
            <a:r>
              <a:rPr sz="2500" dirty="0">
                <a:latin typeface="Arial"/>
                <a:cs typeface="Arial"/>
              </a:rPr>
              <a:t>for </a:t>
            </a:r>
            <a:r>
              <a:rPr sz="2500" spc="-5" dirty="0">
                <a:latin typeface="Times New Roman"/>
                <a:cs typeface="Times New Roman"/>
              </a:rPr>
              <a:t>1.0 s</a:t>
            </a:r>
            <a:r>
              <a:rPr sz="2500" spc="-5" dirty="0">
                <a:latin typeface="Arial"/>
                <a:cs typeface="Arial"/>
              </a:rPr>
              <a:t>, starting from rest.  After the force is</a:t>
            </a:r>
            <a:r>
              <a:rPr sz="2500" spc="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removed,</a:t>
            </a:r>
            <a:endParaRPr sz="2500" dirty="0">
              <a:latin typeface="Arial"/>
              <a:cs typeface="Arial"/>
            </a:endParaRPr>
          </a:p>
          <a:p>
            <a:pPr marL="12700" marR="3733165">
              <a:lnSpc>
                <a:spcPct val="95000"/>
              </a:lnSpc>
              <a:spcBef>
                <a:spcPts val="5"/>
              </a:spcBef>
              <a:tabLst>
                <a:tab pos="3352800" algn="l"/>
              </a:tabLst>
            </a:pPr>
            <a:r>
              <a:rPr sz="2500" spc="-5" dirty="0">
                <a:latin typeface="Arial"/>
                <a:cs typeface="Arial"/>
              </a:rPr>
              <a:t>the momentum </a:t>
            </a:r>
            <a:r>
              <a:rPr sz="2500" dirty="0">
                <a:latin typeface="Arial"/>
                <a:cs typeface="Arial"/>
              </a:rPr>
              <a:t>of </a:t>
            </a:r>
            <a:r>
              <a:rPr sz="2500" spc="-5" dirty="0">
                <a:latin typeface="Arial"/>
                <a:cs typeface="Arial"/>
              </a:rPr>
              <a:t>the light  </a:t>
            </a:r>
            <a:r>
              <a:rPr sz="2500" dirty="0">
                <a:latin typeface="Arial"/>
                <a:cs typeface="Arial"/>
              </a:rPr>
              <a:t>p</a:t>
            </a:r>
            <a:r>
              <a:rPr sz="2500" spc="-10" dirty="0">
                <a:latin typeface="Arial"/>
                <a:cs typeface="Arial"/>
              </a:rPr>
              <a:t>l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5" dirty="0">
                <a:latin typeface="Arial"/>
                <a:cs typeface="Arial"/>
              </a:rPr>
              <a:t>st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</a:t>
            </a:r>
            <a:r>
              <a:rPr sz="2500" dirty="0">
                <a:latin typeface="Arial"/>
                <a:cs typeface="Arial"/>
              </a:rPr>
              <a:t>a</a:t>
            </a:r>
            <a:r>
              <a:rPr sz="2500" spc="-10" dirty="0">
                <a:latin typeface="Arial"/>
                <a:cs typeface="Arial"/>
              </a:rPr>
              <a:t>r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i</a:t>
            </a:r>
            <a:r>
              <a:rPr sz="2500" spc="-5" dirty="0">
                <a:latin typeface="Arial"/>
                <a:cs typeface="Arial"/>
              </a:rPr>
              <a:t>s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2500" spc="-4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t</a:t>
            </a:r>
            <a:r>
              <a:rPr sz="2500" dirty="0">
                <a:latin typeface="Arial"/>
                <a:cs typeface="Arial"/>
              </a:rPr>
              <a:t>hat  of </a:t>
            </a:r>
            <a:r>
              <a:rPr sz="2500" spc="-5" dirty="0">
                <a:latin typeface="Arial"/>
                <a:cs typeface="Arial"/>
              </a:rPr>
              <a:t>the </a:t>
            </a:r>
            <a:r>
              <a:rPr sz="2500" dirty="0">
                <a:latin typeface="Arial"/>
                <a:cs typeface="Arial"/>
              </a:rPr>
              <a:t>heavy steel</a:t>
            </a:r>
            <a:r>
              <a:rPr sz="2500" spc="-1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cart.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 dirty="0">
              <a:latin typeface="Arial"/>
              <a:cs typeface="Arial"/>
            </a:endParaRPr>
          </a:p>
          <a:p>
            <a:pPr marL="615950" indent="-598170">
              <a:lnSpc>
                <a:spcPct val="100000"/>
              </a:lnSpc>
              <a:buAutoNum type="alphaUcPeriod"/>
              <a:tabLst>
                <a:tab pos="615950" algn="l"/>
                <a:tab pos="616585" algn="l"/>
              </a:tabLst>
            </a:pPr>
            <a:r>
              <a:rPr sz="2300" dirty="0">
                <a:latin typeface="Arial"/>
                <a:cs typeface="Arial"/>
              </a:rPr>
              <a:t>greater</a:t>
            </a:r>
            <a:r>
              <a:rPr sz="2300" spc="-6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than</a:t>
            </a:r>
          </a:p>
          <a:p>
            <a:pPr marL="615950" indent="-598170">
              <a:lnSpc>
                <a:spcPct val="100000"/>
              </a:lnSpc>
              <a:spcBef>
                <a:spcPts val="1660"/>
              </a:spcBef>
              <a:buAutoNum type="alphaUcPeriod"/>
              <a:tabLst>
                <a:tab pos="615950" algn="l"/>
                <a:tab pos="616585" algn="l"/>
              </a:tabLst>
            </a:pPr>
            <a:r>
              <a:rPr sz="2300" dirty="0">
                <a:latin typeface="Arial"/>
                <a:cs typeface="Arial"/>
              </a:rPr>
              <a:t>equal</a:t>
            </a:r>
            <a:r>
              <a:rPr sz="2300" spc="-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to</a:t>
            </a:r>
            <a:endParaRPr sz="2300" dirty="0">
              <a:latin typeface="Arial"/>
              <a:cs typeface="Arial"/>
            </a:endParaRPr>
          </a:p>
          <a:p>
            <a:pPr marL="615950" indent="-598170">
              <a:lnSpc>
                <a:spcPct val="100000"/>
              </a:lnSpc>
              <a:spcBef>
                <a:spcPts val="1655"/>
              </a:spcBef>
              <a:buAutoNum type="alphaUcPeriod"/>
              <a:tabLst>
                <a:tab pos="615950" algn="l"/>
                <a:tab pos="616585" algn="l"/>
              </a:tabLst>
            </a:pPr>
            <a:r>
              <a:rPr sz="2300" dirty="0">
                <a:latin typeface="Arial"/>
                <a:cs typeface="Arial"/>
              </a:rPr>
              <a:t>less</a:t>
            </a:r>
            <a:r>
              <a:rPr sz="2300" spc="-2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than</a:t>
            </a:r>
          </a:p>
          <a:p>
            <a:pPr marL="615950" indent="-598170">
              <a:lnSpc>
                <a:spcPct val="100000"/>
              </a:lnSpc>
              <a:spcBef>
                <a:spcPts val="1655"/>
              </a:spcBef>
              <a:buAutoNum type="alphaUcPeriod"/>
              <a:tabLst>
                <a:tab pos="615950" algn="l"/>
                <a:tab pos="616585" algn="l"/>
              </a:tabLst>
            </a:pPr>
            <a:r>
              <a:rPr sz="2300" dirty="0">
                <a:latin typeface="Arial"/>
                <a:cs typeface="Arial"/>
              </a:rPr>
              <a:t>Can’t </a:t>
            </a:r>
            <a:r>
              <a:rPr sz="2300" spc="-45" dirty="0">
                <a:latin typeface="Arial"/>
                <a:cs typeface="Arial"/>
              </a:rPr>
              <a:t>say. </a:t>
            </a:r>
            <a:r>
              <a:rPr sz="2300" spc="-5" dirty="0">
                <a:latin typeface="Arial"/>
                <a:cs typeface="Arial"/>
              </a:rPr>
              <a:t>It </a:t>
            </a:r>
            <a:r>
              <a:rPr sz="2300" dirty="0">
                <a:latin typeface="Arial"/>
                <a:cs typeface="Arial"/>
              </a:rPr>
              <a:t>depends on how big the force</a:t>
            </a:r>
            <a:r>
              <a:rPr sz="2300" spc="-17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is.</a:t>
            </a:r>
          </a:p>
        </p:txBody>
      </p:sp>
    </p:spTree>
    <p:extLst>
      <p:ext uri="{BB962C8B-B14F-4D97-AF65-F5344CB8AC3E}">
        <p14:creationId xmlns:p14="http://schemas.microsoft.com/office/powerpoint/2010/main" val="330754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87287" y="2299446"/>
            <a:ext cx="4758344" cy="1862023"/>
          </a:xfrm>
          <a:prstGeom prst="rect">
            <a:avLst/>
          </a:prstGeom>
        </p:spPr>
      </p:pic>
      <p:sp>
        <p:nvSpPr>
          <p:cNvPr id="16" name="object 3"/>
          <p:cNvSpPr txBox="1"/>
          <p:nvPr/>
        </p:nvSpPr>
        <p:spPr>
          <a:xfrm>
            <a:off x="2043112" y="878332"/>
            <a:ext cx="7454900" cy="11258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spc="-50" dirty="0">
                <a:latin typeface="Arial"/>
                <a:cs typeface="Arial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1.0 kg </a:t>
            </a:r>
            <a:r>
              <a:rPr sz="2400" spc="-5" dirty="0">
                <a:latin typeface="Arial"/>
                <a:cs typeface="Arial"/>
              </a:rPr>
              <a:t>stationary cue balls are struck by cue sticks.  The cues </a:t>
            </a:r>
            <a:r>
              <a:rPr sz="2400" spc="-10" dirty="0">
                <a:latin typeface="Arial"/>
                <a:cs typeface="Arial"/>
              </a:rPr>
              <a:t>exert </a:t>
            </a:r>
            <a:r>
              <a:rPr sz="2400" spc="-5" dirty="0">
                <a:latin typeface="Arial"/>
                <a:cs typeface="Arial"/>
              </a:rPr>
              <a:t>the forces shown. Which ball has the  greater final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speed?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7" name="object 4"/>
          <p:cNvSpPr txBox="1"/>
          <p:nvPr/>
        </p:nvSpPr>
        <p:spPr>
          <a:xfrm>
            <a:off x="2044700" y="4476394"/>
            <a:ext cx="5282565" cy="12325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625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200" spc="-5" dirty="0">
                <a:latin typeface="Arial"/>
                <a:cs typeface="Arial"/>
              </a:rPr>
              <a:t>Ball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1</a:t>
            </a:r>
            <a:endParaRPr sz="2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200" spc="-5" dirty="0">
                <a:latin typeface="Arial"/>
                <a:cs typeface="Arial"/>
              </a:rPr>
              <a:t>Ball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2</a:t>
            </a:r>
            <a:endParaRPr sz="2200">
              <a:latin typeface="Arial"/>
              <a:cs typeface="Arial"/>
            </a:endParaRPr>
          </a:p>
          <a:p>
            <a:pPr marL="622300" indent="-609600">
              <a:lnSpc>
                <a:spcPct val="100000"/>
              </a:lnSpc>
              <a:spcBef>
                <a:spcPts val="530"/>
              </a:spcBef>
              <a:buAutoNum type="alphaUcPeriod"/>
              <a:tabLst>
                <a:tab pos="621665" algn="l"/>
                <a:tab pos="622300" algn="l"/>
              </a:tabLst>
            </a:pPr>
            <a:r>
              <a:rPr sz="2200" spc="-5" dirty="0">
                <a:latin typeface="Arial"/>
                <a:cs typeface="Arial"/>
              </a:rPr>
              <a:t>Both balls have the same final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speed.</a:t>
            </a:r>
            <a:endParaRPr sz="2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597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2031745" y="996198"/>
            <a:ext cx="8341995" cy="467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200" spc="-75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awake in the night to find that your living room is on fire. </a:t>
            </a:r>
            <a:r>
              <a:rPr sz="2200" spc="-55" dirty="0">
                <a:latin typeface="Arial"/>
                <a:cs typeface="Arial"/>
              </a:rPr>
              <a:t>Your  </a:t>
            </a:r>
            <a:r>
              <a:rPr sz="2200" spc="-5" dirty="0">
                <a:latin typeface="Arial"/>
                <a:cs typeface="Arial"/>
              </a:rPr>
              <a:t>one chance to save yourself is to throw something that will hit the  back of your bedroom door and close it, giving </a:t>
            </a:r>
            <a:r>
              <a:rPr sz="2200" spc="-10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a few seconds  to escape out the </a:t>
            </a:r>
            <a:r>
              <a:rPr sz="2200" spc="-25" dirty="0">
                <a:latin typeface="Arial"/>
                <a:cs typeface="Arial"/>
              </a:rPr>
              <a:t>window. </a:t>
            </a:r>
            <a:r>
              <a:rPr sz="2200" spc="-75" dirty="0">
                <a:latin typeface="Arial"/>
                <a:cs typeface="Arial"/>
              </a:rPr>
              <a:t>You </a:t>
            </a:r>
            <a:r>
              <a:rPr sz="2200" spc="-5" dirty="0">
                <a:latin typeface="Arial"/>
                <a:cs typeface="Arial"/>
              </a:rPr>
              <a:t>happen to have both a </a:t>
            </a:r>
            <a:r>
              <a:rPr sz="2200" dirty="0">
                <a:latin typeface="Arial"/>
                <a:cs typeface="Arial"/>
              </a:rPr>
              <a:t>sticky </a:t>
            </a:r>
            <a:r>
              <a:rPr sz="2200" spc="-5" dirty="0">
                <a:latin typeface="Arial"/>
                <a:cs typeface="Arial"/>
              </a:rPr>
              <a:t>ball of  clay and a super-bouncy Superball next to your bed, both the same  </a:t>
            </a:r>
            <a:r>
              <a:rPr sz="2200" dirty="0">
                <a:latin typeface="Arial"/>
                <a:cs typeface="Arial"/>
              </a:rPr>
              <a:t>size </a:t>
            </a:r>
            <a:r>
              <a:rPr sz="2200" spc="-5" dirty="0">
                <a:latin typeface="Arial"/>
                <a:cs typeface="Arial"/>
              </a:rPr>
              <a:t>and same mass. </a:t>
            </a:r>
            <a:r>
              <a:rPr sz="2200" spc="-40" dirty="0">
                <a:latin typeface="Arial"/>
                <a:cs typeface="Arial"/>
              </a:rPr>
              <a:t>You’ve </a:t>
            </a:r>
            <a:r>
              <a:rPr sz="2200" spc="-5" dirty="0">
                <a:latin typeface="Arial"/>
                <a:cs typeface="Arial"/>
              </a:rPr>
              <a:t>only time to throw one. Which will it  be? </a:t>
            </a:r>
            <a:r>
              <a:rPr sz="2200" spc="-55" dirty="0">
                <a:latin typeface="Arial"/>
                <a:cs typeface="Arial"/>
              </a:rPr>
              <a:t>Your </a:t>
            </a:r>
            <a:r>
              <a:rPr sz="2200" spc="-5" dirty="0">
                <a:latin typeface="Arial"/>
                <a:cs typeface="Arial"/>
              </a:rPr>
              <a:t>life depends on making the right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choice!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 dirty="0">
              <a:latin typeface="Arial"/>
              <a:cs typeface="Arial"/>
            </a:endParaRPr>
          </a:p>
          <a:p>
            <a:pPr marL="582295" indent="-570230">
              <a:lnSpc>
                <a:spcPct val="100000"/>
              </a:lnSpc>
              <a:buAutoNum type="alphaUcPeriod"/>
              <a:tabLst>
                <a:tab pos="582295" algn="l"/>
                <a:tab pos="582930" algn="l"/>
              </a:tabLst>
            </a:pPr>
            <a:r>
              <a:rPr sz="2200" spc="-5" dirty="0">
                <a:latin typeface="Arial"/>
                <a:cs typeface="Arial"/>
              </a:rPr>
              <a:t>Throw the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Superball.</a:t>
            </a:r>
            <a:endParaRPr sz="2200" dirty="0">
              <a:latin typeface="Arial"/>
              <a:cs typeface="Arial"/>
            </a:endParaRPr>
          </a:p>
          <a:p>
            <a:pPr marL="582295" indent="-570230">
              <a:lnSpc>
                <a:spcPct val="100000"/>
              </a:lnSpc>
              <a:spcBef>
                <a:spcPts val="1320"/>
              </a:spcBef>
              <a:buAutoNum type="alphaUcPeriod"/>
              <a:tabLst>
                <a:tab pos="582295" algn="l"/>
                <a:tab pos="582930" algn="l"/>
              </a:tabLst>
            </a:pPr>
            <a:r>
              <a:rPr sz="2200" spc="-5" dirty="0">
                <a:latin typeface="Arial"/>
                <a:cs typeface="Arial"/>
              </a:rPr>
              <a:t>Throw the ball of</a:t>
            </a:r>
            <a:r>
              <a:rPr sz="2200" spc="20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clay.</a:t>
            </a:r>
            <a:endParaRPr sz="2200" dirty="0">
              <a:latin typeface="Arial"/>
              <a:cs typeface="Arial"/>
            </a:endParaRPr>
          </a:p>
          <a:p>
            <a:pPr marL="602615" indent="-590550">
              <a:lnSpc>
                <a:spcPct val="100000"/>
              </a:lnSpc>
              <a:spcBef>
                <a:spcPts val="1320"/>
              </a:spcBef>
              <a:buAutoNum type="alphaUcPeriod"/>
              <a:tabLst>
                <a:tab pos="602615" algn="l"/>
                <a:tab pos="603250" algn="l"/>
              </a:tabLst>
            </a:pPr>
            <a:r>
              <a:rPr sz="2200" spc="-5" dirty="0">
                <a:latin typeface="Arial"/>
                <a:cs typeface="Arial"/>
              </a:rPr>
              <a:t>It doesn’t </a:t>
            </a:r>
            <a:r>
              <a:rPr sz="2200" spc="-20" dirty="0">
                <a:latin typeface="Arial"/>
                <a:cs typeface="Arial"/>
              </a:rPr>
              <a:t>matter. </a:t>
            </a:r>
            <a:r>
              <a:rPr sz="2200" spc="-5" dirty="0">
                <a:latin typeface="Arial"/>
                <a:cs typeface="Arial"/>
              </a:rPr>
              <a:t>Throw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either.</a:t>
            </a:r>
            <a:endParaRPr sz="2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58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278100"/>
            <a:ext cx="901959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Bagaimana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Impuls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Momentum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saling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berhubungan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2" y="2253279"/>
            <a:ext cx="6847894" cy="3923684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Cara </a:t>
            </a:r>
            <a:r>
              <a:rPr lang="en-ID" dirty="0" err="1"/>
              <a:t>kerja</a:t>
            </a:r>
            <a:r>
              <a:rPr lang="en-ID" dirty="0"/>
              <a:t> momentum </a:t>
            </a:r>
            <a:r>
              <a:rPr lang="en-ID" b="1" dirty="0" err="1"/>
              <a:t>sama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kerja</a:t>
            </a:r>
            <a:r>
              <a:rPr lang="en-ID" dirty="0"/>
              <a:t> </a:t>
            </a:r>
            <a:r>
              <a:rPr lang="en-ID" dirty="0" err="1"/>
              <a:t>energi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Momentum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b="1" dirty="0" err="1"/>
              <a:t>berubah</a:t>
            </a:r>
            <a:r>
              <a:rPr lang="en-ID" b="1" dirty="0"/>
              <a:t> </a:t>
            </a:r>
            <a:r>
              <a:rPr lang="en-ID" b="1" dirty="0" err="1"/>
              <a:t>jika</a:t>
            </a:r>
            <a:r>
              <a:rPr lang="en-ID" b="1" dirty="0"/>
              <a:t> </a:t>
            </a:r>
            <a:r>
              <a:rPr lang="en-ID" b="1" dirty="0" err="1"/>
              <a:t>diberi</a:t>
            </a:r>
            <a:r>
              <a:rPr lang="en-ID" b="1" dirty="0"/>
              <a:t> </a:t>
            </a:r>
            <a:r>
              <a:rPr lang="en-ID" b="1" dirty="0" err="1"/>
              <a:t>impuls</a:t>
            </a:r>
            <a:r>
              <a:rPr lang="en-ID" b="1" dirty="0"/>
              <a:t>. 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3"/>
          <p:cNvPicPr/>
          <p:nvPr/>
        </p:nvPicPr>
        <p:blipFill rotWithShape="1">
          <a:blip r:embed="rId6" cstate="print"/>
          <a:srcRect l="68723" t="11257" b="54213"/>
          <a:stretch/>
        </p:blipFill>
        <p:spPr>
          <a:xfrm>
            <a:off x="7267574" y="2313894"/>
            <a:ext cx="4191000" cy="2533650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18522"/>
              </p:ext>
            </p:extLst>
          </p:nvPr>
        </p:nvGraphicFramePr>
        <p:xfrm>
          <a:off x="8140699" y="4947833"/>
          <a:ext cx="263984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7" imgW="901440" imgH="241200" progId="Equation.DSMT4">
                  <p:embed/>
                </p:oleObj>
              </mc:Choice>
              <mc:Fallback>
                <p:oleObj name="Equation" r:id="rId7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40699" y="4947833"/>
                        <a:ext cx="2639847" cy="706438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768086"/>
              </p:ext>
            </p:extLst>
          </p:nvPr>
        </p:nvGraphicFramePr>
        <p:xfrm>
          <a:off x="1982546" y="4091431"/>
          <a:ext cx="2870731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Equation" r:id="rId9" imgW="634680" imgH="228600" progId="Equation.DSMT4">
                  <p:embed/>
                </p:oleObj>
              </mc:Choice>
              <mc:Fallback>
                <p:oleObj name="Equation" r:id="rId9" imgW="634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2546" y="4091431"/>
                        <a:ext cx="2870731" cy="1033463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39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2317495" y="1010778"/>
            <a:ext cx="7743190" cy="411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mosquito and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truck have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head-on collision.  </a:t>
            </a:r>
            <a:r>
              <a:rPr sz="2800" spc="-5" dirty="0">
                <a:latin typeface="Arial"/>
                <a:cs typeface="Arial"/>
              </a:rPr>
              <a:t>Splat! Which </a:t>
            </a:r>
            <a:r>
              <a:rPr sz="2800" dirty="0">
                <a:latin typeface="Arial"/>
                <a:cs typeface="Arial"/>
              </a:rPr>
              <a:t>has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larger change of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momentum?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00" dirty="0">
              <a:latin typeface="Arial"/>
              <a:cs typeface="Arial"/>
            </a:endParaRPr>
          </a:p>
          <a:p>
            <a:pPr marL="594360" indent="-582295">
              <a:lnSpc>
                <a:spcPct val="100000"/>
              </a:lnSpc>
              <a:buAutoNum type="alphaUcPeriod"/>
              <a:tabLst>
                <a:tab pos="594360" algn="l"/>
                <a:tab pos="594995" algn="l"/>
              </a:tabLst>
            </a:pPr>
            <a:r>
              <a:rPr sz="2600" spc="5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mosquito</a:t>
            </a:r>
          </a:p>
          <a:p>
            <a:pPr marL="594360" indent="-582295">
              <a:lnSpc>
                <a:spcPct val="100000"/>
              </a:lnSpc>
              <a:spcBef>
                <a:spcPts val="1560"/>
              </a:spcBef>
              <a:buAutoNum type="alphaUcPeriod"/>
              <a:tabLst>
                <a:tab pos="594360" algn="l"/>
                <a:tab pos="594995" algn="l"/>
              </a:tabLst>
            </a:pPr>
            <a:r>
              <a:rPr sz="2600" spc="5" dirty="0">
                <a:latin typeface="Arial"/>
                <a:cs typeface="Arial"/>
              </a:rPr>
              <a:t>The</a:t>
            </a:r>
            <a:r>
              <a:rPr sz="2600" spc="-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truck</a:t>
            </a:r>
          </a:p>
          <a:p>
            <a:pPr marL="612775" indent="-600710">
              <a:lnSpc>
                <a:spcPct val="100000"/>
              </a:lnSpc>
              <a:spcBef>
                <a:spcPts val="1560"/>
              </a:spcBef>
              <a:buAutoNum type="alphaUcPeriod"/>
              <a:tabLst>
                <a:tab pos="612775" algn="l"/>
                <a:tab pos="613410" algn="l"/>
              </a:tabLst>
            </a:pPr>
            <a:r>
              <a:rPr sz="2600" spc="5" dirty="0">
                <a:latin typeface="Arial"/>
                <a:cs typeface="Arial"/>
              </a:rPr>
              <a:t>They have </a:t>
            </a:r>
            <a:r>
              <a:rPr sz="2600" dirty="0">
                <a:latin typeface="Arial"/>
                <a:cs typeface="Arial"/>
              </a:rPr>
              <a:t>the same </a:t>
            </a:r>
            <a:r>
              <a:rPr sz="2600" spc="5" dirty="0">
                <a:latin typeface="Arial"/>
                <a:cs typeface="Arial"/>
              </a:rPr>
              <a:t>change </a:t>
            </a:r>
            <a:r>
              <a:rPr sz="2600" dirty="0">
                <a:latin typeface="Arial"/>
                <a:cs typeface="Arial"/>
              </a:rPr>
              <a:t>of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momentum.</a:t>
            </a:r>
          </a:p>
          <a:p>
            <a:pPr marL="619125" indent="-607060">
              <a:lnSpc>
                <a:spcPct val="100000"/>
              </a:lnSpc>
              <a:spcBef>
                <a:spcPts val="1560"/>
              </a:spcBef>
              <a:buAutoNum type="alphaUcPeriod"/>
              <a:tabLst>
                <a:tab pos="619125" algn="l"/>
                <a:tab pos="619760" algn="l"/>
              </a:tabLst>
            </a:pPr>
            <a:r>
              <a:rPr sz="2600" dirty="0">
                <a:latin typeface="Arial"/>
                <a:cs typeface="Arial"/>
              </a:rPr>
              <a:t>Can’t </a:t>
            </a:r>
            <a:r>
              <a:rPr sz="2600" spc="5" dirty="0">
                <a:latin typeface="Arial"/>
                <a:cs typeface="Arial"/>
              </a:rPr>
              <a:t>say </a:t>
            </a:r>
            <a:r>
              <a:rPr sz="2600" dirty="0">
                <a:latin typeface="Arial"/>
                <a:cs typeface="Arial"/>
              </a:rPr>
              <a:t>without knowing their </a:t>
            </a:r>
            <a:r>
              <a:rPr sz="2600" spc="-5" dirty="0">
                <a:latin typeface="Arial"/>
                <a:cs typeface="Arial"/>
              </a:rPr>
              <a:t>initial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velocities.</a:t>
            </a:r>
          </a:p>
        </p:txBody>
      </p:sp>
    </p:spTree>
    <p:extLst>
      <p:ext uri="{BB962C8B-B14F-4D97-AF65-F5344CB8AC3E}">
        <p14:creationId xmlns:p14="http://schemas.microsoft.com/office/powerpoint/2010/main" val="236837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2057" y="1903074"/>
            <a:ext cx="4516260" cy="1694462"/>
          </a:xfrm>
          <a:prstGeom prst="rect">
            <a:avLst/>
          </a:prstGeom>
        </p:spPr>
      </p:pic>
      <p:sp>
        <p:nvSpPr>
          <p:cNvPr id="16" name="object 4"/>
          <p:cNvSpPr txBox="1"/>
          <p:nvPr/>
        </p:nvSpPr>
        <p:spPr>
          <a:xfrm>
            <a:off x="2222245" y="1173480"/>
            <a:ext cx="6074410" cy="4895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1 kg </a:t>
            </a:r>
            <a:r>
              <a:rPr sz="2600" spc="5" dirty="0">
                <a:latin typeface="Arial"/>
                <a:cs typeface="Arial"/>
              </a:rPr>
              <a:t>box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sliding along a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frictionless  surface. </a:t>
            </a:r>
            <a:r>
              <a:rPr sz="2600" spc="-5" dirty="0">
                <a:latin typeface="Arial"/>
                <a:cs typeface="Arial"/>
              </a:rPr>
              <a:t>It </a:t>
            </a:r>
            <a:r>
              <a:rPr sz="2600" dirty="0">
                <a:latin typeface="Arial"/>
                <a:cs typeface="Arial"/>
              </a:rPr>
              <a:t>collides </a:t>
            </a:r>
            <a:r>
              <a:rPr sz="2600" spc="-5" dirty="0">
                <a:latin typeface="Arial"/>
                <a:cs typeface="Arial"/>
              </a:rPr>
              <a:t>with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and</a:t>
            </a:r>
            <a:endParaRPr sz="2600" dirty="0">
              <a:latin typeface="Arial"/>
              <a:cs typeface="Arial"/>
            </a:endParaRPr>
          </a:p>
          <a:p>
            <a:pPr marL="12700">
              <a:lnSpc>
                <a:spcPts val="3110"/>
              </a:lnSpc>
            </a:pPr>
            <a:r>
              <a:rPr sz="2600" dirty="0">
                <a:latin typeface="Arial"/>
                <a:cs typeface="Arial"/>
              </a:rPr>
              <a:t>sticks </a:t>
            </a:r>
            <a:r>
              <a:rPr sz="2600" spc="-5" dirty="0">
                <a:latin typeface="Arial"/>
                <a:cs typeface="Arial"/>
              </a:rPr>
              <a:t>to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2 kg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Arial"/>
                <a:cs typeface="Arial"/>
              </a:rPr>
              <a:t>box.</a:t>
            </a:r>
            <a:endParaRPr sz="2600" dirty="0">
              <a:latin typeface="Arial"/>
              <a:cs typeface="Arial"/>
            </a:endParaRPr>
          </a:p>
          <a:p>
            <a:pPr marL="12700" marR="2631440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latin typeface="Arial"/>
                <a:cs typeface="Arial"/>
              </a:rPr>
              <a:t>Afterward, the speed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of 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two </a:t>
            </a:r>
            <a:r>
              <a:rPr sz="2600" spc="5" dirty="0">
                <a:latin typeface="Arial"/>
                <a:cs typeface="Arial"/>
              </a:rPr>
              <a:t>boxes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is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Arial"/>
              <a:cs typeface="Arial"/>
            </a:endParaRPr>
          </a:p>
          <a:p>
            <a:pPr marL="693420" indent="-681355">
              <a:lnSpc>
                <a:spcPct val="100000"/>
              </a:lnSpc>
              <a:spcBef>
                <a:spcPts val="5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m/s</a:t>
            </a:r>
            <a:endParaRPr sz="2400" dirty="0">
              <a:latin typeface="Times New Roman"/>
              <a:cs typeface="Times New Roman"/>
            </a:endParaRPr>
          </a:p>
          <a:p>
            <a:pPr marL="693420" indent="-681355">
              <a:lnSpc>
                <a:spcPct val="100000"/>
              </a:lnSpc>
              <a:spcBef>
                <a:spcPts val="1150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m/s</a:t>
            </a:r>
            <a:endParaRPr sz="2400" dirty="0">
              <a:latin typeface="Times New Roman"/>
              <a:cs typeface="Times New Roman"/>
            </a:endParaRPr>
          </a:p>
          <a:p>
            <a:pPr marL="693420" indent="-681355">
              <a:lnSpc>
                <a:spcPct val="100000"/>
              </a:lnSpc>
              <a:spcBef>
                <a:spcPts val="1150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m/s</a:t>
            </a:r>
            <a:endParaRPr sz="2400" dirty="0">
              <a:latin typeface="Times New Roman"/>
              <a:cs typeface="Times New Roman"/>
            </a:endParaRPr>
          </a:p>
          <a:p>
            <a:pPr marL="693420" indent="-681355">
              <a:lnSpc>
                <a:spcPct val="100000"/>
              </a:lnSpc>
              <a:spcBef>
                <a:spcPts val="1155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m/s</a:t>
            </a:r>
            <a:endParaRPr sz="2400" dirty="0">
              <a:latin typeface="Times New Roman"/>
              <a:cs typeface="Times New Roman"/>
            </a:endParaRPr>
          </a:p>
          <a:p>
            <a:pPr marL="688975" indent="-676910">
              <a:lnSpc>
                <a:spcPct val="100000"/>
              </a:lnSpc>
              <a:spcBef>
                <a:spcPts val="1150"/>
              </a:spcBef>
              <a:buAutoNum type="alphaUcPeriod"/>
              <a:tabLst>
                <a:tab pos="688975" algn="l"/>
                <a:tab pos="689610" algn="l"/>
              </a:tabLst>
            </a:pPr>
            <a:r>
              <a:rPr sz="2400" spc="-15" dirty="0">
                <a:latin typeface="Arial"/>
                <a:cs typeface="Arial"/>
              </a:rPr>
              <a:t>There’s </a:t>
            </a:r>
            <a:r>
              <a:rPr sz="2400" spc="-5" dirty="0">
                <a:latin typeface="Arial"/>
                <a:cs typeface="Arial"/>
              </a:rPr>
              <a:t>not enough information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tell.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478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19787" y="2341981"/>
            <a:ext cx="4722435" cy="1533361"/>
          </a:xfrm>
          <a:prstGeom prst="rect">
            <a:avLst/>
          </a:prstGeom>
        </p:spPr>
      </p:pic>
      <p:sp>
        <p:nvSpPr>
          <p:cNvPr id="16" name="object 4"/>
          <p:cNvSpPr txBox="1"/>
          <p:nvPr/>
        </p:nvSpPr>
        <p:spPr>
          <a:xfrm>
            <a:off x="2222245" y="1178178"/>
            <a:ext cx="4679315" cy="489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two </a:t>
            </a:r>
            <a:r>
              <a:rPr sz="2600" spc="5" dirty="0">
                <a:latin typeface="Arial"/>
                <a:cs typeface="Arial"/>
              </a:rPr>
              <a:t>boxes </a:t>
            </a:r>
            <a:r>
              <a:rPr sz="2600" dirty="0">
                <a:latin typeface="Arial"/>
                <a:cs typeface="Arial"/>
              </a:rPr>
              <a:t>are sliding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along  a frictionless surface. </a:t>
            </a:r>
            <a:r>
              <a:rPr sz="2600" spc="5" dirty="0">
                <a:latin typeface="Arial"/>
                <a:cs typeface="Arial"/>
              </a:rPr>
              <a:t>They  </a:t>
            </a:r>
            <a:r>
              <a:rPr sz="2600" dirty="0">
                <a:latin typeface="Arial"/>
                <a:cs typeface="Arial"/>
              </a:rPr>
              <a:t>collide </a:t>
            </a:r>
            <a:r>
              <a:rPr sz="2600" spc="5" dirty="0">
                <a:latin typeface="Arial"/>
                <a:cs typeface="Arial"/>
              </a:rPr>
              <a:t>and </a:t>
            </a:r>
            <a:r>
              <a:rPr sz="2600" dirty="0">
                <a:latin typeface="Arial"/>
                <a:cs typeface="Arial"/>
              </a:rPr>
              <a:t>stick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15" dirty="0">
                <a:latin typeface="Arial"/>
                <a:cs typeface="Arial"/>
              </a:rPr>
              <a:t>together.</a:t>
            </a:r>
            <a:endParaRPr sz="2600" dirty="0">
              <a:latin typeface="Arial"/>
              <a:cs typeface="Arial"/>
            </a:endParaRPr>
          </a:p>
          <a:p>
            <a:pPr marL="12700" marR="486409">
              <a:lnSpc>
                <a:spcPts val="3120"/>
              </a:lnSpc>
              <a:spcBef>
                <a:spcPts val="100"/>
              </a:spcBef>
            </a:pPr>
            <a:r>
              <a:rPr sz="2600" dirty="0">
                <a:latin typeface="Arial"/>
                <a:cs typeface="Arial"/>
              </a:rPr>
              <a:t>Afterward, the velocity of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</a:t>
            </a:r>
            <a:r>
              <a:rPr sz="2600" spc="-5" dirty="0">
                <a:latin typeface="Arial"/>
                <a:cs typeface="Arial"/>
              </a:rPr>
              <a:t>two </a:t>
            </a:r>
            <a:r>
              <a:rPr sz="2600" spc="5" dirty="0">
                <a:latin typeface="Arial"/>
                <a:cs typeface="Arial"/>
              </a:rPr>
              <a:t>boxes</a:t>
            </a:r>
            <a:r>
              <a:rPr sz="2600" spc="-1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is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00" dirty="0">
              <a:latin typeface="Arial"/>
              <a:cs typeface="Arial"/>
            </a:endParaRPr>
          </a:p>
          <a:p>
            <a:pPr marL="693420" indent="-681355">
              <a:lnSpc>
                <a:spcPct val="100000"/>
              </a:lnSpc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10" dirty="0">
                <a:latin typeface="Times New Roman"/>
                <a:cs typeface="Times New Roman"/>
              </a:rPr>
              <a:t>m/s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left.</a:t>
            </a:r>
            <a:endParaRPr sz="2400" dirty="0">
              <a:latin typeface="Arial"/>
              <a:cs typeface="Arial"/>
            </a:endParaRPr>
          </a:p>
          <a:p>
            <a:pPr marL="693420" indent="-681355">
              <a:lnSpc>
                <a:spcPct val="100000"/>
              </a:lnSpc>
              <a:spcBef>
                <a:spcPts val="1150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1 </a:t>
            </a:r>
            <a:r>
              <a:rPr sz="2400" spc="-10" dirty="0">
                <a:latin typeface="Times New Roman"/>
                <a:cs typeface="Times New Roman"/>
              </a:rPr>
              <a:t>m/s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left.</a:t>
            </a:r>
            <a:endParaRPr sz="2400" dirty="0">
              <a:latin typeface="Arial"/>
              <a:cs typeface="Arial"/>
            </a:endParaRPr>
          </a:p>
          <a:p>
            <a:pPr marL="693420" indent="-681355">
              <a:lnSpc>
                <a:spcPct val="100000"/>
              </a:lnSpc>
              <a:spcBef>
                <a:spcPts val="1155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0 </a:t>
            </a:r>
            <a:r>
              <a:rPr sz="2400" spc="-5" dirty="0">
                <a:latin typeface="Times New Roman"/>
                <a:cs typeface="Times New Roman"/>
              </a:rPr>
              <a:t>m/s</a:t>
            </a:r>
            <a:r>
              <a:rPr sz="2400" spc="-5" dirty="0">
                <a:latin typeface="Arial"/>
                <a:cs typeface="Arial"/>
              </a:rPr>
              <a:t>, at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rest.</a:t>
            </a:r>
            <a:endParaRPr sz="2400" dirty="0">
              <a:latin typeface="Arial"/>
              <a:cs typeface="Arial"/>
            </a:endParaRPr>
          </a:p>
          <a:p>
            <a:pPr marL="693420" indent="-681355">
              <a:lnSpc>
                <a:spcPct val="100000"/>
              </a:lnSpc>
              <a:spcBef>
                <a:spcPts val="1150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1 </a:t>
            </a:r>
            <a:r>
              <a:rPr sz="2400" spc="-10" dirty="0">
                <a:latin typeface="Times New Roman"/>
                <a:cs typeface="Times New Roman"/>
              </a:rPr>
              <a:t>m/s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right.</a:t>
            </a:r>
            <a:endParaRPr sz="2400" dirty="0">
              <a:latin typeface="Arial"/>
              <a:cs typeface="Arial"/>
            </a:endParaRPr>
          </a:p>
          <a:p>
            <a:pPr marL="693420" indent="-681355">
              <a:lnSpc>
                <a:spcPct val="100000"/>
              </a:lnSpc>
              <a:spcBef>
                <a:spcPts val="1155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2 </a:t>
            </a:r>
            <a:r>
              <a:rPr sz="2400" spc="-10" dirty="0">
                <a:latin typeface="Times New Roman"/>
                <a:cs typeface="Times New Roman"/>
              </a:rPr>
              <a:t>m/s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right.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691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ject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8254" y="3716337"/>
            <a:ext cx="8534399" cy="2048254"/>
          </a:xfrm>
          <a:prstGeom prst="rect">
            <a:avLst/>
          </a:prstGeom>
        </p:spPr>
      </p:pic>
      <p:sp>
        <p:nvSpPr>
          <p:cNvPr id="18" name="object 5"/>
          <p:cNvSpPr txBox="1">
            <a:spLocks/>
          </p:cNvSpPr>
          <p:nvPr/>
        </p:nvSpPr>
        <p:spPr>
          <a:xfrm>
            <a:off x="1882775" y="1230376"/>
            <a:ext cx="8331200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790" marR="155575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D" dirty="0"/>
              <a:t>A </a:t>
            </a:r>
            <a:r>
              <a:rPr lang="en-ID" spc="5" dirty="0"/>
              <a:t>200 </a:t>
            </a:r>
            <a:r>
              <a:rPr lang="en-ID" dirty="0"/>
              <a:t>g ball </a:t>
            </a:r>
            <a:r>
              <a:rPr lang="en-ID" spc="5" dirty="0"/>
              <a:t>moves </a:t>
            </a:r>
            <a:r>
              <a:rPr lang="en-ID" spc="-5" dirty="0"/>
              <a:t>to </a:t>
            </a:r>
            <a:r>
              <a:rPr lang="en-ID" dirty="0"/>
              <a:t>the right at 2.0 m/s. </a:t>
            </a:r>
            <a:r>
              <a:rPr lang="en-ID" spc="-5" dirty="0"/>
              <a:t>It </a:t>
            </a:r>
            <a:r>
              <a:rPr lang="en-ID" spc="5" dirty="0"/>
              <a:t>has </a:t>
            </a:r>
            <a:r>
              <a:rPr lang="en-ID" dirty="0"/>
              <a:t>a  head-on, perfectly elastic collision </a:t>
            </a:r>
            <a:r>
              <a:rPr lang="en-ID" spc="-5" dirty="0"/>
              <a:t>with </a:t>
            </a:r>
            <a:r>
              <a:rPr lang="en-ID" dirty="0"/>
              <a:t>a </a:t>
            </a:r>
            <a:r>
              <a:rPr lang="en-ID" spc="5" dirty="0"/>
              <a:t>100 </a:t>
            </a:r>
            <a:r>
              <a:rPr lang="en-ID" dirty="0"/>
              <a:t>g ball that  </a:t>
            </a:r>
            <a:r>
              <a:rPr lang="en-ID" spc="-5" dirty="0"/>
              <a:t>is </a:t>
            </a:r>
            <a:r>
              <a:rPr lang="en-ID" dirty="0"/>
              <a:t>moving toward </a:t>
            </a:r>
            <a:r>
              <a:rPr lang="en-ID" spc="-5" dirty="0"/>
              <a:t>it </a:t>
            </a:r>
            <a:r>
              <a:rPr lang="en-ID" dirty="0"/>
              <a:t>at 3.0 m/s. What are the final  velocities of both</a:t>
            </a:r>
            <a:r>
              <a:rPr lang="en-ID" spc="-30" dirty="0"/>
              <a:t> </a:t>
            </a:r>
            <a:r>
              <a:rPr lang="en-ID" dirty="0"/>
              <a:t>balls?</a:t>
            </a:r>
          </a:p>
        </p:txBody>
      </p:sp>
    </p:spTree>
    <p:extLst>
      <p:ext uri="{BB962C8B-B14F-4D97-AF65-F5344CB8AC3E}">
        <p14:creationId xmlns:p14="http://schemas.microsoft.com/office/powerpoint/2010/main" val="141429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34050" y="2314415"/>
            <a:ext cx="4838699" cy="1563097"/>
          </a:xfrm>
          <a:prstGeom prst="rect">
            <a:avLst/>
          </a:prstGeom>
        </p:spPr>
      </p:pic>
      <p:sp>
        <p:nvSpPr>
          <p:cNvPr id="16" name="object 4"/>
          <p:cNvSpPr txBox="1"/>
          <p:nvPr/>
        </p:nvSpPr>
        <p:spPr>
          <a:xfrm>
            <a:off x="2031745" y="1175003"/>
            <a:ext cx="6624320" cy="4890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 marR="5080">
              <a:lnSpc>
                <a:spcPct val="100000"/>
              </a:lnSpc>
              <a:spcBef>
                <a:spcPts val="105"/>
              </a:spcBef>
            </a:pPr>
            <a:r>
              <a:rPr sz="2600" spc="5" dirty="0">
                <a:latin typeface="Arial"/>
                <a:cs typeface="Arial"/>
              </a:rPr>
              <a:t>The </a:t>
            </a:r>
            <a:r>
              <a:rPr sz="2600" spc="-5" dirty="0">
                <a:latin typeface="Arial"/>
                <a:cs typeface="Arial"/>
              </a:rPr>
              <a:t>two </a:t>
            </a:r>
            <a:r>
              <a:rPr sz="2600" spc="5" dirty="0">
                <a:latin typeface="Arial"/>
                <a:cs typeface="Arial"/>
              </a:rPr>
              <a:t>boxes </a:t>
            </a:r>
            <a:r>
              <a:rPr sz="2600" dirty="0">
                <a:latin typeface="Arial"/>
                <a:cs typeface="Arial"/>
              </a:rPr>
              <a:t>are on a frictionless surface.  </a:t>
            </a:r>
            <a:r>
              <a:rPr sz="2600" spc="5" dirty="0">
                <a:latin typeface="Arial"/>
                <a:cs typeface="Arial"/>
              </a:rPr>
              <a:t>They had been </a:t>
            </a:r>
            <a:r>
              <a:rPr sz="2600" spc="-5" dirty="0">
                <a:latin typeface="Arial"/>
                <a:cs typeface="Arial"/>
              </a:rPr>
              <a:t>sitting </a:t>
            </a:r>
            <a:r>
              <a:rPr sz="2600" dirty="0">
                <a:latin typeface="Arial"/>
                <a:cs typeface="Arial"/>
              </a:rPr>
              <a:t>together at rest, </a:t>
            </a:r>
            <a:r>
              <a:rPr sz="2600" spc="5" dirty="0">
                <a:latin typeface="Arial"/>
                <a:cs typeface="Arial"/>
              </a:rPr>
              <a:t>but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an  </a:t>
            </a:r>
            <a:r>
              <a:rPr sz="2600" dirty="0">
                <a:latin typeface="Arial"/>
                <a:cs typeface="Arial"/>
              </a:rPr>
              <a:t>explosion between them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has</a:t>
            </a:r>
            <a:endParaRPr sz="2600" dirty="0">
              <a:latin typeface="Arial"/>
              <a:cs typeface="Arial"/>
            </a:endParaRPr>
          </a:p>
          <a:p>
            <a:pPr marL="23495" marR="2379345">
              <a:lnSpc>
                <a:spcPts val="3110"/>
              </a:lnSpc>
              <a:spcBef>
                <a:spcPts val="110"/>
              </a:spcBef>
            </a:pPr>
            <a:r>
              <a:rPr sz="2600" dirty="0">
                <a:latin typeface="Arial"/>
                <a:cs typeface="Arial"/>
              </a:rPr>
              <a:t>just </a:t>
            </a:r>
            <a:r>
              <a:rPr sz="2600" spc="5" dirty="0">
                <a:latin typeface="Arial"/>
                <a:cs typeface="Arial"/>
              </a:rPr>
              <a:t>pushed </a:t>
            </a:r>
            <a:r>
              <a:rPr sz="2600" dirty="0">
                <a:latin typeface="Arial"/>
                <a:cs typeface="Arial"/>
              </a:rPr>
              <a:t>them apart.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spc="5" dirty="0">
                <a:latin typeface="Arial"/>
                <a:cs typeface="Arial"/>
              </a:rPr>
              <a:t>How  </a:t>
            </a:r>
            <a:r>
              <a:rPr sz="2600" dirty="0">
                <a:latin typeface="Arial"/>
                <a:cs typeface="Arial"/>
              </a:rPr>
              <a:t>fast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the </a:t>
            </a:r>
            <a:r>
              <a:rPr sz="2600" dirty="0">
                <a:latin typeface="Times New Roman"/>
                <a:cs typeface="Times New Roman"/>
              </a:rPr>
              <a:t>2 kg </a:t>
            </a:r>
            <a:r>
              <a:rPr sz="2600" spc="5" dirty="0">
                <a:latin typeface="Arial"/>
                <a:cs typeface="Arial"/>
              </a:rPr>
              <a:t>box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going?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 dirty="0">
              <a:latin typeface="Arial"/>
              <a:cs typeface="Arial"/>
            </a:endParaRPr>
          </a:p>
          <a:p>
            <a:pPr marL="693420" indent="-681355">
              <a:lnSpc>
                <a:spcPct val="100000"/>
              </a:lnSpc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m/s</a:t>
            </a:r>
            <a:endParaRPr sz="2400" dirty="0">
              <a:latin typeface="Times New Roman"/>
              <a:cs typeface="Times New Roman"/>
            </a:endParaRPr>
          </a:p>
          <a:p>
            <a:pPr marL="693420" indent="-681355">
              <a:lnSpc>
                <a:spcPct val="100000"/>
              </a:lnSpc>
              <a:spcBef>
                <a:spcPts val="1150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m/s</a:t>
            </a:r>
            <a:endParaRPr sz="2400" dirty="0">
              <a:latin typeface="Times New Roman"/>
              <a:cs typeface="Times New Roman"/>
            </a:endParaRPr>
          </a:p>
          <a:p>
            <a:pPr marL="693420" indent="-681355">
              <a:lnSpc>
                <a:spcPct val="100000"/>
              </a:lnSpc>
              <a:spcBef>
                <a:spcPts val="1155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m/s</a:t>
            </a:r>
            <a:endParaRPr sz="2400" dirty="0">
              <a:latin typeface="Times New Roman"/>
              <a:cs typeface="Times New Roman"/>
            </a:endParaRPr>
          </a:p>
          <a:p>
            <a:pPr marL="693420" indent="-681355">
              <a:lnSpc>
                <a:spcPct val="100000"/>
              </a:lnSpc>
              <a:spcBef>
                <a:spcPts val="1150"/>
              </a:spcBef>
              <a:buFont typeface="Arial"/>
              <a:buAutoNum type="alphaUcPeriod"/>
              <a:tabLst>
                <a:tab pos="693420" algn="l"/>
                <a:tab pos="694055" algn="l"/>
              </a:tabLst>
            </a:pPr>
            <a:r>
              <a:rPr sz="2400" dirty="0">
                <a:latin typeface="Times New Roman"/>
                <a:cs typeface="Times New Roman"/>
              </a:rPr>
              <a:t>8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m/s</a:t>
            </a:r>
            <a:endParaRPr sz="2400" dirty="0">
              <a:latin typeface="Times New Roman"/>
              <a:cs typeface="Times New Roman"/>
            </a:endParaRPr>
          </a:p>
          <a:p>
            <a:pPr marL="609600" indent="-597535">
              <a:lnSpc>
                <a:spcPct val="100000"/>
              </a:lnSpc>
              <a:spcBef>
                <a:spcPts val="1155"/>
              </a:spcBef>
              <a:buAutoNum type="alphaUcPeriod"/>
              <a:tabLst>
                <a:tab pos="609600" algn="l"/>
                <a:tab pos="610235" algn="l"/>
              </a:tabLst>
            </a:pPr>
            <a:r>
              <a:rPr sz="2400" spc="-15" dirty="0">
                <a:latin typeface="Arial"/>
                <a:cs typeface="Arial"/>
              </a:rPr>
              <a:t>There’s </a:t>
            </a:r>
            <a:r>
              <a:rPr sz="2400" spc="-5" dirty="0">
                <a:latin typeface="Arial"/>
                <a:cs typeface="Arial"/>
              </a:rPr>
              <a:t>not enough information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tell.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57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2"/>
          <p:cNvSpPr txBox="1"/>
          <p:nvPr/>
        </p:nvSpPr>
        <p:spPr>
          <a:xfrm>
            <a:off x="1835150" y="1101278"/>
            <a:ext cx="7671434" cy="450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latin typeface="Arial"/>
                <a:cs typeface="Arial"/>
              </a:rPr>
              <a:t>A cart is rolling </a:t>
            </a:r>
            <a:r>
              <a:rPr sz="2500" dirty="0">
                <a:latin typeface="Arial"/>
                <a:cs typeface="Arial"/>
              </a:rPr>
              <a:t>at </a:t>
            </a:r>
            <a:r>
              <a:rPr sz="2500" spc="-5" dirty="0">
                <a:latin typeface="Times New Roman"/>
                <a:cs typeface="Times New Roman"/>
              </a:rPr>
              <a:t>5 </a:t>
            </a:r>
            <a:r>
              <a:rPr sz="2500" spc="-10" dirty="0">
                <a:latin typeface="Times New Roman"/>
                <a:cs typeface="Times New Roman"/>
              </a:rPr>
              <a:t>m/s. </a:t>
            </a:r>
            <a:r>
              <a:rPr sz="2500" spc="-5" dirty="0">
                <a:latin typeface="Arial"/>
                <a:cs typeface="Arial"/>
              </a:rPr>
              <a:t>A </a:t>
            </a:r>
            <a:r>
              <a:rPr sz="2500" dirty="0">
                <a:latin typeface="Arial"/>
                <a:cs typeface="Arial"/>
              </a:rPr>
              <a:t>heavy </a:t>
            </a:r>
            <a:r>
              <a:rPr sz="2500" spc="-5" dirty="0">
                <a:latin typeface="Arial"/>
                <a:cs typeface="Arial"/>
              </a:rPr>
              <a:t>lead weight is  </a:t>
            </a:r>
            <a:r>
              <a:rPr sz="2500" dirty="0">
                <a:latin typeface="Arial"/>
                <a:cs typeface="Arial"/>
              </a:rPr>
              <a:t>suspended by </a:t>
            </a:r>
            <a:r>
              <a:rPr sz="2500" spc="-5" dirty="0">
                <a:latin typeface="Arial"/>
                <a:cs typeface="Arial"/>
              </a:rPr>
              <a:t>a thread </a:t>
            </a:r>
            <a:r>
              <a:rPr sz="2500" dirty="0">
                <a:latin typeface="Arial"/>
                <a:cs typeface="Arial"/>
              </a:rPr>
              <a:t>beneath </a:t>
            </a:r>
            <a:r>
              <a:rPr sz="2500" spc="-5" dirty="0">
                <a:latin typeface="Arial"/>
                <a:cs typeface="Arial"/>
              </a:rPr>
              <a:t>the cart. </a:t>
            </a:r>
            <a:r>
              <a:rPr sz="2500" dirty="0">
                <a:latin typeface="Arial"/>
                <a:cs typeface="Arial"/>
              </a:rPr>
              <a:t>Suddenly the  </a:t>
            </a:r>
            <a:r>
              <a:rPr sz="2500" spc="-5" dirty="0">
                <a:latin typeface="Arial"/>
                <a:cs typeface="Arial"/>
              </a:rPr>
              <a:t>thread breaks </a:t>
            </a:r>
            <a:r>
              <a:rPr sz="2500" dirty="0">
                <a:latin typeface="Arial"/>
                <a:cs typeface="Arial"/>
              </a:rPr>
              <a:t>and</a:t>
            </a:r>
            <a:r>
              <a:rPr sz="2500" spc="15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the</a:t>
            </a:r>
          </a:p>
          <a:p>
            <a:pPr marL="12700" marR="4193540">
              <a:lnSpc>
                <a:spcPct val="110000"/>
              </a:lnSpc>
            </a:pPr>
            <a:r>
              <a:rPr sz="2500" spc="-5" dirty="0">
                <a:latin typeface="Arial"/>
                <a:cs typeface="Arial"/>
              </a:rPr>
              <a:t>weight falls. Immediately  afterward, the</a:t>
            </a:r>
            <a:r>
              <a:rPr sz="2500" spc="10" dirty="0">
                <a:latin typeface="Arial"/>
                <a:cs typeface="Arial"/>
              </a:rPr>
              <a:t> </a:t>
            </a:r>
            <a:r>
              <a:rPr sz="2500" dirty="0">
                <a:latin typeface="Arial"/>
                <a:cs typeface="Arial"/>
              </a:rPr>
              <a:t>speed</a:t>
            </a: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500" dirty="0">
                <a:latin typeface="Arial"/>
                <a:cs typeface="Arial"/>
              </a:rPr>
              <a:t>of </a:t>
            </a:r>
            <a:r>
              <a:rPr sz="2500" spc="-5" dirty="0">
                <a:latin typeface="Arial"/>
                <a:cs typeface="Arial"/>
              </a:rPr>
              <a:t>the cart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is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 dirty="0">
              <a:latin typeface="Arial"/>
              <a:cs typeface="Arial"/>
            </a:endParaRPr>
          </a:p>
          <a:p>
            <a:pPr marL="615950" indent="-598170">
              <a:lnSpc>
                <a:spcPct val="100000"/>
              </a:lnSpc>
              <a:buAutoNum type="alphaUcPeriod"/>
              <a:tabLst>
                <a:tab pos="615950" algn="l"/>
                <a:tab pos="616585" algn="l"/>
              </a:tabLst>
            </a:pPr>
            <a:r>
              <a:rPr sz="2300" dirty="0">
                <a:latin typeface="Arial"/>
                <a:cs typeface="Arial"/>
              </a:rPr>
              <a:t>Less than </a:t>
            </a:r>
            <a:r>
              <a:rPr sz="2300" dirty="0">
                <a:latin typeface="Times New Roman"/>
                <a:cs typeface="Times New Roman"/>
              </a:rPr>
              <a:t>5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m/s</a:t>
            </a:r>
            <a:endParaRPr sz="2300" dirty="0">
              <a:latin typeface="Times New Roman"/>
              <a:cs typeface="Times New Roman"/>
            </a:endParaRPr>
          </a:p>
          <a:p>
            <a:pPr marL="615950" indent="-598170">
              <a:lnSpc>
                <a:spcPct val="100000"/>
              </a:lnSpc>
              <a:spcBef>
                <a:spcPts val="1655"/>
              </a:spcBef>
              <a:buAutoNum type="alphaUcPeriod"/>
              <a:tabLst>
                <a:tab pos="615950" algn="l"/>
                <a:tab pos="616585" algn="l"/>
              </a:tabLst>
            </a:pPr>
            <a:r>
              <a:rPr sz="2300" dirty="0">
                <a:latin typeface="Arial"/>
                <a:cs typeface="Arial"/>
              </a:rPr>
              <a:t>Still </a:t>
            </a:r>
            <a:r>
              <a:rPr sz="2300" dirty="0">
                <a:latin typeface="Times New Roman"/>
                <a:cs typeface="Times New Roman"/>
              </a:rPr>
              <a:t>5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m/s</a:t>
            </a:r>
            <a:endParaRPr sz="2300" dirty="0">
              <a:latin typeface="Times New Roman"/>
              <a:cs typeface="Times New Roman"/>
            </a:endParaRPr>
          </a:p>
          <a:p>
            <a:pPr marL="615950" indent="-598170">
              <a:lnSpc>
                <a:spcPct val="100000"/>
              </a:lnSpc>
              <a:spcBef>
                <a:spcPts val="1655"/>
              </a:spcBef>
              <a:buAutoNum type="alphaUcPeriod"/>
              <a:tabLst>
                <a:tab pos="615950" algn="l"/>
                <a:tab pos="616585" algn="l"/>
              </a:tabLst>
            </a:pPr>
            <a:r>
              <a:rPr sz="2300" dirty="0">
                <a:latin typeface="Arial"/>
                <a:cs typeface="Arial"/>
              </a:rPr>
              <a:t>More than </a:t>
            </a:r>
            <a:r>
              <a:rPr sz="2300" dirty="0">
                <a:latin typeface="Times New Roman"/>
                <a:cs typeface="Times New Roman"/>
              </a:rPr>
              <a:t>5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m/s</a:t>
            </a:r>
            <a:endParaRPr sz="2300" dirty="0">
              <a:latin typeface="Times New Roman"/>
              <a:cs typeface="Times New Roman"/>
            </a:endParaRPr>
          </a:p>
        </p:txBody>
      </p:sp>
      <p:pic>
        <p:nvPicPr>
          <p:cNvPr id="16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09196" y="2423794"/>
            <a:ext cx="4449227" cy="1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3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Apakah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momentum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kekal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8038519" cy="3923684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Momentum total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terisolasi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b="1" dirty="0" err="1"/>
              <a:t>kekal</a:t>
            </a:r>
            <a:r>
              <a:rPr lang="en-ID" b="1" dirty="0"/>
              <a:t> </a:t>
            </a:r>
            <a:r>
              <a:rPr lang="en-ID" dirty="0"/>
              <a:t>(conserved). </a:t>
            </a:r>
          </a:p>
          <a:p>
            <a:pPr marL="0" indent="0">
              <a:buNone/>
            </a:pPr>
            <a:r>
              <a:rPr lang="en-ID" dirty="0" err="1"/>
              <a:t>Partikel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terisolasi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partikel</a:t>
            </a:r>
            <a:r>
              <a:rPr lang="en-ID" dirty="0"/>
              <a:t>,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lingkungan</a:t>
            </a:r>
            <a:r>
              <a:rPr lang="en-ID" dirty="0"/>
              <a:t>.  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Bagaimanapun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partikelnya</a:t>
            </a:r>
            <a:r>
              <a:rPr lang="en-ID" dirty="0"/>
              <a:t>, </a:t>
            </a:r>
          </a:p>
          <a:p>
            <a:pPr marL="0" indent="0">
              <a:buNone/>
            </a:pPr>
            <a:r>
              <a:rPr lang="en-ID" b="1" dirty="0"/>
              <a:t>momentum </a:t>
            </a:r>
            <a:r>
              <a:rPr lang="en-ID" b="1" dirty="0" err="1"/>
              <a:t>awal</a:t>
            </a:r>
            <a:r>
              <a:rPr lang="en-ID" b="1" dirty="0"/>
              <a:t> = momentum </a:t>
            </a:r>
            <a:r>
              <a:rPr lang="en-ID" b="1" dirty="0" err="1"/>
              <a:t>akhir</a:t>
            </a:r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ject 3"/>
          <p:cNvPicPr/>
          <p:nvPr/>
        </p:nvPicPr>
        <p:blipFill rotWithShape="1">
          <a:blip r:embed="rId4" cstate="print"/>
          <a:srcRect l="66049" t="10870" b="24331"/>
          <a:stretch/>
        </p:blipFill>
        <p:spPr>
          <a:xfrm>
            <a:off x="8610600" y="2123394"/>
            <a:ext cx="290169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38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Bagaimana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momentum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diterapkan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pada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tumbukan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1" y="2253279"/>
            <a:ext cx="7848019" cy="3923684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Penerapan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kekekalan</a:t>
            </a:r>
            <a:r>
              <a:rPr lang="en-ID" dirty="0"/>
              <a:t> momentum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b="1" dirty="0" err="1"/>
              <a:t>tumbukan</a:t>
            </a:r>
            <a:r>
              <a:rPr lang="en-ID" dirty="0"/>
              <a:t>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ID" dirty="0" err="1"/>
              <a:t>Tumbukan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lenting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. 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b="1" dirty="0">
                <a:solidFill>
                  <a:srgbClr val="FF0000"/>
                </a:solidFill>
              </a:rPr>
              <a:t>momentum </a:t>
            </a:r>
            <a:r>
              <a:rPr lang="en-ID" b="1" dirty="0" err="1">
                <a:solidFill>
                  <a:srgbClr val="FF0000"/>
                </a:solidFill>
              </a:rPr>
              <a:t>kekal</a:t>
            </a:r>
            <a:r>
              <a:rPr lang="en-ID" b="1" dirty="0">
                <a:solidFill>
                  <a:srgbClr val="FF0000"/>
                </a:solidFill>
              </a:rPr>
              <a:t>, </a:t>
            </a:r>
            <a:r>
              <a:rPr lang="en-ID" b="1" dirty="0" err="1">
                <a:solidFill>
                  <a:srgbClr val="FF0000"/>
                </a:solidFill>
              </a:rPr>
              <a:t>energi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tidak</a:t>
            </a:r>
            <a:r>
              <a:rPr lang="en-ID" b="1" dirty="0">
                <a:solidFill>
                  <a:srgbClr val="FF0000"/>
                </a:solidFill>
              </a:rPr>
              <a:t> </a:t>
            </a:r>
            <a:r>
              <a:rPr lang="en-ID" b="1" dirty="0" err="1">
                <a:solidFill>
                  <a:srgbClr val="FF0000"/>
                </a:solidFill>
              </a:rPr>
              <a:t>kekal</a:t>
            </a:r>
            <a:endParaRPr lang="en-ID" b="1" dirty="0">
              <a:solidFill>
                <a:srgbClr val="FF0000"/>
              </a:solidFill>
            </a:endParaRPr>
          </a:p>
          <a:p>
            <a:pPr marL="514350" indent="-514350">
              <a:buAutoNum type="arabicPeriod" startAt="2"/>
            </a:pPr>
            <a:r>
              <a:rPr lang="en-ID" dirty="0" err="1"/>
              <a:t>Tumbukan</a:t>
            </a:r>
            <a:r>
              <a:rPr lang="en-ID" dirty="0"/>
              <a:t> </a:t>
            </a:r>
            <a:r>
              <a:rPr lang="en-ID" dirty="0" err="1"/>
              <a:t>lenting</a:t>
            </a:r>
            <a:r>
              <a:rPr lang="en-ID" dirty="0"/>
              <a:t> </a:t>
            </a:r>
            <a:r>
              <a:rPr lang="en-ID" dirty="0" err="1"/>
              <a:t>sempurna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	</a:t>
            </a:r>
            <a:r>
              <a:rPr lang="en-ID" b="1" dirty="0" err="1">
                <a:solidFill>
                  <a:srgbClr val="0070C0"/>
                </a:solidFill>
              </a:rPr>
              <a:t>baik</a:t>
            </a:r>
            <a:r>
              <a:rPr lang="en-ID" b="1" dirty="0">
                <a:solidFill>
                  <a:srgbClr val="0070C0"/>
                </a:solidFill>
              </a:rPr>
              <a:t> momentum </a:t>
            </a:r>
            <a:r>
              <a:rPr lang="en-ID" b="1" dirty="0" err="1">
                <a:solidFill>
                  <a:srgbClr val="0070C0"/>
                </a:solidFill>
              </a:rPr>
              <a:t>maupun</a:t>
            </a:r>
            <a:r>
              <a:rPr lang="en-ID" b="1" dirty="0">
                <a:solidFill>
                  <a:srgbClr val="0070C0"/>
                </a:solidFill>
              </a:rPr>
              <a:t> </a:t>
            </a:r>
            <a:r>
              <a:rPr lang="en-ID" b="1" dirty="0" err="1">
                <a:solidFill>
                  <a:srgbClr val="0070C0"/>
                </a:solidFill>
              </a:rPr>
              <a:t>energi</a:t>
            </a:r>
            <a:r>
              <a:rPr lang="en-ID" b="1" dirty="0">
                <a:solidFill>
                  <a:srgbClr val="0070C0"/>
                </a:solidFill>
              </a:rPr>
              <a:t> </a:t>
            </a:r>
            <a:r>
              <a:rPr lang="en-ID" b="1" dirty="0" err="1">
                <a:solidFill>
                  <a:srgbClr val="0070C0"/>
                </a:solidFill>
              </a:rPr>
              <a:t>kekal</a:t>
            </a:r>
            <a:endParaRPr lang="en-ID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3"/>
          <p:cNvPicPr/>
          <p:nvPr/>
        </p:nvPicPr>
        <p:blipFill rotWithShape="1">
          <a:blip r:embed="rId5" cstate="print"/>
          <a:srcRect l="64265" t="24800"/>
          <a:stretch/>
        </p:blipFill>
        <p:spPr>
          <a:xfrm>
            <a:off x="8266728" y="2253279"/>
            <a:ext cx="3054095" cy="286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Dimana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momentum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diterapkan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82" y="2253279"/>
            <a:ext cx="6695494" cy="3923684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hukum</a:t>
            </a:r>
            <a:r>
              <a:rPr lang="en-ID" dirty="0"/>
              <a:t> </a:t>
            </a:r>
            <a:r>
              <a:rPr lang="en-ID" dirty="0" err="1"/>
              <a:t>kekekalan</a:t>
            </a:r>
            <a:r>
              <a:rPr lang="en-ID" dirty="0"/>
              <a:t> momentum</a:t>
            </a:r>
          </a:p>
          <a:p>
            <a:r>
              <a:rPr lang="en-ID" dirty="0" err="1"/>
              <a:t>Ledakan</a:t>
            </a:r>
            <a:r>
              <a:rPr lang="en-ID" dirty="0"/>
              <a:t> (explosion).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singkat</a:t>
            </a:r>
            <a:r>
              <a:rPr lang="en-ID" dirty="0"/>
              <a:t> yang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objek</a:t>
            </a:r>
            <a:endParaRPr lang="en-ID" dirty="0"/>
          </a:p>
          <a:p>
            <a:r>
              <a:rPr lang="en-ID" dirty="0" err="1"/>
              <a:t>Pelepasan</a:t>
            </a:r>
            <a:r>
              <a:rPr lang="en-ID" dirty="0"/>
              <a:t> </a:t>
            </a:r>
            <a:r>
              <a:rPr lang="en-ID" dirty="0" err="1"/>
              <a:t>roket</a:t>
            </a:r>
            <a:r>
              <a:rPr lang="en-ID" dirty="0"/>
              <a:t> (rocket propulsion). </a:t>
            </a:r>
            <a:r>
              <a:rPr lang="en-ID" dirty="0" err="1"/>
              <a:t>Meningkatnya</a:t>
            </a:r>
            <a:r>
              <a:rPr lang="en-ID" dirty="0"/>
              <a:t> </a:t>
            </a:r>
            <a:r>
              <a:rPr lang="en-ID" dirty="0" err="1"/>
              <a:t>kecepatan</a:t>
            </a:r>
            <a:r>
              <a:rPr lang="en-ID" dirty="0"/>
              <a:t> </a:t>
            </a:r>
            <a:r>
              <a:rPr lang="en-ID" dirty="0" err="1"/>
              <a:t>roket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memisahkan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massa</a:t>
            </a:r>
            <a:r>
              <a:rPr lang="en-ID" dirty="0"/>
              <a:t>. 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bject 3"/>
          <p:cNvSpPr/>
          <p:nvPr/>
        </p:nvSpPr>
        <p:spPr>
          <a:xfrm>
            <a:off x="7402617" y="166037"/>
            <a:ext cx="2267329" cy="2756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3"/>
          <p:cNvPicPr/>
          <p:nvPr/>
        </p:nvPicPr>
        <p:blipFill rotWithShape="1">
          <a:blip r:embed="rId6" cstate="print"/>
          <a:srcRect l="72393" t="25443" b="3763"/>
          <a:stretch/>
        </p:blipFill>
        <p:spPr>
          <a:xfrm>
            <a:off x="9089616" y="3181317"/>
            <a:ext cx="2356103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Tumbukan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9032" y="2253279"/>
            <a:ext cx="7450110" cy="3923684"/>
          </a:xfrm>
        </p:spPr>
        <p:txBody>
          <a:bodyPr/>
          <a:lstStyle/>
          <a:p>
            <a:r>
              <a:rPr lang="en-ID" b="1" dirty="0" err="1"/>
              <a:t>Tumbukan</a:t>
            </a:r>
            <a:r>
              <a:rPr lang="en-ID" dirty="0"/>
              <a:t>.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tempo yang </a:t>
            </a:r>
            <a:r>
              <a:rPr lang="en-ID" dirty="0" err="1"/>
              <a:t>singkat</a:t>
            </a:r>
            <a:r>
              <a:rPr lang="en-ID" dirty="0"/>
              <a:t>.</a:t>
            </a:r>
          </a:p>
          <a:p>
            <a:r>
              <a:rPr lang="en-ID" dirty="0" err="1"/>
              <a:t>Tumbukan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bola </a:t>
            </a:r>
            <a:r>
              <a:rPr lang="en-ID" dirty="0" err="1"/>
              <a:t>tenis</a:t>
            </a:r>
            <a:r>
              <a:rPr lang="en-ID" dirty="0"/>
              <a:t>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err="1"/>
              <a:t>raket</a:t>
            </a:r>
            <a:r>
              <a:rPr lang="en-ID" dirty="0"/>
              <a:t> </a:t>
            </a:r>
            <a:r>
              <a:rPr lang="en-ID" dirty="0" err="1"/>
              <a:t>berlangsung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instan</a:t>
            </a:r>
            <a:endParaRPr lang="en-ID" dirty="0"/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deformasi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pada</a:t>
            </a:r>
            <a:r>
              <a:rPr lang="en-ID" dirty="0"/>
              <a:t> bola </a:t>
            </a:r>
            <a:r>
              <a:rPr lang="en-ID" dirty="0" err="1"/>
              <a:t>tenis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berbalik</a:t>
            </a:r>
            <a:r>
              <a:rPr lang="en-ID" dirty="0"/>
              <a:t> </a:t>
            </a:r>
            <a:r>
              <a:rPr lang="en-ID" dirty="0" err="1"/>
              <a:t>arah</a:t>
            </a:r>
            <a:endParaRPr lang="en-ID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3481" y="2183461"/>
            <a:ext cx="4035551" cy="271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2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2" y="1278100"/>
            <a:ext cx="7682918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Impuls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selama</a:t>
            </a:r>
            <a:r>
              <a:rPr lang="en-ID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ID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tumbukan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3481" y="2253279"/>
                <a:ext cx="7024590" cy="3923684"/>
              </a:xfrm>
            </p:spPr>
            <p:txBody>
              <a:bodyPr/>
              <a:lstStyle/>
              <a:p>
                <a:r>
                  <a:rPr lang="en-ID" dirty="0"/>
                  <a:t>Gaya yang </a:t>
                </a:r>
                <a:r>
                  <a:rPr lang="en-ID" dirty="0" err="1"/>
                  <a:t>besar</a:t>
                </a:r>
                <a:r>
                  <a:rPr lang="en-ID" dirty="0"/>
                  <a:t> </a:t>
                </a:r>
                <a:r>
                  <a:rPr lang="en-ID" dirty="0" err="1"/>
                  <a:t>terjadi</a:t>
                </a:r>
                <a:r>
                  <a:rPr lang="en-ID" dirty="0"/>
                  <a:t> </a:t>
                </a:r>
                <a:r>
                  <a:rPr lang="en-ID" dirty="0" err="1"/>
                  <a:t>dalam</a:t>
                </a:r>
                <a:r>
                  <a:rPr lang="en-ID" dirty="0"/>
                  <a:t> tempo yang </a:t>
                </a:r>
                <a:r>
                  <a:rPr lang="en-ID" dirty="0" err="1"/>
                  <a:t>singkat</a:t>
                </a:r>
                <a:r>
                  <a:rPr lang="en-ID" dirty="0"/>
                  <a:t>. </a:t>
                </a:r>
                <a:r>
                  <a:rPr lang="en-ID" dirty="0" err="1"/>
                  <a:t>Dinamakan</a:t>
                </a:r>
                <a:r>
                  <a:rPr lang="en-ID" dirty="0"/>
                  <a:t> </a:t>
                </a:r>
                <a:r>
                  <a:rPr lang="en-ID" b="1" dirty="0" err="1"/>
                  <a:t>gaya</a:t>
                </a:r>
                <a:r>
                  <a:rPr lang="en-ID" b="1" dirty="0"/>
                  <a:t> impulsive</a:t>
                </a:r>
              </a:p>
              <a:p>
                <a:pPr marL="0" indent="0">
                  <a:buNone/>
                </a:pPr>
                <a:endParaRPr lang="en-ID" dirty="0"/>
              </a:p>
              <a:p>
                <a:pPr marL="0" indent="0">
                  <a:buNone/>
                </a:pPr>
                <a:r>
                  <a:rPr lang="en-ID" dirty="0" err="1"/>
                  <a:t>Mula-mula</a:t>
                </a:r>
                <a:r>
                  <a:rPr lang="en-ID" dirty="0"/>
                  <a:t> </a:t>
                </a:r>
                <a:r>
                  <a:rPr lang="en-ID" dirty="0" err="1"/>
                  <a:t>partikel</a:t>
                </a:r>
                <a:r>
                  <a:rPr lang="en-ID" dirty="0"/>
                  <a:t> (bola </a:t>
                </a:r>
                <a:r>
                  <a:rPr lang="en-ID" dirty="0" err="1"/>
                  <a:t>tenis</a:t>
                </a:r>
                <a:r>
                  <a:rPr lang="en-ID" dirty="0"/>
                  <a:t>) </a:t>
                </a:r>
                <a:r>
                  <a:rPr lang="en-ID" dirty="0" err="1"/>
                  <a:t>bergerak</a:t>
                </a:r>
                <a:r>
                  <a:rPr lang="en-ID" dirty="0"/>
                  <a:t> </a:t>
                </a:r>
                <a:r>
                  <a:rPr lang="en-ID" dirty="0" err="1"/>
                  <a:t>ke</a:t>
                </a:r>
                <a:r>
                  <a:rPr lang="en-ID" dirty="0"/>
                  <a:t> </a:t>
                </a:r>
                <a:r>
                  <a:rPr lang="en-ID" dirty="0" err="1"/>
                  <a:t>arah</a:t>
                </a:r>
                <a:r>
                  <a:rPr lang="en-ID" dirty="0"/>
                  <a:t> </a:t>
                </a:r>
                <a:r>
                  <a:rPr lang="en-ID" dirty="0" err="1"/>
                  <a:t>kiri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ID" dirty="0"/>
                  <a:t>, </a:t>
                </a:r>
                <a:r>
                  <a:rPr lang="en-ID" dirty="0" err="1"/>
                  <a:t>kemudian</a:t>
                </a:r>
                <a:r>
                  <a:rPr lang="en-ID" dirty="0"/>
                  <a:t> </a:t>
                </a:r>
                <a:r>
                  <a:rPr lang="en-ID" dirty="0" err="1"/>
                  <a:t>dikenai</a:t>
                </a:r>
                <a:r>
                  <a:rPr lang="en-ID" dirty="0"/>
                  <a:t> </a:t>
                </a:r>
                <a:r>
                  <a:rPr lang="en-ID" dirty="0" err="1"/>
                  <a:t>gaya</a:t>
                </a:r>
                <a:r>
                  <a:rPr lang="en-ID" dirty="0"/>
                  <a:t> impulsive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D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D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kanan</a:t>
                </a:r>
                <a:r>
                  <a:rPr lang="en-US" dirty="0"/>
                  <a:t>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akhirnya</a:t>
                </a:r>
                <a:r>
                  <a:rPr lang="en-US" dirty="0"/>
                  <a:t> </a:t>
                </a:r>
                <a:r>
                  <a:rPr lang="en-US" dirty="0" err="1"/>
                  <a:t>berbalik</a:t>
                </a:r>
                <a:r>
                  <a:rPr lang="en-US" dirty="0"/>
                  <a:t> </a:t>
                </a:r>
                <a:r>
                  <a:rPr lang="en-US" dirty="0" err="1"/>
                  <a:t>bergerak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kanan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D" b="0" i="1" smtClean="0">
                            <a:latin typeface="Cambria Math" panose="02040503050406030204" pitchFamily="18" charset="0"/>
                          </a:rPr>
                          <m:t>𝑓𝑥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="" xmlns:a16="http://schemas.microsoft.com/office/drawing/2014/main" id="{8AD83D92-31A0-4196-91D7-A515AC15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3481" y="2253279"/>
                <a:ext cx="7024590" cy="3923684"/>
              </a:xfrm>
              <a:blipFill rotWithShape="0">
                <a:blip r:embed="rId6"/>
                <a:stretch>
                  <a:fillRect l="-1735" t="-2644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ject 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84249" y="865564"/>
            <a:ext cx="4241576" cy="5607214"/>
          </a:xfrm>
          <a:prstGeom prst="rect">
            <a:avLst/>
          </a:prstGeom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914768"/>
              </p:ext>
            </p:extLst>
          </p:nvPr>
        </p:nvGraphicFramePr>
        <p:xfrm>
          <a:off x="4114800" y="2209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14800" y="2209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6246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1518</TotalTime>
  <Words>2372</Words>
  <Application>Microsoft Office PowerPoint</Application>
  <PresentationFormat>Widescreen</PresentationFormat>
  <Paragraphs>354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Myriad Pro</vt:lpstr>
      <vt:lpstr>Raleway SemiBold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 DAN IMPULS</dc:title>
  <dc:creator>lenovo</dc:creator>
  <cp:lastModifiedBy>Sudarsono, M.Si.(3042)</cp:lastModifiedBy>
  <cp:revision>42</cp:revision>
  <dcterms:created xsi:type="dcterms:W3CDTF">2020-07-09T12:00:30Z</dcterms:created>
  <dcterms:modified xsi:type="dcterms:W3CDTF">2020-07-18T15:15:47Z</dcterms:modified>
</cp:coreProperties>
</file>