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40A6-AF15-45A4-BAE1-5FC0EB9F5B76}" type="datetimeFigureOut">
              <a:rPr lang="id-ID" smtClean="0"/>
              <a:pPr/>
              <a:t>04/03/2021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E67E-EC97-4489-BAA7-E5ACEDCFC24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40A6-AF15-45A4-BAE1-5FC0EB9F5B76}" type="datetimeFigureOut">
              <a:rPr lang="id-ID" smtClean="0"/>
              <a:pPr/>
              <a:t>04/03/2021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E67E-EC97-4489-BAA7-E5ACEDCFC24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40A6-AF15-45A4-BAE1-5FC0EB9F5B76}" type="datetimeFigureOut">
              <a:rPr lang="id-ID" smtClean="0"/>
              <a:pPr/>
              <a:t>04/03/2021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E67E-EC97-4489-BAA7-E5ACEDCFC24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40A6-AF15-45A4-BAE1-5FC0EB9F5B76}" type="datetimeFigureOut">
              <a:rPr lang="id-ID" smtClean="0"/>
              <a:pPr/>
              <a:t>04/03/2021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E67E-EC97-4489-BAA7-E5ACEDCFC24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40A6-AF15-45A4-BAE1-5FC0EB9F5B76}" type="datetimeFigureOut">
              <a:rPr lang="id-ID" smtClean="0"/>
              <a:pPr/>
              <a:t>04/03/2021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E67E-EC97-4489-BAA7-E5ACEDCFC24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40A6-AF15-45A4-BAE1-5FC0EB9F5B76}" type="datetimeFigureOut">
              <a:rPr lang="id-ID" smtClean="0"/>
              <a:pPr/>
              <a:t>04/03/2021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E67E-EC97-4489-BAA7-E5ACEDCFC24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40A6-AF15-45A4-BAE1-5FC0EB9F5B76}" type="datetimeFigureOut">
              <a:rPr lang="id-ID" smtClean="0"/>
              <a:pPr/>
              <a:t>04/03/2021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E67E-EC97-4489-BAA7-E5ACEDCFC24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40A6-AF15-45A4-BAE1-5FC0EB9F5B76}" type="datetimeFigureOut">
              <a:rPr lang="id-ID" smtClean="0"/>
              <a:pPr/>
              <a:t>04/03/2021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E67E-EC97-4489-BAA7-E5ACEDCFC24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40A6-AF15-45A4-BAE1-5FC0EB9F5B76}" type="datetimeFigureOut">
              <a:rPr lang="id-ID" smtClean="0"/>
              <a:pPr/>
              <a:t>04/03/2021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E67E-EC97-4489-BAA7-E5ACEDCFC24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40A6-AF15-45A4-BAE1-5FC0EB9F5B76}" type="datetimeFigureOut">
              <a:rPr lang="id-ID" smtClean="0"/>
              <a:pPr/>
              <a:t>04/03/2021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E67E-EC97-4489-BAA7-E5ACEDCFC24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40A6-AF15-45A4-BAE1-5FC0EB9F5B76}" type="datetimeFigureOut">
              <a:rPr lang="id-ID" smtClean="0"/>
              <a:pPr/>
              <a:t>04/03/2021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F26E67E-EC97-4489-BAA7-E5ACEDCFC24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CC40A6-AF15-45A4-BAE1-5FC0EB9F5B76}" type="datetimeFigureOut">
              <a:rPr lang="id-ID" smtClean="0"/>
              <a:pPr/>
              <a:t>04/03/2021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F26E67E-EC97-4489-BAA7-E5ACEDCFC24B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0" Type="http://schemas.openxmlformats.org/officeDocument/2006/relationships/image" Target="../media/image110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10" Type="http://schemas.openxmlformats.org/officeDocument/2006/relationships/image" Target="../media/image123.png"/><Relationship Id="rId4" Type="http://schemas.openxmlformats.org/officeDocument/2006/relationships/image" Target="../media/image117.png"/><Relationship Id="rId9" Type="http://schemas.openxmlformats.org/officeDocument/2006/relationships/image" Target="../media/image1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5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17" Type="http://schemas.openxmlformats.org/officeDocument/2006/relationships/image" Target="../media/image139.png"/><Relationship Id="rId2" Type="http://schemas.openxmlformats.org/officeDocument/2006/relationships/image" Target="../media/image124.png"/><Relationship Id="rId16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5" Type="http://schemas.openxmlformats.org/officeDocument/2006/relationships/image" Target="../media/image137.png"/><Relationship Id="rId10" Type="http://schemas.openxmlformats.org/officeDocument/2006/relationships/image" Target="../media/image132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51.pn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12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4.png"/><Relationship Id="rId11" Type="http://schemas.openxmlformats.org/officeDocument/2006/relationships/image" Target="../media/image149.png"/><Relationship Id="rId5" Type="http://schemas.openxmlformats.org/officeDocument/2006/relationships/image" Target="../media/image143.png"/><Relationship Id="rId10" Type="http://schemas.openxmlformats.org/officeDocument/2006/relationships/image" Target="../media/image148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Relationship Id="rId14" Type="http://schemas.openxmlformats.org/officeDocument/2006/relationships/image" Target="../media/image15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3" Type="http://schemas.openxmlformats.org/officeDocument/2006/relationships/image" Target="../media/image83.png"/><Relationship Id="rId21" Type="http://schemas.openxmlformats.org/officeDocument/2006/relationships/image" Target="../media/image101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" Type="http://schemas.openxmlformats.org/officeDocument/2006/relationships/image" Target="../media/image82.png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10" Type="http://schemas.openxmlformats.org/officeDocument/2006/relationships/image" Target="../media/image90.png"/><Relationship Id="rId19" Type="http://schemas.openxmlformats.org/officeDocument/2006/relationships/image" Target="../media/image99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08720"/>
            <a:ext cx="5662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>
                <a:solidFill>
                  <a:srgbClr val="0070C0"/>
                </a:solidFill>
              </a:rPr>
              <a:t>3.1 Integrasi Numerik Atursn Simpson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2816"/>
            <a:ext cx="30194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1412776"/>
            <a:ext cx="347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HAMPIRAN JUMLAH RIEMAN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484784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2564904"/>
            <a:ext cx="4283968" cy="447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3284984"/>
            <a:ext cx="3126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HAMPIRAN TRAPESOIDAL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04248" y="3356992"/>
            <a:ext cx="202882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372200" y="2996952"/>
            <a:ext cx="140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Gambar 3.1.1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51520" y="3861048"/>
            <a:ext cx="4608512" cy="5958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7164288" y="4941168"/>
            <a:ext cx="144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Gambar 3.1.2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1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08720"/>
            <a:ext cx="284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3.3.6 </a:t>
            </a:r>
            <a:r>
              <a:rPr lang="id-ID" dirty="0"/>
              <a:t>Hitunglah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836712"/>
            <a:ext cx="12096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1340768"/>
            <a:ext cx="160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700808"/>
            <a:ext cx="14001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1772816"/>
            <a:ext cx="20955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1920" y="1772816"/>
            <a:ext cx="2238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2564904"/>
            <a:ext cx="284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3.3.7 </a:t>
            </a:r>
            <a:r>
              <a:rPr lang="id-ID" dirty="0"/>
              <a:t>Hitunglah 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71800" y="2492896"/>
            <a:ext cx="914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0" y="2924944"/>
            <a:ext cx="160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07704" y="3068960"/>
            <a:ext cx="10382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87824" y="3068960"/>
            <a:ext cx="15621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0" y="3581315"/>
            <a:ext cx="3835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VERSI  LAIN ATURAN L´HOPITAL</a:t>
            </a:r>
          </a:p>
          <a:p>
            <a:r>
              <a:rPr lang="id-ID" b="1" dirty="0">
                <a:solidFill>
                  <a:srgbClr val="0070C0"/>
                </a:solidFill>
              </a:rPr>
              <a:t>BENTUK TAK TENTU TIPE ∞/∞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3528" y="4293096"/>
            <a:ext cx="8604448" cy="23083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TEOREMA 3.3.3 </a:t>
            </a:r>
            <a:r>
              <a:rPr lang="id-ID" dirty="0"/>
              <a:t>(Aturan l´Hopital utk bentuk ∞/∞)</a:t>
            </a:r>
          </a:p>
          <a:p>
            <a:r>
              <a:rPr lang="id-ID" dirty="0"/>
              <a:t>Misalkan f dan g fungsi dpt diturunkan pd interval terbuka memuat x = a</a:t>
            </a:r>
          </a:p>
          <a:p>
            <a:r>
              <a:rPr lang="id-ID" dirty="0"/>
              <a:t>kecuali pd x = a ,dan bahwa                        dan                                               </a:t>
            </a:r>
          </a:p>
          <a:p>
            <a:r>
              <a:rPr lang="id-ID" dirty="0"/>
              <a:t>Jika                             ada, jika limit +∞ atau -∞, maka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Selain itu juga benar pd limit                                       atau</a:t>
            </a: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203848" y="4869160"/>
            <a:ext cx="11334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60032" y="4869160"/>
            <a:ext cx="11334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99592" y="5157192"/>
            <a:ext cx="13906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987824" y="5445224"/>
            <a:ext cx="19812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3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347864" y="6309320"/>
            <a:ext cx="20478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012160" y="6309320"/>
            <a:ext cx="7048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  <p:bldP spid="10" grpId="0"/>
      <p:bldP spid="14" grpId="0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80728"/>
            <a:ext cx="284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3.3.8 </a:t>
            </a:r>
            <a:r>
              <a:rPr lang="id-ID" dirty="0"/>
              <a:t>Hitunglah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980728"/>
            <a:ext cx="27051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1412776"/>
            <a:ext cx="160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916832"/>
            <a:ext cx="9239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1916832"/>
            <a:ext cx="10572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2492896"/>
            <a:ext cx="10763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63688" y="2492896"/>
            <a:ext cx="14859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1560" y="3212976"/>
            <a:ext cx="18669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55776" y="3284984"/>
            <a:ext cx="22193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88024" y="3356992"/>
            <a:ext cx="1057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372200" y="2924944"/>
            <a:ext cx="1543050" cy="53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79512" y="2060848"/>
            <a:ext cx="482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(a)</a:t>
            </a:r>
          </a:p>
          <a:p>
            <a:endParaRPr lang="id-ID" dirty="0"/>
          </a:p>
          <a:p>
            <a:r>
              <a:rPr lang="id-ID" dirty="0"/>
              <a:t>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92696"/>
            <a:ext cx="4692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>
                <a:solidFill>
                  <a:srgbClr val="0070C0"/>
                </a:solidFill>
              </a:rPr>
              <a:t>3.4 Bentuk Tak Tentu Yang Lain</a:t>
            </a:r>
          </a:p>
          <a:p>
            <a:r>
              <a:rPr lang="id-ID" sz="2400" b="1" dirty="0">
                <a:solidFill>
                  <a:srgbClr val="0070C0"/>
                </a:solidFill>
              </a:rPr>
              <a:t>      (0.∞,∞ - ∞ dan 0⁰, ∞⁰, 1∞)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628800"/>
            <a:ext cx="465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BENTUK – BENTUK TAK TENTU TIPE 0.∞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988840"/>
            <a:ext cx="283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3.4.1 </a:t>
            </a:r>
            <a:r>
              <a:rPr lang="id-ID" dirty="0"/>
              <a:t>Hitunglah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988840"/>
            <a:ext cx="37623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2348880"/>
            <a:ext cx="160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780928"/>
            <a:ext cx="1114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2708920"/>
            <a:ext cx="9906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800" y="2708920"/>
            <a:ext cx="12096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95936" y="2780928"/>
            <a:ext cx="11811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3356992"/>
            <a:ext cx="20764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55776" y="3284984"/>
            <a:ext cx="14763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067944" y="3212976"/>
            <a:ext cx="12287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64088" y="3284984"/>
            <a:ext cx="17049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164288" y="3284984"/>
            <a:ext cx="923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0" y="2780928"/>
            <a:ext cx="482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(a)</a:t>
            </a:r>
          </a:p>
          <a:p>
            <a:endParaRPr lang="id-ID" dirty="0"/>
          </a:p>
          <a:p>
            <a:r>
              <a:rPr lang="id-ID" dirty="0"/>
              <a:t>(b)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3854036"/>
            <a:ext cx="4846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BENTUK – BENTUK TAK TENTU TIPE ∞ - ∞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4293096"/>
            <a:ext cx="283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3.4.3 </a:t>
            </a:r>
            <a:r>
              <a:rPr lang="id-ID" dirty="0"/>
              <a:t>Hitunglah </a:t>
            </a:r>
          </a:p>
        </p:txBody>
      </p:sp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843808" y="4293096"/>
            <a:ext cx="152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0" y="4653136"/>
            <a:ext cx="160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4941168"/>
            <a:ext cx="16954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763688" y="5013176"/>
            <a:ext cx="12192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2" name="Picture 1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987824" y="4941168"/>
            <a:ext cx="18002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860032" y="4941168"/>
            <a:ext cx="263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4" name="Picture 1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596336" y="5013176"/>
            <a:ext cx="8096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16" grpId="0"/>
      <p:bldP spid="17" grpId="0"/>
      <p:bldP spid="18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836712"/>
            <a:ext cx="528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BENTUK – BENTUK TAK TENTU TIPE 0⁰ ,∞⁰, 1∞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1340768"/>
            <a:ext cx="136815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1268760"/>
            <a:ext cx="261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Limit limit yg berbentuk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340768"/>
            <a:ext cx="1057275" cy="37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1772816"/>
            <a:ext cx="2808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3.4.5 </a:t>
            </a:r>
            <a:r>
              <a:rPr lang="id-ID" dirty="0"/>
              <a:t>Hitunglah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1844824"/>
            <a:ext cx="14573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0" y="2204864"/>
            <a:ext cx="160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63688" y="2276872"/>
            <a:ext cx="14573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91880" y="2204864"/>
            <a:ext cx="20097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80112" y="2204864"/>
            <a:ext cx="14001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20272" y="2204864"/>
            <a:ext cx="11144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9512" y="2924944"/>
            <a:ext cx="2333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2555776" y="2564904"/>
            <a:ext cx="2050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Karena bertipe 0/0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75856" y="2924944"/>
            <a:ext cx="9048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283968" y="2852936"/>
            <a:ext cx="1609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012160" y="2852936"/>
            <a:ext cx="186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28384" y="2924944"/>
            <a:ext cx="361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4" cstate="print"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771800" y="3573016"/>
            <a:ext cx="2019300" cy="400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8763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987824" y="620688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2060"/>
                </a:solidFill>
              </a:rPr>
              <a:t>Tabel 3.1.1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60848"/>
            <a:ext cx="88201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635896" y="1700808"/>
            <a:ext cx="126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Tabel 3.1.2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908720"/>
            <a:ext cx="303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C00000"/>
                </a:solidFill>
              </a:rPr>
              <a:t>CONTOH 3.1.1 </a:t>
            </a:r>
            <a:r>
              <a:rPr lang="id-ID" dirty="0"/>
              <a:t>hampiran utk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836712"/>
            <a:ext cx="10953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764704"/>
            <a:ext cx="15240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76256" y="836712"/>
            <a:ext cx="18478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716016" y="1340768"/>
            <a:ext cx="1222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solidFill>
                  <a:srgbClr val="C00000"/>
                </a:solidFill>
              </a:rPr>
              <a:t>Titik tengah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64288" y="1340768"/>
            <a:ext cx="123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solidFill>
                  <a:srgbClr val="C00000"/>
                </a:solidFill>
              </a:rPr>
              <a:t>Trapesoidah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476672"/>
            <a:ext cx="3294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>
                <a:solidFill>
                  <a:srgbClr val="0070C0"/>
                </a:solidFill>
              </a:rPr>
              <a:t>3.2 Integral Tak Wajar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052736"/>
            <a:ext cx="447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INTEGRAL PADA SELANG TAK HINGGA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907704" y="1412776"/>
            <a:ext cx="3096344" cy="6678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237610" y="1340768"/>
            <a:ext cx="3906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Jika limitnya ada,maka integral</a:t>
            </a:r>
          </a:p>
          <a:p>
            <a:r>
              <a:rPr lang="id-ID" dirty="0"/>
              <a:t> tak wajar dikatan</a:t>
            </a:r>
            <a:r>
              <a:rPr lang="id-ID" b="1" i="1" dirty="0">
                <a:solidFill>
                  <a:srgbClr val="C00000"/>
                </a:solidFill>
              </a:rPr>
              <a:t>konvergen</a:t>
            </a:r>
            <a:r>
              <a:rPr lang="id-ID" dirty="0"/>
              <a:t>,</a:t>
            </a:r>
          </a:p>
          <a:p>
            <a:r>
              <a:rPr lang="id-ID" dirty="0"/>
              <a:t>sebaliknyajika tdk ada disbt </a:t>
            </a:r>
            <a:r>
              <a:rPr lang="id-ID" b="1" i="1" dirty="0">
                <a:solidFill>
                  <a:srgbClr val="C00000"/>
                </a:solidFill>
              </a:rPr>
              <a:t>divergen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40768"/>
            <a:ext cx="18478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2780928"/>
            <a:ext cx="278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3.2.1</a:t>
            </a:r>
            <a:r>
              <a:rPr lang="id-ID" dirty="0"/>
              <a:t> Hitunglah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2708920"/>
            <a:ext cx="6953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0" y="3140968"/>
            <a:ext cx="160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501008"/>
            <a:ext cx="819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9592" y="3501008"/>
            <a:ext cx="11334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79712" y="3501008"/>
            <a:ext cx="14001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19872" y="3501008"/>
            <a:ext cx="17621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292080" y="3573016"/>
            <a:ext cx="3127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Integral tsb </a:t>
            </a:r>
            <a:r>
              <a:rPr lang="id-ID" b="1" dirty="0">
                <a:solidFill>
                  <a:srgbClr val="C00000"/>
                </a:solidFill>
              </a:rPr>
              <a:t>konvergen </a:t>
            </a:r>
            <a:r>
              <a:rPr lang="id-ID" dirty="0"/>
              <a:t>ke 1/2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4221088"/>
            <a:ext cx="2808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3.2.2</a:t>
            </a:r>
            <a:r>
              <a:rPr lang="id-ID" dirty="0"/>
              <a:t> Hitunglah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99792" y="4077072"/>
            <a:ext cx="6858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0" y="4581128"/>
            <a:ext cx="160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4941168"/>
            <a:ext cx="857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71600" y="4869160"/>
            <a:ext cx="11525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23728" y="4941168"/>
            <a:ext cx="11525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75856" y="5013176"/>
            <a:ext cx="12477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4572000" y="5013176"/>
            <a:ext cx="231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Integral tsb </a:t>
            </a:r>
            <a:r>
              <a:rPr lang="id-ID" b="1" dirty="0">
                <a:solidFill>
                  <a:srgbClr val="C00000"/>
                </a:solidFill>
              </a:rPr>
              <a:t>divergen</a:t>
            </a: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77050" y="3933056"/>
            <a:ext cx="22669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7" grpId="0"/>
      <p:bldP spid="9" grpId="0"/>
      <p:bldP spid="14" grpId="0"/>
      <p:bldP spid="15" grpId="0"/>
      <p:bldP spid="17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763688" y="764704"/>
            <a:ext cx="3333750" cy="542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0" y="1556792"/>
            <a:ext cx="281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3.2.4</a:t>
            </a:r>
            <a:r>
              <a:rPr lang="id-ID" dirty="0"/>
              <a:t> Hitunglah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1484784"/>
            <a:ext cx="9620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1916832"/>
            <a:ext cx="160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276872"/>
            <a:ext cx="11620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2276872"/>
            <a:ext cx="14382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27784" y="2348880"/>
            <a:ext cx="14573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39952" y="2420888"/>
            <a:ext cx="14954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2924944"/>
            <a:ext cx="990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43608" y="2924944"/>
            <a:ext cx="1409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483768" y="2996952"/>
            <a:ext cx="14382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95936" y="2996952"/>
            <a:ext cx="16573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3501008"/>
            <a:ext cx="11144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87624" y="3501008"/>
            <a:ext cx="21431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347864" y="3573016"/>
            <a:ext cx="8953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084168" y="2636912"/>
            <a:ext cx="2592288" cy="1236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0" y="4077072"/>
            <a:ext cx="5991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INTEGRAL DG INTEGRANNYA MENUJU TAK HINGGA</a:t>
            </a:r>
          </a:p>
        </p:txBody>
      </p:sp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6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95536" y="4509120"/>
            <a:ext cx="2419350" cy="581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347864" y="4365104"/>
            <a:ext cx="223837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796136" y="4293096"/>
            <a:ext cx="223837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4932040" y="6309320"/>
            <a:ext cx="1563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/>
              <a:t>Gambar 3.2.3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8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08720"/>
            <a:ext cx="280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3.2.5</a:t>
            </a:r>
            <a:r>
              <a:rPr lang="id-ID" dirty="0"/>
              <a:t> Hitunglah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836712"/>
            <a:ext cx="9525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1268760"/>
            <a:ext cx="160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00808"/>
            <a:ext cx="10382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1700808"/>
            <a:ext cx="14382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55776" y="1772816"/>
            <a:ext cx="14954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39952" y="1844824"/>
            <a:ext cx="24098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0"/>
            <a:ext cx="1512168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51520" y="2492896"/>
            <a:ext cx="2597274" cy="648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3203848" y="2492896"/>
            <a:ext cx="4519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Integral </a:t>
            </a:r>
            <a:r>
              <a:rPr lang="id-ID" b="1" dirty="0">
                <a:solidFill>
                  <a:srgbClr val="C00000"/>
                </a:solidFill>
              </a:rPr>
              <a:t>konvergen</a:t>
            </a:r>
            <a:r>
              <a:rPr lang="id-ID" dirty="0"/>
              <a:t> atau </a:t>
            </a:r>
            <a:r>
              <a:rPr lang="id-ID" b="1" dirty="0">
                <a:solidFill>
                  <a:srgbClr val="C00000"/>
                </a:solidFill>
              </a:rPr>
              <a:t>divergen</a:t>
            </a:r>
            <a:r>
              <a:rPr lang="id-ID" dirty="0"/>
              <a:t> tgt pada</a:t>
            </a:r>
          </a:p>
          <a:p>
            <a:r>
              <a:rPr lang="id-ID" dirty="0"/>
              <a:t> limitnya ada atau tidak ada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3429000"/>
            <a:ext cx="280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3.2.6</a:t>
            </a:r>
            <a:r>
              <a:rPr lang="id-ID" dirty="0"/>
              <a:t> Hitunglah</a:t>
            </a:r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43808" y="3284984"/>
            <a:ext cx="7715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0" y="3789040"/>
            <a:ext cx="160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4149080"/>
            <a:ext cx="914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99592" y="4149080"/>
            <a:ext cx="13144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267744" y="4221088"/>
            <a:ext cx="14382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779912" y="4293096"/>
            <a:ext cx="2295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99592" y="4797152"/>
            <a:ext cx="17430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876256" y="2852936"/>
            <a:ext cx="19716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2699792" y="4725144"/>
            <a:ext cx="1965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Integral </a:t>
            </a:r>
            <a:r>
              <a:rPr lang="id-ID" b="1" dirty="0">
                <a:solidFill>
                  <a:srgbClr val="C00000"/>
                </a:solidFill>
              </a:rPr>
              <a:t>divergen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27984" y="1268760"/>
            <a:ext cx="216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Integral </a:t>
            </a:r>
            <a:r>
              <a:rPr lang="id-ID" b="1" dirty="0">
                <a:solidFill>
                  <a:srgbClr val="C00000"/>
                </a:solidFill>
              </a:rPr>
              <a:t>konvergen</a:t>
            </a:r>
          </a:p>
        </p:txBody>
      </p:sp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16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23528" y="5229200"/>
            <a:ext cx="3168352" cy="633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788024" y="4941168"/>
            <a:ext cx="22288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0" y="6093296"/>
            <a:ext cx="4783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Jika kedua integral tsb </a:t>
            </a:r>
            <a:r>
              <a:rPr lang="id-ID" b="1" dirty="0">
                <a:solidFill>
                  <a:srgbClr val="C00000"/>
                </a:solidFill>
              </a:rPr>
              <a:t>konvergen</a:t>
            </a:r>
            <a:r>
              <a:rPr lang="id-ID" dirty="0"/>
              <a:t> mk integral</a:t>
            </a:r>
          </a:p>
          <a:p>
            <a:r>
              <a:rPr lang="id-ID" dirty="0"/>
              <a:t>tsb </a:t>
            </a:r>
            <a:r>
              <a:rPr lang="id-ID" b="1" dirty="0">
                <a:solidFill>
                  <a:srgbClr val="C00000"/>
                </a:solidFill>
              </a:rPr>
              <a:t>konvergen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2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8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9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5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4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5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1" grpId="0"/>
      <p:bldP spid="12" grpId="0"/>
      <p:bldP spid="14" grpId="0"/>
      <p:bldP spid="21" grpId="0"/>
      <p:bldP spid="22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80728"/>
            <a:ext cx="280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3.2.7</a:t>
            </a:r>
            <a:r>
              <a:rPr lang="id-ID" dirty="0"/>
              <a:t> Hitunglah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908720"/>
            <a:ext cx="10763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484784"/>
            <a:ext cx="35433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1412776"/>
            <a:ext cx="160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204864"/>
            <a:ext cx="12477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640" y="2276872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87824" y="2276872"/>
            <a:ext cx="27241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2852936"/>
            <a:ext cx="1238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59632" y="2852936"/>
            <a:ext cx="16573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915816" y="2852936"/>
            <a:ext cx="30003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084168" y="2492896"/>
            <a:ext cx="2171700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79512" y="3645024"/>
            <a:ext cx="991741" cy="591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331640" y="3573016"/>
            <a:ext cx="6789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Perhatikan bahwa Integral tsb integral tak wajar, akan tetapi </a:t>
            </a:r>
          </a:p>
          <a:p>
            <a:r>
              <a:rPr lang="id-ID" b="1" dirty="0">
                <a:solidFill>
                  <a:srgbClr val="C00000"/>
                </a:solidFill>
              </a:rPr>
              <a:t>Jika hal tsb diabaikan maka </a:t>
            </a:r>
          </a:p>
        </p:txBody>
      </p:sp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4293096"/>
            <a:ext cx="7715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71600" y="4365104"/>
            <a:ext cx="838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07704" y="4437112"/>
            <a:ext cx="981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419872" y="4293096"/>
            <a:ext cx="27336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2" name="Picture 16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5085184"/>
            <a:ext cx="10001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115616" y="5085184"/>
            <a:ext cx="128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4" name="Picture 18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483768" y="5085184"/>
            <a:ext cx="1695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4572000" y="5157192"/>
            <a:ext cx="2739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Jadi integral tsb </a:t>
            </a:r>
            <a:r>
              <a:rPr lang="id-ID" b="1" dirty="0">
                <a:solidFill>
                  <a:srgbClr val="C00000"/>
                </a:solidFill>
              </a:rPr>
              <a:t>divergen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4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704" y="404664"/>
            <a:ext cx="3555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>
                <a:solidFill>
                  <a:srgbClr val="0070C0"/>
                </a:solidFill>
              </a:rPr>
              <a:t>3.3  Aturan L´Hopital</a:t>
            </a:r>
          </a:p>
          <a:p>
            <a:r>
              <a:rPr lang="id-ID" sz="2000" b="1" dirty="0">
                <a:solidFill>
                  <a:srgbClr val="0070C0"/>
                </a:solidFill>
              </a:rPr>
              <a:t>(Bentuk Tak Tentu Tipe 0/0)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052736"/>
            <a:ext cx="245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ATURAN L´HOPITAL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412776"/>
            <a:ext cx="1885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Untuk limit limit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268760"/>
            <a:ext cx="39052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55576" y="1772816"/>
            <a:ext cx="7413376" cy="230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TEOREMA 3.3.1 </a:t>
            </a:r>
            <a:r>
              <a:rPr lang="id-ID" dirty="0"/>
              <a:t>(Aturan l´Hopital utk bentuk 0/0)</a:t>
            </a:r>
          </a:p>
          <a:p>
            <a:r>
              <a:rPr lang="id-ID" dirty="0"/>
              <a:t>Misalkan f dan g fungsi dpt diturunkan pd interval terbuka memuat x = a</a:t>
            </a:r>
          </a:p>
          <a:p>
            <a:r>
              <a:rPr lang="id-ID" dirty="0"/>
              <a:t>kecuali pd x = a ,dan bahwa                        dan                                               </a:t>
            </a:r>
          </a:p>
          <a:p>
            <a:r>
              <a:rPr lang="id-ID" dirty="0"/>
              <a:t>Jika                             ada, jika limit +∞ atau -∞, maka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Selain itu juga benar pd limit                                       atau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635896" y="2348880"/>
            <a:ext cx="9810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364088" y="2348880"/>
            <a:ext cx="11144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331640" y="2708920"/>
            <a:ext cx="14001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491880" y="2996952"/>
            <a:ext cx="2028825" cy="600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707904" y="3789040"/>
            <a:ext cx="20574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372200" y="3789040"/>
            <a:ext cx="7429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123728" y="4149080"/>
            <a:ext cx="41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/>
              <a:t>Langkah – langkah aturan L´H0pital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4509120"/>
            <a:ext cx="75609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Langkah 1 </a:t>
            </a:r>
            <a:r>
              <a:rPr lang="id-ID" dirty="0"/>
              <a:t>Periksa apakah lim f(x)/g(x) berbentuk tak tentu, jika tidak aturan L´Hopital tdk dpt digunakan</a:t>
            </a:r>
          </a:p>
          <a:p>
            <a:r>
              <a:rPr lang="id-ID" b="1" dirty="0">
                <a:solidFill>
                  <a:srgbClr val="C00000"/>
                </a:solidFill>
              </a:rPr>
              <a:t>Langkah 2</a:t>
            </a:r>
            <a:r>
              <a:rPr lang="id-ID" dirty="0"/>
              <a:t> Jika ya, lakukan diferensial thd f dan g secara terpisah</a:t>
            </a:r>
          </a:p>
          <a:p>
            <a:r>
              <a:rPr lang="id-ID" b="1" dirty="0">
                <a:solidFill>
                  <a:srgbClr val="C00000"/>
                </a:solidFill>
              </a:rPr>
              <a:t>Langkah 3</a:t>
            </a:r>
            <a:r>
              <a:rPr lang="id-ID" dirty="0"/>
              <a:t> Tentukan limit f´(x)/g´(x) jika limit ini berhingga, +∞, atau -∞ maka itu sama dg lim f(x)/g(x)</a:t>
            </a:r>
          </a:p>
          <a:p>
            <a:r>
              <a:rPr lang="id-ID" b="1" dirty="0">
                <a:solidFill>
                  <a:srgbClr val="C00000"/>
                </a:solidFill>
              </a:rPr>
              <a:t>Langkah 4</a:t>
            </a:r>
            <a:r>
              <a:rPr lang="id-ID" dirty="0"/>
              <a:t> jika limit f´(x)/g´(x) masih berbentuk 0/0, ulangi lagi sampai sampai diperoleh berbentuk bukan 0/0                                                                              </a:t>
            </a:r>
          </a:p>
          <a:p>
            <a:endParaRPr lang="id-ID" dirty="0"/>
          </a:p>
          <a:p>
            <a:endParaRPr lang="id-ID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4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5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1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2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 animBg="1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80728"/>
            <a:ext cx="666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3.3.1 </a:t>
            </a:r>
            <a:r>
              <a:rPr lang="id-ID" dirty="0"/>
              <a:t>dg aturan l´Hopital hitunglah  (a)                      (b)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836712"/>
            <a:ext cx="9620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908720"/>
            <a:ext cx="9239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1412776"/>
            <a:ext cx="3929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     (a) krn bertipe 0/0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916832"/>
            <a:ext cx="11620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640" y="1772816"/>
            <a:ext cx="15335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87824" y="1988840"/>
            <a:ext cx="9906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0" y="2780928"/>
            <a:ext cx="306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(b) Karena bertipe 0/0, maka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59832" y="2636912"/>
            <a:ext cx="10953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83968" y="2492896"/>
            <a:ext cx="14573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868144" y="2564904"/>
            <a:ext cx="1371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0" y="3212976"/>
            <a:ext cx="282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3.3.2 </a:t>
            </a:r>
            <a:r>
              <a:rPr lang="id-ID" dirty="0"/>
              <a:t>Hitunglah </a:t>
            </a: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771800" y="3212976"/>
            <a:ext cx="12858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0" y="3573016"/>
            <a:ext cx="160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3933056"/>
            <a:ext cx="2712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Karena bertipe 0/0, maka</a:t>
            </a: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771800" y="3861048"/>
            <a:ext cx="144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211960" y="3645024"/>
            <a:ext cx="18764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156176" y="3861048"/>
            <a:ext cx="2019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0" y="4509120"/>
            <a:ext cx="2860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3.3.4 </a:t>
            </a:r>
            <a:r>
              <a:rPr lang="id-ID" dirty="0"/>
              <a:t>Hitunglah </a:t>
            </a:r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843808" y="4509120"/>
            <a:ext cx="9715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0" y="4869160"/>
            <a:ext cx="160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5229200"/>
            <a:ext cx="2712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Karena bertipe 0/0, maka</a:t>
            </a:r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699792" y="5157192"/>
            <a:ext cx="1123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851920" y="4941168"/>
            <a:ext cx="15621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436096" y="5085184"/>
            <a:ext cx="1266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0" y="5805264"/>
            <a:ext cx="284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3.3.5 </a:t>
            </a:r>
            <a:r>
              <a:rPr lang="id-ID" dirty="0"/>
              <a:t>Hitunglah </a:t>
            </a:r>
          </a:p>
        </p:txBody>
      </p: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819850" y="5751328"/>
            <a:ext cx="1143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907704" y="6343650"/>
            <a:ext cx="13906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>
          <a:xfrm>
            <a:off x="0" y="6165304"/>
            <a:ext cx="160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347864" y="6381750"/>
            <a:ext cx="990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4355976" y="6391275"/>
            <a:ext cx="12477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9" grpId="0"/>
      <p:bldP spid="13" grpId="0"/>
      <p:bldP spid="15" grpId="0"/>
      <p:bldP spid="16" grpId="0"/>
      <p:bldP spid="20" grpId="0"/>
      <p:bldP spid="22" grpId="0"/>
      <p:bldP spid="23" grpId="0"/>
      <p:bldP spid="27" grpId="0"/>
      <p:bldP spid="3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344</TotalTime>
  <Words>529</Words>
  <Application>Microsoft Office PowerPoint</Application>
  <PresentationFormat>On-screen Show (4:3)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Constantia</vt:lpstr>
      <vt:lpstr>Wingdings 2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 BARCA</dc:creator>
  <cp:lastModifiedBy>Drs. Komar Baihaqi, M.Si(1163)</cp:lastModifiedBy>
  <cp:revision>36</cp:revision>
  <dcterms:created xsi:type="dcterms:W3CDTF">2015-12-05T04:23:59Z</dcterms:created>
  <dcterms:modified xsi:type="dcterms:W3CDTF">2021-03-04T13:21:48Z</dcterms:modified>
</cp:coreProperties>
</file>