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3" r:id="rId29"/>
    <p:sldId id="283" r:id="rId30"/>
    <p:sldId id="284" r:id="rId31"/>
    <p:sldId id="285" r:id="rId32"/>
    <p:sldId id="286" r:id="rId33"/>
    <p:sldId id="287" r:id="rId34"/>
    <p:sldId id="288" r:id="rId35"/>
    <p:sldId id="291" r:id="rId36"/>
    <p:sldId id="292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33CCCC"/>
    <a:srgbClr val="0099CC"/>
    <a:srgbClr val="00FFFF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5161" autoAdjust="0"/>
  </p:normalViewPr>
  <p:slideViewPr>
    <p:cSldViewPr>
      <p:cViewPr>
        <p:scale>
          <a:sx n="67" d="100"/>
          <a:sy n="67" d="100"/>
        </p:scale>
        <p:origin x="16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D5AC53-7BB3-4680-8DF9-DC2BC643B667}" type="datetimeFigureOut">
              <a:rPr lang="id-ID" smtClean="0"/>
              <a:pPr/>
              <a:t>08/02/2023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C74F2F-A2D5-4A3D-B7A6-98D20D70B01C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4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4.png"/><Relationship Id="rId21" Type="http://schemas.openxmlformats.org/officeDocument/2006/relationships/image" Target="../media/image112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4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4.png"/><Relationship Id="rId5" Type="http://schemas.openxmlformats.org/officeDocument/2006/relationships/image" Target="../media/image18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11" Type="http://schemas.openxmlformats.org/officeDocument/2006/relationships/image" Target="../media/image4.png"/><Relationship Id="rId5" Type="http://schemas.openxmlformats.org/officeDocument/2006/relationships/image" Target="../media/image20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13" Type="http://schemas.openxmlformats.org/officeDocument/2006/relationships/image" Target="../media/image229.png"/><Relationship Id="rId3" Type="http://schemas.openxmlformats.org/officeDocument/2006/relationships/image" Target="../media/image219.png"/><Relationship Id="rId7" Type="http://schemas.openxmlformats.org/officeDocument/2006/relationships/image" Target="../media/image223.png"/><Relationship Id="rId12" Type="http://schemas.openxmlformats.org/officeDocument/2006/relationships/image" Target="../media/image228.png"/><Relationship Id="rId17" Type="http://schemas.openxmlformats.org/officeDocument/2006/relationships/image" Target="../media/image4.png"/><Relationship Id="rId2" Type="http://schemas.openxmlformats.org/officeDocument/2006/relationships/image" Target="../media/image218.png"/><Relationship Id="rId16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11" Type="http://schemas.openxmlformats.org/officeDocument/2006/relationships/image" Target="../media/image227.png"/><Relationship Id="rId5" Type="http://schemas.openxmlformats.org/officeDocument/2006/relationships/image" Target="../media/image221.png"/><Relationship Id="rId15" Type="http://schemas.openxmlformats.org/officeDocument/2006/relationships/image" Target="../media/image231.png"/><Relationship Id="rId10" Type="http://schemas.openxmlformats.org/officeDocument/2006/relationships/image" Target="../media/image226.png"/><Relationship Id="rId4" Type="http://schemas.openxmlformats.org/officeDocument/2006/relationships/image" Target="../media/image220.png"/><Relationship Id="rId9" Type="http://schemas.openxmlformats.org/officeDocument/2006/relationships/image" Target="../media/image225.png"/><Relationship Id="rId1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3" Type="http://schemas.openxmlformats.org/officeDocument/2006/relationships/image" Target="../media/image234.png"/><Relationship Id="rId7" Type="http://schemas.openxmlformats.org/officeDocument/2006/relationships/image" Target="../media/image238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4" Type="http://schemas.openxmlformats.org/officeDocument/2006/relationships/image" Target="../media/image235.png"/><Relationship Id="rId9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3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12" Type="http://schemas.openxmlformats.org/officeDocument/2006/relationships/image" Target="../media/image252.png"/><Relationship Id="rId2" Type="http://schemas.openxmlformats.org/officeDocument/2006/relationships/image" Target="../media/image242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11" Type="http://schemas.openxmlformats.org/officeDocument/2006/relationships/image" Target="../media/image251.png"/><Relationship Id="rId5" Type="http://schemas.openxmlformats.org/officeDocument/2006/relationships/image" Target="../media/image245.png"/><Relationship Id="rId15" Type="http://schemas.openxmlformats.org/officeDocument/2006/relationships/image" Target="../media/image255.png"/><Relationship Id="rId10" Type="http://schemas.openxmlformats.org/officeDocument/2006/relationships/image" Target="../media/image250.png"/><Relationship Id="rId4" Type="http://schemas.openxmlformats.org/officeDocument/2006/relationships/image" Target="../media/image244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image" Target="../media/image269.emf"/><Relationship Id="rId3" Type="http://schemas.openxmlformats.org/officeDocument/2006/relationships/image" Target="../media/image262.emf"/><Relationship Id="rId7" Type="http://schemas.openxmlformats.org/officeDocument/2006/relationships/image" Target="../media/image265.emf"/><Relationship Id="rId12" Type="http://schemas.openxmlformats.org/officeDocument/2006/relationships/image" Target="../media/image268.png"/><Relationship Id="rId17" Type="http://schemas.openxmlformats.org/officeDocument/2006/relationships/image" Target="../media/image273.emf"/><Relationship Id="rId2" Type="http://schemas.openxmlformats.org/officeDocument/2006/relationships/image" Target="../media/image2580.png"/><Relationship Id="rId16" Type="http://schemas.openxmlformats.org/officeDocument/2006/relationships/image" Target="../media/image27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4.emf"/><Relationship Id="rId11" Type="http://schemas.openxmlformats.org/officeDocument/2006/relationships/image" Target="../media/image268.emf"/><Relationship Id="rId5" Type="http://schemas.openxmlformats.org/officeDocument/2006/relationships/image" Target="../media/image2610.png"/><Relationship Id="rId15" Type="http://schemas.openxmlformats.org/officeDocument/2006/relationships/image" Target="../media/image271.emf"/><Relationship Id="rId10" Type="http://schemas.openxmlformats.org/officeDocument/2006/relationships/image" Target="../media/image267.emf"/><Relationship Id="rId4" Type="http://schemas.openxmlformats.org/officeDocument/2006/relationships/image" Target="../media/image263.emf"/><Relationship Id="rId9" Type="http://schemas.openxmlformats.org/officeDocument/2006/relationships/image" Target="../media/image265.png"/><Relationship Id="rId14" Type="http://schemas.openxmlformats.org/officeDocument/2006/relationships/image" Target="../media/image270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3" Type="http://schemas.openxmlformats.org/officeDocument/2006/relationships/image" Target="../media/image275.emf"/><Relationship Id="rId7" Type="http://schemas.openxmlformats.org/officeDocument/2006/relationships/image" Target="../media/image279.emf"/><Relationship Id="rId2" Type="http://schemas.openxmlformats.org/officeDocument/2006/relationships/image" Target="../media/image27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8.emf"/><Relationship Id="rId5" Type="http://schemas.openxmlformats.org/officeDocument/2006/relationships/image" Target="../media/image277.emf"/><Relationship Id="rId4" Type="http://schemas.openxmlformats.org/officeDocument/2006/relationships/image" Target="../media/image276.emf"/><Relationship Id="rId9" Type="http://schemas.openxmlformats.org/officeDocument/2006/relationships/image" Target="../media/image28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4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4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4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19872" cy="249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0"/>
            <a:ext cx="1800200" cy="182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2492896"/>
            <a:ext cx="874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dirty="0">
                <a:solidFill>
                  <a:srgbClr val="0070C0"/>
                </a:solidFill>
                <a:latin typeface="Aparajita" pitchFamily="34" charset="0"/>
                <a:cs typeface="Aparajita" pitchFamily="34" charset="0"/>
              </a:rPr>
              <a:t>FungsiTransenden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450" y="3473135"/>
            <a:ext cx="5827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chemeClr val="bg2">
                    <a:lumMod val="25000"/>
                  </a:schemeClr>
                </a:solidFill>
              </a:rPr>
              <a:t>1.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id-ID" sz="2000" b="1" dirty="0">
                <a:solidFill>
                  <a:schemeClr val="bg2">
                    <a:lumMod val="25000"/>
                  </a:schemeClr>
                </a:solidFill>
              </a:rPr>
              <a:t> Fungsi Logaritmik dan Fungsi Eksponensial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295" y="3813140"/>
            <a:ext cx="4036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chemeClr val="accent3">
                    <a:lumMod val="50000"/>
                  </a:schemeClr>
                </a:solidFill>
              </a:rPr>
              <a:t>1.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id-ID" sz="2000" b="1" dirty="0">
                <a:solidFill>
                  <a:schemeClr val="accent3">
                    <a:lumMod val="50000"/>
                  </a:schemeClr>
                </a:solidFill>
              </a:rPr>
              <a:t> Fungsi Invers  Trigonometrik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4172887"/>
            <a:ext cx="273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chemeClr val="accent5">
                    <a:lumMod val="50000"/>
                  </a:schemeClr>
                </a:solidFill>
              </a:rPr>
              <a:t>1.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id-ID" sz="2000" b="1" dirty="0">
                <a:solidFill>
                  <a:schemeClr val="accent5">
                    <a:lumMod val="50000"/>
                  </a:schemeClr>
                </a:solidFill>
              </a:rPr>
              <a:t> Fungsi Hiperbolik</a:t>
            </a:r>
          </a:p>
        </p:txBody>
      </p:sp>
      <p:pic>
        <p:nvPicPr>
          <p:cNvPr id="13" name="Picture 12" descr="Logo I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269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1.2.3 </a:t>
            </a:r>
            <a:r>
              <a:rPr lang="id-ID" dirty="0"/>
              <a:t>dapatkan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5896" y="855261"/>
            <a:ext cx="83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779912" y="908720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Jika x &gt; 0, maka | x | = x.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9520" y="1349792"/>
            <a:ext cx="2133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060848"/>
            <a:ext cx="402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Jika x &lt; 0, maka | x | = -x , shg dg u = -x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988840"/>
            <a:ext cx="219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7927" y="1933362"/>
            <a:ext cx="171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3212976"/>
            <a:ext cx="27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1.2.4 </a:t>
            </a:r>
            <a:r>
              <a:rPr lang="id-ID" dirty="0"/>
              <a:t>dapatkan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2564904"/>
            <a:ext cx="21812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3212976"/>
            <a:ext cx="1114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259705" y="3233882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2636912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Jadi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717032"/>
            <a:ext cx="12763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3645024"/>
            <a:ext cx="1323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15816" y="3717032"/>
            <a:ext cx="153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4293096"/>
            <a:ext cx="335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DIFERENSIASI LOGARITMIK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4653136"/>
            <a:ext cx="505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 2 . 7</a:t>
            </a:r>
            <a:r>
              <a:rPr lang="id-ID" dirty="0"/>
              <a:t> Dapatkan turunan pertama dari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48064" y="4509120"/>
            <a:ext cx="1485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0" y="5085184"/>
            <a:ext cx="165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5696" y="5157192"/>
            <a:ext cx="303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Dapat ditulis sebagai berikut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60032" y="5157192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0" y="5589240"/>
            <a:ext cx="463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Diferensialkan kedua sisinya thd x, diperoleh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44008" y="5517232"/>
            <a:ext cx="25527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88024" y="6093296"/>
            <a:ext cx="38766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Logo IT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0" grpId="0"/>
      <p:bldP spid="13" grpId="0"/>
      <p:bldP spid="14" grpId="0"/>
      <p:bldP spid="18" grpId="0"/>
      <p:bldP spid="19" grpId="0"/>
      <p:bldP spid="21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413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TURUNAN PANGKAT IRRASIONAL 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607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Pd </a:t>
            </a:r>
            <a:r>
              <a:rPr lang="en-US" dirty="0" err="1"/>
              <a:t>Matematika</a:t>
            </a:r>
            <a:r>
              <a:rPr lang="id-ID" dirty="0"/>
              <a:t> I bag diferensial, ditunjukkan bahwa rumus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5090" y="1108638"/>
            <a:ext cx="14382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772816"/>
            <a:ext cx="810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Misalkan              dimana r bilangan rasional, dg diferensial logaritmik, diperoleh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844824"/>
            <a:ext cx="600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204864"/>
            <a:ext cx="2160240" cy="3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2204864"/>
            <a:ext cx="2066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2204864"/>
            <a:ext cx="876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2276872"/>
            <a:ext cx="2133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2780928"/>
            <a:ext cx="410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1.2.8  </a:t>
            </a:r>
            <a:r>
              <a:rPr lang="id-ID" dirty="0"/>
              <a:t>turunan dari  xⁿ adalah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780928"/>
            <a:ext cx="204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d/dx [ xⁿ ] = n xⁿ⁻¹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3284984"/>
            <a:ext cx="554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TURUNAN DAN INTEGRAL YG BERKAITAN DG bⁿ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645024"/>
            <a:ext cx="653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Tuliskan            dan gunakan diferensiasi logaritmik  ln y = x ln b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3717032"/>
            <a:ext cx="590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4149080"/>
            <a:ext cx="1752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27784" y="4077072"/>
            <a:ext cx="14763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88024" y="4077072"/>
            <a:ext cx="11144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1560" y="4797152"/>
            <a:ext cx="18383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47864" y="4797152"/>
            <a:ext cx="1543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0" y="5445224"/>
            <a:ext cx="510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1.2.10 </a:t>
            </a:r>
            <a:r>
              <a:rPr lang="id-ID" dirty="0"/>
              <a:t>Selesaikan diferensial berikut ini</a:t>
            </a:r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1520" y="5805264"/>
            <a:ext cx="7715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43608" y="5877272"/>
            <a:ext cx="590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11760" y="5805264"/>
            <a:ext cx="923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491880" y="5805264"/>
            <a:ext cx="14382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04048" y="5805264"/>
            <a:ext cx="791604" cy="37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6012160" y="5733256"/>
            <a:ext cx="8286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948264" y="5733256"/>
            <a:ext cx="1190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8172400" y="5805264"/>
            <a:ext cx="561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79512" y="6343650"/>
            <a:ext cx="990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331640" y="6334125"/>
            <a:ext cx="1485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915816" y="6309320"/>
            <a:ext cx="1343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Logo ITS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1" grpId="0"/>
      <p:bldP spid="12" grpId="0"/>
      <p:bldP spid="13" grpId="0"/>
      <p:bldP spid="14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407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INTEGRAL FUNGSI EKSPONENSIAL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77" y="1296711"/>
            <a:ext cx="5598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Rumus integral yg terkait dg turunan adalah</a:t>
            </a:r>
            <a:r>
              <a:rPr lang="id-ID" sz="3600" dirty="0"/>
              <a:t>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052736"/>
                <a:ext cx="5344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600" dirty="0"/>
                  <a:t>∫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id-ID" dirty="0"/>
                  <a:t>d</a:t>
                </a:r>
                <a:r>
                  <a:rPr lang="en-US" dirty="0"/>
                  <a:t>u</a:t>
                </a:r>
                <a:r>
                  <a:rPr lang="id-I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id-ID" dirty="0"/>
                  <a:t>  + C               dan    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du</m:t>
                    </m:r>
                  </m:oMath>
                </a14:m>
                <a:r>
                  <a:rPr lang="id-ID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id-ID" dirty="0"/>
                  <a:t> + C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5344412" cy="646331"/>
              </a:xfrm>
              <a:prstGeom prst="rect">
                <a:avLst/>
              </a:prstGeom>
              <a:blipFill>
                <a:blip r:embed="rId2"/>
                <a:stretch>
                  <a:fillRect l="-3421" t="-15094" b="-349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772816"/>
                <a:ext cx="5452647" cy="412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rgbClr val="C00000"/>
                    </a:solidFill>
                  </a:rPr>
                  <a:t>CONTOH 1.2.11 </a:t>
                </a:r>
                <a:r>
                  <a:rPr lang="id-ID" dirty="0"/>
                  <a:t>Selesaikan integral tak tentu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r>
                  <a:rPr lang="id-ID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16"/>
                <a:ext cx="5452647" cy="412164"/>
              </a:xfrm>
              <a:prstGeom prst="rect">
                <a:avLst/>
              </a:prstGeom>
              <a:blipFill>
                <a:blip r:embed="rId3"/>
                <a:stretch>
                  <a:fillRect l="-895" t="-134328" r="-1790" b="-1955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2276872"/>
            <a:ext cx="294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1.2.12 </a:t>
            </a:r>
            <a:r>
              <a:rPr lang="id-ID" dirty="0"/>
              <a:t>Selesaikan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2276872"/>
            <a:ext cx="6381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3068960"/>
            <a:ext cx="64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1.2.13 </a:t>
            </a:r>
            <a:r>
              <a:rPr lang="id-ID" dirty="0"/>
              <a:t>Selesaikan   a)                       b</a:t>
            </a:r>
            <a:r>
              <a:rPr lang="en-US" dirty="0"/>
              <a:t>)</a:t>
            </a:r>
            <a:r>
              <a:rPr lang="id-ID" dirty="0"/>
              <a:t>                 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996952"/>
            <a:ext cx="990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20641" y="2609669"/>
            <a:ext cx="3532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 misal u </a:t>
            </a:r>
            <a:r>
              <a:rPr lang="id-ID" dirty="0"/>
              <a:t>= 2</a:t>
            </a:r>
            <a:r>
              <a:rPr lang="id-ID" i="1" dirty="0"/>
              <a:t>x</a:t>
            </a:r>
            <a:r>
              <a:rPr lang="id-ID" dirty="0"/>
              <a:t>, </a:t>
            </a:r>
            <a:r>
              <a:rPr lang="id-ID" i="1" dirty="0"/>
              <a:t>du </a:t>
            </a:r>
            <a:r>
              <a:rPr lang="id-ID" dirty="0"/>
              <a:t>= 2</a:t>
            </a:r>
            <a:r>
              <a:rPr lang="id-ID" i="1" dirty="0"/>
              <a:t>dx</a:t>
            </a:r>
            <a:r>
              <a:rPr lang="id-ID" dirty="0"/>
              <a:t>; diperoleh</a:t>
            </a:r>
            <a:br>
              <a:rPr lang="id-ID" dirty="0"/>
            </a:br>
            <a:br>
              <a:rPr lang="id-ID" dirty="0"/>
            </a:br>
            <a:r>
              <a:rPr lang="en-US" dirty="0"/>
              <a:t>    </a:t>
            </a:r>
            <a:endParaRPr lang="id-ID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2492896"/>
            <a:ext cx="288032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1599" y="2950096"/>
            <a:ext cx="990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-45235" y="3415413"/>
            <a:ext cx="24372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i="1" dirty="0"/>
              <a:t>a)   u </a:t>
            </a:r>
            <a:r>
              <a:rPr lang="id-ID" b="1" dirty="0"/>
              <a:t>= </a:t>
            </a:r>
            <a:r>
              <a:rPr lang="id-ID" b="1" i="1" dirty="0"/>
              <a:t>−x</a:t>
            </a:r>
            <a:r>
              <a:rPr lang="id-ID" b="1" dirty="0"/>
              <a:t>, </a:t>
            </a:r>
            <a:r>
              <a:rPr lang="id-ID" b="1" i="1" dirty="0"/>
              <a:t>du </a:t>
            </a:r>
            <a:r>
              <a:rPr lang="id-ID" b="1" dirty="0"/>
              <a:t>= </a:t>
            </a:r>
            <a:r>
              <a:rPr lang="id-ID" b="1" i="1" dirty="0"/>
              <a:t>−dx</a:t>
            </a:r>
            <a:r>
              <a:rPr lang="id-ID" b="1" dirty="0"/>
              <a:t>; </a:t>
            </a:r>
            <a:br>
              <a:rPr lang="id-ID" b="1" dirty="0"/>
            </a:br>
            <a:br>
              <a:rPr lang="id-ID" dirty="0"/>
            </a:br>
            <a:endParaRPr lang="id-ID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9752" y="3501008"/>
            <a:ext cx="3438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0770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i="1" dirty="0"/>
              <a:t>b)  u </a:t>
            </a:r>
            <a:r>
              <a:rPr lang="id-ID" b="1" dirty="0"/>
              <a:t>= </a:t>
            </a:r>
            <a:r>
              <a:rPr lang="id-ID" b="1" i="1" dirty="0"/>
              <a:t>−</a:t>
            </a:r>
            <a:r>
              <a:rPr lang="id-ID" b="1" dirty="0"/>
              <a:t>2</a:t>
            </a:r>
            <a:r>
              <a:rPr lang="id-ID" b="1" i="1" dirty="0"/>
              <a:t>x</a:t>
            </a:r>
            <a:r>
              <a:rPr lang="id-ID" b="1" dirty="0"/>
              <a:t>³, </a:t>
            </a:r>
            <a:r>
              <a:rPr lang="id-ID" b="1" i="1" dirty="0"/>
              <a:t>du </a:t>
            </a:r>
            <a:r>
              <a:rPr lang="id-ID" b="1" dirty="0"/>
              <a:t>= </a:t>
            </a:r>
            <a:r>
              <a:rPr lang="id-ID" b="1" i="1" dirty="0"/>
              <a:t>−</a:t>
            </a:r>
            <a:r>
              <a:rPr lang="id-ID" b="1" dirty="0"/>
              <a:t>6</a:t>
            </a:r>
            <a:r>
              <a:rPr lang="id-ID" b="1" i="1" dirty="0"/>
              <a:t>x</a:t>
            </a:r>
            <a:r>
              <a:rPr lang="id-ID" b="1" dirty="0"/>
              <a:t>², </a:t>
            </a:r>
            <a:br>
              <a:rPr lang="id-ID" b="1" dirty="0"/>
            </a:br>
            <a:br>
              <a:rPr lang="id-ID" dirty="0"/>
            </a:br>
            <a:endParaRPr lang="id-ID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55776" y="4077072"/>
            <a:ext cx="415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0" y="4725144"/>
            <a:ext cx="287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1.2.14 </a:t>
            </a:r>
            <a:r>
              <a:rPr lang="id-ID" dirty="0"/>
              <a:t>selesaikan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15816" y="4581128"/>
            <a:ext cx="1543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644008" y="4725144"/>
            <a:ext cx="389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 </a:t>
            </a:r>
            <a:r>
              <a:rPr lang="id-ID" b="1" dirty="0"/>
              <a:t>buatlah substitusi U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157192"/>
            <a:ext cx="2195736" cy="329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267744" y="5085184"/>
            <a:ext cx="487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Jika x =0, u = 1 + e⁰= 2, x = ln 3, u = 1 + 3 = 4, jadi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5661248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35696" y="5661248"/>
            <a:ext cx="79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71800" y="5589240"/>
            <a:ext cx="1095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95936" y="5661248"/>
            <a:ext cx="22383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ogo ITS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11" grpId="0"/>
      <p:bldP spid="14" grpId="0"/>
      <p:bldP spid="17" grpId="0"/>
      <p:bldP spid="19" grpId="0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6712"/>
            <a:ext cx="380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DEFINISI LOGARITMA NATURAL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734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Tujuan pertama adl mendifinisikan fungsi ln x  yg konsisten dg sifat sifat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1484784"/>
            <a:ext cx="339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d/dx [ln x] = 1/x       dan ln 1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916832"/>
            <a:ext cx="66210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</a:rPr>
              <a:t>DEFINISI 1.2.1 </a:t>
            </a:r>
            <a:r>
              <a:rPr lang="id-ID" dirty="0">
                <a:solidFill>
                  <a:srgbClr val="002060"/>
                </a:solidFill>
              </a:rPr>
              <a:t>Funsi logaritma natural didefinisikan  oleh rumus </a:t>
            </a:r>
          </a:p>
          <a:p>
            <a:endParaRPr lang="id-ID" dirty="0">
              <a:solidFill>
                <a:srgbClr val="002060"/>
              </a:solidFill>
            </a:endParaRPr>
          </a:p>
          <a:p>
            <a:r>
              <a:rPr lang="id-ID" dirty="0">
                <a:solidFill>
                  <a:srgbClr val="002060"/>
                </a:solidFill>
              </a:rPr>
              <a:t>                                                                                                 (1.19)  </a:t>
            </a:r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2987824" y="2564904"/>
            <a:ext cx="1552575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3284984"/>
            <a:ext cx="358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INTEPRETASI GEOMETRIK ln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645024"/>
            <a:ext cx="471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Sebagai contoh, sifat sifat yg telah dikenal spt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4077072"/>
            <a:ext cx="4316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 </a:t>
            </a:r>
            <a:r>
              <a:rPr lang="id-ID" b="1" dirty="0">
                <a:solidFill>
                  <a:srgbClr val="002060"/>
                </a:solidFill>
              </a:rPr>
              <a:t>ln x &gt; 0 jika x &gt; 1 , ln x &lt; 0 jika 0 &lt; x &lt; 1, </a:t>
            </a:r>
          </a:p>
          <a:p>
            <a:r>
              <a:rPr lang="id-ID" b="1" dirty="0">
                <a:solidFill>
                  <a:srgbClr val="002060"/>
                </a:solidFill>
              </a:rPr>
              <a:t>ln x = 0  jika  x = 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429000"/>
            <a:ext cx="18573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501008"/>
            <a:ext cx="1905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004048" y="5085184"/>
            <a:ext cx="377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1.2.1                   Gambar 1.2.2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869160"/>
            <a:ext cx="1584176" cy="52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Logo IT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1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7" grpId="0"/>
      <p:bldP spid="8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422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SIFAT – SIFAT LOGARITMA NATURAL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124744"/>
            <a:ext cx="813575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TEOREMA 1.2.3 </a:t>
            </a:r>
            <a:r>
              <a:rPr lang="id-ID" dirty="0">
                <a:solidFill>
                  <a:srgbClr val="002060"/>
                </a:solidFill>
              </a:rPr>
              <a:t>Untuk sebarang bilangan positif a dan c  dan sebarang bilangan </a:t>
            </a:r>
          </a:p>
          <a:p>
            <a:r>
              <a:rPr lang="id-ID" dirty="0">
                <a:solidFill>
                  <a:srgbClr val="002060"/>
                </a:solidFill>
              </a:rPr>
              <a:t>Rasional r, berlaku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771800" y="1484784"/>
            <a:ext cx="3888432" cy="1098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403648" y="2924944"/>
            <a:ext cx="595708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1.2.3</a:t>
            </a:r>
            <a:r>
              <a:rPr lang="id-ID" dirty="0"/>
              <a:t>                           </a:t>
            </a:r>
          </a:p>
          <a:p>
            <a:r>
              <a:rPr lang="id-ID" dirty="0"/>
              <a:t>                       (a)                                            (b)                       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12160" y="3140968"/>
            <a:ext cx="1238250" cy="33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03848" y="3212976"/>
            <a:ext cx="1314450" cy="31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411760" y="3645024"/>
            <a:ext cx="4537396" cy="1200329"/>
          </a:xfrm>
          <a:prstGeom prst="rect">
            <a:avLst/>
          </a:prstGeom>
          <a:gradFill flip="none" rotWithShape="1">
            <a:gsLst>
              <a:gs pos="0">
                <a:srgbClr val="0099CC">
                  <a:tint val="66000"/>
                  <a:satMod val="160000"/>
                </a:srgbClr>
              </a:gs>
              <a:gs pos="50000">
                <a:srgbClr val="0099CC">
                  <a:tint val="44500"/>
                  <a:satMod val="160000"/>
                </a:srgbClr>
              </a:gs>
              <a:gs pos="100000">
                <a:srgbClr val="0099CC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TEOREMA 1.2.5</a:t>
            </a:r>
          </a:p>
          <a:p>
            <a:r>
              <a:rPr lang="id-ID" dirty="0">
                <a:solidFill>
                  <a:srgbClr val="002060"/>
                </a:solidFill>
              </a:rPr>
              <a:t>             </a:t>
            </a:r>
            <a:r>
              <a:rPr lang="id-ID" i="1" dirty="0">
                <a:solidFill>
                  <a:srgbClr val="002060"/>
                </a:solidFill>
              </a:rPr>
              <a:t>(a) Domai dari ln x adalah  ( 0, +∞)</a:t>
            </a:r>
          </a:p>
          <a:p>
            <a:r>
              <a:rPr lang="id-ID" i="1" dirty="0">
                <a:solidFill>
                  <a:srgbClr val="002060"/>
                </a:solidFill>
              </a:rPr>
              <a:t>             (b) Range dari ln x adalah   (-∞, +∞)</a:t>
            </a:r>
          </a:p>
          <a:p>
            <a:r>
              <a:rPr lang="id-ID" i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653136"/>
            <a:ext cx="22383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4941168"/>
            <a:ext cx="23241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71600" y="6488668"/>
            <a:ext cx="14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1.2.3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8224" y="6488668"/>
            <a:ext cx="145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1.2.4</a:t>
            </a:r>
          </a:p>
        </p:txBody>
      </p:sp>
      <p:pic>
        <p:nvPicPr>
          <p:cNvPr id="14" name="Picture 13" descr="Logo IT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736" y="-214338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9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737350"/>
                <a:ext cx="234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rgbClr val="0070C0"/>
                    </a:solidFill>
                  </a:rPr>
                  <a:t>DEFINIS UNTUK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id-ID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37350"/>
                <a:ext cx="2346412" cy="369332"/>
              </a:xfrm>
              <a:prstGeom prst="rect">
                <a:avLst/>
              </a:prstGeom>
              <a:blipFill>
                <a:blip r:embed="rId2"/>
                <a:stretch>
                  <a:fillRect l="-2078" t="-9836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268760"/>
            <a:ext cx="859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Terdapat bilangan real positif tunggal shg </a:t>
            </a:r>
            <a:r>
              <a:rPr lang="id-ID" b="1" dirty="0">
                <a:solidFill>
                  <a:srgbClr val="0070C0"/>
                </a:solidFill>
              </a:rPr>
              <a:t>ln x = 1 </a:t>
            </a:r>
            <a:r>
              <a:rPr lang="id-ID" dirty="0"/>
              <a:t>, yg didefinisikan sbg e yaitu </a:t>
            </a:r>
            <a:r>
              <a:rPr lang="id-ID" b="1" dirty="0">
                <a:solidFill>
                  <a:srgbClr val="0070C0"/>
                </a:solidFill>
              </a:rPr>
              <a:t>ln e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741626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1.2.6 </a:t>
            </a:r>
            <a:r>
              <a:rPr lang="id-ID" dirty="0">
                <a:solidFill>
                  <a:srgbClr val="002060"/>
                </a:solidFill>
              </a:rPr>
              <a:t>Invers dr fungsi logaritma natural ln x dinyatakan dg e^x </a:t>
            </a:r>
          </a:p>
          <a:p>
            <a:r>
              <a:rPr lang="id-ID" dirty="0">
                <a:solidFill>
                  <a:srgbClr val="002060"/>
                </a:solidFill>
              </a:rPr>
              <a:t>Dan disebut </a:t>
            </a:r>
            <a:r>
              <a:rPr lang="id-ID" b="1" i="1" dirty="0">
                <a:solidFill>
                  <a:srgbClr val="002060"/>
                </a:solidFill>
              </a:rPr>
              <a:t>Fungsi eksponensial natural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2420888"/>
            <a:ext cx="55177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1.2.7     </a:t>
            </a:r>
          </a:p>
          <a:p>
            <a:r>
              <a:rPr lang="id-ID" dirty="0"/>
              <a:t>       (a) domain dari e^x  = range dari ln x  = ( - ∞,+∞)</a:t>
            </a:r>
          </a:p>
          <a:p>
            <a:r>
              <a:rPr lang="id-ID" dirty="0"/>
              <a:t>       (b) range dari e^x     =  domain dari ln x = (0, + ∞)</a:t>
            </a:r>
          </a:p>
          <a:p>
            <a:r>
              <a:rPr lang="id-ID" dirty="0"/>
              <a:t>       (c)                  untuk - ∞  &lt; x  &lt; +∞ </a:t>
            </a:r>
          </a:p>
          <a:p>
            <a:r>
              <a:rPr lang="id-ID" dirty="0"/>
              <a:t>       (d)                  untuk  x &gt; 0</a:t>
            </a:r>
          </a:p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67744" y="3284984"/>
            <a:ext cx="906016" cy="31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67744" y="3573016"/>
            <a:ext cx="864096" cy="2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4221088"/>
                <a:ext cx="2389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rgbClr val="0070C0"/>
                    </a:solidFill>
                  </a:rPr>
                  <a:t>DEFINISI UNTUK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id-ID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21088"/>
                <a:ext cx="2389693" cy="369332"/>
              </a:xfrm>
              <a:prstGeom prst="rect">
                <a:avLst/>
              </a:prstGeom>
              <a:blipFill>
                <a:blip r:embed="rId5"/>
                <a:stretch>
                  <a:fillRect l="-2041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4581128"/>
            <a:ext cx="9144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1.2.8 </a:t>
            </a:r>
            <a:r>
              <a:rPr lang="id-ID" b="1" dirty="0">
                <a:solidFill>
                  <a:srgbClr val="002060"/>
                </a:solidFill>
              </a:rPr>
              <a:t>J</a:t>
            </a:r>
            <a:r>
              <a:rPr lang="id-ID" dirty="0">
                <a:solidFill>
                  <a:srgbClr val="002060"/>
                </a:solidFill>
              </a:rPr>
              <a:t>ika r bilangan real dan a adl bilangan real positif maka     di definisikan</a:t>
            </a:r>
          </a:p>
          <a:p>
            <a:endParaRPr lang="id-ID" dirty="0">
              <a:solidFill>
                <a:srgbClr val="002060"/>
              </a:solidFill>
            </a:endParaRPr>
          </a:p>
          <a:p>
            <a:endParaRPr lang="id-ID" dirty="0">
              <a:solidFill>
                <a:srgbClr val="002060"/>
              </a:solidFill>
            </a:endParaRPr>
          </a:p>
          <a:p>
            <a:r>
              <a:rPr lang="id-ID" dirty="0">
                <a:solidFill>
                  <a:srgbClr val="002060"/>
                </a:solidFill>
              </a:rPr>
              <a:t>Dan disebut Fungsi eksponensial berbasis a</a:t>
            </a:r>
          </a:p>
          <a:p>
            <a:endParaRPr lang="id-ID" dirty="0"/>
          </a:p>
          <a:p>
            <a:r>
              <a:rPr lang="id-ID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7092280" y="4581128"/>
            <a:ext cx="238125" cy="276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79912" y="4941168"/>
            <a:ext cx="1069082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Logo IT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6926" y="610504"/>
                <a:ext cx="4280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b="1" dirty="0">
                    <a:solidFill>
                      <a:srgbClr val="0070C0"/>
                    </a:solidFill>
                  </a:rPr>
                  <a:t>DIFERENSIALITAS DARI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id-ID" b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id-ID" b="1" dirty="0">
                    <a:solidFill>
                      <a:srgbClr val="0070C0"/>
                    </a:solidFill>
                  </a:rPr>
                  <a:t>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id-ID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6" y="610504"/>
                <a:ext cx="4280724" cy="369332"/>
              </a:xfrm>
              <a:prstGeom prst="rect">
                <a:avLst/>
              </a:prstGeom>
              <a:blipFill>
                <a:blip r:embed="rId2"/>
                <a:stretch>
                  <a:fillRect l="-1282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71600" y="1268760"/>
            <a:ext cx="6481005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1.2.11 &amp; 12</a:t>
            </a:r>
          </a:p>
          <a:p>
            <a:pPr marL="342900" indent="-342900">
              <a:buAutoNum type="alphaLcParenBoth"/>
            </a:pPr>
            <a:r>
              <a:rPr lang="id-ID" dirty="0"/>
              <a:t>Fungsi e terdeferensial pd (-∞,+∞) ,dan turunannya adalah </a:t>
            </a:r>
          </a:p>
          <a:p>
            <a:pPr marL="342900" indent="-342900">
              <a:buAutoNum type="alphaLcParenBoth"/>
            </a:pPr>
            <a:endParaRPr lang="id-ID" dirty="0"/>
          </a:p>
          <a:p>
            <a:pPr marL="342900" indent="-342900"/>
            <a:endParaRPr lang="id-ID" dirty="0"/>
          </a:p>
          <a:p>
            <a:pPr marL="342900" indent="-342900"/>
            <a:r>
              <a:rPr lang="id-ID" dirty="0"/>
              <a:t>(b) Fungsi b terdeferensial pd (-∞, +∞), dan turunannya adalah</a:t>
            </a:r>
          </a:p>
          <a:p>
            <a:pPr marL="342900" indent="-342900"/>
            <a:endParaRPr lang="id-ID" dirty="0"/>
          </a:p>
          <a:p>
            <a:pPr marL="342900" indent="-342900"/>
            <a:endParaRPr lang="id-ID" dirty="0"/>
          </a:p>
          <a:p>
            <a:pPr marL="342900" indent="-342900"/>
            <a:r>
              <a:rPr lang="id-ID" dirty="0"/>
              <a:t>(c) Fungsi x terdeferensial pd (0,+∞),dan turunannya adalah</a:t>
            </a:r>
          </a:p>
          <a:p>
            <a:pPr marL="342900" indent="-342900"/>
            <a:endParaRPr lang="id-ID" dirty="0"/>
          </a:p>
          <a:p>
            <a:pPr marL="342900" indent="-342900"/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347864" y="3501008"/>
            <a:ext cx="1219200" cy="44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75856" y="2708920"/>
            <a:ext cx="1285875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19872" y="1916832"/>
            <a:ext cx="981075" cy="40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79512" y="4365104"/>
            <a:ext cx="243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LOGARITMA UMUM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4797152"/>
            <a:ext cx="837024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1.2.13 </a:t>
            </a:r>
            <a:r>
              <a:rPr lang="id-ID" dirty="0"/>
              <a:t>Untuk n &gt; 0 , dan n ≠ 0, Fungsi Logaritma berbasis a didefinisikan</a:t>
            </a:r>
          </a:p>
          <a:p>
            <a:r>
              <a:rPr lang="id-ID" dirty="0"/>
              <a:t>Oleh rumus      </a:t>
            </a:r>
            <a:r>
              <a:rPr lang="id-ID" sz="2000" b="1" dirty="0"/>
              <a:t>ⁿlog x  =  ln x/ ln n, x &gt; 0</a:t>
            </a:r>
            <a:endParaRPr lang="id-ID" b="1" dirty="0"/>
          </a:p>
          <a:p>
            <a:r>
              <a:rPr lang="id-ID" dirty="0"/>
              <a:t> </a:t>
            </a:r>
          </a:p>
        </p:txBody>
      </p:sp>
      <p:pic>
        <p:nvPicPr>
          <p:cNvPr id="9" name="Picture 8" descr="Logo IT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291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BEBERAPA LIMIT DASAR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6397905" cy="923330"/>
          </a:xfrm>
          <a:prstGeom prst="rect">
            <a:avLst/>
          </a:prstGeom>
          <a:solidFill>
            <a:srgbClr val="CCEC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1.2.15                                                                             </a:t>
            </a:r>
          </a:p>
          <a:p>
            <a:r>
              <a:rPr lang="id-ID" b="1" dirty="0">
                <a:solidFill>
                  <a:srgbClr val="C00000"/>
                </a:solidFill>
              </a:rPr>
              <a:t>       </a:t>
            </a:r>
          </a:p>
          <a:p>
            <a:r>
              <a:rPr lang="id-ID" b="1" dirty="0">
                <a:solidFill>
                  <a:srgbClr val="C00000"/>
                </a:solidFill>
              </a:rPr>
              <a:t>                                                                                                                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99592" y="1556792"/>
            <a:ext cx="6124575" cy="44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20888"/>
            <a:ext cx="18954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492896"/>
            <a:ext cx="30480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329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1.3 Grafik yang Melibatkan</a:t>
            </a:r>
          </a:p>
          <a:p>
            <a:r>
              <a:rPr lang="id-ID" b="1" dirty="0">
                <a:solidFill>
                  <a:srgbClr val="0070C0"/>
                </a:solidFill>
              </a:rPr>
              <a:t>Eksponensial dan Logaritma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2232248" cy="190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43608" y="3429000"/>
            <a:ext cx="140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1.3.1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628800"/>
            <a:ext cx="1724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556792"/>
            <a:ext cx="1466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492896"/>
            <a:ext cx="191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2420888"/>
            <a:ext cx="182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3789040"/>
            <a:ext cx="527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MENDAPATKAN GRAFIK DG MENGGUNAKAN </a:t>
            </a:r>
          </a:p>
          <a:p>
            <a:r>
              <a:rPr lang="id-ID" b="1" dirty="0">
                <a:solidFill>
                  <a:srgbClr val="0070C0"/>
                </a:solidFill>
              </a:rPr>
              <a:t>SIFAT SIFAT EKSPONEN DAN LOGARITMA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3933056"/>
            <a:ext cx="223224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4509120"/>
            <a:ext cx="312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1.3.1 </a:t>
            </a:r>
            <a:r>
              <a:rPr lang="id-ID" dirty="0"/>
              <a:t>sketlah grafik 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59832" y="4581128"/>
            <a:ext cx="8667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444208" y="6309320"/>
            <a:ext cx="144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1.3.2</a:t>
            </a:r>
          </a:p>
        </p:txBody>
      </p:sp>
      <p:pic>
        <p:nvPicPr>
          <p:cNvPr id="15" name="Picture 14" descr="Logo IT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35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1.3.3 </a:t>
            </a:r>
            <a:r>
              <a:rPr lang="id-ID" dirty="0"/>
              <a:t>Sketlah grafik dari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484784"/>
            <a:ext cx="2581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980728"/>
            <a:ext cx="936104" cy="40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1412776"/>
            <a:ext cx="31908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844824"/>
            <a:ext cx="2219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2348880"/>
            <a:ext cx="2333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2852936"/>
            <a:ext cx="2257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Logo IT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548680"/>
            <a:ext cx="3847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>
                <a:solidFill>
                  <a:srgbClr val="0070C0"/>
                </a:solidFill>
                <a:latin typeface="Blackadder ITC" pitchFamily="82" charset="0"/>
              </a:rPr>
              <a:t> Fungsi Transenden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319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1.1 Logaritma dan Eksponen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772816"/>
            <a:ext cx="29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 </a:t>
            </a:r>
            <a:r>
              <a:rPr lang="id-ID" b="1" dirty="0">
                <a:solidFill>
                  <a:srgbClr val="0070C0"/>
                </a:solidFill>
              </a:rPr>
              <a:t>PANGKAT IRRA SIONAL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844824"/>
            <a:ext cx="1795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611560" y="2204864"/>
            <a:ext cx="5760640" cy="92333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1.1.1 Jika n bilangan bulat positif, maka 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23728" y="2636912"/>
            <a:ext cx="1838325" cy="44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51520" y="3356992"/>
            <a:ext cx="7560840" cy="1200329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1.1.2 Jika r bilangan rasional  dengan r = p/q, q ≠ 0 maka</a:t>
            </a:r>
          </a:p>
          <a:p>
            <a:endParaRPr lang="id-ID" dirty="0"/>
          </a:p>
          <a:p>
            <a:r>
              <a:rPr lang="id-ID" dirty="0"/>
              <a:t>  1.                                                                               2.                            </a:t>
            </a:r>
          </a:p>
          <a:p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1560" y="3933056"/>
            <a:ext cx="1971675" cy="32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92080" y="3861048"/>
            <a:ext cx="125730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725144"/>
            <a:ext cx="23431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4797152"/>
            <a:ext cx="2088232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483768" y="6309320"/>
            <a:ext cx="1202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/>
              <a:t>Gambar 1.1.1</a:t>
            </a:r>
          </a:p>
        </p:txBody>
      </p:sp>
      <p:pic>
        <p:nvPicPr>
          <p:cNvPr id="14" name="Picture 13" descr="Logo IT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8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1762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1.4 Funsi Invers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908720"/>
            <a:ext cx="722903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</a:t>
            </a:r>
            <a:r>
              <a:rPr lang="id-ID" b="1" dirty="0">
                <a:solidFill>
                  <a:srgbClr val="002060"/>
                </a:solidFill>
              </a:rPr>
              <a:t>1.4.1 </a:t>
            </a:r>
            <a:r>
              <a:rPr lang="id-ID" dirty="0">
                <a:solidFill>
                  <a:srgbClr val="002060"/>
                </a:solidFill>
              </a:rPr>
              <a:t>Jika fungsi f dan g dua kondisi      </a:t>
            </a:r>
          </a:p>
          <a:p>
            <a:r>
              <a:rPr lang="id-ID" dirty="0">
                <a:solidFill>
                  <a:srgbClr val="002060"/>
                </a:solidFill>
              </a:rPr>
              <a:t>             f(g(x)) = x   utk setiap x dalam domain g</a:t>
            </a:r>
          </a:p>
          <a:p>
            <a:r>
              <a:rPr lang="id-ID" dirty="0">
                <a:solidFill>
                  <a:srgbClr val="002060"/>
                </a:solidFill>
              </a:rPr>
              <a:t>             g(f(x)) = x   utk setiap x dalam domain f</a:t>
            </a:r>
          </a:p>
          <a:p>
            <a:r>
              <a:rPr lang="id-ID" dirty="0">
                <a:solidFill>
                  <a:srgbClr val="002060"/>
                </a:solidFill>
              </a:rPr>
              <a:t>Maka dapat dikatakan f invers dari g dan </a:t>
            </a:r>
            <a:r>
              <a:rPr lang="id-ID" b="1" i="1" dirty="0">
                <a:solidFill>
                  <a:srgbClr val="002060"/>
                </a:solidFill>
              </a:rPr>
              <a:t>g invers dr f </a:t>
            </a:r>
            <a:r>
              <a:rPr lang="id-ID" dirty="0">
                <a:solidFill>
                  <a:srgbClr val="002060"/>
                </a:solidFill>
              </a:rPr>
              <a:t>atau dg kata lain</a:t>
            </a:r>
          </a:p>
          <a:p>
            <a:r>
              <a:rPr lang="id-ID" b="1" i="1" dirty="0">
                <a:solidFill>
                  <a:srgbClr val="002060"/>
                </a:solidFill>
              </a:rPr>
              <a:t>f dan g adalah merupakan fungsi – fungsi invers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492896"/>
            <a:ext cx="739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1.4.1 </a:t>
            </a:r>
            <a:r>
              <a:rPr lang="id-ID" dirty="0"/>
              <a:t>(a)  fungsi f(x) = 2x dan g(x) = ½ x adl fungsi invers sebab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2852936"/>
            <a:ext cx="3067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f(g(x)) = f(1/2 x) = 2 (1/2 x) =x</a:t>
            </a:r>
          </a:p>
          <a:p>
            <a:r>
              <a:rPr lang="id-ID" dirty="0"/>
              <a:t>g(f(x)) =  g(2x)   = ½ (2x)    =x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3501008"/>
                <a:ext cx="7022563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(b) Dg cara yg sama ,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id-ID" dirty="0"/>
                  <a:t> dan g(x ) = x³ adl fungsi invers sebab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01008"/>
                <a:ext cx="7022563" cy="379656"/>
              </a:xfrm>
              <a:prstGeom prst="rect">
                <a:avLst/>
              </a:prstGeom>
              <a:blipFill>
                <a:blip r:embed="rId2"/>
                <a:stretch>
                  <a:fillRect l="-781" t="-4762" b="-238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9752" y="3789040"/>
                <a:ext cx="3029163" cy="666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f(g(x)) = f( x³)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id-ID" dirty="0"/>
                  <a:t> = x </a:t>
                </a:r>
              </a:p>
              <a:p>
                <a:r>
                  <a:rPr lang="id-ID" dirty="0"/>
                  <a:t>g(f(x)) = 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id-ID" dirty="0"/>
                  <a:t>)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id-ID" dirty="0"/>
                  <a:t>)³ = x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3029163" cy="666977"/>
              </a:xfrm>
              <a:prstGeom prst="rect">
                <a:avLst/>
              </a:prstGeom>
              <a:blipFill>
                <a:blip r:embed="rId3"/>
                <a:stretch>
                  <a:fillRect l="-1811" t="-3670" r="-604" b="-146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9552" y="4437112"/>
            <a:ext cx="678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Dari definisi 1.4.1, bahwa f(f⁻¹(x)) = x utk setiap x dlm domain dr f⁻¹</a:t>
            </a:r>
          </a:p>
          <a:p>
            <a:r>
              <a:rPr lang="id-ID" dirty="0"/>
              <a:t>                                           f⁻¹(f(x)) = x utk setiap x dlm domain dr 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5085184"/>
            <a:ext cx="729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1.4.2 </a:t>
            </a:r>
            <a:r>
              <a:rPr lang="id-ID" dirty="0"/>
              <a:t>dr </a:t>
            </a:r>
            <a:r>
              <a:rPr lang="id-ID" dirty="0">
                <a:solidFill>
                  <a:srgbClr val="C00000"/>
                </a:solidFill>
              </a:rPr>
              <a:t>contoh 1.4. 1 </a:t>
            </a:r>
            <a:r>
              <a:rPr lang="id-ID" dirty="0"/>
              <a:t>bahwa jika f(x) = ½ x  dan g(x) = 2x maka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9792" y="5445224"/>
            <a:ext cx="336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f ⁻¹ (x) = 2x    dan     g⁻¹(x) = ½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39752" y="5805264"/>
                <a:ext cx="5161413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Dg cara yg sama jika f(x)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id-ID" dirty="0"/>
                  <a:t> dan g(x) = x², maka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805264"/>
                <a:ext cx="5161413" cy="379656"/>
              </a:xfrm>
              <a:prstGeom prst="rect">
                <a:avLst/>
              </a:prstGeom>
              <a:blipFill>
                <a:blip r:embed="rId4"/>
                <a:stretch>
                  <a:fillRect l="-1063" t="-4762" b="-238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9792" y="6165304"/>
                <a:ext cx="3471400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 f⁻¹(x) = x³       dan     g⁻¹(x)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65304"/>
                <a:ext cx="3471400" cy="379656"/>
              </a:xfrm>
              <a:prstGeom prst="rect">
                <a:avLst/>
              </a:prstGeom>
              <a:blipFill>
                <a:blip r:embed="rId5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442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DOMAIN DAN RANGE FUNGSI INVERS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1560" y="1124744"/>
                <a:ext cx="32435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 </a:t>
                </a:r>
                <a:r>
                  <a:rPr lang="id-ID" dirty="0">
                    <a:solidFill>
                      <a:srgbClr val="002060"/>
                    </a:solidFill>
                  </a:rPr>
                  <a:t>domain dari f ⁻¹ = range dari f</a:t>
                </a:r>
              </a:p>
              <a:p>
                <a:r>
                  <a:rPr lang="id-ID" dirty="0">
                    <a:solidFill>
                      <a:srgbClr val="002060"/>
                    </a:solidFill>
                  </a:rPr>
                  <a:t> domain dari f = range dari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id-ID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3243517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0009" y="692696"/>
            <a:ext cx="237626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916832"/>
            <a:ext cx="399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EKSISTENSI DARI FUNGSI INVERS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2420888"/>
            <a:ext cx="852703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1.4.3 </a:t>
            </a:r>
            <a:r>
              <a:rPr lang="id-ID" dirty="0"/>
              <a:t>(uji garis horisontal) pernyataan pernyataan berikut ini adl ekuivalen</a:t>
            </a:r>
          </a:p>
          <a:p>
            <a:pPr marL="342900" indent="-342900">
              <a:buAutoNum type="alphaLcParenBoth"/>
            </a:pPr>
            <a:r>
              <a:rPr lang="id-ID" i="1" dirty="0">
                <a:solidFill>
                  <a:srgbClr val="002060"/>
                </a:solidFill>
              </a:rPr>
              <a:t>Fungsi f mempunyai suatu invers</a:t>
            </a:r>
          </a:p>
          <a:p>
            <a:pPr marL="342900" indent="-342900">
              <a:buAutoNum type="alphaLcParenBoth"/>
            </a:pPr>
            <a:r>
              <a:rPr lang="id-ID" i="1" dirty="0">
                <a:solidFill>
                  <a:srgbClr val="002060"/>
                </a:solidFill>
              </a:rPr>
              <a:t> Grafik f dipotong paling banyak satu kali oleh sebarang grs horisontal</a:t>
            </a:r>
          </a:p>
          <a:p>
            <a:pPr marL="342900" indent="-342900">
              <a:buAutoNum type="alphaLcParenBoth"/>
            </a:pPr>
            <a:r>
              <a:rPr lang="id-ID" i="1" dirty="0">
                <a:solidFill>
                  <a:srgbClr val="002060"/>
                </a:solidFill>
              </a:rPr>
              <a:t>Fubgsi f tdk mempunyai nilai yg sama pd dua titik yg berbeda dlm domainnya, yaitu jika x₁ dan x₂ titik titik dlm domainnya dg x₁ ≠ x₂  maka f(x₁) ≠ f(x₂)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509120"/>
            <a:ext cx="2200275" cy="153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4437112"/>
            <a:ext cx="26384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52120" y="4581128"/>
            <a:ext cx="337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f ⁻¹(f(x₁)) = f ⁻¹(f(x)) atau x₁ = x₂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5085184"/>
            <a:ext cx="2638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Jadi, jika x₁ ≠x₂, haruslah</a:t>
            </a:r>
          </a:p>
          <a:p>
            <a:r>
              <a:rPr lang="id-ID" dirty="0"/>
              <a:t>            f(x₁) ≠ f(x₂)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624" y="5877272"/>
            <a:ext cx="141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f(x₁ ) =f(x₂)</a:t>
            </a:r>
          </a:p>
          <a:p>
            <a:r>
              <a:rPr lang="id-ID" dirty="0"/>
              <a:t>Gambar 1.4.1</a:t>
            </a:r>
          </a:p>
        </p:txBody>
      </p:sp>
      <p:pic>
        <p:nvPicPr>
          <p:cNvPr id="12" name="Picture 11" descr="Logo IT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 animBg="1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688"/>
            <a:ext cx="322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MENDAPATKAN RUMUS f ⁻¹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9196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LANGKAH 1: </a:t>
            </a:r>
            <a:r>
              <a:rPr lang="id-ID" dirty="0"/>
              <a:t>Tentukan x dan y dlm pensamaan y = f(x) utk menghasilkan x = f(y)</a:t>
            </a:r>
          </a:p>
          <a:p>
            <a:r>
              <a:rPr lang="id-ID" b="1" dirty="0"/>
              <a:t>LANGKAH 2</a:t>
            </a:r>
            <a:r>
              <a:rPr lang="id-ID" dirty="0"/>
              <a:t> : selesaikan persamaan x = f(y),utk y sbg fungsi dr x</a:t>
            </a:r>
          </a:p>
          <a:p>
            <a:r>
              <a:rPr lang="id-ID" b="1" dirty="0"/>
              <a:t>LANGKAH 3</a:t>
            </a:r>
            <a:r>
              <a:rPr lang="id-ID" dirty="0"/>
              <a:t> : Persamaan hasil dr langkah 1 menjadi f ⁻¹(x) yg sisi kanannya mrpkan rumus</a:t>
            </a:r>
          </a:p>
          <a:p>
            <a:r>
              <a:rPr lang="id-ID" dirty="0"/>
              <a:t>                          untuk f ⁻¹(x)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204864"/>
            <a:ext cx="534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1.4,5 </a:t>
            </a:r>
            <a:r>
              <a:rPr lang="id-ID" dirty="0"/>
              <a:t>Dapatkan invers dari f(x) = √(3x – 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564904"/>
            <a:ext cx="8597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i="1" dirty="0">
                <a:solidFill>
                  <a:srgbClr val="C00000"/>
                </a:solidFill>
              </a:rPr>
              <a:t>Penyelesaian</a:t>
            </a:r>
            <a:r>
              <a:rPr lang="id-ID" dirty="0"/>
              <a:t>  Pertama diperkenalkan variabel tak bebas y, menghasilkan y = √(3x – 2)</a:t>
            </a:r>
          </a:p>
          <a:p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924944"/>
            <a:ext cx="802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Dg menukat x dan y dlm persamaan tsb kemudian di selesaikan utk y diperoleh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3284984"/>
            <a:ext cx="4716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x = √(3y – 2),   x²  = 3y – 2,        y = 1/3(x² + 2)   </a:t>
            </a:r>
          </a:p>
          <a:p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645024"/>
            <a:ext cx="441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Dan dr hasil ini diperoleh : f ⁻¹ = 1/3(x² + 2)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005064"/>
            <a:ext cx="35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GRAFIK DARI FUNGSI INVERS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65104"/>
            <a:ext cx="2292152" cy="207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7544" y="6488668"/>
            <a:ext cx="146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1.4.4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4581128"/>
            <a:ext cx="49549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/>
              <a:t>Garis y = x tegak lurus membagi segmen garis yg</a:t>
            </a:r>
          </a:p>
          <a:p>
            <a:r>
              <a:rPr lang="id-ID" dirty="0"/>
              <a:t>Menghubungkan (a,b) dan (b,a)</a:t>
            </a:r>
          </a:p>
        </p:txBody>
      </p:sp>
      <p:pic>
        <p:nvPicPr>
          <p:cNvPr id="14" name="Picture 13" descr="Logo I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6644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825" y="980728"/>
            <a:ext cx="804066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1.4.4 </a:t>
            </a:r>
            <a:r>
              <a:rPr lang="id-ID" dirty="0">
                <a:solidFill>
                  <a:srgbClr val="002060"/>
                </a:solidFill>
              </a:rPr>
              <a:t>Jika f fungsi satu satu mk grafik y = f(x) dan f⁻¹(x) merupakan</a:t>
            </a:r>
          </a:p>
          <a:p>
            <a:r>
              <a:rPr lang="id-ID" dirty="0">
                <a:solidFill>
                  <a:srgbClr val="002060"/>
                </a:solidFill>
              </a:rPr>
              <a:t>Pencerminan dr satu dg lainnnya pd grs y = x, itu berarti masing masing cermin</a:t>
            </a:r>
          </a:p>
          <a:p>
            <a:r>
              <a:rPr lang="id-ID" dirty="0">
                <a:solidFill>
                  <a:srgbClr val="002060"/>
                </a:solidFill>
              </a:rPr>
              <a:t> dr lainnya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132856"/>
            <a:ext cx="807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1.4.6 </a:t>
            </a:r>
            <a:r>
              <a:rPr lang="id-ID" dirty="0"/>
              <a:t>Gambar 1.4.6 menunjukkan grafik dr fungsi invers yg diberikan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08920"/>
            <a:ext cx="1743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636912"/>
            <a:ext cx="17526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2564904"/>
            <a:ext cx="18764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2636912"/>
            <a:ext cx="18097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5450" y="4369724"/>
            <a:ext cx="1093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/>
              <a:t>Gambar 1.4.5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8646" y="4391711"/>
            <a:ext cx="1105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/>
              <a:t>Gambar 1.4.6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390" y="4646723"/>
            <a:ext cx="425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DIFERENSIABILITAS FUNGSI INVERS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4365104"/>
            <a:ext cx="2304256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4983071"/>
            <a:ext cx="6444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Misal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id-ID" dirty="0"/>
              <a:t> adl satu satu</a:t>
            </a:r>
            <a:r>
              <a:rPr lang="en-US" dirty="0"/>
              <a:t> </a:t>
            </a:r>
            <a:r>
              <a:rPr lang="id-ID" dirty="0"/>
              <a:t>dan f dpt diturunkan</a:t>
            </a:r>
            <a:r>
              <a:rPr lang="en-US" dirty="0"/>
              <a:t> </a:t>
            </a:r>
            <a:r>
              <a:rPr lang="id-ID" dirty="0"/>
              <a:t>sdh</a:t>
            </a:r>
            <a:r>
              <a:rPr lang="en-US" dirty="0"/>
              <a:t> </a:t>
            </a:r>
            <a:r>
              <a:rPr lang="en-US" i="1" dirty="0"/>
              <a:t>f(</a:t>
            </a:r>
            <a:r>
              <a:rPr lang="en-US" dirty="0"/>
              <a:t>2</a:t>
            </a:r>
            <a:r>
              <a:rPr lang="en-US" i="1" dirty="0"/>
              <a:t>) </a:t>
            </a:r>
            <a:r>
              <a:rPr lang="en-US" dirty="0"/>
              <a:t>= 1</a:t>
            </a:r>
            <a:br>
              <a:rPr lang="en-US" dirty="0"/>
            </a:br>
            <a:r>
              <a:rPr lang="id-ID" dirty="0"/>
              <a:t>dan</a:t>
            </a:r>
            <a:r>
              <a:rPr lang="en-US" i="1" dirty="0"/>
              <a:t>f</a:t>
            </a:r>
            <a:r>
              <a:rPr lang="id-ID" dirty="0"/>
              <a:t> `</a:t>
            </a:r>
            <a:r>
              <a:rPr lang="en-US" i="1" dirty="0"/>
              <a:t>(</a:t>
            </a:r>
            <a:r>
              <a:rPr lang="en-US" dirty="0"/>
              <a:t>2</a:t>
            </a:r>
            <a:r>
              <a:rPr lang="en-US" i="1" dirty="0"/>
              <a:t>) </a:t>
            </a:r>
            <a:r>
              <a:rPr lang="en-US" dirty="0"/>
              <a:t>= 3</a:t>
            </a:r>
            <a:r>
              <a:rPr lang="id-ID" dirty="0"/>
              <a:t>/</a:t>
            </a:r>
            <a:r>
              <a:rPr lang="en-US" dirty="0"/>
              <a:t>4 . </a:t>
            </a:r>
            <a:r>
              <a:rPr lang="id-ID" dirty="0"/>
              <a:t>maka</a:t>
            </a:r>
            <a:r>
              <a:rPr lang="en-US" dirty="0"/>
              <a:t> </a:t>
            </a:r>
            <a:r>
              <a:rPr lang="en-US" dirty="0" err="1"/>
              <a:t>tangen</a:t>
            </a:r>
            <a:r>
              <a:rPr lang="id-ID" dirty="0"/>
              <a:t>  grs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f(x) </a:t>
            </a:r>
            <a:r>
              <a:rPr lang="id-ID" dirty="0"/>
              <a:t>pd titik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) </a:t>
            </a:r>
            <a:r>
              <a:rPr lang="id-ID" dirty="0"/>
              <a:t> adl pers.</a:t>
            </a:r>
            <a:r>
              <a:rPr lang="en-US" dirty="0"/>
              <a:t> </a:t>
            </a:r>
            <a:br>
              <a:rPr lang="en-US" dirty="0"/>
            </a:br>
            <a:r>
              <a:rPr lang="id-ID" dirty="0"/>
              <a:t>                           </a:t>
            </a:r>
            <a:r>
              <a:rPr lang="en-US" i="1" dirty="0"/>
              <a:t>y </a:t>
            </a:r>
            <a:r>
              <a:rPr lang="en-US" dirty="0"/>
              <a:t>− 1 = 3/4</a:t>
            </a:r>
            <a:r>
              <a:rPr lang="en-US" i="1" dirty="0"/>
              <a:t>(x </a:t>
            </a:r>
            <a:r>
              <a:rPr lang="en-US" dirty="0"/>
              <a:t>− 2</a:t>
            </a:r>
            <a:r>
              <a:rPr lang="en-US" i="1" dirty="0"/>
              <a:t>)</a:t>
            </a:r>
            <a:br>
              <a:rPr lang="en-US" dirty="0"/>
            </a:br>
            <a:br>
              <a:rPr lang="en-US" dirty="0"/>
            </a:b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0" y="5851430"/>
            <a:ext cx="64442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           </a:t>
            </a:r>
            <a:r>
              <a:rPr lang="es-ES" i="1" dirty="0"/>
              <a:t>x </a:t>
            </a:r>
            <a:r>
              <a:rPr lang="es-ES" dirty="0"/>
              <a:t>− 1 = 3</a:t>
            </a:r>
            <a:r>
              <a:rPr lang="id-ID" dirty="0"/>
              <a:t>/</a:t>
            </a:r>
            <a:r>
              <a:rPr lang="es-ES" dirty="0"/>
              <a:t>4</a:t>
            </a:r>
            <a:r>
              <a:rPr lang="es-ES" i="1" dirty="0"/>
              <a:t>(y </a:t>
            </a:r>
            <a:r>
              <a:rPr lang="es-ES" dirty="0"/>
              <a:t>− 2</a:t>
            </a:r>
            <a:r>
              <a:rPr lang="es-ES" i="1" dirty="0"/>
              <a:t>) </a:t>
            </a:r>
            <a:r>
              <a:rPr lang="id-ID" dirty="0"/>
              <a:t> atau   </a:t>
            </a:r>
            <a:r>
              <a:rPr lang="es-ES" i="1" dirty="0"/>
              <a:t>y </a:t>
            </a:r>
            <a:r>
              <a:rPr lang="es-ES" dirty="0"/>
              <a:t>− 2 = 4</a:t>
            </a:r>
            <a:r>
              <a:rPr lang="id-ID" dirty="0"/>
              <a:t>/</a:t>
            </a:r>
            <a:r>
              <a:rPr lang="es-ES" dirty="0"/>
              <a:t>3 </a:t>
            </a:r>
            <a:r>
              <a:rPr lang="es-ES" i="1" dirty="0"/>
              <a:t>(x </a:t>
            </a:r>
            <a:r>
              <a:rPr lang="es-ES" dirty="0"/>
              <a:t>− 1</a:t>
            </a:r>
            <a:r>
              <a:rPr lang="es-ES" i="1" dirty="0"/>
              <a:t>)</a:t>
            </a:r>
            <a:br>
              <a:rPr lang="es-ES" dirty="0"/>
            </a:br>
            <a:br>
              <a:rPr lang="es-ES" dirty="0"/>
            </a:br>
            <a:endParaRPr lang="id-ID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6237312"/>
            <a:ext cx="2220838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Logo ITS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9520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/>
      <p:bldP spid="10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78" y="678649"/>
            <a:ext cx="7851445" cy="1477328"/>
          </a:xfrm>
          <a:prstGeom prst="rect">
            <a:avLst/>
          </a:prstGeom>
          <a:solidFill>
            <a:srgbClr val="FFFFF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1.4.7  </a:t>
            </a:r>
            <a:r>
              <a:rPr lang="id-ID" b="1" i="1" dirty="0">
                <a:solidFill>
                  <a:srgbClr val="7030A0"/>
                </a:solidFill>
              </a:rPr>
              <a:t>Asumsukan fungsi f memp. Invers dan nilai dr f⁻¹(x) </a:t>
            </a:r>
          </a:p>
          <a:p>
            <a:r>
              <a:rPr lang="id-ID" b="1" i="1" dirty="0">
                <a:solidFill>
                  <a:srgbClr val="7030A0"/>
                </a:solidFill>
              </a:rPr>
              <a:t>Berubah ubah di atas suatu selang dg f mempunyai turunan tak nol spt</a:t>
            </a:r>
          </a:p>
          <a:p>
            <a:r>
              <a:rPr lang="id-ID" b="1" i="1" dirty="0">
                <a:solidFill>
                  <a:srgbClr val="7030A0"/>
                </a:solidFill>
              </a:rPr>
              <a:t>x  berubah ubahdiatas selang I, maka f⁻¹ terdeferesial pd I dan turunan</a:t>
            </a:r>
          </a:p>
          <a:p>
            <a:r>
              <a:rPr lang="id-ID" b="1" i="1" dirty="0">
                <a:solidFill>
                  <a:srgbClr val="7030A0"/>
                </a:solidFill>
              </a:rPr>
              <a:t>dr f⁻¹ diberikan oleh rumus  </a:t>
            </a:r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635896" y="1700808"/>
            <a:ext cx="1872208" cy="57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2420888"/>
            <a:ext cx="279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CONTOH 1.4.8 </a:t>
            </a:r>
            <a:r>
              <a:rPr lang="id-ID" dirty="0"/>
              <a:t>diberikan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420888"/>
            <a:ext cx="1533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2780928"/>
            <a:ext cx="7170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id-ID" dirty="0"/>
              <a:t>Tentukan bahwa f⁻¹ diferensiabel pd selang (-∞,+∞)</a:t>
            </a:r>
          </a:p>
          <a:p>
            <a:pPr marL="342900" indent="-342900"/>
            <a:r>
              <a:rPr lang="id-ID" dirty="0"/>
              <a:t>(c) Dapatkan turunan dr f ⁻¹dg menggunakan rumus dy/dx = 1/(dx/dy)</a:t>
            </a:r>
          </a:p>
          <a:p>
            <a:pPr marL="342900" indent="-342900"/>
            <a:r>
              <a:rPr lang="id-ID" dirty="0"/>
              <a:t>(b) Daptkan turunan f ⁻¹ dg diferensial implisit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45024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FF0000"/>
                </a:solidFill>
              </a:rPr>
              <a:t>penyelesaian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149080"/>
            <a:ext cx="16954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4619" y="4174651"/>
            <a:ext cx="550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                               Positip (shg tak nol) utk semua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81128"/>
            <a:ext cx="741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(b) Jika diberikan y = f⁻¹(x), maka                                      dr sini diperoleh 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581128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2076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5013176"/>
            <a:ext cx="13811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5013176"/>
            <a:ext cx="1238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0" y="5517232"/>
            <a:ext cx="355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(c) Dr rumus Teorema 1.4.7 di atas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888" y="5661248"/>
            <a:ext cx="17811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08104" y="5589240"/>
            <a:ext cx="10287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Logo IT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58082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/>
      <p:bldP spid="9" grpId="0"/>
      <p:bldP spid="10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688"/>
            <a:ext cx="3975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1.5 Fungsi Invers Trigonometrik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INVERS SINUS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806586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1.5.1 </a:t>
            </a:r>
            <a:r>
              <a:rPr lang="id-ID" i="1" dirty="0">
                <a:solidFill>
                  <a:srgbClr val="7030A0"/>
                </a:solidFill>
              </a:rPr>
              <a:t>Fungsi invers sinus, yg di tulis dg sin⁻¹,didefinisikan sbg dr fungsi</a:t>
            </a:r>
          </a:p>
          <a:p>
            <a:r>
              <a:rPr lang="id-ID" i="1" dirty="0">
                <a:solidFill>
                  <a:srgbClr val="7030A0"/>
                </a:solidFill>
              </a:rPr>
              <a:t>Sin x, - </a:t>
            </a:r>
            <a:r>
              <a:rPr lang="el-GR" i="1" dirty="0">
                <a:solidFill>
                  <a:srgbClr val="7030A0"/>
                </a:solidFill>
              </a:rPr>
              <a:t>π</a:t>
            </a:r>
            <a:r>
              <a:rPr lang="id-ID" i="1" dirty="0">
                <a:solidFill>
                  <a:srgbClr val="7030A0"/>
                </a:solidFill>
              </a:rPr>
              <a:t>/2 ≤ x ≤ </a:t>
            </a:r>
            <a:r>
              <a:rPr lang="el-GR" i="1" dirty="0">
                <a:solidFill>
                  <a:srgbClr val="7030A0"/>
                </a:solidFill>
              </a:rPr>
              <a:t>π</a:t>
            </a:r>
            <a:r>
              <a:rPr lang="id-ID" i="1" dirty="0">
                <a:solidFill>
                  <a:srgbClr val="7030A0"/>
                </a:solidFill>
              </a:rPr>
              <a:t>/2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27432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420888"/>
            <a:ext cx="22764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420888"/>
            <a:ext cx="1047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2564904"/>
            <a:ext cx="942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55576" y="4509120"/>
            <a:ext cx="106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/>
              <a:t>Gambar 1.5.1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8184" y="4437112"/>
            <a:ext cx="108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/>
              <a:t>Gambar 1.5.2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3212976"/>
            <a:ext cx="2907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7030A0"/>
                </a:solidFill>
              </a:rPr>
              <a:t>Domain utk sin⁻¹x =[-1,1]</a:t>
            </a:r>
          </a:p>
          <a:p>
            <a:r>
              <a:rPr lang="id-ID" dirty="0">
                <a:solidFill>
                  <a:srgbClr val="C00000"/>
                </a:solidFill>
              </a:rPr>
              <a:t>Range utk sin⁻¹x=[-</a:t>
            </a:r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id-ID" dirty="0">
                <a:solidFill>
                  <a:srgbClr val="C00000"/>
                </a:solidFill>
              </a:rPr>
              <a:t>/2,</a:t>
            </a:r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id-ID" dirty="0">
                <a:solidFill>
                  <a:srgbClr val="C00000"/>
                </a:solidFill>
              </a:rPr>
              <a:t>/2]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9792" y="3861048"/>
            <a:ext cx="3144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Sin⁻¹(sinx) =x ,jk –</a:t>
            </a:r>
            <a:r>
              <a:rPr lang="el-GR" dirty="0"/>
              <a:t>π</a:t>
            </a:r>
            <a:r>
              <a:rPr lang="id-ID" dirty="0"/>
              <a:t>/2≤ x ≤</a:t>
            </a:r>
            <a:r>
              <a:rPr lang="el-GR" dirty="0"/>
              <a:t>π</a:t>
            </a:r>
            <a:r>
              <a:rPr lang="id-ID" dirty="0"/>
              <a:t>/2</a:t>
            </a:r>
          </a:p>
          <a:p>
            <a:r>
              <a:rPr lang="id-ID" dirty="0"/>
              <a:t>Sin(sin⁻¹x) = x,jk -1≤ x ≤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4869160"/>
            <a:ext cx="6358023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1.5.2</a:t>
            </a:r>
            <a:r>
              <a:rPr lang="id-ID" dirty="0"/>
              <a:t>                                                          -1 ≤  x ≤ 1     </a:t>
            </a:r>
          </a:p>
          <a:p>
            <a:r>
              <a:rPr lang="id-ID" dirty="0"/>
              <a:t>y = sin⁻¹     ekuivalen dengan       sin y = x   jika     -</a:t>
            </a:r>
            <a:r>
              <a:rPr lang="el-GR" dirty="0"/>
              <a:t>π</a:t>
            </a:r>
            <a:r>
              <a:rPr lang="id-ID" dirty="0"/>
              <a:t>/2 ≤  y≤ </a:t>
            </a:r>
            <a:r>
              <a:rPr lang="el-GR" dirty="0"/>
              <a:t>π</a:t>
            </a:r>
            <a:r>
              <a:rPr lang="id-ID" dirty="0"/>
              <a:t>/2</a:t>
            </a:r>
          </a:p>
        </p:txBody>
      </p:sp>
      <p:pic>
        <p:nvPicPr>
          <p:cNvPr id="15" name="Picture 14" descr="Logo IT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12" grpId="0"/>
      <p:bldP spid="13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456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INVERS COSINUS, TANGEN, DAN SECAN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2057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764704"/>
            <a:ext cx="704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2348880"/>
            <a:ext cx="800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2420888"/>
            <a:ext cx="17621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764704"/>
            <a:ext cx="19431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764704"/>
            <a:ext cx="838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764704"/>
            <a:ext cx="24288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05750" y="260648"/>
            <a:ext cx="1238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59832" y="2204864"/>
            <a:ext cx="19907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2160" y="2348880"/>
            <a:ext cx="2019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3568" y="4005064"/>
            <a:ext cx="7416824" cy="285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3419872" y="3645024"/>
            <a:ext cx="12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Tabel 1.5.1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2400" y="2204864"/>
            <a:ext cx="809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688"/>
            <a:ext cx="733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CONTON 1.5.1 </a:t>
            </a:r>
            <a:r>
              <a:rPr lang="id-ID" dirty="0"/>
              <a:t>Dapatkan  (a) sin ⁻¹(1/2)      (b)  sin⁻¹(-1/√2)     (c) sin⁻¹(-1)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39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1.5.2 </a:t>
            </a:r>
            <a:r>
              <a:rPr lang="id-ID" dirty="0"/>
              <a:t>Dapatkan cos⁻¹(-√3/2)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403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PERSAMAAN YG MELIBATKAN</a:t>
            </a:r>
          </a:p>
          <a:p>
            <a:r>
              <a:rPr lang="id-ID" b="1" dirty="0">
                <a:solidFill>
                  <a:srgbClr val="0070C0"/>
                </a:solidFill>
              </a:rPr>
              <a:t>FUNGSI INVERS TRIGONOMETRIK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2060848"/>
            <a:ext cx="2160240" cy="151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39752" y="2060848"/>
            <a:ext cx="505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Jika  </a:t>
            </a:r>
            <a:r>
              <a:rPr lang="el-GR" dirty="0"/>
              <a:t>α</a:t>
            </a:r>
            <a:r>
              <a:rPr lang="id-ID" dirty="0"/>
              <a:t> = sin ⁻¹ x dan  </a:t>
            </a:r>
            <a:r>
              <a:rPr lang="el-GR" dirty="0"/>
              <a:t>β</a:t>
            </a:r>
            <a:r>
              <a:rPr lang="id-ID" dirty="0"/>
              <a:t>  = cos⁻¹ x, krn  </a:t>
            </a:r>
            <a:r>
              <a:rPr lang="el-GR" dirty="0"/>
              <a:t>α</a:t>
            </a:r>
            <a:r>
              <a:rPr lang="id-ID" dirty="0"/>
              <a:t>  + </a:t>
            </a:r>
            <a:r>
              <a:rPr lang="el-GR" dirty="0"/>
              <a:t>β</a:t>
            </a:r>
            <a:r>
              <a:rPr lang="id-ID" dirty="0"/>
              <a:t> =  </a:t>
            </a:r>
            <a:r>
              <a:rPr lang="el-GR" dirty="0"/>
              <a:t>π</a:t>
            </a:r>
            <a:r>
              <a:rPr lang="id-ID" dirty="0"/>
              <a:t>/2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2420888"/>
            <a:ext cx="375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Dapat diperoleh sin⁻¹ x + cos⁻¹ = </a:t>
            </a:r>
            <a:r>
              <a:rPr lang="el-GR" dirty="0"/>
              <a:t>π</a:t>
            </a:r>
            <a:r>
              <a:rPr lang="id-ID" dirty="0"/>
              <a:t>/2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1800" y="2780928"/>
            <a:ext cx="442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tan⁻¹ x + cot⁻¹ = </a:t>
            </a:r>
            <a:r>
              <a:rPr lang="el-GR" dirty="0"/>
              <a:t>π</a:t>
            </a:r>
            <a:r>
              <a:rPr lang="id-ID" dirty="0"/>
              <a:t>/2,   sec⁻¹ x + csc⁻¹ x = </a:t>
            </a:r>
            <a:r>
              <a:rPr lang="el-GR" dirty="0"/>
              <a:t>π</a:t>
            </a:r>
            <a:r>
              <a:rPr lang="id-ID" dirty="0"/>
              <a:t>/2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573016"/>
            <a:ext cx="503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 PENYEDEHARNAAN EKSPRESI YG MEMUAT</a:t>
            </a:r>
          </a:p>
          <a:p>
            <a:r>
              <a:rPr lang="id-ID" b="1" dirty="0">
                <a:solidFill>
                  <a:srgbClr val="0070C0"/>
                </a:solidFill>
              </a:rPr>
              <a:t>FUNGSI INVERS TRIGONOMETRIK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221088"/>
            <a:ext cx="490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1.5.3 </a:t>
            </a:r>
            <a:r>
              <a:rPr lang="id-ID" dirty="0"/>
              <a:t>Sederhanakan fungsi cos(sin⁻¹x)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581128"/>
            <a:ext cx="572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  <a:r>
              <a:rPr lang="id-ID" i="1" dirty="0"/>
              <a:t> , cos² y = 1 - sin² y, substitusikan y=sin⁻¹x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59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Cos²(sin⁻¹) = 1 - sin²(sin⁻¹x) = 1 - x²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5301208"/>
            <a:ext cx="258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</a:t>
            </a:r>
            <a:r>
              <a:rPr lang="id-ID" b="1" dirty="0">
                <a:solidFill>
                  <a:srgbClr val="002060"/>
                </a:solidFill>
              </a:rPr>
              <a:t>|cos(sin⁻¹x)| = √(1 - x²)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573016"/>
            <a:ext cx="1866131" cy="9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869160"/>
            <a:ext cx="166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6296" y="4149080"/>
            <a:ext cx="1704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4437112"/>
            <a:ext cx="16192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34275" y="5619750"/>
            <a:ext cx="16097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144" y="5589240"/>
            <a:ext cx="1762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5085184"/>
            <a:ext cx="20097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7864" y="6267450"/>
            <a:ext cx="2390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Logo IT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58082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630AB-1F2C-ADB1-6B30-6377204A0B4F}"/>
                  </a:ext>
                </a:extLst>
              </p:cNvPr>
              <p:cNvSpPr txBox="1"/>
              <p:nvPr/>
            </p:nvSpPr>
            <p:spPr>
              <a:xfrm>
                <a:off x="107504" y="908720"/>
                <a:ext cx="482453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/>
                  <a:t>Tentukan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ID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𝑑𝑎𝑟𝑖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630AB-1F2C-ADB1-6B30-6377204A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08720"/>
                <a:ext cx="4824536" cy="491288"/>
              </a:xfrm>
              <a:prstGeom prst="rect">
                <a:avLst/>
              </a:prstGeom>
              <a:blipFill>
                <a:blip r:embed="rId2"/>
                <a:stretch>
                  <a:fillRect l="-1138" b="-74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C8EBA8-2541-5778-26E0-85B2DB10A754}"/>
                  </a:ext>
                </a:extLst>
              </p:cNvPr>
              <p:cNvSpPr txBox="1"/>
              <p:nvPr/>
            </p:nvSpPr>
            <p:spPr>
              <a:xfrm>
                <a:off x="323528" y="1556792"/>
                <a:ext cx="518457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= cos 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C8EBA8-2541-5778-26E0-85B2DB10A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556792"/>
                <a:ext cx="5184576" cy="491288"/>
              </a:xfrm>
              <a:prstGeom prst="rect">
                <a:avLst/>
              </a:prstGeom>
              <a:blipFill>
                <a:blip r:embed="rId3"/>
                <a:stretch>
                  <a:fillRect l="-940" b="-74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25C2C6-C1E3-6AD1-23EF-3654263D4E17}"/>
                  </a:ext>
                </a:extLst>
              </p:cNvPr>
              <p:cNvSpPr txBox="1"/>
              <p:nvPr/>
            </p:nvSpPr>
            <p:spPr>
              <a:xfrm>
                <a:off x="683568" y="2420888"/>
                <a:ext cx="4248472" cy="670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25C2C6-C1E3-6AD1-23EF-3654263D4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20888"/>
                <a:ext cx="4248472" cy="670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BD91A1-A449-5CE8-3E68-42A56D5D5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048080"/>
            <a:ext cx="2149658" cy="4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6618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1.6 Turunan dan Integral Fungsi Invers Trigonometrik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495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RUMUS – RUMUS TURUNAN YG BERUMUM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9552" y="1556792"/>
            <a:ext cx="237172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87824" y="1556792"/>
            <a:ext cx="24288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0" y="3501008"/>
            <a:ext cx="378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1.6.1 </a:t>
            </a:r>
            <a:r>
              <a:rPr lang="id-ID" dirty="0"/>
              <a:t>dapatkan dy/dx, jika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501008"/>
            <a:ext cx="2971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3861048"/>
            <a:ext cx="159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149080"/>
            <a:ext cx="1914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149080"/>
            <a:ext cx="685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4149080"/>
            <a:ext cx="1924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4149080"/>
            <a:ext cx="10191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4149080"/>
            <a:ext cx="434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                                                              (b)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725144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RUMUS INTEGRASI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3528" y="5229200"/>
            <a:ext cx="2232248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15816" y="4797152"/>
            <a:ext cx="25527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5508104" y="4869160"/>
            <a:ext cx="244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CONTOH1.6.4</a:t>
            </a:r>
            <a:r>
              <a:rPr lang="id-ID" dirty="0"/>
              <a:t> Hitung</a:t>
            </a:r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05750" y="4797152"/>
            <a:ext cx="12382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96136" y="5229200"/>
            <a:ext cx="1666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52120" y="5589240"/>
            <a:ext cx="13430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92280" y="5589240"/>
            <a:ext cx="10287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67700" y="5661248"/>
            <a:ext cx="8763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04248" y="6237312"/>
            <a:ext cx="1485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Logo ITS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2" grpId="0"/>
      <p:bldP spid="17" grpId="0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365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TINJAUAN ULANG LOGARITMA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484784"/>
            <a:ext cx="6482800" cy="147732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TEOREMA 1.1.3</a:t>
            </a:r>
          </a:p>
          <a:p>
            <a:pPr marL="342900" indent="-342900">
              <a:buAutoNum type="alphaLcParenBoth"/>
            </a:pPr>
            <a:r>
              <a:rPr lang="id-ID" dirty="0">
                <a:solidFill>
                  <a:srgbClr val="C00000"/>
                </a:solidFill>
              </a:rPr>
              <a:t>ªlog 1 = 0                                          (b) ªlog a = 1</a:t>
            </a:r>
          </a:p>
          <a:p>
            <a:pPr marL="342900" indent="-342900"/>
            <a:r>
              <a:rPr lang="id-ID" dirty="0">
                <a:solidFill>
                  <a:srgbClr val="C00000"/>
                </a:solidFill>
              </a:rPr>
              <a:t>(c) ªlogbc = ª log b + ªlog c                   (d) ªlog b/c = ªlog b - ªlog c</a:t>
            </a:r>
          </a:p>
          <a:p>
            <a:pPr marL="342900" indent="-342900"/>
            <a:r>
              <a:rPr lang="id-ID" dirty="0">
                <a:solidFill>
                  <a:srgbClr val="C00000"/>
                </a:solidFill>
              </a:rPr>
              <a:t>(e) ªlog bⁿ = n ªlog b                              (f) ª log 1/c = - ªlogc</a:t>
            </a:r>
          </a:p>
          <a:p>
            <a:pPr marL="342900" indent="-342900"/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140968"/>
            <a:ext cx="775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² log 8 = 3   karena 2³ = 8,  ¹⁰ log 1/1000 = -3 , karena 10⁻³ = 1/1000,  ¹⁰ log 1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573016"/>
            <a:ext cx="472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BILANGAN e DAN LOGARITMA NATURAL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9712" y="3933056"/>
            <a:ext cx="14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 e ≈ 2.718282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293096"/>
            <a:ext cx="770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Bilangan in yg ditunjukkan bahwa y = e  merupakan asimptot datar dr grafik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221088"/>
            <a:ext cx="1080120" cy="510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653136"/>
            <a:ext cx="31623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43608" y="6488668"/>
            <a:ext cx="1223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/>
              <a:t>Gambar 1.1.2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5013176"/>
            <a:ext cx="2171700" cy="184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72000" y="4653136"/>
            <a:ext cx="890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b="1" dirty="0">
                <a:solidFill>
                  <a:srgbClr val="0070C0"/>
                </a:solidFill>
              </a:rPr>
              <a:t>Tabel 1.1.2</a:t>
            </a:r>
          </a:p>
        </p:txBody>
      </p:sp>
      <p:pic>
        <p:nvPicPr>
          <p:cNvPr id="13" name="Picture 12" descr="Logo I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7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325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1.7 Fungsi Hiperbolik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363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DEFINISI FUNGSI HIPERBOLIK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7901394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DEFINISI 1.7.1 </a:t>
            </a:r>
            <a:r>
              <a:rPr lang="id-ID" dirty="0"/>
              <a:t>Fungsi sinus hiperbolik dan cosinus hiperbolik masing masing</a:t>
            </a:r>
          </a:p>
          <a:p>
            <a:r>
              <a:rPr lang="id-ID" dirty="0"/>
              <a:t>Dinyatakan dg sinh dan cosh dan didefinisikan</a:t>
            </a:r>
          </a:p>
          <a:p>
            <a:endParaRPr lang="id-ID" dirty="0"/>
          </a:p>
          <a:p>
            <a:r>
              <a:rPr lang="id-ID" dirty="0"/>
              <a:t>                                                dan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31640" y="1844824"/>
            <a:ext cx="1512168" cy="481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139952" y="1772816"/>
            <a:ext cx="1592957" cy="544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492896"/>
            <a:ext cx="33623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59632" y="4149080"/>
            <a:ext cx="14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1.7.1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2564904"/>
            <a:ext cx="2513831" cy="991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492896"/>
            <a:ext cx="2555776" cy="104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09120"/>
            <a:ext cx="16383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67125" y="3645024"/>
            <a:ext cx="54768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Logo IT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298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KESAMAAN HIPERBOLIK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contrast="-10000"/>
          </a:blip>
          <a:stretch>
            <a:fillRect/>
          </a:stretch>
        </p:blipFill>
        <p:spPr bwMode="auto">
          <a:xfrm>
            <a:off x="971600" y="692696"/>
            <a:ext cx="6192688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3140968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RUMUS  TURUNAN DAN INTEGRAL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27584" y="3501008"/>
            <a:ext cx="6624736" cy="2924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Logo I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16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1.7.1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836712"/>
            <a:ext cx="11239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836712"/>
            <a:ext cx="1371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908720"/>
            <a:ext cx="904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1412776"/>
            <a:ext cx="1228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1412776"/>
            <a:ext cx="1495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2040" y="1412776"/>
            <a:ext cx="781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2132856"/>
            <a:ext cx="1707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1.7.2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7704" y="2204864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888" y="2276872"/>
            <a:ext cx="9906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32040" y="2060848"/>
            <a:ext cx="1080120" cy="534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512" y="2708920"/>
            <a:ext cx="1000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59632" y="2708920"/>
            <a:ext cx="942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95736" y="2852936"/>
            <a:ext cx="1228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19872" y="2852936"/>
            <a:ext cx="1285875" cy="24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32040" y="2780928"/>
            <a:ext cx="1368152" cy="544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 descr="Logo ITS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32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1.8 Fungsi Invers Hiperbolik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99592" y="908720"/>
            <a:ext cx="6912768" cy="4040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419872" y="548680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Tabel 1.8.1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29200"/>
            <a:ext cx="4716016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5257800"/>
            <a:ext cx="421196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 I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082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7504683" cy="17543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1.8.2  </a:t>
            </a:r>
            <a:r>
              <a:rPr lang="id-ID" b="1" i="1" dirty="0">
                <a:solidFill>
                  <a:srgbClr val="002060"/>
                </a:solidFill>
              </a:rPr>
              <a:t>Hubungan berikut berlaku dg pembatasan  dalam x</a:t>
            </a:r>
          </a:p>
          <a:p>
            <a:endParaRPr lang="id-ID" b="1" i="1" dirty="0"/>
          </a:p>
          <a:p>
            <a:endParaRPr lang="id-ID" b="1" i="1" dirty="0"/>
          </a:p>
          <a:p>
            <a:endParaRPr lang="id-ID" b="1" i="1" dirty="0"/>
          </a:p>
          <a:p>
            <a:endParaRPr lang="id-ID" b="1" i="1" dirty="0"/>
          </a:p>
          <a:p>
            <a:endParaRPr lang="id-ID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95736" y="620688"/>
            <a:ext cx="4680520" cy="1282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592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BENTUK LOGARITMA FUNGSI INVERS HIPERBOLIK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60848"/>
            <a:ext cx="472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TURUNAN FUNGSI INVERS  HIPERBOLIK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2348880"/>
            <a:ext cx="6417141" cy="20313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1.8.3 </a:t>
            </a:r>
            <a:r>
              <a:rPr lang="id-ID" dirty="0"/>
              <a:t>                                                                          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                                                                                                          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619672" y="2708920"/>
            <a:ext cx="5343525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55576" y="4549676"/>
            <a:ext cx="7233006" cy="23083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1.8.4                                                                                                   </a:t>
            </a:r>
          </a:p>
          <a:p>
            <a:endParaRPr lang="id-ID" b="1" dirty="0">
              <a:solidFill>
                <a:srgbClr val="C00000"/>
              </a:solidFill>
            </a:endParaRPr>
          </a:p>
          <a:p>
            <a:endParaRPr lang="id-ID" b="1" dirty="0">
              <a:solidFill>
                <a:srgbClr val="C00000"/>
              </a:solidFill>
            </a:endParaRPr>
          </a:p>
          <a:p>
            <a:endParaRPr lang="id-ID" b="1" dirty="0">
              <a:solidFill>
                <a:srgbClr val="C00000"/>
              </a:solidFill>
            </a:endParaRPr>
          </a:p>
          <a:p>
            <a:r>
              <a:rPr lang="id-ID" b="1" dirty="0">
                <a:solidFill>
                  <a:srgbClr val="C00000"/>
                </a:solidFill>
              </a:rPr>
              <a:t>                                                                   </a:t>
            </a:r>
          </a:p>
          <a:p>
            <a:endParaRPr lang="id-ID" b="1" dirty="0">
              <a:solidFill>
                <a:srgbClr val="C00000"/>
              </a:solidFill>
            </a:endParaRPr>
          </a:p>
          <a:p>
            <a:endParaRPr lang="id-ID" b="1" dirty="0">
              <a:solidFill>
                <a:srgbClr val="C00000"/>
              </a:solidFill>
            </a:endParaRPr>
          </a:p>
          <a:p>
            <a:r>
              <a:rPr lang="id-ID" b="1" dirty="0">
                <a:solidFill>
                  <a:srgbClr val="C00000"/>
                </a:solidFill>
              </a:rPr>
              <a:t>                              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27784" y="4653136"/>
            <a:ext cx="4968552" cy="2204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Logo I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49A01B-2260-5A80-CF42-D41C85D8DEB0}"/>
                  </a:ext>
                </a:extLst>
              </p:cNvPr>
              <p:cNvSpPr txBox="1"/>
              <p:nvPr/>
            </p:nvSpPr>
            <p:spPr>
              <a:xfrm>
                <a:off x="135607" y="665294"/>
                <a:ext cx="8784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Bukti </a:t>
                </a:r>
                <a:r>
                  <a:rPr lang="en-US" dirty="0" err="1"/>
                  <a:t>persamaan</a:t>
                </a:r>
                <a:r>
                  <a:rPr lang="en-US" dirty="0"/>
                  <a:t>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bentuk</a:t>
                </a:r>
                <a:r>
                  <a:rPr lang="en-ID" dirty="0"/>
                  <a:t> </a:t>
                </a:r>
                <a:r>
                  <a:rPr lang="en-ID" dirty="0" err="1"/>
                  <a:t>alternatif</a:t>
                </a:r>
                <a:endParaRPr lang="en-I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49A01B-2260-5A80-CF42-D41C85D8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07" y="665294"/>
                <a:ext cx="8784976" cy="369332"/>
              </a:xfrm>
              <a:prstGeom prst="rect">
                <a:avLst/>
              </a:prstGeom>
              <a:blipFill>
                <a:blip r:embed="rId2"/>
                <a:stretch>
                  <a:fillRect l="-555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68ED6E3-C7BF-47BE-4136-E5D39F6DC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521671"/>
            <a:ext cx="2232248" cy="759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D92FB-D01B-5ACD-C11E-0E2A9E562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5" y="1130494"/>
            <a:ext cx="2232248" cy="680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E42C98-F55B-1E08-073C-DE4D6504B8BC}"/>
                  </a:ext>
                </a:extLst>
              </p:cNvPr>
              <p:cNvSpPr txBox="1"/>
              <p:nvPr/>
            </p:nvSpPr>
            <p:spPr>
              <a:xfrm>
                <a:off x="2714039" y="1234088"/>
                <a:ext cx="2808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Dikalikan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diperoleh</a:t>
                </a:r>
                <a:r>
                  <a:rPr lang="en-ID" dirty="0"/>
                  <a:t> 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E42C98-F55B-1E08-073C-DE4D6504B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039" y="1234088"/>
                <a:ext cx="2808311" cy="369332"/>
              </a:xfrm>
              <a:prstGeom prst="rect">
                <a:avLst/>
              </a:prstGeom>
              <a:blipFill>
                <a:blip r:embed="rId5"/>
                <a:stretch>
                  <a:fillRect l="-1735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E84014E-4159-9059-B2BE-99D08E681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100" y="1139973"/>
            <a:ext cx="2232248" cy="565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91C916-4E19-7651-CF3A-FD7572DCC6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25" y="1763478"/>
            <a:ext cx="3535068" cy="897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D6A2AE-DBE8-53FD-28A9-5CB6EAAAE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4528" y="1893815"/>
            <a:ext cx="1988065" cy="533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D39257-8BE5-5159-7EBB-9B0075DF555E}"/>
                  </a:ext>
                </a:extLst>
              </p:cNvPr>
              <p:cNvSpPr txBox="1"/>
              <p:nvPr/>
            </p:nvSpPr>
            <p:spPr>
              <a:xfrm>
                <a:off x="4062280" y="2006831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Karena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D39257-8BE5-5159-7EBB-9B0075DF5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80" y="2006831"/>
                <a:ext cx="2232248" cy="369332"/>
              </a:xfrm>
              <a:prstGeom prst="rect">
                <a:avLst/>
              </a:prstGeom>
              <a:blipFill>
                <a:blip r:embed="rId9"/>
                <a:stretch>
                  <a:fillRect l="-2180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229C6C31-7756-5C81-410A-046099C79E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537" y="2489601"/>
            <a:ext cx="2016224" cy="468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81C61C-72C0-FF80-780B-964BB8E4C3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1880" y="2517193"/>
            <a:ext cx="2528181" cy="533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2CF7F0-910E-A441-3DE3-66E2C3497195}"/>
                  </a:ext>
                </a:extLst>
              </p:cNvPr>
              <p:cNvSpPr txBox="1"/>
              <p:nvPr/>
            </p:nvSpPr>
            <p:spPr>
              <a:xfrm>
                <a:off x="291474" y="3178226"/>
                <a:ext cx="4464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Tentukan 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2CF7F0-910E-A441-3DE3-66E2C349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74" y="3178226"/>
                <a:ext cx="4464496" cy="369332"/>
              </a:xfrm>
              <a:prstGeom prst="rect">
                <a:avLst/>
              </a:prstGeom>
              <a:blipFill>
                <a:blip r:embed="rId12"/>
                <a:stretch>
                  <a:fillRect l="-1230" t="-819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2B9C44B-E40C-7380-5901-0404D35F35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656" y="3675221"/>
            <a:ext cx="3240360" cy="7185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10B669-D487-0E68-EA66-29EBBF518D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3711" y="3682648"/>
            <a:ext cx="2689386" cy="892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8118B0-EC20-62CC-8C91-BCDE8E1B27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11829" y="4528905"/>
            <a:ext cx="2529245" cy="8313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4868DEE-C33A-5519-2831-BB743626A3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1843" y="4519763"/>
            <a:ext cx="1229368" cy="8313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6E2EF9-FD43-F827-8ED3-1F1400FCF87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1560" y="5429199"/>
            <a:ext cx="4824536" cy="8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0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8F413-285E-1EA7-2C14-469A51FABA65}"/>
              </a:ext>
            </a:extLst>
          </p:cNvPr>
          <p:cNvSpPr txBox="1"/>
          <p:nvPr/>
        </p:nvSpPr>
        <p:spPr>
          <a:xfrm>
            <a:off x="238449" y="1156102"/>
            <a:ext cx="296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Hitunglah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DD08A-F5FE-3838-9720-91E9B85F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889243"/>
            <a:ext cx="1890348" cy="903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7444D-052C-E3BF-52E4-5FA3A9B44385}"/>
              </a:ext>
            </a:extLst>
          </p:cNvPr>
          <p:cNvSpPr txBox="1"/>
          <p:nvPr/>
        </p:nvSpPr>
        <p:spPr>
          <a:xfrm>
            <a:off x="5436096" y="105273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Misal</a:t>
            </a:r>
            <a:r>
              <a:rPr lang="en-US" dirty="0"/>
              <a:t> u = 2x </a:t>
            </a:r>
            <a:r>
              <a:rPr lang="en-US" dirty="0" err="1"/>
              <a:t>maka</a:t>
            </a:r>
            <a:r>
              <a:rPr lang="en-US" dirty="0"/>
              <a:t> du = 2dx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FCF66-94C2-FC57-2C74-3AE13CB2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60848"/>
            <a:ext cx="1537988" cy="793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9B0E8F-3675-7A6F-EF7F-A30BABDA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24" y="2167580"/>
            <a:ext cx="1774601" cy="686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60252-7570-7F03-18DB-064D4CCE2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731" y="2131927"/>
            <a:ext cx="1465980" cy="784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F73DE4-F7EF-BC0E-C279-D6E0CC95E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560" y="3095985"/>
            <a:ext cx="2066528" cy="6660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D93186-137B-8D83-EBAE-DF406E499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2996952"/>
            <a:ext cx="1818340" cy="6660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2A87E-91D5-E225-4D2A-AD04B139D0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449" y="3827991"/>
            <a:ext cx="3638180" cy="7847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F571A5-F1C6-DAE4-B140-E86FF6E39C2D}"/>
              </a:ext>
            </a:extLst>
          </p:cNvPr>
          <p:cNvSpPr txBox="1"/>
          <p:nvPr/>
        </p:nvSpPr>
        <p:spPr>
          <a:xfrm>
            <a:off x="4644008" y="40770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Jadi </a:t>
            </a:r>
            <a:r>
              <a:rPr lang="en-US" dirty="0" err="1"/>
              <a:t>diperoleh</a:t>
            </a:r>
            <a:r>
              <a:rPr lang="en-US" dirty="0"/>
              <a:t> :</a:t>
            </a:r>
            <a:endParaRPr lang="en-ID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1B1367-0CDA-629F-9D8B-B5A1A37E06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7560" y="4860496"/>
            <a:ext cx="4224600" cy="96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65" y="1372264"/>
            <a:ext cx="9088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Standar utk mengartikan logaritma natural dr x adl ln x (“ellen x ). Jadi ln x itu merupakan</a:t>
            </a:r>
          </a:p>
          <a:p>
            <a:r>
              <a:rPr lang="id-ID" dirty="0"/>
              <a:t> pangkat utk e yg hrs menghasilkan x , contoh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00240"/>
            <a:ext cx="90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ln 1 = 0  (krn e⁰ = 1 ),   ln e = 1 (krn e¹ = e), ln 1/e = -1 (krn e⁻¹ = 1/e), ln (e²) = 2 (krn e² = e²)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428868"/>
            <a:ext cx="611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Secara umum, pernyataan pernyatan, y = ln x jika hanya jika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500306"/>
            <a:ext cx="609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57422" y="2857496"/>
            <a:ext cx="3048000" cy="695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0" y="3643314"/>
            <a:ext cx="355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GRAFIK DARI y = ln x dan y = eⁿ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071942"/>
            <a:ext cx="26384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4071942"/>
            <a:ext cx="25622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Logo IT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836712"/>
            <a:ext cx="568777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C00000"/>
                </a:solidFill>
              </a:rPr>
              <a:t>TEOREMA 1.1.4                                                                 </a:t>
            </a:r>
          </a:p>
          <a:p>
            <a:r>
              <a:rPr lang="id-ID" dirty="0"/>
              <a:t>                                                                                       (1.8) </a:t>
            </a:r>
          </a:p>
          <a:p>
            <a:r>
              <a:rPr lang="id-ID" dirty="0"/>
              <a:t>                               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27784" y="1052736"/>
            <a:ext cx="2016224" cy="661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26098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4653136"/>
            <a:ext cx="141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1.1.4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5816" y="1988840"/>
            <a:ext cx="6045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1.1.3 </a:t>
            </a:r>
            <a:r>
              <a:rPr lang="id-ID" dirty="0"/>
              <a:t>Nyatakn ke dlm penjumlahan, pengurangan</a:t>
            </a:r>
          </a:p>
          <a:p>
            <a:r>
              <a:rPr lang="id-ID" dirty="0"/>
              <a:t>                            dan perkalian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276872"/>
            <a:ext cx="676275" cy="5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059832" y="2564904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924944"/>
            <a:ext cx="6762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2996952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2924944"/>
            <a:ext cx="2152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08305" y="2924944"/>
            <a:ext cx="1835696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637924" y="3501008"/>
            <a:ext cx="6506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1.1.4 </a:t>
            </a:r>
            <a:r>
              <a:rPr lang="id-ID" dirty="0"/>
              <a:t>Dlm setiap bagian , tulis kembali pernyataan sbg</a:t>
            </a:r>
          </a:p>
          <a:p>
            <a:r>
              <a:rPr lang="id-ID" dirty="0"/>
              <a:t>Logaritma tunggal. </a:t>
            </a:r>
          </a:p>
          <a:p>
            <a:r>
              <a:rPr lang="id-ID" dirty="0"/>
              <a:t>   (a)                                               (b)</a:t>
            </a: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5856" y="4077072"/>
            <a:ext cx="178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56176" y="4077072"/>
            <a:ext cx="2476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2915816" y="4509120"/>
            <a:ext cx="160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39752" y="4869160"/>
            <a:ext cx="1971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55976" y="4869160"/>
            <a:ext cx="1943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300192" y="4725144"/>
            <a:ext cx="10191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08304" y="4797152"/>
            <a:ext cx="571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1520" y="5301208"/>
            <a:ext cx="2647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15816" y="5301208"/>
            <a:ext cx="26765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652120" y="5229200"/>
            <a:ext cx="1181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ogo ITS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1" grpId="0"/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608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PENYELESAIAN PERSAMAAN BERBENTUK log </a:t>
            </a:r>
            <a:r>
              <a:rPr lang="id-ID" b="1" dirty="0">
                <a:solidFill>
                  <a:srgbClr val="0070C0"/>
                </a:solidFill>
                <a:latin typeface="Blackadder ITC" pitchFamily="82" charset="0"/>
                <a:cs typeface="Arabic Typesetting" pitchFamily="66" charset="-78"/>
              </a:rPr>
              <a:t>f(x)</a:t>
            </a:r>
            <a:r>
              <a:rPr lang="id-ID" b="1" dirty="0">
                <a:solidFill>
                  <a:srgbClr val="0070C0"/>
                </a:solidFill>
              </a:rPr>
              <a:t> = k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692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1.15 </a:t>
            </a:r>
            <a:r>
              <a:rPr lang="id-ID" dirty="0"/>
              <a:t>Selesaikan untuk x :  (a) log x = 2        (b) ln ( x + 1)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56792"/>
            <a:ext cx="171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Penyelesaian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1628800"/>
            <a:ext cx="177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(a) x = 10² = 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1628800"/>
            <a:ext cx="27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(b)  x+ 1 = e⁵ atau x = e⁵ - 1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132856"/>
            <a:ext cx="617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1.1.6 </a:t>
            </a:r>
            <a:r>
              <a:rPr lang="id-ID" dirty="0"/>
              <a:t>selesaikan utk n . </a:t>
            </a:r>
            <a:r>
              <a:rPr lang="id-ID" b="1" dirty="0"/>
              <a:t>(a) 5ⁿ = 7            </a:t>
            </a:r>
            <a:r>
              <a:rPr lang="id-ID" dirty="0"/>
              <a:t>(b) eⁿ = 9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92896"/>
            <a:ext cx="1656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Penyelesaian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4061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AutoNum type="alphaLcParenBoth"/>
            </a:pPr>
            <a:r>
              <a:rPr lang="id-ID" b="1" dirty="0"/>
              <a:t>Log 5ⁿ =  log 7,  n log 5 = log 7</a:t>
            </a:r>
          </a:p>
          <a:p>
            <a:pPr marL="342900" indent="-342900"/>
            <a:r>
              <a:rPr lang="id-ID" b="1" dirty="0"/>
              <a:t>      n = log 7/log 5 = 1.209062</a:t>
            </a:r>
          </a:p>
          <a:p>
            <a:pPr marL="342900" indent="-342900"/>
            <a:r>
              <a:rPr lang="id-ID" dirty="0"/>
              <a:t>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5936" y="2924944"/>
            <a:ext cx="245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(b) Ln eⁿ = ln 9 </a:t>
            </a:r>
          </a:p>
          <a:p>
            <a:r>
              <a:rPr lang="id-ID" b="1" dirty="0"/>
              <a:t>        n = ln 9 = 2.197225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573016"/>
            <a:ext cx="9211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1.17 </a:t>
            </a:r>
            <a:r>
              <a:rPr lang="id-ID" dirty="0"/>
              <a:t>Sebuah setelit memp. Persedian power radioisotop yg power output dlm watt</a:t>
            </a:r>
          </a:p>
          <a:p>
            <a:r>
              <a:rPr lang="id-ID" dirty="0"/>
              <a:t>Diberikan oleh persamaan                            , dimana t adl waktu dlm hari yg digunakan .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95775"/>
            <a:ext cx="25908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933056"/>
            <a:ext cx="1190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2699792" y="4653136"/>
            <a:ext cx="1656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Penyelesaian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99792" y="4293096"/>
            <a:ext cx="542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Jika Power output 7 watt, berapa waktu yg digunakan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5085184"/>
            <a:ext cx="1133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5157192"/>
            <a:ext cx="1314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6136" y="5085184"/>
            <a:ext cx="1809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1800" y="5589240"/>
            <a:ext cx="1590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016" y="5517232"/>
            <a:ext cx="2247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843808" y="6093296"/>
            <a:ext cx="442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Power out put yg telah digunakan 296 hari </a:t>
            </a:r>
          </a:p>
        </p:txBody>
      </p:sp>
      <p:pic>
        <p:nvPicPr>
          <p:cNvPr id="23" name="Picture 22" descr="Logo IT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5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6712"/>
            <a:ext cx="725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TIPE LAIN DARI PERSAMAAN LOGARITMA DAN EKSPONENSIAL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455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>
                <a:solidFill>
                  <a:srgbClr val="C00000"/>
                </a:solidFill>
              </a:rPr>
              <a:t> 1</a:t>
            </a:r>
            <a:r>
              <a:rPr lang="id-ID" b="1" dirty="0">
                <a:solidFill>
                  <a:srgbClr val="C00000"/>
                </a:solidFill>
              </a:rPr>
              <a:t>.1.8 </a:t>
            </a:r>
            <a:r>
              <a:rPr lang="id-ID" dirty="0"/>
              <a:t>Selesaikan                          utk x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68760"/>
            <a:ext cx="11144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1700808"/>
            <a:ext cx="1656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2132856"/>
            <a:ext cx="1190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132856"/>
            <a:ext cx="618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Kalikan kedua sisi dg 2 pd persamaan yg diberikan diperoleh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92896"/>
            <a:ext cx="189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Atau ekivalen dg 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564904"/>
            <a:ext cx="1171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75856" y="2564904"/>
            <a:ext cx="383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, kalikan kedua sisi dg    , diperoleh :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2636912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3068960"/>
            <a:ext cx="1104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267744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atau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3068960"/>
            <a:ext cx="1485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0032" y="2996952"/>
            <a:ext cx="1762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0" y="3429000"/>
            <a:ext cx="342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Dan misalkan              diperoleh  </a:t>
            </a: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3501008"/>
            <a:ext cx="600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75856" y="3429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71600" y="3861048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55776" y="3933056"/>
            <a:ext cx="16573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4283968" y="4005064"/>
            <a:ext cx="85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karena</a:t>
            </a:r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48064" y="4077072"/>
            <a:ext cx="628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40152" y="4005064"/>
            <a:ext cx="11525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337144" y="4484970"/>
            <a:ext cx="709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Karena    tidak negatif, shg negatif dr 1 - √2 bukan penyelesaian, maka</a:t>
            </a:r>
          </a:p>
        </p:txBody>
      </p:sp>
      <p:pic>
        <p:nvPicPr>
          <p:cNvPr id="18447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5576" y="4869160"/>
            <a:ext cx="1181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8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95736" y="4869160"/>
            <a:ext cx="1571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050304" y="4869160"/>
            <a:ext cx="2286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0" y="52292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Hal : 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592" y="5229200"/>
            <a:ext cx="383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3. Dapatkan nilai eksak logaritma dr: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0" y="5589240"/>
            <a:ext cx="916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 ²log 16    (b) ² log (1/32)    (c)⁴ log 4   (d) ⁹ log 3    (e)¹⁰ log (0.001)   (f) ¹⁰ log(10⁴)  (g) ln e³</a:t>
            </a:r>
          </a:p>
        </p:txBody>
      </p:sp>
      <p:pic>
        <p:nvPicPr>
          <p:cNvPr id="31" name="Picture 30" descr="Logo ITS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10" grpId="0"/>
      <p:bldP spid="13" grpId="0"/>
      <p:bldP spid="16" grpId="0"/>
      <p:bldP spid="21" grpId="0"/>
      <p:bldP spid="24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598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6. Uraikan logaritma dlm penjumlahan, pengurangan dari: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3362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196752"/>
            <a:ext cx="1019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196752"/>
            <a:ext cx="952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23928" y="134076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(c)                     (d)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916832"/>
            <a:ext cx="482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7.Tulis ulang pernyataan sbg logaritma tunggal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348880"/>
            <a:ext cx="18478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31840" y="2348880"/>
            <a:ext cx="20669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6136" y="2420888"/>
            <a:ext cx="24003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2348880"/>
            <a:ext cx="594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                                          (b)                                           (c)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2780928"/>
            <a:ext cx="7991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8. Selesaikan x tanpa menggunakan kalkulator</a:t>
            </a:r>
          </a:p>
          <a:p>
            <a:r>
              <a:rPr lang="id-ID" dirty="0"/>
              <a:t>    (a) ¹⁰ log (1 + x) = 3    (b)¹⁰ log (√x) = -1   (c) ln (1/x) = -2   (d) ⁵ log                 </a:t>
            </a:r>
          </a:p>
          <a:p>
            <a:r>
              <a:rPr lang="id-ID" dirty="0"/>
              <a:t>    (e) ¹⁰ log x²⁄ ³  - ¹⁰ log √x = 5                      (f) ln (1/x) + ln (2x³) = ln 3                 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32240" y="3140968"/>
            <a:ext cx="7048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3789040"/>
            <a:ext cx="47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9. Selesaikan x tanpa menggunakan kalkulator</a:t>
            </a:r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4149080"/>
            <a:ext cx="9429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91680" y="4149080"/>
            <a:ext cx="933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87824" y="4221088"/>
            <a:ext cx="1743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48064" y="4221088"/>
            <a:ext cx="1800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0" y="4149080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                  (b)                   (c)                               (d)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4581128"/>
            <a:ext cx="449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10. Buatlah sketsa grafik dr f(x) di bawah ini</a:t>
            </a:r>
          </a:p>
        </p:txBody>
      </p:sp>
      <p:pic>
        <p:nvPicPr>
          <p:cNvPr id="21" name="Picture 20" descr="Logo IT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576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1.2 Fungsi logaritmik dan Fungsi Eksponensial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573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PERAN LOGARITMA NATURAL DALAM KALKULUS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1728192" cy="60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700808"/>
            <a:ext cx="2168252" cy="54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492896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TURUNAN DAN INTEGRAL YG BERKAITAN DG ln x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924944"/>
            <a:ext cx="165618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2996952"/>
            <a:ext cx="2232248" cy="56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3717032"/>
            <a:ext cx="27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1.2.1 </a:t>
            </a:r>
            <a:r>
              <a:rPr lang="id-ID" dirty="0"/>
              <a:t>Dapatkan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2568" y="3608386"/>
            <a:ext cx="1257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4077072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9672" y="4077072"/>
            <a:ext cx="18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Dengan u = x² + 1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365104"/>
            <a:ext cx="1419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75656" y="4437112"/>
            <a:ext cx="1838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7864" y="4437112"/>
            <a:ext cx="11334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4008" y="4437112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5013176"/>
            <a:ext cx="269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1.2.2 </a:t>
            </a:r>
            <a:r>
              <a:rPr lang="id-ID" dirty="0"/>
              <a:t>dapatkan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99792" y="5013176"/>
            <a:ext cx="15906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0" y="5373216"/>
            <a:ext cx="158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1520" y="5805264"/>
            <a:ext cx="17907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1720" y="5805264"/>
            <a:ext cx="3028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76056" y="5877272"/>
            <a:ext cx="2000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77075" y="5877272"/>
            <a:ext cx="2066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Logo ITS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11" grpId="0"/>
      <p:bldP spid="12" grpId="0"/>
      <p:bldP spid="17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2449</TotalTime>
  <Words>2868</Words>
  <Application>Microsoft Office PowerPoint</Application>
  <PresentationFormat>On-screen Show (4:3)</PresentationFormat>
  <Paragraphs>327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Aparajita</vt:lpstr>
      <vt:lpstr>Blackadder ITC</vt:lpstr>
      <vt:lpstr>Calibri</vt:lpstr>
      <vt:lpstr>Cambria Math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 BARCA</dc:creator>
  <cp:lastModifiedBy>Komar Baihaqi</cp:lastModifiedBy>
  <cp:revision>206</cp:revision>
  <dcterms:created xsi:type="dcterms:W3CDTF">2015-11-30T10:54:59Z</dcterms:created>
  <dcterms:modified xsi:type="dcterms:W3CDTF">2023-02-08T08:58:20Z</dcterms:modified>
</cp:coreProperties>
</file>