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A61A-298D-4636-8888-BE55BAEA6012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305B0-E1E3-496B-83C1-0D9F8008EDB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305B0-E1E3-496B-83C1-0D9F8008EDB1}" type="slidenum">
              <a:rPr lang="id-ID" smtClean="0"/>
              <a:pPr/>
              <a:t>10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1BB85E-2906-4099-9C38-DD28EB03A1EC}" type="datetimeFigureOut">
              <a:rPr lang="id-ID" smtClean="0"/>
              <a:pPr/>
              <a:t>04/03/2021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0CF60A-CA7C-4F2F-9E4F-D472A2224735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4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9.png"/><Relationship Id="rId21" Type="http://schemas.openxmlformats.org/officeDocument/2006/relationships/image" Target="../media/image4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4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image" Target="../media/image18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4" Type="http://schemas.openxmlformats.org/officeDocument/2006/relationships/image" Target="../media/image185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5" Type="http://schemas.openxmlformats.org/officeDocument/2006/relationships/image" Target="../media/image220.png"/><Relationship Id="rId2" Type="http://schemas.openxmlformats.org/officeDocument/2006/relationships/image" Target="../media/image197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28" Type="http://schemas.openxmlformats.org/officeDocument/2006/relationships/image" Target="../media/image4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Relationship Id="rId27" Type="http://schemas.openxmlformats.org/officeDocument/2006/relationships/image" Target="../media/image2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" Type="http://schemas.openxmlformats.org/officeDocument/2006/relationships/image" Target="../media/image223.png"/><Relationship Id="rId16" Type="http://schemas.openxmlformats.org/officeDocument/2006/relationships/image" Target="../media/image23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3" Type="http://schemas.openxmlformats.org/officeDocument/2006/relationships/image" Target="../media/image242.png"/><Relationship Id="rId7" Type="http://schemas.openxmlformats.org/officeDocument/2006/relationships/image" Target="../media/image246.png"/><Relationship Id="rId12" Type="http://schemas.openxmlformats.org/officeDocument/2006/relationships/image" Target="../media/image251.png"/><Relationship Id="rId2" Type="http://schemas.openxmlformats.org/officeDocument/2006/relationships/image" Target="../media/image24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5.png"/><Relationship Id="rId11" Type="http://schemas.openxmlformats.org/officeDocument/2006/relationships/image" Target="../media/image250.png"/><Relationship Id="rId5" Type="http://schemas.openxmlformats.org/officeDocument/2006/relationships/image" Target="../media/image244.png"/><Relationship Id="rId15" Type="http://schemas.openxmlformats.org/officeDocument/2006/relationships/image" Target="../media/image254.png"/><Relationship Id="rId10" Type="http://schemas.openxmlformats.org/officeDocument/2006/relationships/image" Target="../media/image249.png"/><Relationship Id="rId4" Type="http://schemas.openxmlformats.org/officeDocument/2006/relationships/image" Target="../media/image243.png"/><Relationship Id="rId9" Type="http://schemas.openxmlformats.org/officeDocument/2006/relationships/image" Target="../media/image248.png"/><Relationship Id="rId14" Type="http://schemas.openxmlformats.org/officeDocument/2006/relationships/image" Target="../media/image2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4" Type="http://schemas.openxmlformats.org/officeDocument/2006/relationships/image" Target="../media/image257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4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4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4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4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3600400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0"/>
            <a:ext cx="1800200" cy="227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23528" y="2708920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dirty="0">
                <a:latin typeface="Andalus" pitchFamily="18" charset="-78"/>
                <a:cs typeface="Andalus" pitchFamily="18" charset="-78"/>
              </a:rPr>
              <a:t>Teknik  Integrasi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3789040"/>
            <a:ext cx="54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FFC000"/>
                </a:solidFill>
              </a:rPr>
              <a:t>2.1 Integral Parsial dan Fungsi Trigonometri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149080"/>
            <a:ext cx="5691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C00000"/>
                </a:solidFill>
              </a:rPr>
              <a:t>2.2 Integrasi Fungsi Rasional, Pecahan Parsial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509120"/>
            <a:ext cx="4703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2.3 Teknik – Teknik Integrsi yang Lain</a:t>
            </a:r>
          </a:p>
        </p:txBody>
      </p:sp>
      <p:pic>
        <p:nvPicPr>
          <p:cNvPr id="9" name="Picture 8" descr="Logo IT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2.2.2 </a:t>
            </a:r>
            <a:r>
              <a:rPr lang="id-ID" dirty="0"/>
              <a:t>Selesaikan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620688"/>
            <a:ext cx="1190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124744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1196752"/>
            <a:ext cx="175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124744"/>
            <a:ext cx="2419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44824"/>
            <a:ext cx="3067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3928" y="1772816"/>
            <a:ext cx="32861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204864"/>
            <a:ext cx="877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Substitusikan x = 0, x = 2, diperoleh B = -2 dan C = 2, samakan koefisien yg bersesuaian</a:t>
            </a:r>
          </a:p>
          <a:p>
            <a:r>
              <a:rPr lang="id-ID" dirty="0"/>
              <a:t>diperoleh A + C = 0 dan A = -C = -2, menjadi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564904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2924944"/>
            <a:ext cx="14668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75656" y="2924944"/>
            <a:ext cx="26003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59632" y="3429000"/>
            <a:ext cx="26860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067944" y="3429000"/>
            <a:ext cx="209550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0" y="4077072"/>
            <a:ext cx="370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FAKTOR – FAKTOR KUADRATIK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520" y="4509120"/>
            <a:ext cx="7983660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ATURAN FAKTOR KUADRATIK Utk setiap faktor berbentuk (ax² + bx + c)ⁿ,</a:t>
            </a:r>
          </a:p>
          <a:p>
            <a:r>
              <a:rPr lang="id-ID" dirty="0"/>
              <a:t>Dekomposisi pecahan parsial mengandung jumlah  m pecahan parsial berikut: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Dg                                               konstanta yg dicari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35696" y="5157192"/>
            <a:ext cx="4572000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83568" y="5949280"/>
            <a:ext cx="2533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Logo IT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2.2.3 </a:t>
            </a:r>
            <a:r>
              <a:rPr lang="id-ID" dirty="0"/>
              <a:t>Selesaikan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548680"/>
            <a:ext cx="1962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124744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340768"/>
            <a:ext cx="3390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340768"/>
            <a:ext cx="1524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844824"/>
            <a:ext cx="3076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44824"/>
            <a:ext cx="3486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92896"/>
            <a:ext cx="40481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2276872"/>
            <a:ext cx="17335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28184" y="2420888"/>
            <a:ext cx="2276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2996952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3645024"/>
            <a:ext cx="20193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1720" y="3717032"/>
            <a:ext cx="3676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52121" y="3645024"/>
            <a:ext cx="349188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4437112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2.2.4 </a:t>
            </a:r>
            <a:r>
              <a:rPr lang="id-ID" dirty="0"/>
              <a:t>Selesaikan</a:t>
            </a:r>
          </a:p>
        </p:txBody>
      </p: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800" y="4365104"/>
            <a:ext cx="2743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4797152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79712" y="4941168"/>
            <a:ext cx="48196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517232"/>
            <a:ext cx="2238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67744" y="5517232"/>
            <a:ext cx="472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339752" y="5805264"/>
            <a:ext cx="4648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029450" y="5085184"/>
            <a:ext cx="21145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2483768" y="6581775"/>
            <a:ext cx="3619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Logo ITS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764704"/>
            <a:ext cx="4667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6792"/>
            <a:ext cx="2647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1628800"/>
            <a:ext cx="3600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7784" y="2204864"/>
            <a:ext cx="32956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2708920"/>
            <a:ext cx="48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INTEGRASI FUNGSI RASIONAL TAK SEJATI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140968"/>
            <a:ext cx="28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2.2.5 </a:t>
            </a:r>
            <a:r>
              <a:rPr lang="id-ID" dirty="0"/>
              <a:t>Selesaikan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3068960"/>
            <a:ext cx="24479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573016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149080"/>
            <a:ext cx="2971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3933056"/>
            <a:ext cx="3619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437112"/>
            <a:ext cx="1285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4725144"/>
            <a:ext cx="8286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1760" y="4005064"/>
            <a:ext cx="2952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47664" y="4941168"/>
            <a:ext cx="8191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67744" y="5229200"/>
            <a:ext cx="1428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610547" y="3829993"/>
            <a:ext cx="40290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059832" y="4365104"/>
            <a:ext cx="25717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652120" y="4437112"/>
            <a:ext cx="2486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436096" y="5013176"/>
            <a:ext cx="2505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Logo ITS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358082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48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2.3 Teknik – Teknik Integrasi Yang Lain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4704"/>
            <a:ext cx="344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SUBSTITUSI TRIGONOMETRI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007961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Dalam subbab ini ditunjukkan bagaimana menyelesaikan integrasi yg memuat </a:t>
            </a:r>
          </a:p>
          <a:p>
            <a:r>
              <a:rPr lang="id-ID" dirty="0"/>
              <a:t>Ekspresi berbentuk</a:t>
            </a:r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15816" y="1484784"/>
            <a:ext cx="2819400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67544" y="2492896"/>
            <a:ext cx="7992888" cy="216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5896" y="2132856"/>
            <a:ext cx="126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chemeClr val="accent6">
                    <a:lumMod val="75000"/>
                  </a:schemeClr>
                </a:solidFill>
              </a:rPr>
              <a:t>Tabel 2.3.1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869160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2.3.1 </a:t>
            </a:r>
            <a:r>
              <a:rPr lang="id-ID" dirty="0"/>
              <a:t>Selesaikan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797152"/>
            <a:ext cx="10763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5301208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5373216"/>
            <a:ext cx="2409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661248"/>
            <a:ext cx="1304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733256"/>
            <a:ext cx="1962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39752" y="6391275"/>
            <a:ext cx="125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896" y="6391275"/>
            <a:ext cx="1285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1875" y="4653136"/>
            <a:ext cx="17621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419872" y="5733256"/>
            <a:ext cx="18002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87624" y="6362700"/>
            <a:ext cx="1076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68144" y="4797152"/>
            <a:ext cx="1362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228184" y="6093296"/>
            <a:ext cx="125730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534275" y="6021288"/>
            <a:ext cx="1609725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 descr="Logo IT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358082" y="-14290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279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2.3.3 </a:t>
            </a:r>
            <a:r>
              <a:rPr lang="id-ID" dirty="0"/>
              <a:t>Selesaikan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764704"/>
            <a:ext cx="12096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268760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340768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268760"/>
            <a:ext cx="14382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1412776"/>
            <a:ext cx="16192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844824"/>
            <a:ext cx="14668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47664" y="1844824"/>
            <a:ext cx="2724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1916832"/>
            <a:ext cx="2276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04248" y="1916832"/>
            <a:ext cx="1266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640" y="2492896"/>
            <a:ext cx="16287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059832" y="2564904"/>
            <a:ext cx="15525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972300" y="2420888"/>
            <a:ext cx="21717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20272" y="2492896"/>
            <a:ext cx="7905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36096" y="2420888"/>
            <a:ext cx="1409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2996952"/>
            <a:ext cx="14478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75656" y="3068960"/>
            <a:ext cx="2514600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0" y="3573016"/>
            <a:ext cx="428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YG MENCAKUP ax² + bx + 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4005064"/>
            <a:ext cx="283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2.3.4 </a:t>
            </a:r>
            <a:r>
              <a:rPr lang="id-ID" dirty="0"/>
              <a:t>Selesaikan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3933056"/>
            <a:ext cx="14573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4437112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835696" y="4581128"/>
            <a:ext cx="30194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860032" y="4581128"/>
            <a:ext cx="971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940152" y="4581128"/>
            <a:ext cx="1800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5013176"/>
            <a:ext cx="16383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619672" y="5013176"/>
            <a:ext cx="165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347864" y="5013176"/>
            <a:ext cx="10191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0" name="Picture 24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4499992" y="5013176"/>
            <a:ext cx="2257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1" name="Picture 25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1475656" y="5589240"/>
            <a:ext cx="24860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2" name="Picture 26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3995936" y="5589240"/>
            <a:ext cx="2876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23" name="Picture 27"/>
          <p:cNvPicPr>
            <a:picLocks noChangeAspect="1" noChangeArrowheads="1"/>
          </p:cNvPicPr>
          <p:nvPr/>
        </p:nvPicPr>
        <p:blipFill>
          <a:blip r:embed="rId27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547664" y="6165304"/>
            <a:ext cx="3581400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 descr="Logo ITS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9" grpId="0"/>
      <p:bldP spid="20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76672"/>
            <a:ext cx="514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YG MEMUAT PANGKAT RASIONAL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52736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2.3.6 </a:t>
            </a:r>
            <a:r>
              <a:rPr lang="id-ID" dirty="0"/>
              <a:t>Selesaikan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908720"/>
            <a:ext cx="1085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412776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84784"/>
            <a:ext cx="180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1285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1916832"/>
            <a:ext cx="19240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1916832"/>
            <a:ext cx="1162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0112" y="1916832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2636912"/>
            <a:ext cx="1314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3648" y="2708920"/>
            <a:ext cx="2895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2780928"/>
            <a:ext cx="3209925" cy="367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87624" y="3356992"/>
            <a:ext cx="4464496" cy="432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0" y="3933056"/>
            <a:ext cx="283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2.3.8 </a:t>
            </a:r>
            <a:r>
              <a:rPr lang="id-ID" dirty="0"/>
              <a:t>Selesaikan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771800" y="3861048"/>
            <a:ext cx="11620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0" y="4365104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35696" y="4509120"/>
            <a:ext cx="7239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71800" y="4437112"/>
            <a:ext cx="18764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512" y="4941168"/>
            <a:ext cx="1352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47664" y="4941168"/>
            <a:ext cx="11430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771800" y="5013176"/>
            <a:ext cx="2276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76056" y="5013176"/>
            <a:ext cx="2867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31640" y="5589240"/>
            <a:ext cx="3095625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Logo ITS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92696"/>
            <a:ext cx="6337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YANG MEMUAT FUNGSI – FUNGSI RASIONAL</a:t>
            </a:r>
          </a:p>
          <a:p>
            <a:r>
              <a:rPr lang="id-ID" b="1" dirty="0">
                <a:solidFill>
                  <a:srgbClr val="0070C0"/>
                </a:solidFill>
              </a:rPr>
              <a:t>DALAM Sin x DAN Cos 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712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Contoh </a:t>
            </a:r>
            <a:r>
              <a:rPr lang="id-ID" b="1" i="1" dirty="0">
                <a:solidFill>
                  <a:srgbClr val="0070C0"/>
                </a:solidFill>
              </a:rPr>
              <a:t>fungsi – fungsi rasional rasional dari sin x dan cos x  </a:t>
            </a:r>
            <a:r>
              <a:rPr lang="id-ID" dirty="0"/>
              <a:t>sbb: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44824"/>
            <a:ext cx="42195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92896"/>
            <a:ext cx="205172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1520" y="386104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Gambar 2.3.2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6889" y="2499831"/>
            <a:ext cx="2924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852936"/>
            <a:ext cx="2638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2492896"/>
            <a:ext cx="2447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3429000"/>
            <a:ext cx="1695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3429000"/>
            <a:ext cx="1695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4365104"/>
            <a:ext cx="2771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824" y="4365104"/>
            <a:ext cx="866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39952" y="4221088"/>
            <a:ext cx="320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416155" y="4306812"/>
            <a:ext cx="6477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95536" y="5157192"/>
            <a:ext cx="5904656" cy="147732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Substitusi – substitusi yang dilakukan adalah               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71600" y="5517233"/>
            <a:ext cx="3168352" cy="3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115616" y="6021288"/>
            <a:ext cx="43434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283968" y="5517232"/>
            <a:ext cx="1224136" cy="391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Logo ITS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84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2.3.9 </a:t>
            </a:r>
            <a:r>
              <a:rPr lang="id-ID" dirty="0"/>
              <a:t>Selesaikan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836712"/>
            <a:ext cx="1647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1412776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16832"/>
            <a:ext cx="17811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628800"/>
            <a:ext cx="2495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844824"/>
            <a:ext cx="2514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1916832"/>
            <a:ext cx="923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2780928"/>
            <a:ext cx="1533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2852936"/>
            <a:ext cx="2362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Logo IT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8680"/>
            <a:ext cx="6711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>
                <a:solidFill>
                  <a:srgbClr val="0070C0"/>
                </a:solidFill>
              </a:rPr>
              <a:t>2.1 Integrasi Parsial dan Integrasi Fungsi Trigonometri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556792"/>
            <a:ext cx="11620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052736"/>
            <a:ext cx="485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PENURUNAN RUMUS INTEGRASI PARSIAL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5896" y="1412776"/>
            <a:ext cx="550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Misalaka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`</a:t>
            </a:r>
            <a:r>
              <a:rPr lang="en-US" i="1" dirty="0"/>
              <a:t>(x) </a:t>
            </a:r>
            <a:r>
              <a:rPr lang="en-US" dirty="0"/>
              <a:t>= </a:t>
            </a:r>
            <a:r>
              <a:rPr lang="en-US" i="1" dirty="0"/>
              <a:t>g(x)</a:t>
            </a:r>
            <a:r>
              <a:rPr lang="en-US" dirty="0"/>
              <a:t>, </a:t>
            </a:r>
            <a:r>
              <a:rPr lang="id-ID" dirty="0"/>
              <a:t>maka turunan</a:t>
            </a:r>
            <a:r>
              <a:rPr lang="en-US" dirty="0"/>
              <a:t> </a:t>
            </a:r>
            <a:r>
              <a:rPr lang="en-US" i="1" dirty="0"/>
              <a:t>f(x)G(x) </a:t>
            </a:r>
            <a:r>
              <a:rPr lang="id-ID" dirty="0"/>
              <a:t>dinyatakan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132856"/>
            <a:ext cx="51339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636912"/>
            <a:ext cx="33051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55976" y="2564904"/>
            <a:ext cx="3695700" cy="48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3284984"/>
            <a:ext cx="2971800" cy="65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292080" y="3212976"/>
            <a:ext cx="190500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0" y="4005064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2.1.1 </a:t>
            </a:r>
            <a:r>
              <a:rPr lang="id-ID" dirty="0"/>
              <a:t>Selesaikan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15816" y="3933056"/>
            <a:ext cx="8640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95936" y="3861048"/>
            <a:ext cx="244827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995936" y="4149080"/>
            <a:ext cx="2724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4509120"/>
            <a:ext cx="9525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71600" y="4581128"/>
            <a:ext cx="76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35696" y="4581128"/>
            <a:ext cx="1228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03848" y="4581128"/>
            <a:ext cx="1362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716016" y="4725144"/>
            <a:ext cx="1266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0" y="5085184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2.1.2 </a:t>
            </a:r>
            <a:r>
              <a:rPr lang="id-ID" dirty="0"/>
              <a:t>Selesaikan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71800" y="5013176"/>
            <a:ext cx="942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923928" y="5085184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79512" y="5445224"/>
            <a:ext cx="2895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131840" y="5517232"/>
            <a:ext cx="23431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508104" y="5517232"/>
            <a:ext cx="2057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251520" y="6093296"/>
            <a:ext cx="106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331640" y="6093296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3347864" y="6237312"/>
            <a:ext cx="24479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5868144" y="6237312"/>
            <a:ext cx="2343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9" descr="Logo ITS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929454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0688"/>
            <a:ext cx="279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2.1.3 </a:t>
            </a:r>
            <a:r>
              <a:rPr lang="id-ID" dirty="0"/>
              <a:t>Selesaikan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548680"/>
            <a:ext cx="762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32656"/>
            <a:ext cx="24288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52736"/>
            <a:ext cx="9048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052736"/>
            <a:ext cx="1895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15816" y="1052736"/>
            <a:ext cx="12763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1124744"/>
            <a:ext cx="13430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50584" y="1575073"/>
            <a:ext cx="1104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0" y="1628800"/>
            <a:ext cx="279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2.1.4 </a:t>
            </a:r>
            <a:r>
              <a:rPr lang="id-ID" dirty="0"/>
              <a:t>Selesaikan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24038" y="1654549"/>
            <a:ext cx="19716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970736" y="1392674"/>
            <a:ext cx="29241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2060848"/>
            <a:ext cx="1962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79712" y="2060848"/>
            <a:ext cx="1162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03848" y="2060848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660232" y="1916832"/>
            <a:ext cx="1962150" cy="34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381750" y="2204864"/>
            <a:ext cx="2762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2564904"/>
            <a:ext cx="19907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060302" y="2545085"/>
            <a:ext cx="1181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68241" y="2644666"/>
            <a:ext cx="18478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0" y="3068960"/>
            <a:ext cx="1266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331640" y="3068960"/>
            <a:ext cx="263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1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012160" y="2996952"/>
            <a:ext cx="1371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7504261" y="3068960"/>
            <a:ext cx="1390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123728" y="3501008"/>
            <a:ext cx="12573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2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19872" y="3645024"/>
            <a:ext cx="2247900" cy="34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/>
          <p:cNvSpPr txBox="1"/>
          <p:nvPr/>
        </p:nvSpPr>
        <p:spPr>
          <a:xfrm>
            <a:off x="0" y="4149080"/>
            <a:ext cx="594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RUMUS RUMUS REDUKSI UTK SINUS DAN COSINUS</a:t>
            </a:r>
          </a:p>
        </p:txBody>
      </p:sp>
      <p:pic>
        <p:nvPicPr>
          <p:cNvPr id="2073" name="Picture 25"/>
          <p:cNvPicPr>
            <a:picLocks noChangeAspect="1" noChangeArrowheads="1"/>
          </p:cNvPicPr>
          <p:nvPr/>
        </p:nvPicPr>
        <p:blipFill>
          <a:blip r:embed="rId25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4581128"/>
            <a:ext cx="4314825" cy="523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6" cstate="print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5850" y="4509120"/>
            <a:ext cx="4248150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0" y="5301208"/>
            <a:ext cx="2800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2.1.5 </a:t>
            </a:r>
            <a:r>
              <a:rPr lang="id-ID" dirty="0"/>
              <a:t>Selesaikan</a:t>
            </a:r>
          </a:p>
        </p:txBody>
      </p:sp>
      <p:pic>
        <p:nvPicPr>
          <p:cNvPr id="2075" name="Picture 27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2771800" y="5229200"/>
            <a:ext cx="914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6" name="Picture 28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0" y="5733256"/>
            <a:ext cx="1066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1115616" y="5733256"/>
            <a:ext cx="2276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8" name="Picture 30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3491880" y="5733256"/>
            <a:ext cx="34575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79" name="Picture 31"/>
          <p:cNvPicPr>
            <a:picLocks noChangeAspect="1" noChangeArrowheads="1"/>
          </p:cNvPicPr>
          <p:nvPr/>
        </p:nvPicPr>
        <p:blipFill>
          <a:blip r:embed="rId3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491880" y="6237312"/>
            <a:ext cx="3409950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 descr="Logo ITS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7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658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PENGINTEGRALAN PERPANGKATAN SINUS DAN COSINUS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6134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827584" y="1844824"/>
            <a:ext cx="1709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m </a:t>
            </a:r>
            <a:r>
              <a:rPr lang="id-ID" dirty="0"/>
              <a:t>ganjil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1844824"/>
            <a:ext cx="2923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0Pilihlah faktor dr sin</a:t>
            </a:r>
          </a:p>
          <a:p>
            <a:r>
              <a:rPr lang="id-ID" dirty="0"/>
              <a:t>0gunakan kesamaan terkait</a:t>
            </a:r>
          </a:p>
          <a:p>
            <a:r>
              <a:rPr lang="id-ID" dirty="0"/>
              <a:t>0substitusikan u= cosx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140968"/>
            <a:ext cx="153999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789040"/>
            <a:ext cx="6162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99592" y="2852936"/>
            <a:ext cx="1277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n </a:t>
            </a:r>
            <a:r>
              <a:rPr lang="id-ID" dirty="0"/>
              <a:t>ganjil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sp>
        <p:nvSpPr>
          <p:cNvPr id="10" name="Rectangle 9"/>
          <p:cNvSpPr/>
          <p:nvPr/>
        </p:nvSpPr>
        <p:spPr>
          <a:xfrm>
            <a:off x="2411760" y="2852936"/>
            <a:ext cx="300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/>
              <a:t>0Pilihlah faktor dr sin</a:t>
            </a:r>
          </a:p>
          <a:p>
            <a:r>
              <a:rPr lang="id-ID" dirty="0"/>
              <a:t>0gunakan kesamaan terkait</a:t>
            </a:r>
          </a:p>
          <a:p>
            <a:r>
              <a:rPr lang="id-ID" dirty="0"/>
              <a:t>0substitusikan u= sin x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988840"/>
            <a:ext cx="1584176" cy="43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7976" y="2861320"/>
            <a:ext cx="6162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899592" y="3861048"/>
            <a:ext cx="1296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m </a:t>
            </a:r>
            <a:r>
              <a:rPr lang="id-ID" dirty="0"/>
              <a:t>genap</a:t>
            </a:r>
            <a:br>
              <a:rPr lang="id-ID" dirty="0"/>
            </a:br>
            <a:r>
              <a:rPr lang="id-ID" i="1" dirty="0"/>
              <a:t>n </a:t>
            </a:r>
            <a:r>
              <a:rPr lang="id-ID" dirty="0"/>
              <a:t>genap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2339752" y="3861048"/>
            <a:ext cx="2760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 Gunakan kesamaan utk </a:t>
            </a:r>
          </a:p>
          <a:p>
            <a:r>
              <a:rPr lang="id-ID" dirty="0"/>
              <a:t>mereduksi pangkat sin x </a:t>
            </a:r>
          </a:p>
          <a:p>
            <a:r>
              <a:rPr lang="id-ID" dirty="0"/>
              <a:t>dan cos x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3933056"/>
            <a:ext cx="1872208" cy="744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797152"/>
            <a:ext cx="6162675" cy="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491880" y="908720"/>
            <a:ext cx="1243033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Tabel 2.1.1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941168"/>
            <a:ext cx="280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2.1.7 </a:t>
            </a:r>
            <a:r>
              <a:rPr lang="id-ID" dirty="0"/>
              <a:t>Selesaikan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99792" y="4869160"/>
            <a:ext cx="3743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0" y="5373216"/>
            <a:ext cx="652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FF0000"/>
                </a:solidFill>
              </a:rPr>
              <a:t>Penyelesaian</a:t>
            </a:r>
            <a:r>
              <a:rPr lang="id-ID" dirty="0"/>
              <a:t>  (a) krn n = 5 ganjil,mk gunakan prosedure ke dua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733256"/>
            <a:ext cx="1562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47664" y="5733256"/>
            <a:ext cx="17526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7864" y="5733256"/>
            <a:ext cx="2447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96136" y="5733256"/>
            <a:ext cx="152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31640" y="6165304"/>
            <a:ext cx="1866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75856" y="6309320"/>
            <a:ext cx="1914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48064" y="6309320"/>
            <a:ext cx="28003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6" descr="Logo IT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10" grpId="0"/>
      <p:bldP spid="13" grpId="0"/>
      <p:bldP spid="14" grpId="0"/>
      <p:bldP spid="1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4704"/>
            <a:ext cx="641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  <a:r>
              <a:rPr lang="id-ID" dirty="0"/>
              <a:t>(b) krn m = n =4,mk digunakan presedur ketiga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152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268760"/>
            <a:ext cx="1724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7864" y="1196752"/>
            <a:ext cx="3171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1196752"/>
            <a:ext cx="1914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1700808"/>
            <a:ext cx="1333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1700808"/>
            <a:ext cx="1295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95736" y="2132856"/>
            <a:ext cx="1466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3968" y="1772816"/>
            <a:ext cx="280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83968" y="2132856"/>
            <a:ext cx="31623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bg2">
                <a:lumMod val="1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31640" y="2708921"/>
            <a:ext cx="5832648" cy="648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34075" y="3573016"/>
            <a:ext cx="3209925" cy="1315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0" y="3573016"/>
            <a:ext cx="291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2.1.10 </a:t>
            </a:r>
            <a:r>
              <a:rPr lang="id-ID" dirty="0"/>
              <a:t>Selesaikan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43808" y="3501008"/>
            <a:ext cx="1457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0" y="3933056"/>
            <a:ext cx="160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91680" y="3933056"/>
            <a:ext cx="1600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419872" y="3933056"/>
            <a:ext cx="1933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59832" y="4365104"/>
            <a:ext cx="2543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0" y="4797152"/>
            <a:ext cx="559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INTEGRAL PERPANGKATAN SECAN DAN TANGEN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7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5229200"/>
            <a:ext cx="3190875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8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355976" y="5229200"/>
            <a:ext cx="4076700" cy="55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9512" y="5877272"/>
            <a:ext cx="220027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0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627784" y="5877272"/>
            <a:ext cx="2809875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21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12160" y="5949280"/>
            <a:ext cx="2295525" cy="50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Logo ITS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29520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84887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67544" y="1484784"/>
            <a:ext cx="122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n </a:t>
            </a:r>
            <a:r>
              <a:rPr lang="id-ID" dirty="0"/>
              <a:t>genap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2195736" y="1412776"/>
            <a:ext cx="365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 Pilihlah faktor pembagi dr sec² x</a:t>
            </a:r>
          </a:p>
          <a:p>
            <a:r>
              <a:rPr lang="id-ID" dirty="0"/>
              <a:t>0 Gunakan kesamaan terkait</a:t>
            </a:r>
          </a:p>
          <a:p>
            <a:r>
              <a:rPr lang="id-ID" dirty="0"/>
              <a:t>0 Selesaikan u = tan x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556793"/>
            <a:ext cx="158417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11560" y="2420888"/>
            <a:ext cx="122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i="1" dirty="0"/>
              <a:t>m </a:t>
            </a:r>
            <a:r>
              <a:rPr lang="id-ID" dirty="0"/>
              <a:t>genjil</a:t>
            </a:r>
            <a:br>
              <a:rPr lang="id-ID" dirty="0"/>
            </a:br>
            <a:br>
              <a:rPr lang="id-ID" dirty="0"/>
            </a:br>
            <a:endParaRPr lang="id-ID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276872"/>
            <a:ext cx="7560840" cy="5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67744" y="2420888"/>
            <a:ext cx="4059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 Pilihlah faktor pembagi dr sec² x tanx</a:t>
            </a:r>
          </a:p>
          <a:p>
            <a:r>
              <a:rPr lang="id-ID" dirty="0"/>
              <a:t>0 Gunakan kesamaan terkait</a:t>
            </a:r>
          </a:p>
          <a:p>
            <a:r>
              <a:rPr lang="id-ID" dirty="0"/>
              <a:t>0 Selesaikan u = sec x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4248" y="2492896"/>
            <a:ext cx="1656184" cy="44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429000"/>
            <a:ext cx="7560840" cy="5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83568" y="3573016"/>
            <a:ext cx="1088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 m genap</a:t>
            </a:r>
          </a:p>
          <a:p>
            <a:r>
              <a:rPr lang="id-ID" dirty="0"/>
              <a:t> n ganjil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39752" y="3573016"/>
            <a:ext cx="384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0 Gunakan kesamaan terkait utk</a:t>
            </a:r>
          </a:p>
          <a:p>
            <a:r>
              <a:rPr lang="id-ID" dirty="0"/>
              <a:t>    mereduksi pangkat dr sec x sendiri</a:t>
            </a:r>
          </a:p>
          <a:p>
            <a:r>
              <a:rPr lang="id-ID" dirty="0"/>
              <a:t>0 Kemudian gunakan rumus reduksi</a:t>
            </a:r>
          </a:p>
          <a:p>
            <a:r>
              <a:rPr lang="id-ID" dirty="0"/>
              <a:t>    utk pangkat sec x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48264" y="3789040"/>
            <a:ext cx="1656184" cy="401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725144"/>
            <a:ext cx="7560840" cy="58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419872" y="476672"/>
            <a:ext cx="127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Tabel 2.1.2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869160"/>
            <a:ext cx="289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2.1.12 </a:t>
            </a:r>
            <a:r>
              <a:rPr lang="id-ID" dirty="0"/>
              <a:t>Selesaikan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4797152"/>
            <a:ext cx="138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4427984" y="4869160"/>
            <a:ext cx="440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  <a:r>
              <a:rPr lang="id-ID" dirty="0"/>
              <a:t>krn n genap, mk mengikuti </a:t>
            </a:r>
          </a:p>
          <a:p>
            <a:r>
              <a:rPr lang="id-ID" dirty="0"/>
              <a:t>presedur yg pertama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5229200"/>
            <a:ext cx="1543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672" y="5301208"/>
            <a:ext cx="18097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648" y="5805264"/>
            <a:ext cx="2476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67944" y="5805264"/>
            <a:ext cx="1476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2120" y="5877272"/>
            <a:ext cx="1390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03648" y="6309320"/>
            <a:ext cx="19621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Logo IT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500958" y="-214338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2" grpId="0"/>
      <p:bldP spid="13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08720"/>
            <a:ext cx="28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2.1.13 </a:t>
            </a:r>
            <a:r>
              <a:rPr lang="id-ID" dirty="0"/>
              <a:t>Selesaikan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1333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908720"/>
            <a:ext cx="13335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340768"/>
            <a:ext cx="60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 </a:t>
            </a:r>
            <a:r>
              <a:rPr lang="id-ID" dirty="0"/>
              <a:t>  krn m ganjil mk digunakan prosedur kedua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844824"/>
            <a:ext cx="2562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5873" y="1860823"/>
            <a:ext cx="290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1844824"/>
            <a:ext cx="14287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420888"/>
            <a:ext cx="15716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2420888"/>
            <a:ext cx="1790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2780928"/>
            <a:ext cx="2881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2.1.14 </a:t>
            </a:r>
            <a:r>
              <a:rPr lang="id-ID" dirty="0"/>
              <a:t>Selesaikan</a:t>
            </a: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43808" y="2708920"/>
            <a:ext cx="1323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3212976"/>
            <a:ext cx="645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  <a:r>
              <a:rPr lang="id-ID" dirty="0"/>
              <a:t> krn m genap, n ganjil digunakan presedur ketiga</a:t>
            </a: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1520" y="3645024"/>
            <a:ext cx="14763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3688" y="3645024"/>
            <a:ext cx="17621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563888" y="3645024"/>
            <a:ext cx="21526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47664" y="4221088"/>
            <a:ext cx="4543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47664" y="4581128"/>
            <a:ext cx="3333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Logo IT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48680"/>
            <a:ext cx="679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>
                <a:solidFill>
                  <a:srgbClr val="0070C0"/>
                </a:solidFill>
              </a:rPr>
              <a:t>2.2Integrasi Fungsi Rasional ; Pecahan Persial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24744"/>
            <a:ext cx="228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PECAHAN PARSIAL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84784"/>
            <a:ext cx="14192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484784"/>
            <a:ext cx="17811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484784"/>
            <a:ext cx="98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60848"/>
            <a:ext cx="1628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2060848"/>
            <a:ext cx="22574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2204864"/>
            <a:ext cx="22860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732240" y="1484784"/>
            <a:ext cx="73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(2.13)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636912"/>
            <a:ext cx="837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Faktorka penyebut pd sisi kanan (2.13) dan diasumsikan ada konstanta A dan B sdh: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1680" y="3068960"/>
            <a:ext cx="26384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876256" y="32129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(2.14)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3645024"/>
            <a:ext cx="573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Suku suku pd sisi kanan (2.14) disebut </a:t>
            </a:r>
            <a:r>
              <a:rPr lang="id-ID" b="1" i="1" dirty="0">
                <a:solidFill>
                  <a:srgbClr val="0070C0"/>
                </a:solidFill>
              </a:rPr>
              <a:t>pecahan parsial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4005064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Utk mendapatkan kostanta A dan B, diperoleh: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35696" y="4365104"/>
            <a:ext cx="2505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092280" y="4293096"/>
            <a:ext cx="73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(2.15)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653136"/>
            <a:ext cx="523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Pd pers.(2.15) substitusikan x = 4, A = 2, x = -1, B =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5013176"/>
            <a:ext cx="502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Metode alternatif utk mendapatkan A dan B sbb: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195736" y="5373216"/>
            <a:ext cx="2581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020272" y="530120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(2.16)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771800" y="5733256"/>
            <a:ext cx="12287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6237312"/>
            <a:ext cx="551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Penyelesaian sistem persamaan tsb adalah A = 2, B = 3</a:t>
            </a:r>
          </a:p>
        </p:txBody>
      </p:sp>
      <p:pic>
        <p:nvPicPr>
          <p:cNvPr id="24" name="Picture 23" descr="Logo IT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6712"/>
            <a:ext cx="317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0070C0"/>
                </a:solidFill>
              </a:rPr>
              <a:t>FAKTOR – FAKTOR LINEAR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340768"/>
            <a:ext cx="8183522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/>
              <a:t>ATURAN FAKTOR LINEAR Utk setiap faktor dlm bentuk (ax + b)ⁿ, dekomposisi </a:t>
            </a:r>
          </a:p>
          <a:p>
            <a:r>
              <a:rPr lang="id-ID" dirty="0"/>
              <a:t>Pecahan parsial mengandung jumlahan dr m pecahan parsial: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Dg                       konstanta yg dicari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711625" y="1988840"/>
            <a:ext cx="312420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55576" y="2852936"/>
            <a:ext cx="1219200" cy="21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3933056"/>
            <a:ext cx="22860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3429000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>
                <a:solidFill>
                  <a:srgbClr val="C00000"/>
                </a:solidFill>
              </a:rPr>
              <a:t>CONTOH 2.2.1 </a:t>
            </a:r>
            <a:r>
              <a:rPr lang="id-ID" dirty="0"/>
              <a:t>Selesaikan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3356992"/>
            <a:ext cx="1076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3933056"/>
            <a:ext cx="16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i="1" dirty="0">
                <a:solidFill>
                  <a:srgbClr val="C00000"/>
                </a:solidFill>
              </a:rPr>
              <a:t>penyelesaian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861048"/>
            <a:ext cx="2619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4725144"/>
            <a:ext cx="20002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44008" y="4509120"/>
            <a:ext cx="172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1 = 3A,   A = 1/3</a:t>
            </a:r>
          </a:p>
          <a:p>
            <a:r>
              <a:rPr lang="id-ID" dirty="0"/>
              <a:t>1 = -3B,  B = -1/3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00192" y="4509120"/>
            <a:ext cx="26098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301208"/>
            <a:ext cx="16097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91680" y="5301208"/>
            <a:ext cx="19716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5656" y="5949280"/>
            <a:ext cx="2733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5949280"/>
            <a:ext cx="15335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Logo IT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43736" y="0"/>
            <a:ext cx="2000264" cy="1357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  <p:bldP spid="9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569</TotalTime>
  <Words>628</Words>
  <Application>Microsoft Office PowerPoint</Application>
  <PresentationFormat>On-screen Show (4:3)</PresentationFormat>
  <Paragraphs>123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Andalus</vt:lpstr>
      <vt:lpstr>Calibri</vt:lpstr>
      <vt:lpstr>Constantia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 BARCA</dc:creator>
  <cp:lastModifiedBy>Drs. Komar Baihaqi, M.Si(1163)</cp:lastModifiedBy>
  <cp:revision>62</cp:revision>
  <dcterms:created xsi:type="dcterms:W3CDTF">2015-12-04T03:35:19Z</dcterms:created>
  <dcterms:modified xsi:type="dcterms:W3CDTF">2021-03-04T12:33:03Z</dcterms:modified>
</cp:coreProperties>
</file>