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embeddedFontLst>
    <p:embeddedFont>
      <p:font typeface="Constantia"/>
      <p:regular r:id="rId45"/>
      <p:bold r:id="rId46"/>
      <p:italic r:id="rId47"/>
      <p:boldItalic r:id="rId48"/>
    </p:embeddedFont>
    <p:embeddedFont>
      <p:font typeface="Meddon"/>
      <p:regular r:id="rId49"/>
    </p:embeddedFont>
    <p:embeddedFont>
      <p:font typeface="Cambria Math"/>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1" roundtripDataSignature="AMtx7micIMZ1KnEGXlAqKU/ew/Ges1Rb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onstantia-bold.fntdata"/><Relationship Id="rId45" Type="http://schemas.openxmlformats.org/officeDocument/2006/relationships/font" Target="fonts/Constanti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nstantia-boldItalic.fntdata"/><Relationship Id="rId47" Type="http://schemas.openxmlformats.org/officeDocument/2006/relationships/font" Target="fonts/Constantia-italic.fntdata"/><Relationship Id="rId49" Type="http://schemas.openxmlformats.org/officeDocument/2006/relationships/font" Target="fonts/Medd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CambriaMat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6" name="Google Shape;526;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5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0"/>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5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51"/>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1"/>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5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4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7" name="Google Shape;27;p4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 name="Google Shape;33;p4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4"/>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4"/>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dk1"/>
                </a:solidFill>
              </a:defRPr>
            </a:lvl1pPr>
            <a:lvl2pPr indent="-228600" lvl="1" marL="914400" algn="l">
              <a:spcBef>
                <a:spcPts val="360"/>
              </a:spcBef>
              <a:spcAft>
                <a:spcPts val="0"/>
              </a:spcAft>
              <a:buSzPts val="1530"/>
              <a:buNone/>
              <a:defRPr sz="1800">
                <a:solidFill>
                  <a:srgbClr val="888888"/>
                </a:solidFill>
              </a:defRPr>
            </a:lvl2pPr>
            <a:lvl3pPr indent="-228600" lvl="2" marL="1371600" algn="l">
              <a:spcBef>
                <a:spcPts val="320"/>
              </a:spcBef>
              <a:spcAft>
                <a:spcPts val="0"/>
              </a:spcAft>
              <a:buSzPts val="1120"/>
              <a:buNone/>
              <a:defRPr sz="1600">
                <a:solidFill>
                  <a:srgbClr val="888888"/>
                </a:solidFill>
              </a:defRPr>
            </a:lvl3pPr>
            <a:lvl4pPr indent="-228600" lvl="3" marL="1828800" algn="l">
              <a:spcBef>
                <a:spcPts val="280"/>
              </a:spcBef>
              <a:spcAft>
                <a:spcPts val="0"/>
              </a:spcAft>
              <a:buSzPts val="910"/>
              <a:buNone/>
              <a:defRPr sz="1400">
                <a:solidFill>
                  <a:srgbClr val="888888"/>
                </a:solidFill>
              </a:defRPr>
            </a:lvl4pPr>
            <a:lvl5pPr indent="-228600" lvl="4" marL="2286000" algn="l">
              <a:spcBef>
                <a:spcPts val="280"/>
              </a:spcBef>
              <a:spcAft>
                <a:spcPts val="0"/>
              </a:spcAft>
              <a:buSzPts val="910"/>
              <a:buNone/>
              <a:defRPr sz="1400">
                <a:solidFill>
                  <a:srgbClr val="888888"/>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9" name="Google Shape;39;p4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4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45"/>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45"/>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4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4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6"/>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46"/>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46"/>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46"/>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4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47"/>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48"/>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8"/>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48"/>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7" name="Google Shape;67;p4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49"/>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72" name="Google Shape;72;p49"/>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73" name="Google Shape;73;p49"/>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4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
        <p:nvSpPr>
          <p:cNvPr id="78" name="Google Shape;78;p49"/>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79" name="Google Shape;79;p49"/>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80" name="Google Shape;80;p49"/>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40"/>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1" name="Google Shape;11;p40"/>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12" name="Google Shape;12;p4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4" name="Google Shape;14;p4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5" name="Google Shape;15;p4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16" name="Google Shape;16;p4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035C75"/>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035C75"/>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035C75"/>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035C75"/>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035C75"/>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035C75"/>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035C75"/>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035C75"/>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id-ID"/>
              <a:t>‹#›</a:t>
            </a:fld>
            <a:endParaRPr/>
          </a:p>
        </p:txBody>
      </p:sp>
      <p:grpSp>
        <p:nvGrpSpPr>
          <p:cNvPr id="17" name="Google Shape;17;p40"/>
          <p:cNvGrpSpPr/>
          <p:nvPr/>
        </p:nvGrpSpPr>
        <p:grpSpPr>
          <a:xfrm>
            <a:off x="-29294" y="-16113"/>
            <a:ext cx="9198255" cy="1086266"/>
            <a:chOff x="-29322" y="-1971"/>
            <a:chExt cx="9198255" cy="1086266"/>
          </a:xfrm>
        </p:grpSpPr>
        <p:sp>
          <p:nvSpPr>
            <p:cNvPr id="18" name="Google Shape;18;p4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9" name="Google Shape;19;p4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6.png"/><Relationship Id="rId5" Type="http://schemas.openxmlformats.org/officeDocument/2006/relationships/image" Target="../media/image23.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1" Type="http://schemas.openxmlformats.org/officeDocument/2006/relationships/image" Target="../media/image88.png"/><Relationship Id="rId10" Type="http://schemas.openxmlformats.org/officeDocument/2006/relationships/image" Target="../media/image89.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6.png"/><Relationship Id="rId4" Type="http://schemas.openxmlformats.org/officeDocument/2006/relationships/image" Target="../media/image78.png"/><Relationship Id="rId9" Type="http://schemas.openxmlformats.org/officeDocument/2006/relationships/image" Target="../media/image84.png"/><Relationship Id="rId5" Type="http://schemas.openxmlformats.org/officeDocument/2006/relationships/image" Target="../media/image83.png"/><Relationship Id="rId6" Type="http://schemas.openxmlformats.org/officeDocument/2006/relationships/image" Target="../media/image82.png"/><Relationship Id="rId7" Type="http://schemas.openxmlformats.org/officeDocument/2006/relationships/image" Target="../media/image85.png"/><Relationship Id="rId8" Type="http://schemas.openxmlformats.org/officeDocument/2006/relationships/image" Target="../media/image79.png"/></Relationships>
</file>

<file path=ppt/slides/_rels/slide11.xml.rels><?xml version="1.0" encoding="UTF-8" standalone="yes"?><Relationships xmlns="http://schemas.openxmlformats.org/package/2006/relationships"><Relationship Id="rId10" Type="http://schemas.openxmlformats.org/officeDocument/2006/relationships/image" Target="../media/image101.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93.png"/><Relationship Id="rId5" Type="http://schemas.openxmlformats.org/officeDocument/2006/relationships/image" Target="../media/image267.png"/><Relationship Id="rId6" Type="http://schemas.openxmlformats.org/officeDocument/2006/relationships/image" Target="../media/image91.png"/><Relationship Id="rId7" Type="http://schemas.openxmlformats.org/officeDocument/2006/relationships/image" Target="../media/image90.png"/><Relationship Id="rId8" Type="http://schemas.openxmlformats.org/officeDocument/2006/relationships/image" Target="../media/image99.png"/></Relationships>
</file>

<file path=ppt/slides/_rels/slide12.xml.rels><?xml version="1.0" encoding="UTF-8" standalone="yes"?><Relationships xmlns="http://schemas.openxmlformats.org/package/2006/relationships"><Relationship Id="rId10" Type="http://schemas.openxmlformats.org/officeDocument/2006/relationships/image" Target="../media/image102.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2.png"/><Relationship Id="rId4" Type="http://schemas.openxmlformats.org/officeDocument/2006/relationships/image" Target="../media/image97.png"/><Relationship Id="rId9" Type="http://schemas.openxmlformats.org/officeDocument/2006/relationships/image" Target="../media/image96.png"/><Relationship Id="rId5" Type="http://schemas.openxmlformats.org/officeDocument/2006/relationships/image" Target="../media/image104.png"/><Relationship Id="rId6" Type="http://schemas.openxmlformats.org/officeDocument/2006/relationships/image" Target="../media/image125.png"/><Relationship Id="rId7" Type="http://schemas.openxmlformats.org/officeDocument/2006/relationships/image" Target="../media/image94.png"/><Relationship Id="rId8" Type="http://schemas.openxmlformats.org/officeDocument/2006/relationships/image" Target="../media/image95.png"/></Relationships>
</file>

<file path=ppt/slides/_rels/slide13.xml.rels><?xml version="1.0" encoding="UTF-8" standalone="yes"?><Relationships xmlns="http://schemas.openxmlformats.org/package/2006/relationships"><Relationship Id="rId11" Type="http://schemas.openxmlformats.org/officeDocument/2006/relationships/image" Target="../media/image106.png"/><Relationship Id="rId10" Type="http://schemas.openxmlformats.org/officeDocument/2006/relationships/image" Target="../media/image114.png"/><Relationship Id="rId13" Type="http://schemas.openxmlformats.org/officeDocument/2006/relationships/image" Target="../media/image109.png"/><Relationship Id="rId12" Type="http://schemas.openxmlformats.org/officeDocument/2006/relationships/image" Target="../media/image107.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8.png"/><Relationship Id="rId4" Type="http://schemas.openxmlformats.org/officeDocument/2006/relationships/image" Target="../media/image100.png"/><Relationship Id="rId9" Type="http://schemas.openxmlformats.org/officeDocument/2006/relationships/image" Target="../media/image111.png"/><Relationship Id="rId14" Type="http://schemas.openxmlformats.org/officeDocument/2006/relationships/image" Target="../media/image110.png"/><Relationship Id="rId5" Type="http://schemas.openxmlformats.org/officeDocument/2006/relationships/image" Target="../media/image116.png"/><Relationship Id="rId6" Type="http://schemas.openxmlformats.org/officeDocument/2006/relationships/image" Target="../media/image108.png"/><Relationship Id="rId7" Type="http://schemas.openxmlformats.org/officeDocument/2006/relationships/image" Target="../media/image103.png"/><Relationship Id="rId8" Type="http://schemas.openxmlformats.org/officeDocument/2006/relationships/image" Target="../media/image1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5.png"/><Relationship Id="rId4" Type="http://schemas.openxmlformats.org/officeDocument/2006/relationships/image" Target="../media/image115.png"/><Relationship Id="rId9" Type="http://schemas.openxmlformats.org/officeDocument/2006/relationships/image" Target="../media/image122.png"/><Relationship Id="rId5" Type="http://schemas.openxmlformats.org/officeDocument/2006/relationships/image" Target="../media/image112.png"/><Relationship Id="rId6" Type="http://schemas.openxmlformats.org/officeDocument/2006/relationships/image" Target="../media/image117.png"/><Relationship Id="rId7" Type="http://schemas.openxmlformats.org/officeDocument/2006/relationships/image" Target="../media/image113.png"/><Relationship Id="rId8" Type="http://schemas.openxmlformats.org/officeDocument/2006/relationships/image" Target="../media/image1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21.png"/><Relationship Id="rId4" Type="http://schemas.openxmlformats.org/officeDocument/2006/relationships/image" Target="../media/image123.png"/><Relationship Id="rId9" Type="http://schemas.openxmlformats.org/officeDocument/2006/relationships/image" Target="../media/image119.png"/><Relationship Id="rId5" Type="http://schemas.openxmlformats.org/officeDocument/2006/relationships/image" Target="../media/image129.png"/><Relationship Id="rId6" Type="http://schemas.openxmlformats.org/officeDocument/2006/relationships/image" Target="../media/image120.png"/><Relationship Id="rId7" Type="http://schemas.openxmlformats.org/officeDocument/2006/relationships/image" Target="../media/image126.png"/><Relationship Id="rId8" Type="http://schemas.openxmlformats.org/officeDocument/2006/relationships/image" Target="../media/image128.png"/></Relationships>
</file>

<file path=ppt/slides/_rels/slide16.xml.rels><?xml version="1.0" encoding="UTF-8" standalone="yes"?><Relationships xmlns="http://schemas.openxmlformats.org/package/2006/relationships"><Relationship Id="rId11" Type="http://schemas.openxmlformats.org/officeDocument/2006/relationships/image" Target="../media/image138.png"/><Relationship Id="rId10" Type="http://schemas.openxmlformats.org/officeDocument/2006/relationships/image" Target="../media/image133.png"/><Relationship Id="rId13" Type="http://schemas.openxmlformats.org/officeDocument/2006/relationships/image" Target="../media/image147.png"/><Relationship Id="rId12" Type="http://schemas.openxmlformats.org/officeDocument/2006/relationships/image" Target="../media/image137.png"/><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2.png"/><Relationship Id="rId4" Type="http://schemas.openxmlformats.org/officeDocument/2006/relationships/image" Target="../media/image124.png"/><Relationship Id="rId9" Type="http://schemas.openxmlformats.org/officeDocument/2006/relationships/image" Target="../media/image134.png"/><Relationship Id="rId15" Type="http://schemas.openxmlformats.org/officeDocument/2006/relationships/image" Target="../media/image140.png"/><Relationship Id="rId14" Type="http://schemas.openxmlformats.org/officeDocument/2006/relationships/image" Target="../media/image146.png"/><Relationship Id="rId5" Type="http://schemas.openxmlformats.org/officeDocument/2006/relationships/image" Target="../media/image127.png"/><Relationship Id="rId6" Type="http://schemas.openxmlformats.org/officeDocument/2006/relationships/image" Target="../media/image131.png"/><Relationship Id="rId7" Type="http://schemas.openxmlformats.org/officeDocument/2006/relationships/image" Target="../media/image130.png"/><Relationship Id="rId8" Type="http://schemas.openxmlformats.org/officeDocument/2006/relationships/image" Target="../media/image136.png"/></Relationships>
</file>

<file path=ppt/slides/_rels/slide17.xml.rels><?xml version="1.0" encoding="UTF-8" standalone="yes"?><Relationships xmlns="http://schemas.openxmlformats.org/package/2006/relationships"><Relationship Id="rId11" Type="http://schemas.openxmlformats.org/officeDocument/2006/relationships/image" Target="../media/image175.png"/><Relationship Id="rId10" Type="http://schemas.openxmlformats.org/officeDocument/2006/relationships/image" Target="../media/image148.png"/><Relationship Id="rId13" Type="http://schemas.openxmlformats.org/officeDocument/2006/relationships/image" Target="../media/image157.png"/><Relationship Id="rId12" Type="http://schemas.openxmlformats.org/officeDocument/2006/relationships/image" Target="../media/image212.png"/><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4.png"/><Relationship Id="rId4" Type="http://schemas.openxmlformats.org/officeDocument/2006/relationships/image" Target="../media/image139.png"/><Relationship Id="rId9" Type="http://schemas.openxmlformats.org/officeDocument/2006/relationships/image" Target="../media/image142.png"/><Relationship Id="rId5" Type="http://schemas.openxmlformats.org/officeDocument/2006/relationships/image" Target="../media/image143.png"/><Relationship Id="rId6" Type="http://schemas.openxmlformats.org/officeDocument/2006/relationships/image" Target="../media/image149.png"/><Relationship Id="rId7" Type="http://schemas.openxmlformats.org/officeDocument/2006/relationships/image" Target="../media/image141.png"/><Relationship Id="rId8" Type="http://schemas.openxmlformats.org/officeDocument/2006/relationships/image" Target="../media/image1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2.png"/><Relationship Id="rId4" Type="http://schemas.openxmlformats.org/officeDocument/2006/relationships/image" Target="../media/image153.png"/><Relationship Id="rId5" Type="http://schemas.openxmlformats.org/officeDocument/2006/relationships/image" Target="../media/image176.png"/><Relationship Id="rId6" Type="http://schemas.openxmlformats.org/officeDocument/2006/relationships/image" Target="../media/image159.png"/><Relationship Id="rId7" Type="http://schemas.openxmlformats.org/officeDocument/2006/relationships/image" Target="../media/image151.png"/><Relationship Id="rId8" Type="http://schemas.openxmlformats.org/officeDocument/2006/relationships/image" Target="../media/image156.png"/></Relationships>
</file>

<file path=ppt/slides/_rels/slide19.xml.rels><?xml version="1.0" encoding="UTF-8" standalone="yes"?><Relationships xmlns="http://schemas.openxmlformats.org/package/2006/relationships"><Relationship Id="rId11" Type="http://schemas.openxmlformats.org/officeDocument/2006/relationships/image" Target="../media/image167.png"/><Relationship Id="rId10" Type="http://schemas.openxmlformats.org/officeDocument/2006/relationships/image" Target="../media/image169.png"/><Relationship Id="rId12" Type="http://schemas.openxmlformats.org/officeDocument/2006/relationships/image" Target="../media/image163.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9.png"/><Relationship Id="rId4" Type="http://schemas.openxmlformats.org/officeDocument/2006/relationships/image" Target="../media/image160.png"/><Relationship Id="rId9" Type="http://schemas.openxmlformats.org/officeDocument/2006/relationships/image" Target="../media/image161.png"/><Relationship Id="rId5" Type="http://schemas.openxmlformats.org/officeDocument/2006/relationships/image" Target="../media/image154.png"/><Relationship Id="rId6" Type="http://schemas.openxmlformats.org/officeDocument/2006/relationships/image" Target="../media/image158.png"/><Relationship Id="rId7" Type="http://schemas.openxmlformats.org/officeDocument/2006/relationships/image" Target="../media/image155.png"/><Relationship Id="rId8" Type="http://schemas.openxmlformats.org/officeDocument/2006/relationships/image" Target="../media/image162.png"/></Relationships>
</file>

<file path=ppt/slides/_rels/slide2.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6.png"/><Relationship Id="rId13" Type="http://schemas.openxmlformats.org/officeDocument/2006/relationships/image" Target="../media/image8.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33.png"/><Relationship Id="rId15" Type="http://schemas.openxmlformats.org/officeDocument/2006/relationships/image" Target="../media/image14.png"/><Relationship Id="rId14" Type="http://schemas.openxmlformats.org/officeDocument/2006/relationships/image" Target="../media/image1.png"/><Relationship Id="rId16"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13.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1" Type="http://schemas.openxmlformats.org/officeDocument/2006/relationships/image" Target="../media/image170.png"/><Relationship Id="rId10" Type="http://schemas.openxmlformats.org/officeDocument/2006/relationships/image" Target="../media/image171.png"/><Relationship Id="rId13" Type="http://schemas.openxmlformats.org/officeDocument/2006/relationships/image" Target="../media/image172.png"/><Relationship Id="rId12" Type="http://schemas.openxmlformats.org/officeDocument/2006/relationships/image" Target="../media/image173.pn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99.png"/><Relationship Id="rId4" Type="http://schemas.openxmlformats.org/officeDocument/2006/relationships/image" Target="../media/image166.png"/><Relationship Id="rId9" Type="http://schemas.openxmlformats.org/officeDocument/2006/relationships/image" Target="../media/image165.png"/><Relationship Id="rId5" Type="http://schemas.openxmlformats.org/officeDocument/2006/relationships/image" Target="../media/image201.png"/><Relationship Id="rId6" Type="http://schemas.openxmlformats.org/officeDocument/2006/relationships/image" Target="../media/image164.png"/><Relationship Id="rId7" Type="http://schemas.openxmlformats.org/officeDocument/2006/relationships/image" Target="../media/image168.png"/><Relationship Id="rId8" Type="http://schemas.openxmlformats.org/officeDocument/2006/relationships/image" Target="../media/image181.png"/></Relationships>
</file>

<file path=ppt/slides/_rels/slide21.xml.rels><?xml version="1.0" encoding="UTF-8" standalone="yes"?><Relationships xmlns="http://schemas.openxmlformats.org/package/2006/relationships"><Relationship Id="rId10" Type="http://schemas.openxmlformats.org/officeDocument/2006/relationships/image" Target="../media/image189.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8.png"/><Relationship Id="rId4" Type="http://schemas.openxmlformats.org/officeDocument/2006/relationships/image" Target="../media/image174.png"/><Relationship Id="rId9" Type="http://schemas.openxmlformats.org/officeDocument/2006/relationships/image" Target="../media/image217.png"/><Relationship Id="rId5" Type="http://schemas.openxmlformats.org/officeDocument/2006/relationships/image" Target="../media/image182.png"/><Relationship Id="rId6" Type="http://schemas.openxmlformats.org/officeDocument/2006/relationships/image" Target="../media/image183.png"/><Relationship Id="rId7" Type="http://schemas.openxmlformats.org/officeDocument/2006/relationships/image" Target="../media/image177.png"/><Relationship Id="rId8" Type="http://schemas.openxmlformats.org/officeDocument/2006/relationships/image" Target="../media/image18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5.png"/><Relationship Id="rId4" Type="http://schemas.openxmlformats.org/officeDocument/2006/relationships/image" Target="../media/image225.png"/><Relationship Id="rId5" Type="http://schemas.openxmlformats.org/officeDocument/2006/relationships/image" Target="../media/image184.png"/><Relationship Id="rId6" Type="http://schemas.openxmlformats.org/officeDocument/2006/relationships/image" Target="../media/image273.png"/><Relationship Id="rId7" Type="http://schemas.openxmlformats.org/officeDocument/2006/relationships/image" Target="../media/image18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88.png"/></Relationships>
</file>

<file path=ppt/slides/_rels/slide24.xml.rels><?xml version="1.0" encoding="UTF-8" standalone="yes"?><Relationships xmlns="http://schemas.openxmlformats.org/package/2006/relationships"><Relationship Id="rId20" Type="http://schemas.openxmlformats.org/officeDocument/2006/relationships/image" Target="../media/image202.png"/><Relationship Id="rId22" Type="http://schemas.openxmlformats.org/officeDocument/2006/relationships/image" Target="../media/image215.png"/><Relationship Id="rId21" Type="http://schemas.openxmlformats.org/officeDocument/2006/relationships/image" Target="../media/image204.png"/><Relationship Id="rId24" Type="http://schemas.openxmlformats.org/officeDocument/2006/relationships/image" Target="../media/image214.png"/><Relationship Id="rId23" Type="http://schemas.openxmlformats.org/officeDocument/2006/relationships/image" Target="../media/image216.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1.png"/><Relationship Id="rId4" Type="http://schemas.openxmlformats.org/officeDocument/2006/relationships/image" Target="../media/image191.png"/><Relationship Id="rId9" Type="http://schemas.openxmlformats.org/officeDocument/2006/relationships/image" Target="../media/image195.png"/><Relationship Id="rId26" Type="http://schemas.openxmlformats.org/officeDocument/2006/relationships/image" Target="../media/image209.png"/><Relationship Id="rId25" Type="http://schemas.openxmlformats.org/officeDocument/2006/relationships/image" Target="../media/image213.png"/><Relationship Id="rId28" Type="http://schemas.openxmlformats.org/officeDocument/2006/relationships/image" Target="../media/image211.png"/><Relationship Id="rId27" Type="http://schemas.openxmlformats.org/officeDocument/2006/relationships/image" Target="../media/image208.png"/><Relationship Id="rId5" Type="http://schemas.openxmlformats.org/officeDocument/2006/relationships/image" Target="../media/image187.png"/><Relationship Id="rId6" Type="http://schemas.openxmlformats.org/officeDocument/2006/relationships/image" Target="../media/image190.png"/><Relationship Id="rId7" Type="http://schemas.openxmlformats.org/officeDocument/2006/relationships/image" Target="../media/image194.png"/><Relationship Id="rId8" Type="http://schemas.openxmlformats.org/officeDocument/2006/relationships/image" Target="../media/image193.png"/><Relationship Id="rId11" Type="http://schemas.openxmlformats.org/officeDocument/2006/relationships/image" Target="../media/image196.png"/><Relationship Id="rId10" Type="http://schemas.openxmlformats.org/officeDocument/2006/relationships/image" Target="../media/image192.png"/><Relationship Id="rId13" Type="http://schemas.openxmlformats.org/officeDocument/2006/relationships/image" Target="../media/image200.png"/><Relationship Id="rId12" Type="http://schemas.openxmlformats.org/officeDocument/2006/relationships/image" Target="../media/image197.png"/><Relationship Id="rId15" Type="http://schemas.openxmlformats.org/officeDocument/2006/relationships/image" Target="../media/image210.png"/><Relationship Id="rId14" Type="http://schemas.openxmlformats.org/officeDocument/2006/relationships/image" Target="../media/image198.png"/><Relationship Id="rId17" Type="http://schemas.openxmlformats.org/officeDocument/2006/relationships/image" Target="../media/image205.png"/><Relationship Id="rId16" Type="http://schemas.openxmlformats.org/officeDocument/2006/relationships/image" Target="../media/image207.png"/><Relationship Id="rId19" Type="http://schemas.openxmlformats.org/officeDocument/2006/relationships/image" Target="../media/image203.png"/><Relationship Id="rId18" Type="http://schemas.openxmlformats.org/officeDocument/2006/relationships/image" Target="../media/image20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4.png"/><Relationship Id="rId4" Type="http://schemas.openxmlformats.org/officeDocument/2006/relationships/image" Target="../media/image242.png"/><Relationship Id="rId9" Type="http://schemas.openxmlformats.org/officeDocument/2006/relationships/image" Target="../media/image231.png"/><Relationship Id="rId5" Type="http://schemas.openxmlformats.org/officeDocument/2006/relationships/image" Target="../media/image232.png"/><Relationship Id="rId6" Type="http://schemas.openxmlformats.org/officeDocument/2006/relationships/image" Target="../media/image220.png"/><Relationship Id="rId7" Type="http://schemas.openxmlformats.org/officeDocument/2006/relationships/image" Target="../media/image221.png"/><Relationship Id="rId8" Type="http://schemas.openxmlformats.org/officeDocument/2006/relationships/image" Target="../media/image219.png"/><Relationship Id="rId11" Type="http://schemas.openxmlformats.org/officeDocument/2006/relationships/image" Target="../media/image223.png"/><Relationship Id="rId10" Type="http://schemas.openxmlformats.org/officeDocument/2006/relationships/image" Target="../media/image222.png"/><Relationship Id="rId13" Type="http://schemas.openxmlformats.org/officeDocument/2006/relationships/image" Target="../media/image227.png"/><Relationship Id="rId12" Type="http://schemas.openxmlformats.org/officeDocument/2006/relationships/image" Target="../media/image218.png"/><Relationship Id="rId15" Type="http://schemas.openxmlformats.org/officeDocument/2006/relationships/image" Target="../media/image243.png"/><Relationship Id="rId14" Type="http://schemas.openxmlformats.org/officeDocument/2006/relationships/image" Target="../media/image2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9.png"/><Relationship Id="rId4" Type="http://schemas.openxmlformats.org/officeDocument/2006/relationships/image" Target="../media/image2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30.png"/><Relationship Id="rId4" Type="http://schemas.openxmlformats.org/officeDocument/2006/relationships/image" Target="../media/image299.png"/><Relationship Id="rId9" Type="http://schemas.openxmlformats.org/officeDocument/2006/relationships/image" Target="../media/image234.png"/><Relationship Id="rId5" Type="http://schemas.openxmlformats.org/officeDocument/2006/relationships/image" Target="../media/image233.png"/><Relationship Id="rId6" Type="http://schemas.openxmlformats.org/officeDocument/2006/relationships/image" Target="../media/image300.png"/><Relationship Id="rId7" Type="http://schemas.openxmlformats.org/officeDocument/2006/relationships/image" Target="../media/image302.png"/><Relationship Id="rId8" Type="http://schemas.openxmlformats.org/officeDocument/2006/relationships/image" Target="../media/image30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40.png"/><Relationship Id="rId4" Type="http://schemas.openxmlformats.org/officeDocument/2006/relationships/image" Target="../media/image238.png"/><Relationship Id="rId5" Type="http://schemas.openxmlformats.org/officeDocument/2006/relationships/image" Target="../media/image235.png"/><Relationship Id="rId6" Type="http://schemas.openxmlformats.org/officeDocument/2006/relationships/image" Target="../media/image237.png"/><Relationship Id="rId7" Type="http://schemas.openxmlformats.org/officeDocument/2006/relationships/image" Target="../media/image2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48.png"/><Relationship Id="rId4" Type="http://schemas.openxmlformats.org/officeDocument/2006/relationships/image" Target="../media/image244.png"/><Relationship Id="rId5" Type="http://schemas.openxmlformats.org/officeDocument/2006/relationships/image" Target="../media/image239.png"/></Relationships>
</file>

<file path=ppt/slides/_rels/slide3.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35.png"/><Relationship Id="rId13" Type="http://schemas.openxmlformats.org/officeDocument/2006/relationships/image" Target="../media/image27.png"/><Relationship Id="rId12"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19.png"/><Relationship Id="rId5" Type="http://schemas.openxmlformats.org/officeDocument/2006/relationships/image" Target="../media/image49.png"/><Relationship Id="rId6" Type="http://schemas.openxmlformats.org/officeDocument/2006/relationships/image" Target="../media/image21.png"/><Relationship Id="rId7" Type="http://schemas.openxmlformats.org/officeDocument/2006/relationships/image" Target="../media/image30.png"/><Relationship Id="rId8" Type="http://schemas.openxmlformats.org/officeDocument/2006/relationships/image" Target="../media/image3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52.png"/><Relationship Id="rId4" Type="http://schemas.openxmlformats.org/officeDocument/2006/relationships/image" Target="../media/image245.png"/><Relationship Id="rId5" Type="http://schemas.openxmlformats.org/officeDocument/2006/relationships/image" Target="../media/image257.png"/><Relationship Id="rId6" Type="http://schemas.openxmlformats.org/officeDocument/2006/relationships/image" Target="../media/image24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50.png"/><Relationship Id="rId4" Type="http://schemas.openxmlformats.org/officeDocument/2006/relationships/image" Target="../media/image246.png"/><Relationship Id="rId5" Type="http://schemas.openxmlformats.org/officeDocument/2006/relationships/image" Target="../media/image25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51.png"/><Relationship Id="rId4" Type="http://schemas.openxmlformats.org/officeDocument/2006/relationships/image" Target="../media/image247.png"/><Relationship Id="rId9" Type="http://schemas.openxmlformats.org/officeDocument/2006/relationships/image" Target="../media/image255.png"/><Relationship Id="rId5" Type="http://schemas.openxmlformats.org/officeDocument/2006/relationships/image" Target="../media/image256.png"/><Relationship Id="rId6" Type="http://schemas.openxmlformats.org/officeDocument/2006/relationships/image" Target="../media/image258.png"/><Relationship Id="rId7" Type="http://schemas.openxmlformats.org/officeDocument/2006/relationships/image" Target="../media/image254.png"/><Relationship Id="rId8" Type="http://schemas.openxmlformats.org/officeDocument/2006/relationships/image" Target="../media/image2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62.png"/><Relationship Id="rId4" Type="http://schemas.openxmlformats.org/officeDocument/2006/relationships/image" Target="../media/image260.png"/><Relationship Id="rId9" Type="http://schemas.openxmlformats.org/officeDocument/2006/relationships/image" Target="../media/image261.png"/><Relationship Id="rId5" Type="http://schemas.openxmlformats.org/officeDocument/2006/relationships/image" Target="../media/image264.png"/><Relationship Id="rId6" Type="http://schemas.openxmlformats.org/officeDocument/2006/relationships/image" Target="../media/image290.png"/><Relationship Id="rId7" Type="http://schemas.openxmlformats.org/officeDocument/2006/relationships/image" Target="../media/image263.png"/><Relationship Id="rId8" Type="http://schemas.openxmlformats.org/officeDocument/2006/relationships/image" Target="../media/image265.png"/><Relationship Id="rId11" Type="http://schemas.openxmlformats.org/officeDocument/2006/relationships/image" Target="../media/image280.png"/><Relationship Id="rId10" Type="http://schemas.openxmlformats.org/officeDocument/2006/relationships/image" Target="../media/image26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68.png"/><Relationship Id="rId4" Type="http://schemas.openxmlformats.org/officeDocument/2006/relationships/image" Target="../media/image272.png"/><Relationship Id="rId5" Type="http://schemas.openxmlformats.org/officeDocument/2006/relationships/image" Target="../media/image27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84.png"/><Relationship Id="rId4" Type="http://schemas.openxmlformats.org/officeDocument/2006/relationships/image" Target="../media/image275.png"/><Relationship Id="rId9" Type="http://schemas.openxmlformats.org/officeDocument/2006/relationships/image" Target="../media/image285.png"/><Relationship Id="rId5" Type="http://schemas.openxmlformats.org/officeDocument/2006/relationships/image" Target="../media/image270.png"/><Relationship Id="rId6" Type="http://schemas.openxmlformats.org/officeDocument/2006/relationships/image" Target="../media/image269.png"/><Relationship Id="rId7" Type="http://schemas.openxmlformats.org/officeDocument/2006/relationships/image" Target="../media/image274.png"/><Relationship Id="rId8" Type="http://schemas.openxmlformats.org/officeDocument/2006/relationships/image" Target="../media/image277.png"/><Relationship Id="rId10" Type="http://schemas.openxmlformats.org/officeDocument/2006/relationships/image" Target="../media/image2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79.png"/><Relationship Id="rId4" Type="http://schemas.openxmlformats.org/officeDocument/2006/relationships/image" Target="../media/image278.png"/><Relationship Id="rId5" Type="http://schemas.openxmlformats.org/officeDocument/2006/relationships/image" Target="../media/image286.png"/><Relationship Id="rId6" Type="http://schemas.openxmlformats.org/officeDocument/2006/relationships/image" Target="../media/image283.png"/><Relationship Id="rId7" Type="http://schemas.openxmlformats.org/officeDocument/2006/relationships/image" Target="../media/image282.png"/><Relationship Id="rId8" Type="http://schemas.openxmlformats.org/officeDocument/2006/relationships/image" Target="../media/image28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91.png"/><Relationship Id="rId4" Type="http://schemas.openxmlformats.org/officeDocument/2006/relationships/image" Target="../media/image301.png"/><Relationship Id="rId9" Type="http://schemas.openxmlformats.org/officeDocument/2006/relationships/image" Target="../media/image303.png"/><Relationship Id="rId5" Type="http://schemas.openxmlformats.org/officeDocument/2006/relationships/image" Target="../media/image288.png"/><Relationship Id="rId6" Type="http://schemas.openxmlformats.org/officeDocument/2006/relationships/image" Target="../media/image287.png"/><Relationship Id="rId7" Type="http://schemas.openxmlformats.org/officeDocument/2006/relationships/image" Target="../media/image292.png"/><Relationship Id="rId8" Type="http://schemas.openxmlformats.org/officeDocument/2006/relationships/image" Target="../media/image28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93.png"/><Relationship Id="rId4" Type="http://schemas.openxmlformats.org/officeDocument/2006/relationships/image" Target="../media/image294.png"/><Relationship Id="rId9" Type="http://schemas.openxmlformats.org/officeDocument/2006/relationships/image" Target="../media/image306.png"/><Relationship Id="rId5" Type="http://schemas.openxmlformats.org/officeDocument/2006/relationships/image" Target="../media/image295.png"/><Relationship Id="rId6" Type="http://schemas.openxmlformats.org/officeDocument/2006/relationships/image" Target="../media/image305.png"/><Relationship Id="rId7" Type="http://schemas.openxmlformats.org/officeDocument/2006/relationships/image" Target="../media/image297.png"/><Relationship Id="rId8" Type="http://schemas.openxmlformats.org/officeDocument/2006/relationships/image" Target="../media/image296.png"/><Relationship Id="rId11" Type="http://schemas.openxmlformats.org/officeDocument/2006/relationships/image" Target="../media/image304.png"/><Relationship Id="rId10" Type="http://schemas.openxmlformats.org/officeDocument/2006/relationships/image" Target="../media/image29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31.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4.jp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42.png"/><Relationship Id="rId7" Type="http://schemas.openxmlformats.org/officeDocument/2006/relationships/image" Target="../media/image145.png"/><Relationship Id="rId8"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1.png"/><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11" Type="http://schemas.openxmlformats.org/officeDocument/2006/relationships/image" Target="../media/image50.png"/><Relationship Id="rId10" Type="http://schemas.openxmlformats.org/officeDocument/2006/relationships/image" Target="../media/image70.png"/><Relationship Id="rId13" Type="http://schemas.openxmlformats.org/officeDocument/2006/relationships/image" Target="../media/image55.png"/><Relationship Id="rId12" Type="http://schemas.openxmlformats.org/officeDocument/2006/relationships/image" Target="../media/image75.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image" Target="../media/image46.png"/><Relationship Id="rId15" Type="http://schemas.openxmlformats.org/officeDocument/2006/relationships/image" Target="../media/image60.png"/><Relationship Id="rId14" Type="http://schemas.openxmlformats.org/officeDocument/2006/relationships/image" Target="../media/image52.png"/><Relationship Id="rId5" Type="http://schemas.openxmlformats.org/officeDocument/2006/relationships/image" Target="../media/image45.png"/><Relationship Id="rId6" Type="http://schemas.openxmlformats.org/officeDocument/2006/relationships/image" Target="../media/image48.png"/><Relationship Id="rId7" Type="http://schemas.openxmlformats.org/officeDocument/2006/relationships/image" Target="../media/image32.png"/><Relationship Id="rId8" Type="http://schemas.openxmlformats.org/officeDocument/2006/relationships/image" Target="../media/image34.png"/></Relationships>
</file>

<file path=ppt/slides/_rels/slide8.xml.rels><?xml version="1.0" encoding="UTF-8" standalone="yes"?><Relationships xmlns="http://schemas.openxmlformats.org/package/2006/relationships"><Relationship Id="rId11" Type="http://schemas.openxmlformats.org/officeDocument/2006/relationships/image" Target="../media/image62.png"/><Relationship Id="rId10" Type="http://schemas.openxmlformats.org/officeDocument/2006/relationships/image" Target="../media/image81.png"/><Relationship Id="rId13" Type="http://schemas.openxmlformats.org/officeDocument/2006/relationships/image" Target="../media/image64.png"/><Relationship Id="rId12" Type="http://schemas.openxmlformats.org/officeDocument/2006/relationships/image" Target="../media/image59.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7.png"/><Relationship Id="rId4" Type="http://schemas.openxmlformats.org/officeDocument/2006/relationships/image" Target="../media/image51.png"/><Relationship Id="rId9" Type="http://schemas.openxmlformats.org/officeDocument/2006/relationships/image" Target="../media/image58.png"/><Relationship Id="rId15" Type="http://schemas.openxmlformats.org/officeDocument/2006/relationships/image" Target="../media/image69.png"/><Relationship Id="rId14" Type="http://schemas.openxmlformats.org/officeDocument/2006/relationships/image" Target="../media/image65.png"/><Relationship Id="rId5" Type="http://schemas.openxmlformats.org/officeDocument/2006/relationships/image" Target="../media/image57.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6.png"/></Relationships>
</file>

<file path=ppt/slides/_rels/slide9.xml.rels><?xml version="1.0" encoding="UTF-8" standalone="yes"?><Relationships xmlns="http://schemas.openxmlformats.org/package/2006/relationships"><Relationship Id="rId11" Type="http://schemas.openxmlformats.org/officeDocument/2006/relationships/image" Target="../media/image74.png"/><Relationship Id="rId10" Type="http://schemas.openxmlformats.org/officeDocument/2006/relationships/image" Target="../media/image77.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8.png"/><Relationship Id="rId4" Type="http://schemas.openxmlformats.org/officeDocument/2006/relationships/image" Target="../media/image72.png"/><Relationship Id="rId9" Type="http://schemas.openxmlformats.org/officeDocument/2006/relationships/image" Target="../media/image80.png"/><Relationship Id="rId5" Type="http://schemas.openxmlformats.org/officeDocument/2006/relationships/image" Target="../media/image61.png"/><Relationship Id="rId6" Type="http://schemas.openxmlformats.org/officeDocument/2006/relationships/image" Target="../media/image71.png"/><Relationship Id="rId7" Type="http://schemas.openxmlformats.org/officeDocument/2006/relationships/image" Target="../media/image63.png"/><Relationship Id="rId8"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
          <p:cNvSpPr txBox="1"/>
          <p:nvPr/>
        </p:nvSpPr>
        <p:spPr>
          <a:xfrm>
            <a:off x="1187624" y="404664"/>
            <a:ext cx="540885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3200">
                <a:solidFill>
                  <a:srgbClr val="002060"/>
                </a:solidFill>
                <a:latin typeface="Meddon"/>
                <a:ea typeface="Meddon"/>
                <a:cs typeface="Meddon"/>
                <a:sym typeface="Meddon"/>
              </a:rPr>
              <a:t>Aplikasi  Aplikasi  Integral  Tertentu</a:t>
            </a:r>
            <a:endParaRPr/>
          </a:p>
        </p:txBody>
      </p:sp>
      <p:sp>
        <p:nvSpPr>
          <p:cNvPr id="98" name="Google Shape;98;p1"/>
          <p:cNvSpPr txBox="1"/>
          <p:nvPr/>
        </p:nvSpPr>
        <p:spPr>
          <a:xfrm>
            <a:off x="-108680" y="976769"/>
            <a:ext cx="41767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4.1 LUAS ANTAR  y = f(x) DAN y = g(x) </a:t>
            </a:r>
            <a:endParaRPr/>
          </a:p>
        </p:txBody>
      </p:sp>
      <p:pic>
        <p:nvPicPr>
          <p:cNvPr id="99" name="Google Shape;99;p1"/>
          <p:cNvPicPr preferRelativeResize="0"/>
          <p:nvPr/>
        </p:nvPicPr>
        <p:blipFill rotWithShape="1">
          <a:blip r:embed="rId3">
            <a:alphaModFix/>
          </a:blip>
          <a:srcRect b="0" l="0" r="0" t="0"/>
          <a:stretch/>
        </p:blipFill>
        <p:spPr>
          <a:xfrm>
            <a:off x="0" y="1265277"/>
            <a:ext cx="4972050" cy="1191057"/>
          </a:xfrm>
          <a:prstGeom prst="rect">
            <a:avLst/>
          </a:prstGeom>
          <a:noFill/>
          <a:ln>
            <a:noFill/>
          </a:ln>
        </p:spPr>
      </p:pic>
      <p:sp>
        <p:nvSpPr>
          <p:cNvPr id="100" name="Google Shape;100;p1"/>
          <p:cNvSpPr txBox="1"/>
          <p:nvPr/>
        </p:nvSpPr>
        <p:spPr>
          <a:xfrm>
            <a:off x="0" y="2564904"/>
            <a:ext cx="1532279" cy="276999"/>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200">
                <a:solidFill>
                  <a:srgbClr val="0070C0"/>
                </a:solidFill>
                <a:latin typeface="Constantia"/>
                <a:ea typeface="Constantia"/>
                <a:cs typeface="Constantia"/>
                <a:sym typeface="Constantia"/>
              </a:rPr>
              <a:t>Luas antara f dan g</a:t>
            </a:r>
            <a:endParaRPr/>
          </a:p>
        </p:txBody>
      </p:sp>
      <p:sp>
        <p:nvSpPr>
          <p:cNvPr id="101" name="Google Shape;101;p1"/>
          <p:cNvSpPr txBox="1"/>
          <p:nvPr/>
        </p:nvSpPr>
        <p:spPr>
          <a:xfrm>
            <a:off x="1979712" y="2564904"/>
            <a:ext cx="1253933" cy="276999"/>
          </a:xfrm>
          <a:prstGeom prst="rect">
            <a:avLst/>
          </a:prstGeom>
          <a:noFill/>
          <a:ln cap="flat" cmpd="sng" w="19050">
            <a:solidFill>
              <a:srgbClr val="7030A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200">
                <a:solidFill>
                  <a:srgbClr val="0070C0"/>
                </a:solidFill>
                <a:latin typeface="Constantia"/>
                <a:ea typeface="Constantia"/>
                <a:cs typeface="Constantia"/>
                <a:sym typeface="Constantia"/>
              </a:rPr>
              <a:t>Luas dibawah f</a:t>
            </a:r>
            <a:endParaRPr/>
          </a:p>
        </p:txBody>
      </p:sp>
      <p:sp>
        <p:nvSpPr>
          <p:cNvPr id="102" name="Google Shape;102;p1"/>
          <p:cNvSpPr txBox="1"/>
          <p:nvPr/>
        </p:nvSpPr>
        <p:spPr>
          <a:xfrm>
            <a:off x="3707904" y="2564904"/>
            <a:ext cx="1279902" cy="276999"/>
          </a:xfrm>
          <a:prstGeom prst="rect">
            <a:avLst/>
          </a:prstGeom>
          <a:noFill/>
          <a:ln cap="flat" cmpd="sng" w="952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200">
                <a:solidFill>
                  <a:srgbClr val="0070C0"/>
                </a:solidFill>
                <a:latin typeface="Constantia"/>
                <a:ea typeface="Constantia"/>
                <a:cs typeface="Constantia"/>
                <a:sym typeface="Constantia"/>
              </a:rPr>
              <a:t>Luas dibawah g</a:t>
            </a:r>
            <a:endParaRPr/>
          </a:p>
        </p:txBody>
      </p:sp>
      <p:sp>
        <p:nvSpPr>
          <p:cNvPr id="103" name="Google Shape;103;p1"/>
          <p:cNvSpPr txBox="1"/>
          <p:nvPr/>
        </p:nvSpPr>
        <p:spPr>
          <a:xfrm>
            <a:off x="5268109" y="1035313"/>
            <a:ext cx="35812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A = {luas dibawah f} – {dibawah g}</a:t>
            </a:r>
            <a:endParaRPr/>
          </a:p>
        </p:txBody>
      </p:sp>
      <p:pic>
        <p:nvPicPr>
          <p:cNvPr id="104" name="Google Shape;104;p1"/>
          <p:cNvPicPr preferRelativeResize="0"/>
          <p:nvPr/>
        </p:nvPicPr>
        <p:blipFill rotWithShape="1">
          <a:blip r:embed="rId4">
            <a:alphaModFix/>
          </a:blip>
          <a:srcRect b="0" l="0" r="0" t="0"/>
          <a:stretch/>
        </p:blipFill>
        <p:spPr>
          <a:xfrm>
            <a:off x="4987806" y="1432808"/>
            <a:ext cx="1766807" cy="781348"/>
          </a:xfrm>
          <a:prstGeom prst="rect">
            <a:avLst/>
          </a:prstGeom>
          <a:noFill/>
          <a:ln>
            <a:noFill/>
          </a:ln>
        </p:spPr>
      </p:pic>
      <p:pic>
        <p:nvPicPr>
          <p:cNvPr id="105" name="Google Shape;105;p1"/>
          <p:cNvPicPr preferRelativeResize="0"/>
          <p:nvPr/>
        </p:nvPicPr>
        <p:blipFill rotWithShape="1">
          <a:blip r:embed="rId5">
            <a:alphaModFix/>
          </a:blip>
          <a:srcRect b="0" l="0" r="0" t="0"/>
          <a:stretch/>
        </p:blipFill>
        <p:spPr>
          <a:xfrm>
            <a:off x="6770855" y="1404645"/>
            <a:ext cx="2374550" cy="781348"/>
          </a:xfrm>
          <a:prstGeom prst="rect">
            <a:avLst/>
          </a:prstGeom>
          <a:noFill/>
          <a:ln>
            <a:noFill/>
          </a:ln>
        </p:spPr>
      </p:pic>
      <p:sp>
        <p:nvSpPr>
          <p:cNvPr id="106" name="Google Shape;106;p1"/>
          <p:cNvSpPr txBox="1"/>
          <p:nvPr/>
        </p:nvSpPr>
        <p:spPr>
          <a:xfrm>
            <a:off x="395536" y="2924944"/>
            <a:ext cx="8261044" cy="1754326"/>
          </a:xfrm>
          <a:prstGeom prst="rect">
            <a:avLst/>
          </a:prstGeom>
          <a:solidFill>
            <a:srgbClr val="CC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2.1.1 </a:t>
            </a:r>
            <a:r>
              <a:rPr b="1" lang="id-ID" sz="1400">
                <a:solidFill>
                  <a:srgbClr val="0070C0"/>
                </a:solidFill>
                <a:latin typeface="Constantia"/>
                <a:ea typeface="Constantia"/>
                <a:cs typeface="Constantia"/>
                <a:sym typeface="Constantia"/>
              </a:rPr>
              <a:t>(RUMUS LUAS)</a:t>
            </a:r>
            <a:endParaRPr b="1" sz="1800">
              <a:solidFill>
                <a:srgbClr val="0070C0"/>
              </a:solidFill>
              <a:latin typeface="Constantia"/>
              <a:ea typeface="Constantia"/>
              <a:cs typeface="Constantia"/>
              <a:sym typeface="Constantia"/>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Jika f dan g fungsi kontinu pd [a,b] dan jika f(x) ≥ g(x) utk semua xdlm [a,b],maka</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luas yg dibatasi bag,atas oleh y = f(x), bag.bawah  y = g(x), sisi kiri oleh grs x=a</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Dan sisi kanan oleh grs x = b  adalah</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t>
            </a:r>
            <a:endParaRPr/>
          </a:p>
        </p:txBody>
      </p:sp>
      <p:pic>
        <p:nvPicPr>
          <p:cNvPr id="107" name="Google Shape;107;p1"/>
          <p:cNvPicPr preferRelativeResize="0"/>
          <p:nvPr/>
        </p:nvPicPr>
        <p:blipFill rotWithShape="1">
          <a:blip r:embed="rId6">
            <a:alphaModFix/>
          </a:blip>
          <a:srcRect b="0" l="0" r="0" t="0"/>
          <a:stretch/>
        </p:blipFill>
        <p:spPr>
          <a:xfrm>
            <a:off x="3635896" y="4077072"/>
            <a:ext cx="1828800" cy="485775"/>
          </a:xfrm>
          <a:prstGeom prst="rect">
            <a:avLst/>
          </a:prstGeom>
          <a:noFill/>
          <a:ln>
            <a:noFill/>
          </a:ln>
          <a:effectLst>
            <a:outerShdw blurRad="292100" rotWithShape="0" algn="tl" dir="2700000" dist="139700">
              <a:srgbClr val="333333">
                <a:alpha val="64705"/>
              </a:srgbClr>
            </a:outerShdw>
          </a:effectLst>
        </p:spPr>
      </p:pic>
      <p:sp>
        <p:nvSpPr>
          <p:cNvPr id="108" name="Google Shape;108;p1"/>
          <p:cNvSpPr txBox="1"/>
          <p:nvPr/>
        </p:nvSpPr>
        <p:spPr>
          <a:xfrm>
            <a:off x="323528" y="-387424"/>
            <a:ext cx="829073"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9600">
                <a:solidFill>
                  <a:srgbClr val="0070C0"/>
                </a:solidFill>
                <a:latin typeface="Constantia"/>
                <a:ea typeface="Constantia"/>
                <a:cs typeface="Constantia"/>
                <a:sym typeface="Constantia"/>
              </a:rPr>
              <a:t>4</a:t>
            </a:r>
            <a:endParaRPr/>
          </a:p>
        </p:txBody>
      </p:sp>
      <p:sp>
        <p:nvSpPr>
          <p:cNvPr id="109" name="Google Shape;109;p1"/>
          <p:cNvSpPr txBox="1"/>
          <p:nvPr/>
        </p:nvSpPr>
        <p:spPr>
          <a:xfrm>
            <a:off x="755576" y="4725144"/>
            <a:ext cx="62790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Prosedur menentukan integran dan batas-batas integral</a:t>
            </a:r>
            <a:endParaRPr/>
          </a:p>
        </p:txBody>
      </p:sp>
      <p:sp>
        <p:nvSpPr>
          <p:cNvPr id="110" name="Google Shape;110;p1"/>
          <p:cNvSpPr txBox="1"/>
          <p:nvPr/>
        </p:nvSpPr>
        <p:spPr>
          <a:xfrm>
            <a:off x="0" y="5085184"/>
            <a:ext cx="4887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2060"/>
                </a:solidFill>
                <a:latin typeface="Constantia"/>
                <a:ea typeface="Constantia"/>
                <a:cs typeface="Constantia"/>
                <a:sym typeface="Constantia"/>
              </a:rPr>
              <a:t>Langkah 1</a:t>
            </a:r>
            <a:r>
              <a:rPr lang="id-ID" sz="1800">
                <a:solidFill>
                  <a:schemeClr val="dk1"/>
                </a:solidFill>
                <a:latin typeface="Constantia"/>
                <a:ea typeface="Constantia"/>
                <a:cs typeface="Constantia"/>
                <a:sym typeface="Constantia"/>
              </a:rPr>
              <a:t> buatlah sketsa daerah yg dimakasud</a:t>
            </a:r>
            <a:endParaRPr/>
          </a:p>
        </p:txBody>
      </p:sp>
      <p:sp>
        <p:nvSpPr>
          <p:cNvPr id="111" name="Google Shape;111;p1"/>
          <p:cNvSpPr txBox="1"/>
          <p:nvPr/>
        </p:nvSpPr>
        <p:spPr>
          <a:xfrm>
            <a:off x="0" y="5445224"/>
            <a:ext cx="9034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2060"/>
                </a:solidFill>
                <a:latin typeface="Constantia"/>
                <a:ea typeface="Constantia"/>
                <a:cs typeface="Constantia"/>
                <a:sym typeface="Constantia"/>
              </a:rPr>
              <a:t>Langkah 2</a:t>
            </a:r>
            <a:r>
              <a:rPr lang="id-ID" sz="1800">
                <a:solidFill>
                  <a:schemeClr val="dk1"/>
                </a:solidFill>
                <a:latin typeface="Constantia"/>
                <a:ea typeface="Constantia"/>
                <a:cs typeface="Constantia"/>
                <a:sym typeface="Constantia"/>
              </a:rPr>
              <a:t> di sebarang titik x hub.f(x) dan g(x) dg grs vertikal melalui daerah pd langkah 1</a:t>
            </a:r>
            <a:endParaRPr/>
          </a:p>
        </p:txBody>
      </p:sp>
      <p:sp>
        <p:nvSpPr>
          <p:cNvPr id="112" name="Google Shape;112;p1"/>
          <p:cNvSpPr txBox="1"/>
          <p:nvPr/>
        </p:nvSpPr>
        <p:spPr>
          <a:xfrm>
            <a:off x="0" y="5805264"/>
            <a:ext cx="88493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2060"/>
                </a:solidFill>
                <a:latin typeface="Constantia"/>
                <a:ea typeface="Constantia"/>
                <a:cs typeface="Constantia"/>
                <a:sym typeface="Constantia"/>
              </a:rPr>
              <a:t>Langkah 2 </a:t>
            </a:r>
            <a:r>
              <a:rPr lang="id-ID" sz="1800">
                <a:solidFill>
                  <a:schemeClr val="dk1"/>
                </a:solidFill>
                <a:latin typeface="Constantia"/>
                <a:ea typeface="Constantia"/>
                <a:cs typeface="Constantia"/>
                <a:sym typeface="Constantia"/>
              </a:rPr>
              <a:t>Gerakkan segmen grs (langkah 2) kekiri dan kekanan. Posisi paling kiri x = a </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Dan posisi paling kanan x = b masing masing menunjukkan batas bawah dan atas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7"/>
                                        </p:tgtEl>
                                        <p:attrNameLst>
                                          <p:attrName>style.visibility</p:attrName>
                                        </p:attrNameLst>
                                      </p:cBhvr>
                                      <p:to>
                                        <p:strVal val="visible"/>
                                      </p:to>
                                    </p:set>
                                    <p:anim calcmode="lin" valueType="num">
                                      <p:cBhvr additive="base">
                                        <p:cTn dur="500"/>
                                        <p:tgtEl>
                                          <p:spTgt spid="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
                                        </p:tgtEl>
                                        <p:attrNameLst>
                                          <p:attrName>style.visibility</p:attrName>
                                        </p:attrNameLst>
                                      </p:cBhvr>
                                      <p:to>
                                        <p:strVal val="visible"/>
                                      </p:to>
                                    </p:set>
                                    <p:anim calcmode="lin" valueType="num">
                                      <p:cBhvr additive="base">
                                        <p:cTn dur="500"/>
                                        <p:tgtEl>
                                          <p:spTgt spid="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gtEl>
                                        <p:attrNameLst>
                                          <p:attrName>style.visibility</p:attrName>
                                        </p:attrNameLst>
                                      </p:cBhvr>
                                      <p:to>
                                        <p:strVal val="visible"/>
                                      </p:to>
                                    </p:set>
                                    <p:anim calcmode="lin" valueType="num">
                                      <p:cBhvr additive="base">
                                        <p:cTn dur="500"/>
                                        <p:tgtEl>
                                          <p:spTgt spid="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2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500"/>
                                        <p:tgtEl>
                                          <p:spTgt spid="1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500"/>
                                        <p:tgtEl>
                                          <p:spTgt spid="1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2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
          <p:cNvSpPr txBox="1"/>
          <p:nvPr/>
        </p:nvSpPr>
        <p:spPr>
          <a:xfrm>
            <a:off x="0" y="764704"/>
            <a:ext cx="896213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4.2.5 </a:t>
            </a:r>
            <a:r>
              <a:rPr lang="id-ID" sz="1800">
                <a:solidFill>
                  <a:schemeClr val="dk1"/>
                </a:solidFill>
                <a:latin typeface="Constantia"/>
                <a:ea typeface="Constantia"/>
                <a:cs typeface="Constantia"/>
                <a:sym typeface="Constantia"/>
              </a:rPr>
              <a:t>Dapatkan volume benda padat yg dihasilkan bila daerah yg di batasi oleh</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Y = √x, y = 2 , y =0, dan x = 0 diputar thd sb y</a:t>
            </a:r>
            <a:endParaRPr/>
          </a:p>
        </p:txBody>
      </p:sp>
      <p:pic>
        <p:nvPicPr>
          <p:cNvPr id="284" name="Google Shape;284;p10"/>
          <p:cNvPicPr preferRelativeResize="0"/>
          <p:nvPr/>
        </p:nvPicPr>
        <p:blipFill rotWithShape="1">
          <a:blip r:embed="rId3">
            <a:alphaModFix/>
          </a:blip>
          <a:srcRect b="0" l="0" r="0" t="0"/>
          <a:stretch/>
        </p:blipFill>
        <p:spPr>
          <a:xfrm>
            <a:off x="0" y="1412776"/>
            <a:ext cx="4352925" cy="1323975"/>
          </a:xfrm>
          <a:prstGeom prst="rect">
            <a:avLst/>
          </a:prstGeom>
          <a:noFill/>
          <a:ln>
            <a:noFill/>
          </a:ln>
        </p:spPr>
      </p:pic>
      <p:sp>
        <p:nvSpPr>
          <p:cNvPr id="285" name="Google Shape;285;p10"/>
          <p:cNvSpPr txBox="1"/>
          <p:nvPr/>
        </p:nvSpPr>
        <p:spPr>
          <a:xfrm>
            <a:off x="4602211" y="1238561"/>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sp>
        <p:nvSpPr>
          <p:cNvPr id="286" name="Google Shape;286;p10"/>
          <p:cNvSpPr txBox="1"/>
          <p:nvPr/>
        </p:nvSpPr>
        <p:spPr>
          <a:xfrm>
            <a:off x="1259632" y="2636912"/>
            <a:ext cx="13471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4.2.14</a:t>
            </a:r>
            <a:endParaRPr/>
          </a:p>
        </p:txBody>
      </p:sp>
      <p:pic>
        <p:nvPicPr>
          <p:cNvPr id="287" name="Google Shape;287;p10"/>
          <p:cNvPicPr preferRelativeResize="0"/>
          <p:nvPr/>
        </p:nvPicPr>
        <p:blipFill rotWithShape="1">
          <a:blip r:embed="rId4">
            <a:alphaModFix/>
          </a:blip>
          <a:srcRect b="0" l="0" r="0" t="0"/>
          <a:stretch/>
        </p:blipFill>
        <p:spPr>
          <a:xfrm>
            <a:off x="4211960" y="1772816"/>
            <a:ext cx="2097782" cy="1027278"/>
          </a:xfrm>
          <a:prstGeom prst="rect">
            <a:avLst/>
          </a:prstGeom>
          <a:noFill/>
          <a:ln>
            <a:noFill/>
          </a:ln>
        </p:spPr>
      </p:pic>
      <p:pic>
        <p:nvPicPr>
          <p:cNvPr id="288" name="Google Shape;288;p10"/>
          <p:cNvPicPr preferRelativeResize="0"/>
          <p:nvPr/>
        </p:nvPicPr>
        <p:blipFill rotWithShape="1">
          <a:blip r:embed="rId5">
            <a:alphaModFix/>
          </a:blip>
          <a:srcRect b="0" l="0" r="0" t="0"/>
          <a:stretch/>
        </p:blipFill>
        <p:spPr>
          <a:xfrm>
            <a:off x="6300192" y="1772815"/>
            <a:ext cx="1152128" cy="963935"/>
          </a:xfrm>
          <a:prstGeom prst="rect">
            <a:avLst/>
          </a:prstGeom>
          <a:noFill/>
          <a:ln>
            <a:noFill/>
          </a:ln>
        </p:spPr>
      </p:pic>
      <p:pic>
        <p:nvPicPr>
          <p:cNvPr id="289" name="Google Shape;289;p10"/>
          <p:cNvPicPr preferRelativeResize="0"/>
          <p:nvPr/>
        </p:nvPicPr>
        <p:blipFill rotWithShape="1">
          <a:blip r:embed="rId6">
            <a:alphaModFix/>
          </a:blip>
          <a:srcRect b="0" l="0" r="0" t="0"/>
          <a:stretch/>
        </p:blipFill>
        <p:spPr>
          <a:xfrm>
            <a:off x="7452320" y="1772815"/>
            <a:ext cx="1691680" cy="1016197"/>
          </a:xfrm>
          <a:prstGeom prst="rect">
            <a:avLst/>
          </a:prstGeom>
          <a:noFill/>
          <a:ln>
            <a:noFill/>
          </a:ln>
        </p:spPr>
      </p:pic>
      <p:sp>
        <p:nvSpPr>
          <p:cNvPr id="290" name="Google Shape;290;p10"/>
          <p:cNvSpPr txBox="1"/>
          <p:nvPr/>
        </p:nvSpPr>
        <p:spPr>
          <a:xfrm>
            <a:off x="0" y="2996952"/>
            <a:ext cx="92619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4.2.6 </a:t>
            </a:r>
            <a:r>
              <a:rPr lang="id-ID" sz="1800">
                <a:solidFill>
                  <a:schemeClr val="dk1"/>
                </a:solidFill>
                <a:latin typeface="Constantia"/>
                <a:ea typeface="Constantia"/>
                <a:cs typeface="Constantia"/>
                <a:sym typeface="Constantia"/>
              </a:rPr>
              <a:t>Dapatkan volume benda padat yang dihasilakn jika daerah yg dibatasi y = x²</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Pada [0,2] diputar pd grs y = - 1</a:t>
            </a:r>
            <a:endParaRPr/>
          </a:p>
        </p:txBody>
      </p:sp>
      <p:pic>
        <p:nvPicPr>
          <p:cNvPr id="291" name="Google Shape;291;p10"/>
          <p:cNvPicPr preferRelativeResize="0"/>
          <p:nvPr/>
        </p:nvPicPr>
        <p:blipFill rotWithShape="1">
          <a:blip r:embed="rId7">
            <a:alphaModFix/>
          </a:blip>
          <a:srcRect b="0" l="0" r="0" t="0"/>
          <a:stretch/>
        </p:blipFill>
        <p:spPr>
          <a:xfrm>
            <a:off x="0" y="3717032"/>
            <a:ext cx="2857500" cy="2628900"/>
          </a:xfrm>
          <a:prstGeom prst="rect">
            <a:avLst/>
          </a:prstGeom>
          <a:noFill/>
          <a:ln>
            <a:noFill/>
          </a:ln>
        </p:spPr>
      </p:pic>
      <p:sp>
        <p:nvSpPr>
          <p:cNvPr id="292" name="Google Shape;292;p10"/>
          <p:cNvSpPr txBox="1"/>
          <p:nvPr/>
        </p:nvSpPr>
        <p:spPr>
          <a:xfrm>
            <a:off x="2945059" y="3534152"/>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293" name="Google Shape;293;p10"/>
          <p:cNvPicPr preferRelativeResize="0"/>
          <p:nvPr/>
        </p:nvPicPr>
        <p:blipFill rotWithShape="1">
          <a:blip r:embed="rId8">
            <a:alphaModFix/>
          </a:blip>
          <a:srcRect b="0" l="0" r="0" t="0"/>
          <a:stretch/>
        </p:blipFill>
        <p:spPr>
          <a:xfrm>
            <a:off x="3203847" y="3903484"/>
            <a:ext cx="4291582" cy="461620"/>
          </a:xfrm>
          <a:prstGeom prst="rect">
            <a:avLst/>
          </a:prstGeom>
          <a:noFill/>
          <a:ln>
            <a:noFill/>
          </a:ln>
        </p:spPr>
      </p:pic>
      <p:pic>
        <p:nvPicPr>
          <p:cNvPr id="294" name="Google Shape;294;p10"/>
          <p:cNvPicPr preferRelativeResize="0"/>
          <p:nvPr/>
        </p:nvPicPr>
        <p:blipFill rotWithShape="1">
          <a:blip r:embed="rId9">
            <a:alphaModFix/>
          </a:blip>
          <a:srcRect b="0" l="0" r="0" t="0"/>
          <a:stretch/>
        </p:blipFill>
        <p:spPr>
          <a:xfrm>
            <a:off x="2701823" y="4365104"/>
            <a:ext cx="1605311" cy="1080120"/>
          </a:xfrm>
          <a:prstGeom prst="rect">
            <a:avLst/>
          </a:prstGeom>
          <a:noFill/>
          <a:ln>
            <a:noFill/>
          </a:ln>
        </p:spPr>
      </p:pic>
      <p:pic>
        <p:nvPicPr>
          <p:cNvPr id="295" name="Google Shape;295;p10"/>
          <p:cNvPicPr preferRelativeResize="0"/>
          <p:nvPr/>
        </p:nvPicPr>
        <p:blipFill rotWithShape="1">
          <a:blip r:embed="rId10">
            <a:alphaModFix/>
          </a:blip>
          <a:srcRect b="0" l="0" r="0" t="0"/>
          <a:stretch/>
        </p:blipFill>
        <p:spPr>
          <a:xfrm>
            <a:off x="4394694" y="4509120"/>
            <a:ext cx="1915048" cy="910778"/>
          </a:xfrm>
          <a:prstGeom prst="rect">
            <a:avLst/>
          </a:prstGeom>
          <a:noFill/>
          <a:ln>
            <a:noFill/>
          </a:ln>
        </p:spPr>
      </p:pic>
      <p:pic>
        <p:nvPicPr>
          <p:cNvPr id="296" name="Google Shape;296;p10"/>
          <p:cNvPicPr preferRelativeResize="0"/>
          <p:nvPr/>
        </p:nvPicPr>
        <p:blipFill rotWithShape="1">
          <a:blip r:embed="rId11">
            <a:alphaModFix/>
          </a:blip>
          <a:srcRect b="0" l="0" r="0" t="0"/>
          <a:stretch/>
        </p:blipFill>
        <p:spPr>
          <a:xfrm>
            <a:off x="6397302" y="4439606"/>
            <a:ext cx="2564831" cy="9802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500"/>
                                        <p:tgtEl>
                                          <p:spTgt spid="2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500"/>
                                        <p:tgtEl>
                                          <p:spTgt spid="2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6"/>
                                        </p:tgtEl>
                                        <p:attrNameLst>
                                          <p:attrName>style.visibility</p:attrName>
                                        </p:attrNameLst>
                                      </p:cBhvr>
                                      <p:to>
                                        <p:strVal val="visible"/>
                                      </p:to>
                                    </p:set>
                                    <p:anim calcmode="lin" valueType="num">
                                      <p:cBhvr additive="base">
                                        <p:cTn dur="500"/>
                                        <p:tgtEl>
                                          <p:spTgt spid="2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1"/>
          <p:cNvSpPr txBox="1"/>
          <p:nvPr/>
        </p:nvSpPr>
        <p:spPr>
          <a:xfrm flipH="1">
            <a:off x="179512" y="764704"/>
            <a:ext cx="51388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Dikerjakan sekarang</a:t>
            </a:r>
            <a:endParaRPr sz="1800">
              <a:solidFill>
                <a:schemeClr val="dk1"/>
              </a:solidFill>
              <a:latin typeface="Constantia"/>
              <a:ea typeface="Constantia"/>
              <a:cs typeface="Constantia"/>
              <a:sym typeface="Constantia"/>
            </a:endParaRPr>
          </a:p>
        </p:txBody>
      </p:sp>
      <p:sp>
        <p:nvSpPr>
          <p:cNvPr id="302" name="Google Shape;302;p11"/>
          <p:cNvSpPr txBox="1"/>
          <p:nvPr/>
        </p:nvSpPr>
        <p:spPr>
          <a:xfrm>
            <a:off x="258016" y="1289448"/>
            <a:ext cx="82075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1.Sketlah daerah yg dibatasi oleh kurva kurva dan tentukan luasnya </a:t>
            </a:r>
            <a:endParaRPr/>
          </a:p>
        </p:txBody>
      </p:sp>
      <p:pic>
        <p:nvPicPr>
          <p:cNvPr id="303" name="Google Shape;303;p11"/>
          <p:cNvPicPr preferRelativeResize="0"/>
          <p:nvPr/>
        </p:nvPicPr>
        <p:blipFill rotWithShape="1">
          <a:blip r:embed="rId3">
            <a:alphaModFix/>
          </a:blip>
          <a:srcRect b="0" l="0" r="0" t="0"/>
          <a:stretch/>
        </p:blipFill>
        <p:spPr>
          <a:xfrm>
            <a:off x="435712" y="1668723"/>
            <a:ext cx="2060745" cy="448073"/>
          </a:xfrm>
          <a:prstGeom prst="rect">
            <a:avLst/>
          </a:prstGeom>
          <a:noFill/>
          <a:ln>
            <a:noFill/>
          </a:ln>
        </p:spPr>
      </p:pic>
      <p:pic>
        <p:nvPicPr>
          <p:cNvPr id="304" name="Google Shape;304;p11"/>
          <p:cNvPicPr preferRelativeResize="0"/>
          <p:nvPr/>
        </p:nvPicPr>
        <p:blipFill rotWithShape="1">
          <a:blip r:embed="rId4">
            <a:alphaModFix/>
          </a:blip>
          <a:srcRect b="0" l="0" r="0" t="0"/>
          <a:stretch/>
        </p:blipFill>
        <p:spPr>
          <a:xfrm>
            <a:off x="2840541" y="1700992"/>
            <a:ext cx="2117353" cy="401564"/>
          </a:xfrm>
          <a:prstGeom prst="rect">
            <a:avLst/>
          </a:prstGeom>
          <a:noFill/>
          <a:ln>
            <a:noFill/>
          </a:ln>
        </p:spPr>
      </p:pic>
      <p:pic>
        <p:nvPicPr>
          <p:cNvPr id="305" name="Google Shape;305;p11"/>
          <p:cNvPicPr preferRelativeResize="0"/>
          <p:nvPr/>
        </p:nvPicPr>
        <p:blipFill rotWithShape="1">
          <a:blip r:embed="rId5">
            <a:alphaModFix/>
          </a:blip>
          <a:srcRect b="0" l="0" r="0" t="0"/>
          <a:stretch/>
        </p:blipFill>
        <p:spPr>
          <a:xfrm>
            <a:off x="5202045" y="1700992"/>
            <a:ext cx="2489387" cy="302708"/>
          </a:xfrm>
          <a:prstGeom prst="rect">
            <a:avLst/>
          </a:prstGeom>
          <a:noFill/>
          <a:ln>
            <a:noFill/>
          </a:ln>
        </p:spPr>
      </p:pic>
      <p:sp>
        <p:nvSpPr>
          <p:cNvPr id="306" name="Google Shape;306;p11"/>
          <p:cNvSpPr txBox="1"/>
          <p:nvPr/>
        </p:nvSpPr>
        <p:spPr>
          <a:xfrm>
            <a:off x="258016" y="2282579"/>
            <a:ext cx="84249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2.Tentukan volume benda putar yg dibatasi oleh kurva yg di berikan di putar pd sb x</a:t>
            </a:r>
            <a:endParaRPr/>
          </a:p>
        </p:txBody>
      </p:sp>
      <p:pic>
        <p:nvPicPr>
          <p:cNvPr id="307" name="Google Shape;307;p11"/>
          <p:cNvPicPr preferRelativeResize="0"/>
          <p:nvPr/>
        </p:nvPicPr>
        <p:blipFill rotWithShape="1">
          <a:blip r:embed="rId6">
            <a:alphaModFix/>
          </a:blip>
          <a:srcRect b="0" l="0" r="0" t="0"/>
          <a:stretch/>
        </p:blipFill>
        <p:spPr>
          <a:xfrm>
            <a:off x="577139" y="2935804"/>
            <a:ext cx="1518142" cy="339906"/>
          </a:xfrm>
          <a:prstGeom prst="rect">
            <a:avLst/>
          </a:prstGeom>
          <a:noFill/>
          <a:ln>
            <a:noFill/>
          </a:ln>
        </p:spPr>
      </p:pic>
      <p:pic>
        <p:nvPicPr>
          <p:cNvPr id="308" name="Google Shape;308;p11"/>
          <p:cNvPicPr preferRelativeResize="0"/>
          <p:nvPr/>
        </p:nvPicPr>
        <p:blipFill rotWithShape="1">
          <a:blip r:embed="rId7">
            <a:alphaModFix/>
          </a:blip>
          <a:srcRect b="0" l="0" r="0" t="0"/>
          <a:stretch/>
        </p:blipFill>
        <p:spPr>
          <a:xfrm>
            <a:off x="2661266" y="2884087"/>
            <a:ext cx="1203533" cy="377860"/>
          </a:xfrm>
          <a:prstGeom prst="rect">
            <a:avLst/>
          </a:prstGeom>
          <a:noFill/>
          <a:ln>
            <a:noFill/>
          </a:ln>
        </p:spPr>
      </p:pic>
      <p:pic>
        <p:nvPicPr>
          <p:cNvPr id="309" name="Google Shape;309;p11"/>
          <p:cNvPicPr preferRelativeResize="0"/>
          <p:nvPr/>
        </p:nvPicPr>
        <p:blipFill rotWithShape="1">
          <a:blip r:embed="rId8">
            <a:alphaModFix/>
          </a:blip>
          <a:srcRect b="0" l="0" r="0" t="0"/>
          <a:stretch/>
        </p:blipFill>
        <p:spPr>
          <a:xfrm>
            <a:off x="4587320" y="2831934"/>
            <a:ext cx="1498136" cy="377860"/>
          </a:xfrm>
          <a:prstGeom prst="rect">
            <a:avLst/>
          </a:prstGeom>
          <a:noFill/>
          <a:ln>
            <a:noFill/>
          </a:ln>
        </p:spPr>
      </p:pic>
      <p:sp>
        <p:nvSpPr>
          <p:cNvPr id="310" name="Google Shape;310;p11"/>
          <p:cNvSpPr txBox="1"/>
          <p:nvPr/>
        </p:nvSpPr>
        <p:spPr>
          <a:xfrm flipH="1">
            <a:off x="395536" y="3429000"/>
            <a:ext cx="85749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3. Tentukan volume benda putar yg di batasi oleh kurva yg diberikan di putar pd sb y</a:t>
            </a:r>
            <a:endParaRPr/>
          </a:p>
        </p:txBody>
      </p:sp>
      <p:pic>
        <p:nvPicPr>
          <p:cNvPr id="311" name="Google Shape;311;p11"/>
          <p:cNvPicPr preferRelativeResize="0"/>
          <p:nvPr/>
        </p:nvPicPr>
        <p:blipFill rotWithShape="1">
          <a:blip r:embed="rId9">
            <a:alphaModFix/>
          </a:blip>
          <a:srcRect b="0" l="0" r="0" t="0"/>
          <a:stretch/>
        </p:blipFill>
        <p:spPr>
          <a:xfrm>
            <a:off x="718564" y="4039305"/>
            <a:ext cx="1777893" cy="391100"/>
          </a:xfrm>
          <a:prstGeom prst="rect">
            <a:avLst/>
          </a:prstGeom>
          <a:noFill/>
          <a:ln>
            <a:noFill/>
          </a:ln>
        </p:spPr>
      </p:pic>
      <p:pic>
        <p:nvPicPr>
          <p:cNvPr id="312" name="Google Shape;312;p11"/>
          <p:cNvPicPr preferRelativeResize="0"/>
          <p:nvPr/>
        </p:nvPicPr>
        <p:blipFill rotWithShape="1">
          <a:blip r:embed="rId10">
            <a:alphaModFix/>
          </a:blip>
          <a:srcRect b="0" l="0" r="0" t="0"/>
          <a:stretch/>
        </p:blipFill>
        <p:spPr>
          <a:xfrm>
            <a:off x="2840541" y="4043819"/>
            <a:ext cx="2434656" cy="411544"/>
          </a:xfrm>
          <a:prstGeom prst="rect">
            <a:avLst/>
          </a:prstGeom>
          <a:noFill/>
          <a:ln>
            <a:noFill/>
          </a:ln>
        </p:spPr>
      </p:pic>
      <p:sp>
        <p:nvSpPr>
          <p:cNvPr id="313" name="Google Shape;313;p11"/>
          <p:cNvSpPr txBox="1"/>
          <p:nvPr/>
        </p:nvSpPr>
        <p:spPr>
          <a:xfrm>
            <a:off x="258016" y="1683646"/>
            <a:ext cx="74168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a.                                      b.                                     C.</a:t>
            </a:r>
            <a:endParaRPr sz="1800">
              <a:solidFill>
                <a:schemeClr val="dk1"/>
              </a:solidFill>
              <a:latin typeface="Constantia"/>
              <a:ea typeface="Constantia"/>
              <a:cs typeface="Constantia"/>
              <a:sym typeface="Constantia"/>
            </a:endParaRPr>
          </a:p>
        </p:txBody>
      </p:sp>
      <p:sp>
        <p:nvSpPr>
          <p:cNvPr id="314" name="Google Shape;314;p11"/>
          <p:cNvSpPr txBox="1"/>
          <p:nvPr/>
        </p:nvSpPr>
        <p:spPr>
          <a:xfrm>
            <a:off x="93390" y="2858446"/>
            <a:ext cx="72509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                               b.                          C.</a:t>
            </a:r>
            <a:endParaRPr sz="1800">
              <a:solidFill>
                <a:schemeClr val="dk1"/>
              </a:solidFill>
              <a:latin typeface="Constantia"/>
              <a:ea typeface="Constantia"/>
              <a:cs typeface="Constantia"/>
              <a:sym typeface="Constantia"/>
            </a:endParaRPr>
          </a:p>
        </p:txBody>
      </p:sp>
      <p:sp>
        <p:nvSpPr>
          <p:cNvPr id="315" name="Google Shape;315;p11"/>
          <p:cNvSpPr txBox="1"/>
          <p:nvPr/>
        </p:nvSpPr>
        <p:spPr>
          <a:xfrm>
            <a:off x="329497" y="4017538"/>
            <a:ext cx="58670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a.                                 b.</a:t>
            </a:r>
            <a:endParaRPr sz="1800">
              <a:solidFill>
                <a:schemeClr val="dk1"/>
              </a:solidFill>
              <a:latin typeface="Constantia"/>
              <a:ea typeface="Constantia"/>
              <a:cs typeface="Constantia"/>
              <a:sym typeface="Constantia"/>
            </a:endParaRPr>
          </a:p>
        </p:txBody>
      </p:sp>
      <p:sp>
        <p:nvSpPr>
          <p:cNvPr id="316" name="Google Shape;316;p11"/>
          <p:cNvSpPr txBox="1"/>
          <p:nvPr/>
        </p:nvSpPr>
        <p:spPr>
          <a:xfrm>
            <a:off x="435712" y="4554994"/>
            <a:ext cx="41362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Yang mengerjakan sekarang :</a:t>
            </a:r>
            <a:endParaRPr sz="1800">
              <a:solidFill>
                <a:schemeClr val="dk1"/>
              </a:solidFill>
              <a:latin typeface="Constantia"/>
              <a:ea typeface="Constantia"/>
              <a:cs typeface="Constantia"/>
              <a:sym typeface="Constantia"/>
            </a:endParaRPr>
          </a:p>
        </p:txBody>
      </p:sp>
      <p:sp>
        <p:nvSpPr>
          <p:cNvPr id="317" name="Google Shape;317;p11"/>
          <p:cNvSpPr txBox="1"/>
          <p:nvPr/>
        </p:nvSpPr>
        <p:spPr>
          <a:xfrm>
            <a:off x="179512" y="4970248"/>
            <a:ext cx="38164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1a.Putra Bungaran Roynaldo Silalahi</a:t>
            </a:r>
            <a:endParaRPr sz="1800">
              <a:solidFill>
                <a:schemeClr val="dk1"/>
              </a:solidFill>
              <a:latin typeface="Constantia"/>
              <a:ea typeface="Constantia"/>
              <a:cs typeface="Constantia"/>
              <a:sym typeface="Constantia"/>
            </a:endParaRPr>
          </a:p>
        </p:txBody>
      </p:sp>
      <p:sp>
        <p:nvSpPr>
          <p:cNvPr id="318" name="Google Shape;318;p11"/>
          <p:cNvSpPr txBox="1"/>
          <p:nvPr/>
        </p:nvSpPr>
        <p:spPr>
          <a:xfrm>
            <a:off x="4057869" y="5023957"/>
            <a:ext cx="15841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1b.Anita Dewi</a:t>
            </a:r>
            <a:endParaRPr sz="1800">
              <a:solidFill>
                <a:schemeClr val="dk1"/>
              </a:solidFill>
              <a:latin typeface="Constantia"/>
              <a:ea typeface="Constantia"/>
              <a:cs typeface="Constantia"/>
              <a:sym typeface="Constantia"/>
            </a:endParaRPr>
          </a:p>
        </p:txBody>
      </p:sp>
      <p:sp>
        <p:nvSpPr>
          <p:cNvPr id="319" name="Google Shape;319;p11"/>
          <p:cNvSpPr txBox="1"/>
          <p:nvPr/>
        </p:nvSpPr>
        <p:spPr>
          <a:xfrm>
            <a:off x="5868144" y="5023957"/>
            <a:ext cx="2952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1.C Effort Bagus Wicaksono</a:t>
            </a:r>
            <a:endParaRPr sz="1800">
              <a:solidFill>
                <a:schemeClr val="dk1"/>
              </a:solidFill>
              <a:latin typeface="Constantia"/>
              <a:ea typeface="Constantia"/>
              <a:cs typeface="Constantia"/>
              <a:sym typeface="Constantia"/>
            </a:endParaRPr>
          </a:p>
        </p:txBody>
      </p:sp>
      <p:sp>
        <p:nvSpPr>
          <p:cNvPr id="320" name="Google Shape;320;p11"/>
          <p:cNvSpPr txBox="1"/>
          <p:nvPr/>
        </p:nvSpPr>
        <p:spPr>
          <a:xfrm>
            <a:off x="111955" y="5541488"/>
            <a:ext cx="30918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2a. Muhammad Imam Pasih</a:t>
            </a:r>
            <a:endParaRPr sz="1800">
              <a:solidFill>
                <a:schemeClr val="dk1"/>
              </a:solidFill>
              <a:latin typeface="Constantia"/>
              <a:ea typeface="Constantia"/>
              <a:cs typeface="Constantia"/>
              <a:sym typeface="Constantia"/>
            </a:endParaRPr>
          </a:p>
        </p:txBody>
      </p:sp>
      <p:sp>
        <p:nvSpPr>
          <p:cNvPr id="321" name="Google Shape;321;p11"/>
          <p:cNvSpPr txBox="1"/>
          <p:nvPr/>
        </p:nvSpPr>
        <p:spPr>
          <a:xfrm>
            <a:off x="3098732" y="5519852"/>
            <a:ext cx="25433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2b.Reisya Ilham Fadilah</a:t>
            </a:r>
            <a:endParaRPr sz="1800">
              <a:solidFill>
                <a:schemeClr val="dk1"/>
              </a:solidFill>
              <a:latin typeface="Constantia"/>
              <a:ea typeface="Constantia"/>
              <a:cs typeface="Constantia"/>
              <a:sym typeface="Constantia"/>
            </a:endParaRPr>
          </a:p>
        </p:txBody>
      </p:sp>
      <p:sp>
        <p:nvSpPr>
          <p:cNvPr id="322" name="Google Shape;322;p11"/>
          <p:cNvSpPr txBox="1"/>
          <p:nvPr/>
        </p:nvSpPr>
        <p:spPr>
          <a:xfrm>
            <a:off x="5748516" y="5249649"/>
            <a:ext cx="29523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2c.Kevin Aron Kembaren </a:t>
            </a:r>
            <a:endParaRPr/>
          </a:p>
        </p:txBody>
      </p:sp>
      <p:sp>
        <p:nvSpPr>
          <p:cNvPr id="323" name="Google Shape;323;p11"/>
          <p:cNvSpPr txBox="1"/>
          <p:nvPr/>
        </p:nvSpPr>
        <p:spPr>
          <a:xfrm>
            <a:off x="206144" y="5979344"/>
            <a:ext cx="2997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3a.Bimo Bagaskara Wijaya</a:t>
            </a:r>
            <a:endParaRPr/>
          </a:p>
        </p:txBody>
      </p:sp>
      <p:sp>
        <p:nvSpPr>
          <p:cNvPr id="324" name="Google Shape;324;p11"/>
          <p:cNvSpPr txBox="1"/>
          <p:nvPr/>
        </p:nvSpPr>
        <p:spPr>
          <a:xfrm>
            <a:off x="3094214" y="5957708"/>
            <a:ext cx="45806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3b.Ine Tri Wahyu Utami</a:t>
            </a:r>
            <a:endParaRPr sz="1800">
              <a:solidFill>
                <a:schemeClr val="dk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2"/>
          <p:cNvSpPr txBox="1"/>
          <p:nvPr/>
        </p:nvSpPr>
        <p:spPr>
          <a:xfrm>
            <a:off x="251520" y="620688"/>
            <a:ext cx="631487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rgbClr val="0070C0"/>
                </a:solidFill>
                <a:latin typeface="Constantia"/>
                <a:ea typeface="Constantia"/>
                <a:cs typeface="Constantia"/>
                <a:sym typeface="Constantia"/>
              </a:rPr>
              <a:t>4.3 Menentukan Volume dg Metode Cincin Silinder</a:t>
            </a:r>
            <a:endParaRPr/>
          </a:p>
        </p:txBody>
      </p:sp>
      <p:sp>
        <p:nvSpPr>
          <p:cNvPr id="330" name="Google Shape;330;p12"/>
          <p:cNvSpPr txBox="1"/>
          <p:nvPr/>
        </p:nvSpPr>
        <p:spPr>
          <a:xfrm>
            <a:off x="467544" y="1124744"/>
            <a:ext cx="21675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CINCIN SILINDER</a:t>
            </a:r>
            <a:endParaRPr/>
          </a:p>
        </p:txBody>
      </p:sp>
      <p:sp>
        <p:nvSpPr>
          <p:cNvPr id="331" name="Google Shape;331;p12"/>
          <p:cNvSpPr/>
          <p:nvPr/>
        </p:nvSpPr>
        <p:spPr>
          <a:xfrm>
            <a:off x="0" y="1196752"/>
            <a:ext cx="360040" cy="216024"/>
          </a:xfrm>
          <a:prstGeom prst="rect">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pic>
        <p:nvPicPr>
          <p:cNvPr id="332" name="Google Shape;332;p12"/>
          <p:cNvPicPr preferRelativeResize="0"/>
          <p:nvPr/>
        </p:nvPicPr>
        <p:blipFill rotWithShape="1">
          <a:blip r:embed="rId3">
            <a:alphaModFix/>
          </a:blip>
          <a:srcRect b="0" l="0" r="0" t="0"/>
          <a:stretch/>
        </p:blipFill>
        <p:spPr>
          <a:xfrm>
            <a:off x="251520" y="1628800"/>
            <a:ext cx="2057400" cy="1485900"/>
          </a:xfrm>
          <a:prstGeom prst="rect">
            <a:avLst/>
          </a:prstGeom>
          <a:noFill/>
          <a:ln>
            <a:noFill/>
          </a:ln>
        </p:spPr>
      </p:pic>
      <p:sp>
        <p:nvSpPr>
          <p:cNvPr id="333" name="Google Shape;333;p12"/>
          <p:cNvSpPr txBox="1"/>
          <p:nvPr/>
        </p:nvSpPr>
        <p:spPr>
          <a:xfrm>
            <a:off x="683568" y="3284984"/>
            <a:ext cx="124771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4.3.1</a:t>
            </a:r>
            <a:endParaRPr/>
          </a:p>
        </p:txBody>
      </p:sp>
      <p:sp>
        <p:nvSpPr>
          <p:cNvPr id="334" name="Google Shape;334;p12"/>
          <p:cNvSpPr txBox="1"/>
          <p:nvPr/>
        </p:nvSpPr>
        <p:spPr>
          <a:xfrm>
            <a:off x="2411760" y="1484784"/>
            <a:ext cx="56450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V = [luas bidang perpotongan]. [tinggi] = (πr₂² - πr₁²) h</a:t>
            </a:r>
            <a:endParaRPr/>
          </a:p>
        </p:txBody>
      </p:sp>
      <p:sp>
        <p:nvSpPr>
          <p:cNvPr id="335" name="Google Shape;335;p12"/>
          <p:cNvSpPr txBox="1"/>
          <p:nvPr/>
        </p:nvSpPr>
        <p:spPr>
          <a:xfrm>
            <a:off x="2627784" y="1844824"/>
            <a:ext cx="51737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π (r₂  + r₁)(r₂ - r₁) h = 2π[ ½( r₁ + r₂)] .h. (r₂ - r₁) </a:t>
            </a:r>
            <a:endParaRPr/>
          </a:p>
        </p:txBody>
      </p:sp>
      <p:sp>
        <p:nvSpPr>
          <p:cNvPr id="336" name="Google Shape;336;p12"/>
          <p:cNvSpPr txBox="1"/>
          <p:nvPr/>
        </p:nvSpPr>
        <p:spPr>
          <a:xfrm>
            <a:off x="2339752" y="2204864"/>
            <a:ext cx="56732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Karena  ½ (r₁ + r₂) adl rata rata jari jari cincin dan r₁ - r₂</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adl ketebalan maka</a:t>
            </a:r>
            <a:endParaRPr/>
          </a:p>
        </p:txBody>
      </p:sp>
      <p:sp>
        <p:nvSpPr>
          <p:cNvPr id="337" name="Google Shape;337;p12"/>
          <p:cNvSpPr txBox="1"/>
          <p:nvPr/>
        </p:nvSpPr>
        <p:spPr>
          <a:xfrm>
            <a:off x="2411760" y="2780928"/>
            <a:ext cx="49612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V = 2π. [ rata rata jari – jari] . [tinggi] . [tebal]</a:t>
            </a:r>
            <a:endParaRPr/>
          </a:p>
        </p:txBody>
      </p:sp>
      <p:pic>
        <p:nvPicPr>
          <p:cNvPr id="338" name="Google Shape;338;p12"/>
          <p:cNvPicPr preferRelativeResize="0"/>
          <p:nvPr/>
        </p:nvPicPr>
        <p:blipFill rotWithShape="1">
          <a:blip r:embed="rId4">
            <a:alphaModFix/>
          </a:blip>
          <a:srcRect b="0" l="0" r="0" t="0"/>
          <a:stretch/>
        </p:blipFill>
        <p:spPr>
          <a:xfrm>
            <a:off x="0" y="3573016"/>
            <a:ext cx="3895725" cy="1352550"/>
          </a:xfrm>
          <a:prstGeom prst="rect">
            <a:avLst/>
          </a:prstGeom>
          <a:noFill/>
          <a:ln>
            <a:noFill/>
          </a:ln>
        </p:spPr>
      </p:pic>
      <p:pic>
        <p:nvPicPr>
          <p:cNvPr id="339" name="Google Shape;339;p12"/>
          <p:cNvPicPr preferRelativeResize="0"/>
          <p:nvPr/>
        </p:nvPicPr>
        <p:blipFill rotWithShape="1">
          <a:blip r:embed="rId5">
            <a:alphaModFix/>
          </a:blip>
          <a:srcRect b="0" l="0" r="0" t="0"/>
          <a:stretch/>
        </p:blipFill>
        <p:spPr>
          <a:xfrm>
            <a:off x="4644008" y="3429000"/>
            <a:ext cx="3886200" cy="1485900"/>
          </a:xfrm>
          <a:prstGeom prst="rect">
            <a:avLst/>
          </a:prstGeom>
          <a:noFill/>
          <a:ln>
            <a:noFill/>
          </a:ln>
        </p:spPr>
      </p:pic>
      <p:sp>
        <p:nvSpPr>
          <p:cNvPr id="340" name="Google Shape;340;p12"/>
          <p:cNvSpPr txBox="1"/>
          <p:nvPr/>
        </p:nvSpPr>
        <p:spPr>
          <a:xfrm>
            <a:off x="683568" y="4725144"/>
            <a:ext cx="12685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4.3.2</a:t>
            </a:r>
            <a:endParaRPr/>
          </a:p>
        </p:txBody>
      </p:sp>
      <p:sp>
        <p:nvSpPr>
          <p:cNvPr id="341" name="Google Shape;341;p12"/>
          <p:cNvSpPr txBox="1"/>
          <p:nvPr/>
        </p:nvSpPr>
        <p:spPr>
          <a:xfrm>
            <a:off x="5580112" y="4725144"/>
            <a:ext cx="12637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4.3.3</a:t>
            </a:r>
            <a:endParaRPr/>
          </a:p>
        </p:txBody>
      </p:sp>
      <p:pic>
        <p:nvPicPr>
          <p:cNvPr id="342" name="Google Shape;342;p12"/>
          <p:cNvPicPr preferRelativeResize="0"/>
          <p:nvPr/>
        </p:nvPicPr>
        <p:blipFill rotWithShape="1">
          <a:blip r:embed="rId6">
            <a:alphaModFix/>
          </a:blip>
          <a:srcRect b="0" l="0" r="0" t="0"/>
          <a:stretch/>
        </p:blipFill>
        <p:spPr>
          <a:xfrm>
            <a:off x="0" y="5085184"/>
            <a:ext cx="3781425" cy="1238250"/>
          </a:xfrm>
          <a:prstGeom prst="rect">
            <a:avLst/>
          </a:prstGeom>
          <a:noFill/>
          <a:ln>
            <a:noFill/>
          </a:ln>
        </p:spPr>
      </p:pic>
      <p:pic>
        <p:nvPicPr>
          <p:cNvPr id="343" name="Google Shape;343;p12"/>
          <p:cNvPicPr preferRelativeResize="0"/>
          <p:nvPr/>
        </p:nvPicPr>
        <p:blipFill rotWithShape="1">
          <a:blip r:embed="rId7">
            <a:alphaModFix/>
          </a:blip>
          <a:srcRect b="0" l="0" r="0" t="0"/>
          <a:stretch/>
        </p:blipFill>
        <p:spPr>
          <a:xfrm>
            <a:off x="3995936" y="5229200"/>
            <a:ext cx="1571625" cy="1209675"/>
          </a:xfrm>
          <a:prstGeom prst="rect">
            <a:avLst/>
          </a:prstGeom>
          <a:noFill/>
          <a:ln>
            <a:noFill/>
          </a:ln>
        </p:spPr>
      </p:pic>
      <p:sp>
        <p:nvSpPr>
          <p:cNvPr id="344" name="Google Shape;344;p12"/>
          <p:cNvSpPr txBox="1"/>
          <p:nvPr/>
        </p:nvSpPr>
        <p:spPr>
          <a:xfrm>
            <a:off x="1043608" y="6309320"/>
            <a:ext cx="12765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4.3.4</a:t>
            </a:r>
            <a:endParaRPr/>
          </a:p>
        </p:txBody>
      </p:sp>
      <p:sp>
        <p:nvSpPr>
          <p:cNvPr id="345" name="Google Shape;345;p12"/>
          <p:cNvSpPr txBox="1"/>
          <p:nvPr/>
        </p:nvSpPr>
        <p:spPr>
          <a:xfrm>
            <a:off x="3923928" y="6550223"/>
            <a:ext cx="12653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4.3.5</a:t>
            </a:r>
            <a:endParaRPr/>
          </a:p>
        </p:txBody>
      </p:sp>
      <p:pic>
        <p:nvPicPr>
          <p:cNvPr id="346" name="Google Shape;346;p12"/>
          <p:cNvPicPr preferRelativeResize="0"/>
          <p:nvPr/>
        </p:nvPicPr>
        <p:blipFill rotWithShape="1">
          <a:blip r:embed="rId8">
            <a:alphaModFix/>
          </a:blip>
          <a:srcRect b="0" l="0" r="0" t="0"/>
          <a:stretch/>
        </p:blipFill>
        <p:spPr>
          <a:xfrm>
            <a:off x="6300192" y="5229200"/>
            <a:ext cx="1584176" cy="360040"/>
          </a:xfrm>
          <a:prstGeom prst="rect">
            <a:avLst/>
          </a:prstGeom>
          <a:noFill/>
          <a:ln>
            <a:noFill/>
          </a:ln>
        </p:spPr>
      </p:pic>
      <p:pic>
        <p:nvPicPr>
          <p:cNvPr id="347" name="Google Shape;347;p12"/>
          <p:cNvPicPr preferRelativeResize="0"/>
          <p:nvPr/>
        </p:nvPicPr>
        <p:blipFill rotWithShape="1">
          <a:blip r:embed="rId9">
            <a:alphaModFix/>
          </a:blip>
          <a:srcRect b="0" l="0" r="0" t="0"/>
          <a:stretch/>
        </p:blipFill>
        <p:spPr>
          <a:xfrm>
            <a:off x="6156176" y="5517232"/>
            <a:ext cx="2088232" cy="711324"/>
          </a:xfrm>
          <a:prstGeom prst="rect">
            <a:avLst/>
          </a:prstGeom>
          <a:noFill/>
          <a:ln>
            <a:noFill/>
          </a:ln>
        </p:spPr>
      </p:pic>
      <p:pic>
        <p:nvPicPr>
          <p:cNvPr id="348" name="Google Shape;348;p12"/>
          <p:cNvPicPr preferRelativeResize="0"/>
          <p:nvPr/>
        </p:nvPicPr>
        <p:blipFill rotWithShape="1">
          <a:blip r:embed="rId10">
            <a:alphaModFix/>
          </a:blip>
          <a:srcRect b="0" l="0" r="0" t="0"/>
          <a:stretch/>
        </p:blipFill>
        <p:spPr>
          <a:xfrm>
            <a:off x="5687616" y="6237312"/>
            <a:ext cx="3456384" cy="620688"/>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9"/>
                                        </p:tgtEl>
                                        <p:attrNameLst>
                                          <p:attrName>style.visibility</p:attrName>
                                        </p:attrNameLst>
                                      </p:cBhvr>
                                      <p:to>
                                        <p:strVal val="visible"/>
                                      </p:to>
                                    </p:set>
                                    <p:anim calcmode="lin" valueType="num">
                                      <p:cBhvr additive="base">
                                        <p:cTn dur="500"/>
                                        <p:tgtEl>
                                          <p:spTgt spid="3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4"/>
                                        </p:tgtEl>
                                        <p:attrNameLst>
                                          <p:attrName>style.visibility</p:attrName>
                                        </p:attrNameLst>
                                      </p:cBhvr>
                                      <p:to>
                                        <p:strVal val="visible"/>
                                      </p:to>
                                    </p:set>
                                    <p:anim calcmode="lin" valueType="num">
                                      <p:cBhvr additive="base">
                                        <p:cTn dur="500"/>
                                        <p:tgtEl>
                                          <p:spTgt spid="3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6"/>
                                        </p:tgtEl>
                                        <p:attrNameLst>
                                          <p:attrName>style.visibility</p:attrName>
                                        </p:attrNameLst>
                                      </p:cBhvr>
                                      <p:to>
                                        <p:strVal val="visible"/>
                                      </p:to>
                                    </p:set>
                                    <p:anim calcmode="lin" valueType="num">
                                      <p:cBhvr additive="base">
                                        <p:cTn dur="500"/>
                                        <p:tgtEl>
                                          <p:spTgt spid="3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7"/>
                                        </p:tgtEl>
                                        <p:attrNameLst>
                                          <p:attrName>style.visibility</p:attrName>
                                        </p:attrNameLst>
                                      </p:cBhvr>
                                      <p:to>
                                        <p:strVal val="visible"/>
                                      </p:to>
                                    </p:set>
                                    <p:anim calcmode="lin" valueType="num">
                                      <p:cBhvr additive="base">
                                        <p:cTn dur="500"/>
                                        <p:tgtEl>
                                          <p:spTgt spid="3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500"/>
                                        <p:tgtEl>
                                          <p:spTgt spid="3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9"/>
                                        </p:tgtEl>
                                        <p:attrNameLst>
                                          <p:attrName>style.visibility</p:attrName>
                                        </p:attrNameLst>
                                      </p:cBhvr>
                                      <p:to>
                                        <p:strVal val="visible"/>
                                      </p:to>
                                    </p:set>
                                    <p:anim calcmode="lin" valueType="num">
                                      <p:cBhvr additive="base">
                                        <p:cTn dur="500"/>
                                        <p:tgtEl>
                                          <p:spTgt spid="3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2"/>
                                        </p:tgtEl>
                                        <p:attrNameLst>
                                          <p:attrName>style.visibility</p:attrName>
                                        </p:attrNameLst>
                                      </p:cBhvr>
                                      <p:to>
                                        <p:strVal val="visible"/>
                                      </p:to>
                                    </p:set>
                                    <p:anim calcmode="lin" valueType="num">
                                      <p:cBhvr additive="base">
                                        <p:cTn dur="500"/>
                                        <p:tgtEl>
                                          <p:spTgt spid="3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3"/>
                                        </p:tgtEl>
                                        <p:attrNameLst>
                                          <p:attrName>style.visibility</p:attrName>
                                        </p:attrNameLst>
                                      </p:cBhvr>
                                      <p:to>
                                        <p:strVal val="visible"/>
                                      </p:to>
                                    </p:set>
                                    <p:anim calcmode="lin" valueType="num">
                                      <p:cBhvr additive="base">
                                        <p:cTn dur="500"/>
                                        <p:tgtEl>
                                          <p:spTgt spid="3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500"/>
                                        <p:tgtEl>
                                          <p:spTgt spid="3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500"/>
                                        <p:tgtEl>
                                          <p:spTgt spid="3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3"/>
          <p:cNvSpPr txBox="1"/>
          <p:nvPr/>
        </p:nvSpPr>
        <p:spPr>
          <a:xfrm>
            <a:off x="0" y="692696"/>
            <a:ext cx="3881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CINCIN SILINDER DG PUSAT SB-y</a:t>
            </a:r>
            <a:endParaRPr/>
          </a:p>
        </p:txBody>
      </p:sp>
      <p:sp>
        <p:nvSpPr>
          <p:cNvPr id="354" name="Google Shape;354;p13"/>
          <p:cNvSpPr txBox="1"/>
          <p:nvPr/>
        </p:nvSpPr>
        <p:spPr>
          <a:xfrm>
            <a:off x="284178" y="1052736"/>
            <a:ext cx="8859822" cy="1477328"/>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4.3.1 </a:t>
            </a:r>
            <a:r>
              <a:rPr lang="id-ID" sz="1400">
                <a:solidFill>
                  <a:srgbClr val="002060"/>
                </a:solidFill>
                <a:latin typeface="Constantia"/>
                <a:ea typeface="Constantia"/>
                <a:cs typeface="Constantia"/>
                <a:sym typeface="Constantia"/>
              </a:rPr>
              <a:t>RUMUS VOLUME</a:t>
            </a:r>
            <a:r>
              <a:rPr lang="id-ID" sz="1800">
                <a:solidFill>
                  <a:schemeClr val="dk1"/>
                </a:solidFill>
                <a:latin typeface="Constantia"/>
                <a:ea typeface="Constantia"/>
                <a:cs typeface="Constantia"/>
                <a:sym typeface="Constantia"/>
              </a:rPr>
              <a:t>. Diberikan bidang datar R yg bag. Atasnya dibatasi oleh Kurva kontinu y = f(x) bag. bawah oleh sb x, sebelah kanan dan kiri masing masing oleh Garis x = a dan x = b. Maka volume benda benda padat yg dihasilkan dg memutar R thd Sb y adalah :</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pic>
        <p:nvPicPr>
          <p:cNvPr id="355" name="Google Shape;355;p13"/>
          <p:cNvPicPr preferRelativeResize="0"/>
          <p:nvPr/>
        </p:nvPicPr>
        <p:blipFill rotWithShape="1">
          <a:blip r:embed="rId3">
            <a:alphaModFix/>
          </a:blip>
          <a:srcRect b="0" l="0" r="0" t="0"/>
          <a:stretch/>
        </p:blipFill>
        <p:spPr>
          <a:xfrm>
            <a:off x="2483768" y="1916832"/>
            <a:ext cx="1838325" cy="666750"/>
          </a:xfrm>
          <a:prstGeom prst="rect">
            <a:avLst/>
          </a:prstGeom>
          <a:noFill/>
          <a:ln>
            <a:noFill/>
          </a:ln>
          <a:effectLst>
            <a:outerShdw blurRad="292100" rotWithShape="0" algn="tl" dir="2700000" dist="139700">
              <a:srgbClr val="333333">
                <a:alpha val="64705"/>
              </a:srgbClr>
            </a:outerShdw>
          </a:effectLst>
        </p:spPr>
      </p:pic>
      <p:sp>
        <p:nvSpPr>
          <p:cNvPr id="356" name="Google Shape;356;p13"/>
          <p:cNvSpPr txBox="1"/>
          <p:nvPr/>
        </p:nvSpPr>
        <p:spPr>
          <a:xfrm>
            <a:off x="0" y="2708920"/>
            <a:ext cx="8950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4.3.1 </a:t>
            </a:r>
            <a:r>
              <a:rPr lang="id-ID" sz="1800">
                <a:solidFill>
                  <a:schemeClr val="dk1"/>
                </a:solidFill>
                <a:latin typeface="Constantia"/>
                <a:ea typeface="Constantia"/>
                <a:cs typeface="Constantia"/>
                <a:sym typeface="Constantia"/>
              </a:rPr>
              <a:t>Gunakan cincin silinder utk mendapatkan volume benda padat yg terjadi</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Bila daerah yg dibatasi y = √x, x = 1, x = 4 dan sbx diputar thd sb y</a:t>
            </a:r>
            <a:endParaRPr/>
          </a:p>
        </p:txBody>
      </p:sp>
      <p:pic>
        <p:nvPicPr>
          <p:cNvPr id="357" name="Google Shape;357;p13"/>
          <p:cNvPicPr preferRelativeResize="0"/>
          <p:nvPr/>
        </p:nvPicPr>
        <p:blipFill rotWithShape="1">
          <a:blip r:embed="rId4">
            <a:alphaModFix/>
          </a:blip>
          <a:srcRect b="0" l="0" r="0" t="0"/>
          <a:stretch/>
        </p:blipFill>
        <p:spPr>
          <a:xfrm>
            <a:off x="0" y="3356992"/>
            <a:ext cx="1691680" cy="1239391"/>
          </a:xfrm>
          <a:prstGeom prst="rect">
            <a:avLst/>
          </a:prstGeom>
          <a:noFill/>
          <a:ln>
            <a:noFill/>
          </a:ln>
        </p:spPr>
      </p:pic>
      <p:pic>
        <p:nvPicPr>
          <p:cNvPr id="358" name="Google Shape;358;p13"/>
          <p:cNvPicPr preferRelativeResize="0"/>
          <p:nvPr/>
        </p:nvPicPr>
        <p:blipFill rotWithShape="1">
          <a:blip r:embed="rId5">
            <a:alphaModFix/>
          </a:blip>
          <a:srcRect b="0" l="0" r="0" t="0"/>
          <a:stretch/>
        </p:blipFill>
        <p:spPr>
          <a:xfrm>
            <a:off x="2189279" y="3465525"/>
            <a:ext cx="1743075" cy="962025"/>
          </a:xfrm>
          <a:prstGeom prst="rect">
            <a:avLst/>
          </a:prstGeom>
          <a:noFill/>
          <a:ln>
            <a:noFill/>
          </a:ln>
        </p:spPr>
      </p:pic>
      <p:sp>
        <p:nvSpPr>
          <p:cNvPr id="359" name="Google Shape;359;p13"/>
          <p:cNvSpPr txBox="1"/>
          <p:nvPr/>
        </p:nvSpPr>
        <p:spPr>
          <a:xfrm>
            <a:off x="1043608" y="4437112"/>
            <a:ext cx="12797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4.3.6</a:t>
            </a:r>
            <a:endParaRPr/>
          </a:p>
        </p:txBody>
      </p:sp>
      <p:pic>
        <p:nvPicPr>
          <p:cNvPr id="360" name="Google Shape;360;p13"/>
          <p:cNvPicPr preferRelativeResize="0"/>
          <p:nvPr/>
        </p:nvPicPr>
        <p:blipFill rotWithShape="1">
          <a:blip r:embed="rId6">
            <a:alphaModFix/>
          </a:blip>
          <a:srcRect b="0" l="0" r="0" t="0"/>
          <a:stretch/>
        </p:blipFill>
        <p:spPr>
          <a:xfrm>
            <a:off x="4139952" y="3356992"/>
            <a:ext cx="1876425" cy="822530"/>
          </a:xfrm>
          <a:prstGeom prst="rect">
            <a:avLst/>
          </a:prstGeom>
          <a:noFill/>
          <a:ln>
            <a:noFill/>
          </a:ln>
        </p:spPr>
      </p:pic>
      <p:pic>
        <p:nvPicPr>
          <p:cNvPr id="361" name="Google Shape;361;p13"/>
          <p:cNvPicPr preferRelativeResize="0"/>
          <p:nvPr/>
        </p:nvPicPr>
        <p:blipFill rotWithShape="1">
          <a:blip r:embed="rId7">
            <a:alphaModFix/>
          </a:blip>
          <a:srcRect b="0" l="0" r="0" t="0"/>
          <a:stretch/>
        </p:blipFill>
        <p:spPr>
          <a:xfrm>
            <a:off x="6068600" y="3382978"/>
            <a:ext cx="1336948" cy="815515"/>
          </a:xfrm>
          <a:prstGeom prst="rect">
            <a:avLst/>
          </a:prstGeom>
          <a:noFill/>
          <a:ln>
            <a:noFill/>
          </a:ln>
        </p:spPr>
      </p:pic>
      <p:pic>
        <p:nvPicPr>
          <p:cNvPr id="362" name="Google Shape;362;p13"/>
          <p:cNvPicPr preferRelativeResize="0"/>
          <p:nvPr/>
        </p:nvPicPr>
        <p:blipFill rotWithShape="1">
          <a:blip r:embed="rId8">
            <a:alphaModFix/>
          </a:blip>
          <a:srcRect b="0" l="0" r="0" t="0"/>
          <a:stretch/>
        </p:blipFill>
        <p:spPr>
          <a:xfrm>
            <a:off x="7392144" y="3379471"/>
            <a:ext cx="1512168" cy="822530"/>
          </a:xfrm>
          <a:prstGeom prst="rect">
            <a:avLst/>
          </a:prstGeom>
          <a:noFill/>
          <a:ln>
            <a:noFill/>
          </a:ln>
        </p:spPr>
      </p:pic>
      <p:pic>
        <p:nvPicPr>
          <p:cNvPr id="363" name="Google Shape;363;p13"/>
          <p:cNvPicPr preferRelativeResize="0"/>
          <p:nvPr/>
        </p:nvPicPr>
        <p:blipFill rotWithShape="1">
          <a:blip r:embed="rId9">
            <a:alphaModFix/>
          </a:blip>
          <a:srcRect b="0" l="0" r="0" t="0"/>
          <a:stretch/>
        </p:blipFill>
        <p:spPr>
          <a:xfrm>
            <a:off x="4449697" y="4166185"/>
            <a:ext cx="2399845" cy="694912"/>
          </a:xfrm>
          <a:prstGeom prst="rect">
            <a:avLst/>
          </a:prstGeom>
          <a:noFill/>
          <a:ln>
            <a:noFill/>
          </a:ln>
        </p:spPr>
      </p:pic>
      <p:sp>
        <p:nvSpPr>
          <p:cNvPr id="364" name="Google Shape;364;p13"/>
          <p:cNvSpPr txBox="1"/>
          <p:nvPr/>
        </p:nvSpPr>
        <p:spPr>
          <a:xfrm>
            <a:off x="0" y="4797152"/>
            <a:ext cx="8950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4.3.2 </a:t>
            </a:r>
            <a:r>
              <a:rPr lang="id-ID" sz="1800">
                <a:solidFill>
                  <a:schemeClr val="dk1"/>
                </a:solidFill>
                <a:latin typeface="Constantia"/>
                <a:ea typeface="Constantia"/>
                <a:cs typeface="Constantia"/>
                <a:sym typeface="Constantia"/>
              </a:rPr>
              <a:t>Gunakan cincin silinder utk mendapatkan volume benda padat yg terjadi</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Bila daerah R pd kw I  yg dibatasi y = x, y = x ² diputar thd sb y</a:t>
            </a:r>
            <a:endParaRPr/>
          </a:p>
        </p:txBody>
      </p:sp>
      <p:pic>
        <p:nvPicPr>
          <p:cNvPr id="365" name="Google Shape;365;p13"/>
          <p:cNvPicPr preferRelativeResize="0"/>
          <p:nvPr/>
        </p:nvPicPr>
        <p:blipFill rotWithShape="1">
          <a:blip r:embed="rId10">
            <a:alphaModFix/>
          </a:blip>
          <a:srcRect b="0" l="0" r="0" t="0"/>
          <a:stretch/>
        </p:blipFill>
        <p:spPr>
          <a:xfrm>
            <a:off x="0" y="5445224"/>
            <a:ext cx="5229225" cy="1228725"/>
          </a:xfrm>
          <a:prstGeom prst="rect">
            <a:avLst/>
          </a:prstGeom>
          <a:noFill/>
          <a:ln>
            <a:noFill/>
          </a:ln>
        </p:spPr>
      </p:pic>
      <p:pic>
        <p:nvPicPr>
          <p:cNvPr id="366" name="Google Shape;366;p13"/>
          <p:cNvPicPr preferRelativeResize="0"/>
          <p:nvPr/>
        </p:nvPicPr>
        <p:blipFill rotWithShape="1">
          <a:blip r:embed="rId11">
            <a:alphaModFix/>
          </a:blip>
          <a:srcRect b="0" l="0" r="0" t="0"/>
          <a:stretch/>
        </p:blipFill>
        <p:spPr>
          <a:xfrm>
            <a:off x="5277759" y="5293236"/>
            <a:ext cx="1944216" cy="784152"/>
          </a:xfrm>
          <a:prstGeom prst="rect">
            <a:avLst/>
          </a:prstGeom>
          <a:noFill/>
          <a:ln>
            <a:noFill/>
          </a:ln>
        </p:spPr>
      </p:pic>
      <p:pic>
        <p:nvPicPr>
          <p:cNvPr id="367" name="Google Shape;367;p13"/>
          <p:cNvPicPr preferRelativeResize="0"/>
          <p:nvPr/>
        </p:nvPicPr>
        <p:blipFill rotWithShape="1">
          <a:blip r:embed="rId12">
            <a:alphaModFix/>
          </a:blip>
          <a:srcRect b="0" l="0" r="0" t="0"/>
          <a:stretch/>
        </p:blipFill>
        <p:spPr>
          <a:xfrm>
            <a:off x="7348450" y="5285261"/>
            <a:ext cx="1524000" cy="784152"/>
          </a:xfrm>
          <a:prstGeom prst="rect">
            <a:avLst/>
          </a:prstGeom>
          <a:noFill/>
          <a:ln>
            <a:noFill/>
          </a:ln>
        </p:spPr>
      </p:pic>
      <p:pic>
        <p:nvPicPr>
          <p:cNvPr id="368" name="Google Shape;368;p13"/>
          <p:cNvPicPr preferRelativeResize="0"/>
          <p:nvPr/>
        </p:nvPicPr>
        <p:blipFill rotWithShape="1">
          <a:blip r:embed="rId13">
            <a:alphaModFix/>
          </a:blip>
          <a:srcRect b="0" l="0" r="0" t="0"/>
          <a:stretch/>
        </p:blipFill>
        <p:spPr>
          <a:xfrm>
            <a:off x="5568213" y="6069413"/>
            <a:ext cx="1495425" cy="724669"/>
          </a:xfrm>
          <a:prstGeom prst="rect">
            <a:avLst/>
          </a:prstGeom>
          <a:noFill/>
          <a:ln>
            <a:noFill/>
          </a:ln>
        </p:spPr>
      </p:pic>
      <p:pic>
        <p:nvPicPr>
          <p:cNvPr id="369" name="Google Shape;369;p13"/>
          <p:cNvPicPr preferRelativeResize="0"/>
          <p:nvPr/>
        </p:nvPicPr>
        <p:blipFill rotWithShape="1">
          <a:blip r:embed="rId14">
            <a:alphaModFix/>
          </a:blip>
          <a:srcRect b="0" l="0" r="0" t="0"/>
          <a:stretch/>
        </p:blipFill>
        <p:spPr>
          <a:xfrm>
            <a:off x="7208862" y="6157368"/>
            <a:ext cx="1866900" cy="59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3"/>
                                        </p:tgtEl>
                                        <p:attrNameLst>
                                          <p:attrName>style.visibility</p:attrName>
                                        </p:attrNameLst>
                                      </p:cBhvr>
                                      <p:to>
                                        <p:strVal val="visible"/>
                                      </p:to>
                                    </p:set>
                                    <p:anim calcmode="lin" valueType="num">
                                      <p:cBhvr additive="base">
                                        <p:cTn dur="500"/>
                                        <p:tgtEl>
                                          <p:spTgt spid="3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6"/>
                                        </p:tgtEl>
                                        <p:attrNameLst>
                                          <p:attrName>style.visibility</p:attrName>
                                        </p:attrNameLst>
                                      </p:cBhvr>
                                      <p:to>
                                        <p:strVal val="visible"/>
                                      </p:to>
                                    </p:set>
                                    <p:anim calcmode="lin" valueType="num">
                                      <p:cBhvr additive="base">
                                        <p:cTn dur="500"/>
                                        <p:tgtEl>
                                          <p:spTgt spid="3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0"/>
                                        </p:tgtEl>
                                        <p:attrNameLst>
                                          <p:attrName>style.visibility</p:attrName>
                                        </p:attrNameLst>
                                      </p:cBhvr>
                                      <p:to>
                                        <p:strVal val="visible"/>
                                      </p:to>
                                    </p:set>
                                    <p:anim calcmode="lin" valueType="num">
                                      <p:cBhvr additive="base">
                                        <p:cTn dur="500"/>
                                        <p:tgtEl>
                                          <p:spTgt spid="3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1"/>
                                        </p:tgtEl>
                                        <p:attrNameLst>
                                          <p:attrName>style.visibility</p:attrName>
                                        </p:attrNameLst>
                                      </p:cBhvr>
                                      <p:to>
                                        <p:strVal val="visible"/>
                                      </p:to>
                                    </p:set>
                                    <p:anim calcmode="lin" valueType="num">
                                      <p:cBhvr additive="base">
                                        <p:cTn dur="500"/>
                                        <p:tgtEl>
                                          <p:spTgt spid="3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500"/>
                                        <p:tgtEl>
                                          <p:spTgt spid="3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500"/>
                                        <p:tgtEl>
                                          <p:spTgt spid="3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500"/>
                                        <p:tgtEl>
                                          <p:spTgt spid="3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6"/>
                                        </p:tgtEl>
                                        <p:attrNameLst>
                                          <p:attrName>style.visibility</p:attrName>
                                        </p:attrNameLst>
                                      </p:cBhvr>
                                      <p:to>
                                        <p:strVal val="visible"/>
                                      </p:to>
                                    </p:set>
                                    <p:anim calcmode="lin" valueType="num">
                                      <p:cBhvr additive="base">
                                        <p:cTn dur="500"/>
                                        <p:tgtEl>
                                          <p:spTgt spid="3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500"/>
                                        <p:tgtEl>
                                          <p:spTgt spid="3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8"/>
                                        </p:tgtEl>
                                        <p:attrNameLst>
                                          <p:attrName>style.visibility</p:attrName>
                                        </p:attrNameLst>
                                      </p:cBhvr>
                                      <p:to>
                                        <p:strVal val="visible"/>
                                      </p:to>
                                    </p:set>
                                    <p:anim calcmode="lin" valueType="num">
                                      <p:cBhvr additive="base">
                                        <p:cTn dur="500"/>
                                        <p:tgtEl>
                                          <p:spTgt spid="3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4"/>
          <p:cNvSpPr txBox="1"/>
          <p:nvPr/>
        </p:nvSpPr>
        <p:spPr>
          <a:xfrm>
            <a:off x="0" y="764704"/>
            <a:ext cx="8950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4.3.3 </a:t>
            </a:r>
            <a:r>
              <a:rPr lang="id-ID" sz="1800">
                <a:solidFill>
                  <a:schemeClr val="dk1"/>
                </a:solidFill>
                <a:latin typeface="Constantia"/>
                <a:ea typeface="Constantia"/>
                <a:cs typeface="Constantia"/>
                <a:sym typeface="Constantia"/>
              </a:rPr>
              <a:t>Gunakan cincin silinder utk mendapatkan volume benda padat yg terjadi</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Bila daerah R  di bawah  y =x ² pd [0,2]  diputar thd grs y = - 1</a:t>
            </a:r>
            <a:endParaRPr/>
          </a:p>
        </p:txBody>
      </p:sp>
      <p:pic>
        <p:nvPicPr>
          <p:cNvPr id="375" name="Google Shape;375;p14"/>
          <p:cNvPicPr preferRelativeResize="0"/>
          <p:nvPr/>
        </p:nvPicPr>
        <p:blipFill rotWithShape="1">
          <a:blip r:embed="rId3">
            <a:alphaModFix/>
          </a:blip>
          <a:srcRect b="0" l="0" r="0" t="0"/>
          <a:stretch/>
        </p:blipFill>
        <p:spPr>
          <a:xfrm>
            <a:off x="0" y="1412776"/>
            <a:ext cx="4343400" cy="2562225"/>
          </a:xfrm>
          <a:prstGeom prst="rect">
            <a:avLst/>
          </a:prstGeom>
          <a:noFill/>
          <a:ln>
            <a:noFill/>
          </a:ln>
        </p:spPr>
      </p:pic>
      <p:pic>
        <p:nvPicPr>
          <p:cNvPr id="376" name="Google Shape;376;p14"/>
          <p:cNvPicPr preferRelativeResize="0"/>
          <p:nvPr/>
        </p:nvPicPr>
        <p:blipFill rotWithShape="1">
          <a:blip r:embed="rId4">
            <a:alphaModFix/>
          </a:blip>
          <a:srcRect b="0" l="0" r="0" t="0"/>
          <a:stretch/>
        </p:blipFill>
        <p:spPr>
          <a:xfrm>
            <a:off x="5364088" y="1484784"/>
            <a:ext cx="1728192" cy="429766"/>
          </a:xfrm>
          <a:prstGeom prst="rect">
            <a:avLst/>
          </a:prstGeom>
          <a:noFill/>
          <a:ln>
            <a:noFill/>
          </a:ln>
        </p:spPr>
      </p:pic>
      <p:pic>
        <p:nvPicPr>
          <p:cNvPr id="377" name="Google Shape;377;p14"/>
          <p:cNvPicPr preferRelativeResize="0"/>
          <p:nvPr/>
        </p:nvPicPr>
        <p:blipFill rotWithShape="1">
          <a:blip r:embed="rId5">
            <a:alphaModFix/>
          </a:blip>
          <a:srcRect b="0" l="0" r="0" t="0"/>
          <a:stretch/>
        </p:blipFill>
        <p:spPr>
          <a:xfrm>
            <a:off x="4427984" y="1844824"/>
            <a:ext cx="2095500" cy="792088"/>
          </a:xfrm>
          <a:prstGeom prst="rect">
            <a:avLst/>
          </a:prstGeom>
          <a:noFill/>
          <a:ln>
            <a:noFill/>
          </a:ln>
        </p:spPr>
      </p:pic>
      <p:pic>
        <p:nvPicPr>
          <p:cNvPr id="378" name="Google Shape;378;p14"/>
          <p:cNvPicPr preferRelativeResize="0"/>
          <p:nvPr/>
        </p:nvPicPr>
        <p:blipFill rotWithShape="1">
          <a:blip r:embed="rId6">
            <a:alphaModFix/>
          </a:blip>
          <a:srcRect b="0" l="0" r="0" t="0"/>
          <a:stretch/>
        </p:blipFill>
        <p:spPr>
          <a:xfrm>
            <a:off x="6516215" y="1905260"/>
            <a:ext cx="2295525" cy="698311"/>
          </a:xfrm>
          <a:prstGeom prst="rect">
            <a:avLst/>
          </a:prstGeom>
          <a:noFill/>
          <a:ln>
            <a:noFill/>
          </a:ln>
        </p:spPr>
      </p:pic>
      <p:pic>
        <p:nvPicPr>
          <p:cNvPr id="379" name="Google Shape;379;p14"/>
          <p:cNvPicPr preferRelativeResize="0"/>
          <p:nvPr/>
        </p:nvPicPr>
        <p:blipFill rotWithShape="1">
          <a:blip r:embed="rId7">
            <a:alphaModFix/>
          </a:blip>
          <a:srcRect b="0" l="0" r="0" t="0"/>
          <a:stretch/>
        </p:blipFill>
        <p:spPr>
          <a:xfrm>
            <a:off x="6364789" y="2621025"/>
            <a:ext cx="2295525" cy="1020224"/>
          </a:xfrm>
          <a:prstGeom prst="rect">
            <a:avLst/>
          </a:prstGeom>
          <a:noFill/>
          <a:ln>
            <a:noFill/>
          </a:ln>
        </p:spPr>
      </p:pic>
      <p:pic>
        <p:nvPicPr>
          <p:cNvPr id="380" name="Google Shape;380;p14"/>
          <p:cNvPicPr preferRelativeResize="0"/>
          <p:nvPr/>
        </p:nvPicPr>
        <p:blipFill rotWithShape="1">
          <a:blip r:embed="rId8">
            <a:alphaModFix/>
          </a:blip>
          <a:srcRect b="0" l="0" r="0" t="0"/>
          <a:stretch/>
        </p:blipFill>
        <p:spPr>
          <a:xfrm>
            <a:off x="6364790" y="3505591"/>
            <a:ext cx="870898" cy="625317"/>
          </a:xfrm>
          <a:prstGeom prst="rect">
            <a:avLst/>
          </a:prstGeom>
          <a:noFill/>
          <a:ln>
            <a:noFill/>
          </a:ln>
        </p:spPr>
      </p:pic>
      <p:sp>
        <p:nvSpPr>
          <p:cNvPr id="381" name="Google Shape;381;p14"/>
          <p:cNvSpPr txBox="1"/>
          <p:nvPr/>
        </p:nvSpPr>
        <p:spPr>
          <a:xfrm>
            <a:off x="1331640" y="3573016"/>
            <a:ext cx="12797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4.3.9</a:t>
            </a:r>
            <a:endParaRPr/>
          </a:p>
        </p:txBody>
      </p:sp>
      <p:sp>
        <p:nvSpPr>
          <p:cNvPr id="382" name="Google Shape;382;p14"/>
          <p:cNvSpPr txBox="1"/>
          <p:nvPr/>
        </p:nvSpPr>
        <p:spPr>
          <a:xfrm>
            <a:off x="9192" y="3790335"/>
            <a:ext cx="11189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Hal 167</a:t>
            </a:r>
            <a:endParaRPr/>
          </a:p>
        </p:txBody>
      </p:sp>
      <p:sp>
        <p:nvSpPr>
          <p:cNvPr id="383" name="Google Shape;383;p14"/>
          <p:cNvSpPr txBox="1"/>
          <p:nvPr/>
        </p:nvSpPr>
        <p:spPr>
          <a:xfrm>
            <a:off x="1028012" y="3977962"/>
            <a:ext cx="793593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20. Tentukan volume dg metode cincin silender pd gambar dibawah ini</a:t>
            </a:r>
            <a:endParaRPr/>
          </a:p>
        </p:txBody>
      </p:sp>
      <p:pic>
        <p:nvPicPr>
          <p:cNvPr id="384" name="Google Shape;384;p14"/>
          <p:cNvPicPr preferRelativeResize="0"/>
          <p:nvPr/>
        </p:nvPicPr>
        <p:blipFill rotWithShape="1">
          <a:blip r:embed="rId9">
            <a:alphaModFix/>
          </a:blip>
          <a:srcRect b="0" l="0" r="0" t="0"/>
          <a:stretch/>
        </p:blipFill>
        <p:spPr>
          <a:xfrm>
            <a:off x="195486" y="4295499"/>
            <a:ext cx="4176464" cy="2562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500"/>
                                        <p:tgtEl>
                                          <p:spTgt spid="3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6"/>
                                        </p:tgtEl>
                                        <p:attrNameLst>
                                          <p:attrName>style.visibility</p:attrName>
                                        </p:attrNameLst>
                                      </p:cBhvr>
                                      <p:to>
                                        <p:strVal val="visible"/>
                                      </p:to>
                                    </p:set>
                                    <p:anim calcmode="lin" valueType="num">
                                      <p:cBhvr additive="base">
                                        <p:cTn dur="500"/>
                                        <p:tgtEl>
                                          <p:spTgt spid="3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gtEl>
                                        <p:attrNameLst>
                                          <p:attrName>style.visibility</p:attrName>
                                        </p:attrNameLst>
                                      </p:cBhvr>
                                      <p:to>
                                        <p:strVal val="visible"/>
                                      </p:to>
                                    </p:set>
                                    <p:anim calcmode="lin" valueType="num">
                                      <p:cBhvr additive="base">
                                        <p:cTn dur="500"/>
                                        <p:tgtEl>
                                          <p:spTgt spid="3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5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5"/>
          <p:cNvSpPr txBox="1"/>
          <p:nvPr/>
        </p:nvSpPr>
        <p:spPr>
          <a:xfrm>
            <a:off x="0" y="764704"/>
            <a:ext cx="46719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rgbClr val="0070C0"/>
                </a:solidFill>
                <a:latin typeface="Constantia"/>
                <a:ea typeface="Constantia"/>
                <a:cs typeface="Constantia"/>
                <a:sym typeface="Constantia"/>
              </a:rPr>
              <a:t>4.4 Panjang Suatu Kurva Pada Bidang</a:t>
            </a:r>
            <a:endParaRPr/>
          </a:p>
        </p:txBody>
      </p:sp>
      <p:sp>
        <p:nvSpPr>
          <p:cNvPr id="390" name="Google Shape;390;p15"/>
          <p:cNvSpPr txBox="1"/>
          <p:nvPr/>
        </p:nvSpPr>
        <p:spPr>
          <a:xfrm>
            <a:off x="0" y="1124744"/>
            <a:ext cx="2072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PANJANG BUSUR</a:t>
            </a:r>
            <a:endParaRPr/>
          </a:p>
        </p:txBody>
      </p:sp>
      <p:pic>
        <p:nvPicPr>
          <p:cNvPr id="391" name="Google Shape;391;p15"/>
          <p:cNvPicPr preferRelativeResize="0"/>
          <p:nvPr/>
        </p:nvPicPr>
        <p:blipFill rotWithShape="1">
          <a:blip r:embed="rId3">
            <a:alphaModFix/>
          </a:blip>
          <a:srcRect b="0" l="0" r="0" t="0"/>
          <a:stretch/>
        </p:blipFill>
        <p:spPr>
          <a:xfrm>
            <a:off x="0" y="1628800"/>
            <a:ext cx="1981200" cy="1419225"/>
          </a:xfrm>
          <a:prstGeom prst="rect">
            <a:avLst/>
          </a:prstGeom>
          <a:noFill/>
          <a:ln>
            <a:noFill/>
          </a:ln>
        </p:spPr>
      </p:pic>
      <p:sp>
        <p:nvSpPr>
          <p:cNvPr id="392" name="Google Shape;392;p15"/>
          <p:cNvSpPr txBox="1"/>
          <p:nvPr/>
        </p:nvSpPr>
        <p:spPr>
          <a:xfrm>
            <a:off x="2771800" y="1517987"/>
            <a:ext cx="6106352" cy="646331"/>
          </a:xfrm>
          <a:prstGeom prst="rect">
            <a:avLst/>
          </a:prstGeom>
          <a:solidFill>
            <a:srgbClr val="CC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2060"/>
                </a:solidFill>
                <a:latin typeface="Constantia"/>
                <a:ea typeface="Constantia"/>
                <a:cs typeface="Constantia"/>
                <a:sym typeface="Constantia"/>
              </a:rPr>
              <a:t>MASALAH PANJANG BUSUR </a:t>
            </a:r>
            <a:r>
              <a:rPr lang="id-ID" sz="1800">
                <a:solidFill>
                  <a:schemeClr val="dk1"/>
                </a:solidFill>
                <a:latin typeface="Constantia"/>
                <a:ea typeface="Constantia"/>
                <a:cs typeface="Constantia"/>
                <a:sym typeface="Constantia"/>
              </a:rPr>
              <a:t>Diberikan fungsi kontinu f pd [a,b]</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dapatkan panjang busur L kurva y = f(x) pd [a,b]</a:t>
            </a:r>
            <a:endParaRPr/>
          </a:p>
        </p:txBody>
      </p:sp>
      <p:pic>
        <p:nvPicPr>
          <p:cNvPr id="393" name="Google Shape;393;p15"/>
          <p:cNvPicPr preferRelativeResize="0"/>
          <p:nvPr/>
        </p:nvPicPr>
        <p:blipFill rotWithShape="1">
          <a:blip r:embed="rId4">
            <a:alphaModFix/>
          </a:blip>
          <a:srcRect b="0" l="0" r="0" t="0"/>
          <a:stretch/>
        </p:blipFill>
        <p:spPr>
          <a:xfrm>
            <a:off x="214220" y="3117912"/>
            <a:ext cx="4747168" cy="3049173"/>
          </a:xfrm>
          <a:prstGeom prst="rect">
            <a:avLst/>
          </a:prstGeom>
          <a:noFill/>
          <a:ln>
            <a:noFill/>
          </a:ln>
        </p:spPr>
      </p:pic>
      <p:sp>
        <p:nvSpPr>
          <p:cNvPr id="394" name="Google Shape;394;p15"/>
          <p:cNvSpPr txBox="1"/>
          <p:nvPr/>
        </p:nvSpPr>
        <p:spPr>
          <a:xfrm>
            <a:off x="395536" y="2996952"/>
            <a:ext cx="12605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4.4.1</a:t>
            </a:r>
            <a:endParaRPr/>
          </a:p>
        </p:txBody>
      </p:sp>
      <p:sp>
        <p:nvSpPr>
          <p:cNvPr id="395" name="Google Shape;395;p15"/>
          <p:cNvSpPr txBox="1"/>
          <p:nvPr/>
        </p:nvSpPr>
        <p:spPr>
          <a:xfrm>
            <a:off x="1802382" y="6496347"/>
            <a:ext cx="128137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4.4.2</a:t>
            </a:r>
            <a:endParaRPr/>
          </a:p>
        </p:txBody>
      </p:sp>
      <p:pic>
        <p:nvPicPr>
          <p:cNvPr id="396" name="Google Shape;396;p15"/>
          <p:cNvPicPr preferRelativeResize="0"/>
          <p:nvPr/>
        </p:nvPicPr>
        <p:blipFill rotWithShape="1">
          <a:blip r:embed="rId5">
            <a:alphaModFix/>
          </a:blip>
          <a:srcRect b="0" l="0" r="0" t="0"/>
          <a:stretch/>
        </p:blipFill>
        <p:spPr>
          <a:xfrm>
            <a:off x="4860032" y="2782670"/>
            <a:ext cx="4283968" cy="646330"/>
          </a:xfrm>
          <a:prstGeom prst="rect">
            <a:avLst/>
          </a:prstGeom>
          <a:noFill/>
          <a:ln>
            <a:noFill/>
          </a:ln>
        </p:spPr>
      </p:pic>
      <p:pic>
        <p:nvPicPr>
          <p:cNvPr id="397" name="Google Shape;397;p15"/>
          <p:cNvPicPr preferRelativeResize="0"/>
          <p:nvPr/>
        </p:nvPicPr>
        <p:blipFill rotWithShape="1">
          <a:blip r:embed="rId6">
            <a:alphaModFix/>
          </a:blip>
          <a:srcRect b="0" l="0" r="0" t="0"/>
          <a:stretch/>
        </p:blipFill>
        <p:spPr>
          <a:xfrm>
            <a:off x="4924876" y="3403471"/>
            <a:ext cx="3816424" cy="830957"/>
          </a:xfrm>
          <a:prstGeom prst="rect">
            <a:avLst/>
          </a:prstGeom>
          <a:noFill/>
          <a:ln>
            <a:noFill/>
          </a:ln>
        </p:spPr>
      </p:pic>
      <p:pic>
        <p:nvPicPr>
          <p:cNvPr id="398" name="Google Shape;398;p15"/>
          <p:cNvPicPr preferRelativeResize="0"/>
          <p:nvPr/>
        </p:nvPicPr>
        <p:blipFill rotWithShape="1">
          <a:blip r:embed="rId7">
            <a:alphaModFix/>
          </a:blip>
          <a:srcRect b="0" l="0" r="0" t="0"/>
          <a:stretch/>
        </p:blipFill>
        <p:spPr>
          <a:xfrm>
            <a:off x="5010759" y="4259957"/>
            <a:ext cx="4133850" cy="897234"/>
          </a:xfrm>
          <a:prstGeom prst="rect">
            <a:avLst/>
          </a:prstGeom>
          <a:noFill/>
          <a:ln>
            <a:noFill/>
          </a:ln>
        </p:spPr>
      </p:pic>
      <p:pic>
        <p:nvPicPr>
          <p:cNvPr id="399" name="Google Shape;399;p15"/>
          <p:cNvPicPr preferRelativeResize="0"/>
          <p:nvPr/>
        </p:nvPicPr>
        <p:blipFill rotWithShape="1">
          <a:blip r:embed="rId8">
            <a:alphaModFix/>
          </a:blip>
          <a:srcRect b="0" l="0" r="0" t="0"/>
          <a:stretch/>
        </p:blipFill>
        <p:spPr>
          <a:xfrm>
            <a:off x="5104896" y="5071790"/>
            <a:ext cx="3456384" cy="883841"/>
          </a:xfrm>
          <a:prstGeom prst="rect">
            <a:avLst/>
          </a:prstGeom>
          <a:noFill/>
          <a:ln>
            <a:noFill/>
          </a:ln>
        </p:spPr>
      </p:pic>
      <p:pic>
        <p:nvPicPr>
          <p:cNvPr id="400" name="Google Shape;400;p15"/>
          <p:cNvPicPr preferRelativeResize="0"/>
          <p:nvPr/>
        </p:nvPicPr>
        <p:blipFill rotWithShape="1">
          <a:blip r:embed="rId9">
            <a:alphaModFix/>
          </a:blip>
          <a:srcRect b="0" l="0" r="0" t="0"/>
          <a:stretch/>
        </p:blipFill>
        <p:spPr>
          <a:xfrm>
            <a:off x="5508104" y="5906889"/>
            <a:ext cx="2016224" cy="89723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9"/>
                                        </p:tgtEl>
                                        <p:attrNameLst>
                                          <p:attrName>style.visibility</p:attrName>
                                        </p:attrNameLst>
                                      </p:cBhvr>
                                      <p:to>
                                        <p:strVal val="visible"/>
                                      </p:to>
                                    </p:set>
                                    <p:anim calcmode="lin" valueType="num">
                                      <p:cBhvr additive="base">
                                        <p:cTn dur="500"/>
                                        <p:tgtEl>
                                          <p:spTgt spid="3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500"/>
                                        <p:tgtEl>
                                          <p:spTgt spid="3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2"/>
                                        </p:tgtEl>
                                        <p:attrNameLst>
                                          <p:attrName>style.visibility</p:attrName>
                                        </p:attrNameLst>
                                      </p:cBhvr>
                                      <p:to>
                                        <p:strVal val="visible"/>
                                      </p:to>
                                    </p:set>
                                    <p:anim calcmode="lin" valueType="num">
                                      <p:cBhvr additive="base">
                                        <p:cTn dur="500"/>
                                        <p:tgtEl>
                                          <p:spTgt spid="3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3"/>
                                        </p:tgtEl>
                                        <p:attrNameLst>
                                          <p:attrName>style.visibility</p:attrName>
                                        </p:attrNameLst>
                                      </p:cBhvr>
                                      <p:to>
                                        <p:strVal val="visible"/>
                                      </p:to>
                                    </p:set>
                                    <p:anim calcmode="lin" valueType="num">
                                      <p:cBhvr additive="base">
                                        <p:cTn dur="500"/>
                                        <p:tgtEl>
                                          <p:spTgt spid="3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7"/>
                                        </p:tgtEl>
                                        <p:attrNameLst>
                                          <p:attrName>style.visibility</p:attrName>
                                        </p:attrNameLst>
                                      </p:cBhvr>
                                      <p:to>
                                        <p:strVal val="visible"/>
                                      </p:to>
                                    </p:set>
                                    <p:anim calcmode="lin" valueType="num">
                                      <p:cBhvr additive="base">
                                        <p:cTn dur="500"/>
                                        <p:tgtEl>
                                          <p:spTgt spid="3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8"/>
                                        </p:tgtEl>
                                        <p:attrNameLst>
                                          <p:attrName>style.visibility</p:attrName>
                                        </p:attrNameLst>
                                      </p:cBhvr>
                                      <p:to>
                                        <p:strVal val="visible"/>
                                      </p:to>
                                    </p:set>
                                    <p:anim calcmode="lin" valueType="num">
                                      <p:cBhvr additive="base">
                                        <p:cTn dur="500"/>
                                        <p:tgtEl>
                                          <p:spTgt spid="3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9"/>
                                        </p:tgtEl>
                                        <p:attrNameLst>
                                          <p:attrName>style.visibility</p:attrName>
                                        </p:attrNameLst>
                                      </p:cBhvr>
                                      <p:to>
                                        <p:strVal val="visible"/>
                                      </p:to>
                                    </p:set>
                                    <p:anim calcmode="lin" valueType="num">
                                      <p:cBhvr additive="base">
                                        <p:cTn dur="500"/>
                                        <p:tgtEl>
                                          <p:spTgt spid="3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0"/>
                                        </p:tgtEl>
                                        <p:attrNameLst>
                                          <p:attrName>style.visibility</p:attrName>
                                        </p:attrNameLst>
                                      </p:cBhvr>
                                      <p:to>
                                        <p:strVal val="visible"/>
                                      </p:to>
                                    </p:set>
                                    <p:anim calcmode="lin" valueType="num">
                                      <p:cBhvr additive="base">
                                        <p:cTn dur="500"/>
                                        <p:tgtEl>
                                          <p:spTgt spid="4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6"/>
          <p:cNvSpPr txBox="1"/>
          <p:nvPr/>
        </p:nvSpPr>
        <p:spPr>
          <a:xfrm>
            <a:off x="54312" y="388261"/>
            <a:ext cx="9089688" cy="2585323"/>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4.4.1 </a:t>
            </a:r>
            <a:r>
              <a:rPr b="1" lang="id-ID" sz="1400">
                <a:solidFill>
                  <a:schemeClr val="dk1"/>
                </a:solidFill>
                <a:latin typeface="Constantia"/>
                <a:ea typeface="Constantia"/>
                <a:cs typeface="Constantia"/>
                <a:sym typeface="Constantia"/>
              </a:rPr>
              <a:t>RUMUS PANJANG BUSUR </a:t>
            </a:r>
            <a:r>
              <a:rPr lang="id-ID" sz="1800">
                <a:solidFill>
                  <a:schemeClr val="dk1"/>
                </a:solidFill>
                <a:latin typeface="Constantia"/>
                <a:ea typeface="Constantia"/>
                <a:cs typeface="Constantia"/>
                <a:sym typeface="Constantia"/>
              </a:rPr>
              <a:t>Jika f adl fungsi kontinu pd [a,b] maka Panjang busur L kurva y = f(x) dr x = a ke x = b didefinisikan</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Dg cara yg sama utk kurva yg dinyatakan dlm bentuk x = g(y) dg g kontinu pd [c,d]</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Panjang busur L dr y = c ke y = d didefinisikan</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pic>
        <p:nvPicPr>
          <p:cNvPr id="406" name="Google Shape;406;p16"/>
          <p:cNvPicPr preferRelativeResize="0"/>
          <p:nvPr/>
        </p:nvPicPr>
        <p:blipFill rotWithShape="1">
          <a:blip r:embed="rId3">
            <a:alphaModFix/>
          </a:blip>
          <a:srcRect b="0" l="0" r="0" t="0"/>
          <a:stretch/>
        </p:blipFill>
        <p:spPr>
          <a:xfrm>
            <a:off x="2361989" y="966040"/>
            <a:ext cx="3468968" cy="850472"/>
          </a:xfrm>
          <a:prstGeom prst="rect">
            <a:avLst/>
          </a:prstGeom>
          <a:noFill/>
          <a:ln>
            <a:noFill/>
          </a:ln>
          <a:effectLst>
            <a:outerShdw blurRad="292100" rotWithShape="0" algn="tl" dir="2700000" dist="139700">
              <a:srgbClr val="333333">
                <a:alpha val="64705"/>
              </a:srgbClr>
            </a:outerShdw>
          </a:effectLst>
        </p:spPr>
      </p:pic>
      <p:pic>
        <p:nvPicPr>
          <p:cNvPr id="407" name="Google Shape;407;p16"/>
          <p:cNvPicPr preferRelativeResize="0"/>
          <p:nvPr/>
        </p:nvPicPr>
        <p:blipFill rotWithShape="1">
          <a:blip r:embed="rId4">
            <a:alphaModFix/>
          </a:blip>
          <a:srcRect b="0" l="0" r="0" t="0"/>
          <a:stretch/>
        </p:blipFill>
        <p:spPr>
          <a:xfrm>
            <a:off x="2716931" y="2395610"/>
            <a:ext cx="3343275" cy="753318"/>
          </a:xfrm>
          <a:prstGeom prst="rect">
            <a:avLst/>
          </a:prstGeom>
          <a:noFill/>
          <a:ln>
            <a:noFill/>
          </a:ln>
          <a:effectLst>
            <a:outerShdw blurRad="292100" rotWithShape="0" algn="tl" dir="2700000" dist="139700">
              <a:srgbClr val="333333">
                <a:alpha val="64705"/>
              </a:srgbClr>
            </a:outerShdw>
          </a:effectLst>
        </p:spPr>
      </p:pic>
      <p:sp>
        <p:nvSpPr>
          <p:cNvPr id="408" name="Google Shape;408;p16"/>
          <p:cNvSpPr txBox="1"/>
          <p:nvPr/>
        </p:nvSpPr>
        <p:spPr>
          <a:xfrm>
            <a:off x="-25370" y="3212976"/>
            <a:ext cx="91150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4.4.1 </a:t>
            </a:r>
            <a:r>
              <a:rPr lang="id-ID" sz="1800">
                <a:solidFill>
                  <a:schemeClr val="dk1"/>
                </a:solidFill>
                <a:latin typeface="Constantia"/>
                <a:ea typeface="Constantia"/>
                <a:cs typeface="Constantia"/>
                <a:sym typeface="Constantia"/>
              </a:rPr>
              <a:t>Dapatkan panjang busur kurva  y = x³ʹ² dr (1,1) ke (2,2√2) dg menggunakan</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Kedua rumus di atas </a:t>
            </a:r>
            <a:endParaRPr/>
          </a:p>
        </p:txBody>
      </p:sp>
      <p:sp>
        <p:nvSpPr>
          <p:cNvPr id="409" name="Google Shape;409;p16"/>
          <p:cNvSpPr txBox="1"/>
          <p:nvPr/>
        </p:nvSpPr>
        <p:spPr>
          <a:xfrm>
            <a:off x="2195736" y="3573016"/>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410" name="Google Shape;410;p16"/>
          <p:cNvPicPr preferRelativeResize="0"/>
          <p:nvPr/>
        </p:nvPicPr>
        <p:blipFill rotWithShape="1">
          <a:blip r:embed="rId5">
            <a:alphaModFix/>
          </a:blip>
          <a:srcRect b="0" l="0" r="0" t="0"/>
          <a:stretch/>
        </p:blipFill>
        <p:spPr>
          <a:xfrm>
            <a:off x="14407" y="4062205"/>
            <a:ext cx="2977735" cy="2319123"/>
          </a:xfrm>
          <a:prstGeom prst="rect">
            <a:avLst/>
          </a:prstGeom>
          <a:noFill/>
          <a:ln>
            <a:noFill/>
          </a:ln>
        </p:spPr>
      </p:pic>
      <p:pic>
        <p:nvPicPr>
          <p:cNvPr id="411" name="Google Shape;411;p16"/>
          <p:cNvPicPr preferRelativeResize="0"/>
          <p:nvPr/>
        </p:nvPicPr>
        <p:blipFill rotWithShape="1">
          <a:blip r:embed="rId6">
            <a:alphaModFix/>
          </a:blip>
          <a:srcRect b="0" l="0" r="0" t="0"/>
          <a:stretch/>
        </p:blipFill>
        <p:spPr>
          <a:xfrm>
            <a:off x="3799418" y="3573015"/>
            <a:ext cx="1143000" cy="712296"/>
          </a:xfrm>
          <a:prstGeom prst="rect">
            <a:avLst/>
          </a:prstGeom>
          <a:noFill/>
          <a:ln>
            <a:noFill/>
          </a:ln>
        </p:spPr>
      </p:pic>
      <p:pic>
        <p:nvPicPr>
          <p:cNvPr id="412" name="Google Shape;412;p16"/>
          <p:cNvPicPr preferRelativeResize="0"/>
          <p:nvPr/>
        </p:nvPicPr>
        <p:blipFill rotWithShape="1">
          <a:blip r:embed="rId7">
            <a:alphaModFix/>
          </a:blip>
          <a:srcRect b="0" l="0" r="0" t="0"/>
          <a:stretch/>
        </p:blipFill>
        <p:spPr>
          <a:xfrm>
            <a:off x="3455835" y="4346379"/>
            <a:ext cx="2534841" cy="844286"/>
          </a:xfrm>
          <a:prstGeom prst="rect">
            <a:avLst/>
          </a:prstGeom>
          <a:noFill/>
          <a:ln>
            <a:noFill/>
          </a:ln>
        </p:spPr>
      </p:pic>
      <p:pic>
        <p:nvPicPr>
          <p:cNvPr id="413" name="Google Shape;413;p16"/>
          <p:cNvPicPr preferRelativeResize="0"/>
          <p:nvPr/>
        </p:nvPicPr>
        <p:blipFill rotWithShape="1">
          <a:blip r:embed="rId8">
            <a:alphaModFix/>
          </a:blip>
          <a:srcRect b="0" l="0" r="0" t="0"/>
          <a:stretch/>
        </p:blipFill>
        <p:spPr>
          <a:xfrm>
            <a:off x="6108542" y="4328229"/>
            <a:ext cx="1295400" cy="729853"/>
          </a:xfrm>
          <a:prstGeom prst="rect">
            <a:avLst/>
          </a:prstGeom>
          <a:noFill/>
          <a:ln>
            <a:noFill/>
          </a:ln>
        </p:spPr>
      </p:pic>
      <p:pic>
        <p:nvPicPr>
          <p:cNvPr id="414" name="Google Shape;414;p16"/>
          <p:cNvPicPr preferRelativeResize="0"/>
          <p:nvPr/>
        </p:nvPicPr>
        <p:blipFill rotWithShape="1">
          <a:blip r:embed="rId9">
            <a:alphaModFix/>
          </a:blip>
          <a:srcRect b="0" l="0" r="0" t="0"/>
          <a:stretch/>
        </p:blipFill>
        <p:spPr>
          <a:xfrm>
            <a:off x="6336332" y="3573015"/>
            <a:ext cx="2534841" cy="554959"/>
          </a:xfrm>
          <a:prstGeom prst="rect">
            <a:avLst/>
          </a:prstGeom>
          <a:noFill/>
          <a:ln>
            <a:noFill/>
          </a:ln>
        </p:spPr>
      </p:pic>
      <p:pic>
        <p:nvPicPr>
          <p:cNvPr id="415" name="Google Shape;415;p16"/>
          <p:cNvPicPr preferRelativeResize="0"/>
          <p:nvPr/>
        </p:nvPicPr>
        <p:blipFill rotWithShape="1">
          <a:blip r:embed="rId10">
            <a:alphaModFix/>
          </a:blip>
          <a:srcRect b="0" l="0" r="0" t="0"/>
          <a:stretch/>
        </p:blipFill>
        <p:spPr>
          <a:xfrm>
            <a:off x="7631732" y="4087691"/>
            <a:ext cx="1343025" cy="517377"/>
          </a:xfrm>
          <a:prstGeom prst="rect">
            <a:avLst/>
          </a:prstGeom>
          <a:noFill/>
          <a:ln>
            <a:noFill/>
          </a:ln>
        </p:spPr>
      </p:pic>
      <p:pic>
        <p:nvPicPr>
          <p:cNvPr id="416" name="Google Shape;416;p16"/>
          <p:cNvPicPr preferRelativeResize="0"/>
          <p:nvPr/>
        </p:nvPicPr>
        <p:blipFill rotWithShape="1">
          <a:blip r:embed="rId11">
            <a:alphaModFix/>
          </a:blip>
          <a:srcRect b="0" l="0" r="0" t="0"/>
          <a:stretch/>
        </p:blipFill>
        <p:spPr>
          <a:xfrm>
            <a:off x="7521809" y="4617594"/>
            <a:ext cx="1562869" cy="517377"/>
          </a:xfrm>
          <a:prstGeom prst="rect">
            <a:avLst/>
          </a:prstGeom>
          <a:noFill/>
          <a:ln>
            <a:noFill/>
          </a:ln>
        </p:spPr>
      </p:pic>
      <p:pic>
        <p:nvPicPr>
          <p:cNvPr id="417" name="Google Shape;417;p16"/>
          <p:cNvPicPr preferRelativeResize="0"/>
          <p:nvPr/>
        </p:nvPicPr>
        <p:blipFill rotWithShape="1">
          <a:blip r:embed="rId12">
            <a:alphaModFix/>
          </a:blip>
          <a:srcRect b="0" l="0" r="0" t="0"/>
          <a:stretch/>
        </p:blipFill>
        <p:spPr>
          <a:xfrm>
            <a:off x="3325103" y="5119511"/>
            <a:ext cx="1741652" cy="912438"/>
          </a:xfrm>
          <a:prstGeom prst="rect">
            <a:avLst/>
          </a:prstGeom>
          <a:noFill/>
          <a:ln>
            <a:noFill/>
          </a:ln>
        </p:spPr>
      </p:pic>
      <p:pic>
        <p:nvPicPr>
          <p:cNvPr id="418" name="Google Shape;418;p16"/>
          <p:cNvPicPr preferRelativeResize="0"/>
          <p:nvPr/>
        </p:nvPicPr>
        <p:blipFill rotWithShape="1">
          <a:blip r:embed="rId13">
            <a:alphaModFix/>
          </a:blip>
          <a:srcRect b="0" l="0" r="0" t="0"/>
          <a:stretch/>
        </p:blipFill>
        <p:spPr>
          <a:xfrm>
            <a:off x="5058956" y="5095187"/>
            <a:ext cx="1395412" cy="865607"/>
          </a:xfrm>
          <a:prstGeom prst="rect">
            <a:avLst/>
          </a:prstGeom>
          <a:noFill/>
          <a:ln>
            <a:noFill/>
          </a:ln>
        </p:spPr>
      </p:pic>
      <p:pic>
        <p:nvPicPr>
          <p:cNvPr id="419" name="Google Shape;419;p16"/>
          <p:cNvPicPr preferRelativeResize="0"/>
          <p:nvPr/>
        </p:nvPicPr>
        <p:blipFill rotWithShape="1">
          <a:blip r:embed="rId14">
            <a:alphaModFix/>
          </a:blip>
          <a:srcRect b="0" l="0" r="0" t="0"/>
          <a:stretch/>
        </p:blipFill>
        <p:spPr>
          <a:xfrm>
            <a:off x="6460948" y="5127499"/>
            <a:ext cx="2371725" cy="870111"/>
          </a:xfrm>
          <a:prstGeom prst="rect">
            <a:avLst/>
          </a:prstGeom>
          <a:noFill/>
          <a:ln>
            <a:noFill/>
          </a:ln>
        </p:spPr>
      </p:pic>
      <p:pic>
        <p:nvPicPr>
          <p:cNvPr id="420" name="Google Shape;420;p16"/>
          <p:cNvPicPr preferRelativeResize="0"/>
          <p:nvPr/>
        </p:nvPicPr>
        <p:blipFill rotWithShape="1">
          <a:blip r:embed="rId15">
            <a:alphaModFix/>
          </a:blip>
          <a:srcRect b="0" l="0" r="0" t="0"/>
          <a:stretch/>
        </p:blipFill>
        <p:spPr>
          <a:xfrm>
            <a:off x="6522228" y="5981492"/>
            <a:ext cx="2249164" cy="794872"/>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5"/>
                                        </p:tgtEl>
                                        <p:attrNameLst>
                                          <p:attrName>style.visibility</p:attrName>
                                        </p:attrNameLst>
                                      </p:cBhvr>
                                      <p:to>
                                        <p:strVal val="visible"/>
                                      </p:to>
                                    </p:set>
                                    <p:anim calcmode="lin" valueType="num">
                                      <p:cBhvr additive="base">
                                        <p:cTn dur="500"/>
                                        <p:tgtEl>
                                          <p:spTgt spid="4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8"/>
                                        </p:tgtEl>
                                        <p:attrNameLst>
                                          <p:attrName>style.visibility</p:attrName>
                                        </p:attrNameLst>
                                      </p:cBhvr>
                                      <p:to>
                                        <p:strVal val="visible"/>
                                      </p:to>
                                    </p:set>
                                    <p:anim calcmode="lin" valueType="num">
                                      <p:cBhvr additive="base">
                                        <p:cTn dur="500"/>
                                        <p:tgtEl>
                                          <p:spTgt spid="40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500"/>
                                        <p:tgtEl>
                                          <p:spTgt spid="4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1"/>
                                        </p:tgtEl>
                                        <p:attrNameLst>
                                          <p:attrName>style.visibility</p:attrName>
                                        </p:attrNameLst>
                                      </p:cBhvr>
                                      <p:to>
                                        <p:strVal val="visible"/>
                                      </p:to>
                                    </p:set>
                                    <p:anim calcmode="lin" valueType="num">
                                      <p:cBhvr additive="base">
                                        <p:cTn dur="500"/>
                                        <p:tgtEl>
                                          <p:spTgt spid="4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500"/>
                                        <p:tgtEl>
                                          <p:spTgt spid="4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500"/>
                                        <p:tgtEl>
                                          <p:spTgt spid="4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17"/>
          <p:cNvPicPr preferRelativeResize="0"/>
          <p:nvPr/>
        </p:nvPicPr>
        <p:blipFill rotWithShape="1">
          <a:blip r:embed="rId3">
            <a:alphaModFix/>
          </a:blip>
          <a:srcRect b="0" l="0" r="0" t="0"/>
          <a:stretch/>
        </p:blipFill>
        <p:spPr>
          <a:xfrm>
            <a:off x="4308765" y="28265"/>
            <a:ext cx="1512168" cy="703490"/>
          </a:xfrm>
          <a:prstGeom prst="rect">
            <a:avLst/>
          </a:prstGeom>
          <a:noFill/>
          <a:ln>
            <a:noFill/>
          </a:ln>
        </p:spPr>
      </p:pic>
      <p:sp>
        <p:nvSpPr>
          <p:cNvPr id="426" name="Google Shape;426;p17"/>
          <p:cNvSpPr txBox="1"/>
          <p:nvPr/>
        </p:nvSpPr>
        <p:spPr>
          <a:xfrm>
            <a:off x="55567" y="140784"/>
            <a:ext cx="2952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Rumus yang ke dua</a:t>
            </a:r>
            <a:endParaRPr/>
          </a:p>
        </p:txBody>
      </p:sp>
      <p:pic>
        <p:nvPicPr>
          <p:cNvPr id="427" name="Google Shape;427;p17"/>
          <p:cNvPicPr preferRelativeResize="0"/>
          <p:nvPr/>
        </p:nvPicPr>
        <p:blipFill rotWithShape="1">
          <a:blip r:embed="rId4">
            <a:alphaModFix/>
          </a:blip>
          <a:srcRect b="0" l="0" r="0" t="0"/>
          <a:stretch/>
        </p:blipFill>
        <p:spPr>
          <a:xfrm>
            <a:off x="5971822" y="85651"/>
            <a:ext cx="3096344" cy="526072"/>
          </a:xfrm>
          <a:prstGeom prst="rect">
            <a:avLst/>
          </a:prstGeom>
          <a:noFill/>
          <a:ln>
            <a:noFill/>
          </a:ln>
        </p:spPr>
      </p:pic>
      <p:pic>
        <p:nvPicPr>
          <p:cNvPr id="428" name="Google Shape;428;p17"/>
          <p:cNvPicPr preferRelativeResize="0"/>
          <p:nvPr/>
        </p:nvPicPr>
        <p:blipFill rotWithShape="1">
          <a:blip r:embed="rId5">
            <a:alphaModFix/>
          </a:blip>
          <a:srcRect b="0" l="0" r="0" t="0"/>
          <a:stretch/>
        </p:blipFill>
        <p:spPr>
          <a:xfrm>
            <a:off x="2730756" y="924506"/>
            <a:ext cx="2038961" cy="990510"/>
          </a:xfrm>
          <a:prstGeom prst="rect">
            <a:avLst/>
          </a:prstGeom>
          <a:noFill/>
          <a:ln>
            <a:noFill/>
          </a:ln>
        </p:spPr>
      </p:pic>
      <p:pic>
        <p:nvPicPr>
          <p:cNvPr id="429" name="Google Shape;429;p17"/>
          <p:cNvPicPr preferRelativeResize="0"/>
          <p:nvPr/>
        </p:nvPicPr>
        <p:blipFill rotWithShape="1">
          <a:blip r:embed="rId6">
            <a:alphaModFix/>
          </a:blip>
          <a:srcRect b="0" l="0" r="0" t="0"/>
          <a:stretch/>
        </p:blipFill>
        <p:spPr>
          <a:xfrm>
            <a:off x="4854960" y="1099319"/>
            <a:ext cx="2179435" cy="815525"/>
          </a:xfrm>
          <a:prstGeom prst="rect">
            <a:avLst/>
          </a:prstGeom>
          <a:noFill/>
          <a:ln>
            <a:noFill/>
          </a:ln>
        </p:spPr>
      </p:pic>
      <p:pic>
        <p:nvPicPr>
          <p:cNvPr id="430" name="Google Shape;430;p17"/>
          <p:cNvPicPr preferRelativeResize="0"/>
          <p:nvPr/>
        </p:nvPicPr>
        <p:blipFill rotWithShape="1">
          <a:blip r:embed="rId7">
            <a:alphaModFix/>
          </a:blip>
          <a:srcRect b="0" l="0" r="0" t="0"/>
          <a:stretch/>
        </p:blipFill>
        <p:spPr>
          <a:xfrm>
            <a:off x="7193615" y="781115"/>
            <a:ext cx="1511479" cy="428067"/>
          </a:xfrm>
          <a:prstGeom prst="rect">
            <a:avLst/>
          </a:prstGeom>
          <a:noFill/>
          <a:ln>
            <a:noFill/>
          </a:ln>
        </p:spPr>
      </p:pic>
      <p:pic>
        <p:nvPicPr>
          <p:cNvPr id="431" name="Google Shape;431;p17"/>
          <p:cNvPicPr preferRelativeResize="0"/>
          <p:nvPr/>
        </p:nvPicPr>
        <p:blipFill rotWithShape="1">
          <a:blip r:embed="rId8">
            <a:alphaModFix/>
          </a:blip>
          <a:srcRect b="0" l="0" r="0" t="0"/>
          <a:stretch/>
        </p:blipFill>
        <p:spPr>
          <a:xfrm>
            <a:off x="7204881" y="1337773"/>
            <a:ext cx="1844084" cy="443308"/>
          </a:xfrm>
          <a:prstGeom prst="rect">
            <a:avLst/>
          </a:prstGeom>
          <a:noFill/>
          <a:ln>
            <a:noFill/>
          </a:ln>
        </p:spPr>
      </p:pic>
      <p:pic>
        <p:nvPicPr>
          <p:cNvPr id="432" name="Google Shape;432;p17"/>
          <p:cNvPicPr preferRelativeResize="0"/>
          <p:nvPr/>
        </p:nvPicPr>
        <p:blipFill rotWithShape="1">
          <a:blip r:embed="rId9">
            <a:alphaModFix/>
          </a:blip>
          <a:srcRect b="0" l="0" r="0" t="0"/>
          <a:stretch/>
        </p:blipFill>
        <p:spPr>
          <a:xfrm>
            <a:off x="2887258" y="1981204"/>
            <a:ext cx="2486865" cy="928167"/>
          </a:xfrm>
          <a:prstGeom prst="rect">
            <a:avLst/>
          </a:prstGeom>
          <a:noFill/>
          <a:ln>
            <a:noFill/>
          </a:ln>
        </p:spPr>
      </p:pic>
      <p:pic>
        <p:nvPicPr>
          <p:cNvPr id="433" name="Google Shape;433;p17"/>
          <p:cNvPicPr preferRelativeResize="0"/>
          <p:nvPr/>
        </p:nvPicPr>
        <p:blipFill rotWithShape="1">
          <a:blip r:embed="rId10">
            <a:alphaModFix/>
          </a:blip>
          <a:srcRect b="0" l="0" r="0" t="0"/>
          <a:stretch/>
        </p:blipFill>
        <p:spPr>
          <a:xfrm>
            <a:off x="5333532" y="2063514"/>
            <a:ext cx="1309873" cy="845342"/>
          </a:xfrm>
          <a:prstGeom prst="rect">
            <a:avLst/>
          </a:prstGeom>
          <a:noFill/>
          <a:ln>
            <a:noFill/>
          </a:ln>
        </p:spPr>
      </p:pic>
      <p:pic>
        <p:nvPicPr>
          <p:cNvPr id="434" name="Google Shape;434;p17"/>
          <p:cNvPicPr preferRelativeResize="0"/>
          <p:nvPr/>
        </p:nvPicPr>
        <p:blipFill rotWithShape="1">
          <a:blip r:embed="rId11">
            <a:alphaModFix/>
          </a:blip>
          <a:srcRect b="0" l="0" r="0" t="0"/>
          <a:stretch/>
        </p:blipFill>
        <p:spPr>
          <a:xfrm>
            <a:off x="6737988" y="2078421"/>
            <a:ext cx="2008690" cy="815525"/>
          </a:xfrm>
          <a:prstGeom prst="rect">
            <a:avLst/>
          </a:prstGeom>
          <a:noFill/>
          <a:ln>
            <a:noFill/>
          </a:ln>
        </p:spPr>
      </p:pic>
      <p:pic>
        <p:nvPicPr>
          <p:cNvPr id="435" name="Google Shape;435;p17"/>
          <p:cNvPicPr preferRelativeResize="0"/>
          <p:nvPr/>
        </p:nvPicPr>
        <p:blipFill rotWithShape="1">
          <a:blip r:embed="rId12">
            <a:alphaModFix/>
          </a:blip>
          <a:srcRect b="0" l="0" r="0" t="0"/>
          <a:stretch/>
        </p:blipFill>
        <p:spPr>
          <a:xfrm>
            <a:off x="6453856" y="2746876"/>
            <a:ext cx="2698062" cy="1284501"/>
          </a:xfrm>
          <a:prstGeom prst="rect">
            <a:avLst/>
          </a:prstGeom>
          <a:noFill/>
          <a:ln>
            <a:noFill/>
          </a:ln>
        </p:spPr>
      </p:pic>
      <p:pic>
        <p:nvPicPr>
          <p:cNvPr id="436" name="Google Shape;436;p17"/>
          <p:cNvPicPr preferRelativeResize="0"/>
          <p:nvPr/>
        </p:nvPicPr>
        <p:blipFill rotWithShape="1">
          <a:blip r:embed="rId13">
            <a:alphaModFix/>
          </a:blip>
          <a:srcRect b="0" l="0" r="0" t="0"/>
          <a:stretch/>
        </p:blipFill>
        <p:spPr>
          <a:xfrm>
            <a:off x="103625" y="719380"/>
            <a:ext cx="2586520" cy="23227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gtEl>
                                        <p:attrNameLst>
                                          <p:attrName>style.visibility</p:attrName>
                                        </p:attrNameLst>
                                      </p:cBhvr>
                                      <p:to>
                                        <p:strVal val="visible"/>
                                      </p:to>
                                    </p:set>
                                    <p:anim calcmode="lin" valueType="num">
                                      <p:cBhvr additive="base">
                                        <p:cTn dur="500"/>
                                        <p:tgtEl>
                                          <p:spTgt spid="4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8"/>
          <p:cNvSpPr txBox="1"/>
          <p:nvPr/>
        </p:nvSpPr>
        <p:spPr>
          <a:xfrm>
            <a:off x="0" y="836712"/>
            <a:ext cx="414876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rgbClr val="0070C0"/>
                </a:solidFill>
                <a:latin typeface="Constantia"/>
                <a:ea typeface="Constantia"/>
                <a:cs typeface="Constantia"/>
                <a:sym typeface="Constantia"/>
              </a:rPr>
              <a:t>4.5 Luas Permukaan Benda Putar</a:t>
            </a:r>
            <a:endParaRPr/>
          </a:p>
        </p:txBody>
      </p:sp>
      <p:sp>
        <p:nvSpPr>
          <p:cNvPr id="442" name="Google Shape;442;p18"/>
          <p:cNvSpPr txBox="1"/>
          <p:nvPr/>
        </p:nvSpPr>
        <p:spPr>
          <a:xfrm>
            <a:off x="0" y="1268760"/>
            <a:ext cx="33726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DEFINISI LUAS PERMUKAAN</a:t>
            </a:r>
            <a:endParaRPr/>
          </a:p>
        </p:txBody>
      </p:sp>
      <p:pic>
        <p:nvPicPr>
          <p:cNvPr id="443" name="Google Shape;443;p18"/>
          <p:cNvPicPr preferRelativeResize="0"/>
          <p:nvPr/>
        </p:nvPicPr>
        <p:blipFill rotWithShape="1">
          <a:blip r:embed="rId3">
            <a:alphaModFix/>
          </a:blip>
          <a:srcRect b="0" l="0" r="0" t="0"/>
          <a:stretch/>
        </p:blipFill>
        <p:spPr>
          <a:xfrm>
            <a:off x="0" y="1628800"/>
            <a:ext cx="1952625" cy="2762250"/>
          </a:xfrm>
          <a:prstGeom prst="rect">
            <a:avLst/>
          </a:prstGeom>
          <a:noFill/>
          <a:ln>
            <a:noFill/>
          </a:ln>
        </p:spPr>
      </p:pic>
      <p:pic>
        <p:nvPicPr>
          <p:cNvPr id="444" name="Google Shape;444;p18"/>
          <p:cNvPicPr preferRelativeResize="0"/>
          <p:nvPr/>
        </p:nvPicPr>
        <p:blipFill rotWithShape="1">
          <a:blip r:embed="rId4">
            <a:alphaModFix/>
          </a:blip>
          <a:srcRect b="0" l="0" r="0" t="0"/>
          <a:stretch/>
        </p:blipFill>
        <p:spPr>
          <a:xfrm>
            <a:off x="2195736" y="1700808"/>
            <a:ext cx="4248150" cy="1981200"/>
          </a:xfrm>
          <a:prstGeom prst="rect">
            <a:avLst/>
          </a:prstGeom>
          <a:noFill/>
          <a:ln>
            <a:noFill/>
          </a:ln>
        </p:spPr>
      </p:pic>
      <p:pic>
        <p:nvPicPr>
          <p:cNvPr id="445" name="Google Shape;445;p18"/>
          <p:cNvPicPr preferRelativeResize="0"/>
          <p:nvPr/>
        </p:nvPicPr>
        <p:blipFill rotWithShape="1">
          <a:blip r:embed="rId5">
            <a:alphaModFix/>
          </a:blip>
          <a:srcRect b="0" l="0" r="0" t="0"/>
          <a:stretch/>
        </p:blipFill>
        <p:spPr>
          <a:xfrm>
            <a:off x="6732240" y="1124744"/>
            <a:ext cx="1800225" cy="1190625"/>
          </a:xfrm>
          <a:prstGeom prst="rect">
            <a:avLst/>
          </a:prstGeom>
          <a:noFill/>
          <a:ln>
            <a:noFill/>
          </a:ln>
        </p:spPr>
      </p:pic>
      <p:pic>
        <p:nvPicPr>
          <p:cNvPr id="446" name="Google Shape;446;p18"/>
          <p:cNvPicPr preferRelativeResize="0"/>
          <p:nvPr/>
        </p:nvPicPr>
        <p:blipFill rotWithShape="1">
          <a:blip r:embed="rId6">
            <a:alphaModFix/>
          </a:blip>
          <a:srcRect b="0" l="0" r="0" t="0"/>
          <a:stretch/>
        </p:blipFill>
        <p:spPr>
          <a:xfrm>
            <a:off x="6948264" y="2708920"/>
            <a:ext cx="1628775" cy="2324100"/>
          </a:xfrm>
          <a:prstGeom prst="rect">
            <a:avLst/>
          </a:prstGeom>
          <a:noFill/>
          <a:ln>
            <a:noFill/>
          </a:ln>
        </p:spPr>
      </p:pic>
      <p:sp>
        <p:nvSpPr>
          <p:cNvPr id="447" name="Google Shape;447;p18"/>
          <p:cNvSpPr txBox="1"/>
          <p:nvPr/>
        </p:nvSpPr>
        <p:spPr>
          <a:xfrm>
            <a:off x="179512" y="4365104"/>
            <a:ext cx="12493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4.5.1</a:t>
            </a:r>
            <a:endParaRPr/>
          </a:p>
        </p:txBody>
      </p:sp>
      <p:sp>
        <p:nvSpPr>
          <p:cNvPr id="448" name="Google Shape;448;p18"/>
          <p:cNvSpPr txBox="1"/>
          <p:nvPr/>
        </p:nvSpPr>
        <p:spPr>
          <a:xfrm>
            <a:off x="3707904" y="3645024"/>
            <a:ext cx="12701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4.5.2</a:t>
            </a:r>
            <a:endParaRPr/>
          </a:p>
        </p:txBody>
      </p:sp>
      <p:sp>
        <p:nvSpPr>
          <p:cNvPr id="449" name="Google Shape;449;p18"/>
          <p:cNvSpPr txBox="1"/>
          <p:nvPr/>
        </p:nvSpPr>
        <p:spPr>
          <a:xfrm>
            <a:off x="7236296" y="2348880"/>
            <a:ext cx="12653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4.5.3</a:t>
            </a:r>
            <a:endParaRPr/>
          </a:p>
        </p:txBody>
      </p:sp>
      <p:sp>
        <p:nvSpPr>
          <p:cNvPr id="450" name="Google Shape;450;p18"/>
          <p:cNvSpPr txBox="1"/>
          <p:nvPr/>
        </p:nvSpPr>
        <p:spPr>
          <a:xfrm>
            <a:off x="7308304" y="5085184"/>
            <a:ext cx="12781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4.5.4</a:t>
            </a:r>
            <a:endParaRPr/>
          </a:p>
        </p:txBody>
      </p:sp>
      <p:pic>
        <p:nvPicPr>
          <p:cNvPr id="451" name="Google Shape;451;p18"/>
          <p:cNvPicPr preferRelativeResize="0"/>
          <p:nvPr/>
        </p:nvPicPr>
        <p:blipFill rotWithShape="1">
          <a:blip r:embed="rId7">
            <a:alphaModFix/>
          </a:blip>
          <a:srcRect b="0" l="0" r="0" t="0"/>
          <a:stretch/>
        </p:blipFill>
        <p:spPr>
          <a:xfrm>
            <a:off x="0" y="4869160"/>
            <a:ext cx="3504878" cy="648841"/>
          </a:xfrm>
          <a:prstGeom prst="rect">
            <a:avLst/>
          </a:prstGeom>
          <a:noFill/>
          <a:ln>
            <a:noFill/>
          </a:ln>
        </p:spPr>
      </p:pic>
      <p:pic>
        <p:nvPicPr>
          <p:cNvPr id="452" name="Google Shape;452;p18"/>
          <p:cNvPicPr preferRelativeResize="0"/>
          <p:nvPr/>
        </p:nvPicPr>
        <p:blipFill rotWithShape="1">
          <a:blip r:embed="rId8">
            <a:alphaModFix/>
          </a:blip>
          <a:srcRect b="0" l="0" r="0" t="0"/>
          <a:stretch/>
        </p:blipFill>
        <p:spPr>
          <a:xfrm>
            <a:off x="3635896" y="4797152"/>
            <a:ext cx="2520280" cy="749424"/>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500"/>
                                        <p:tgtEl>
                                          <p:spTgt spid="4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2"/>
                                        </p:tgtEl>
                                        <p:attrNameLst>
                                          <p:attrName>style.visibility</p:attrName>
                                        </p:attrNameLst>
                                      </p:cBhvr>
                                      <p:to>
                                        <p:strVal val="visible"/>
                                      </p:to>
                                    </p:set>
                                    <p:anim calcmode="lin" valueType="num">
                                      <p:cBhvr additive="base">
                                        <p:cTn dur="500"/>
                                        <p:tgtEl>
                                          <p:spTgt spid="4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3"/>
                                        </p:tgtEl>
                                        <p:attrNameLst>
                                          <p:attrName>style.visibility</p:attrName>
                                        </p:attrNameLst>
                                      </p:cBhvr>
                                      <p:to>
                                        <p:strVal val="visible"/>
                                      </p:to>
                                    </p:set>
                                    <p:anim calcmode="lin" valueType="num">
                                      <p:cBhvr additive="base">
                                        <p:cTn dur="500"/>
                                        <p:tgtEl>
                                          <p:spTgt spid="4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4"/>
                                        </p:tgtEl>
                                        <p:attrNameLst>
                                          <p:attrName>style.visibility</p:attrName>
                                        </p:attrNameLst>
                                      </p:cBhvr>
                                      <p:to>
                                        <p:strVal val="visible"/>
                                      </p:to>
                                    </p:set>
                                    <p:anim calcmode="lin" valueType="num">
                                      <p:cBhvr additive="base">
                                        <p:cTn dur="500"/>
                                        <p:tgtEl>
                                          <p:spTgt spid="4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5"/>
                                        </p:tgtEl>
                                        <p:attrNameLst>
                                          <p:attrName>style.visibility</p:attrName>
                                        </p:attrNameLst>
                                      </p:cBhvr>
                                      <p:to>
                                        <p:strVal val="visible"/>
                                      </p:to>
                                    </p:set>
                                    <p:anim calcmode="lin" valueType="num">
                                      <p:cBhvr additive="base">
                                        <p:cTn dur="500"/>
                                        <p:tgtEl>
                                          <p:spTgt spid="4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6"/>
                                        </p:tgtEl>
                                        <p:attrNameLst>
                                          <p:attrName>style.visibility</p:attrName>
                                        </p:attrNameLst>
                                      </p:cBhvr>
                                      <p:to>
                                        <p:strVal val="visible"/>
                                      </p:to>
                                    </p:set>
                                    <p:anim calcmode="lin" valueType="num">
                                      <p:cBhvr additive="base">
                                        <p:cTn dur="500"/>
                                        <p:tgtEl>
                                          <p:spTgt spid="4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1"/>
                                        </p:tgtEl>
                                        <p:attrNameLst>
                                          <p:attrName>style.visibility</p:attrName>
                                        </p:attrNameLst>
                                      </p:cBhvr>
                                      <p:to>
                                        <p:strVal val="visible"/>
                                      </p:to>
                                    </p:set>
                                    <p:anim calcmode="lin" valueType="num">
                                      <p:cBhvr additive="base">
                                        <p:cTn dur="500"/>
                                        <p:tgtEl>
                                          <p:spTgt spid="4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2"/>
                                        </p:tgtEl>
                                        <p:attrNameLst>
                                          <p:attrName>style.visibility</p:attrName>
                                        </p:attrNameLst>
                                      </p:cBhvr>
                                      <p:to>
                                        <p:strVal val="visible"/>
                                      </p:to>
                                    </p:set>
                                    <p:anim calcmode="lin" valueType="num">
                                      <p:cBhvr additive="base">
                                        <p:cTn dur="500"/>
                                        <p:tgtEl>
                                          <p:spTgt spid="4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9"/>
          <p:cNvSpPr/>
          <p:nvPr/>
        </p:nvSpPr>
        <p:spPr>
          <a:xfrm>
            <a:off x="0" y="243609"/>
            <a:ext cx="9143999" cy="2862322"/>
          </a:xfrm>
          <a:prstGeom prst="rect">
            <a:avLst/>
          </a:prstGeom>
          <a:solidFill>
            <a:srgbClr val="CC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4.4.1 </a:t>
            </a:r>
            <a:r>
              <a:rPr b="1" lang="id-ID" sz="1400">
                <a:solidFill>
                  <a:srgbClr val="FFC000"/>
                </a:solidFill>
                <a:latin typeface="Constantia"/>
                <a:ea typeface="Constantia"/>
                <a:cs typeface="Constantia"/>
                <a:sym typeface="Constantia"/>
              </a:rPr>
              <a:t>RUMUS  LUAS PERMUKAAN </a:t>
            </a:r>
            <a:r>
              <a:rPr lang="id-ID" sz="1800">
                <a:solidFill>
                  <a:schemeClr val="dk1"/>
                </a:solidFill>
                <a:latin typeface="Constantia"/>
                <a:ea typeface="Constantia"/>
                <a:cs typeface="Constantia"/>
                <a:sym typeface="Constantia"/>
              </a:rPr>
              <a:t>Jika f adl fungsi kontinu tak negatif pd [a,b] ,maka Luas permukaan S yg diperoleh dr perputaran bag. kurva y = f(x) antara  x = a ke x = b thd sb x adl :</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utk kurva yg dinyatakan dlm bentuk x = g(y) dg g(y) kontinu pd [c,d] dan  g(y) ≥0,utk c ≤ y ≤ d.Luas permukaan S yg diperoleh dr perputaran bag. Kurvay =  c sampai y =d thd sb y diberikan oleh :</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pic>
        <p:nvPicPr>
          <p:cNvPr id="458" name="Google Shape;458;p19"/>
          <p:cNvPicPr preferRelativeResize="0"/>
          <p:nvPr/>
        </p:nvPicPr>
        <p:blipFill rotWithShape="1">
          <a:blip r:embed="rId3">
            <a:alphaModFix/>
          </a:blip>
          <a:srcRect b="0" l="0" r="0" t="0"/>
          <a:stretch/>
        </p:blipFill>
        <p:spPr>
          <a:xfrm>
            <a:off x="2197090" y="815817"/>
            <a:ext cx="4029075" cy="778132"/>
          </a:xfrm>
          <a:prstGeom prst="rect">
            <a:avLst/>
          </a:prstGeom>
          <a:noFill/>
          <a:ln>
            <a:noFill/>
          </a:ln>
          <a:effectLst>
            <a:outerShdw blurRad="292100" rotWithShape="0" algn="tl" dir="2700000" dist="139700">
              <a:srgbClr val="333333">
                <a:alpha val="64705"/>
              </a:srgbClr>
            </a:outerShdw>
          </a:effectLst>
        </p:spPr>
      </p:pic>
      <p:pic>
        <p:nvPicPr>
          <p:cNvPr id="459" name="Google Shape;459;p19"/>
          <p:cNvPicPr preferRelativeResize="0"/>
          <p:nvPr/>
        </p:nvPicPr>
        <p:blipFill rotWithShape="1">
          <a:blip r:embed="rId4">
            <a:alphaModFix/>
          </a:blip>
          <a:srcRect b="0" l="0" r="0" t="0"/>
          <a:stretch/>
        </p:blipFill>
        <p:spPr>
          <a:xfrm>
            <a:off x="2404255" y="2218607"/>
            <a:ext cx="4019550" cy="878356"/>
          </a:xfrm>
          <a:prstGeom prst="rect">
            <a:avLst/>
          </a:prstGeom>
          <a:noFill/>
          <a:ln>
            <a:noFill/>
          </a:ln>
          <a:effectLst>
            <a:outerShdw blurRad="292100" rotWithShape="0" algn="tl" dir="2700000" dist="139700">
              <a:srgbClr val="333333">
                <a:alpha val="64705"/>
              </a:srgbClr>
            </a:outerShdw>
          </a:effectLst>
        </p:spPr>
      </p:pic>
      <p:sp>
        <p:nvSpPr>
          <p:cNvPr id="460" name="Google Shape;460;p19"/>
          <p:cNvSpPr txBox="1"/>
          <p:nvPr/>
        </p:nvSpPr>
        <p:spPr>
          <a:xfrm>
            <a:off x="26479" y="3296462"/>
            <a:ext cx="84519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4.5.1 </a:t>
            </a:r>
            <a:r>
              <a:rPr lang="id-ID" sz="1800">
                <a:solidFill>
                  <a:schemeClr val="dk1"/>
                </a:solidFill>
                <a:latin typeface="Constantia"/>
                <a:ea typeface="Constantia"/>
                <a:cs typeface="Constantia"/>
                <a:sym typeface="Constantia"/>
              </a:rPr>
              <a:t>Tentukan luas permukaan yg di bentuk oleh perputaran kurva y = x³</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0 ≤ x ≤ 1 thd sb x</a:t>
            </a:r>
            <a:endParaRPr/>
          </a:p>
        </p:txBody>
      </p:sp>
      <p:pic>
        <p:nvPicPr>
          <p:cNvPr id="461" name="Google Shape;461;p19"/>
          <p:cNvPicPr preferRelativeResize="0"/>
          <p:nvPr/>
        </p:nvPicPr>
        <p:blipFill rotWithShape="1">
          <a:blip r:embed="rId5">
            <a:alphaModFix/>
          </a:blip>
          <a:srcRect b="0" l="0" r="0" t="0"/>
          <a:stretch/>
        </p:blipFill>
        <p:spPr>
          <a:xfrm>
            <a:off x="0" y="4149080"/>
            <a:ext cx="2915816" cy="2438400"/>
          </a:xfrm>
          <a:prstGeom prst="rect">
            <a:avLst/>
          </a:prstGeom>
          <a:noFill/>
          <a:ln>
            <a:noFill/>
          </a:ln>
        </p:spPr>
      </p:pic>
      <p:sp>
        <p:nvSpPr>
          <p:cNvPr id="462" name="Google Shape;462;p19"/>
          <p:cNvSpPr txBox="1"/>
          <p:nvPr/>
        </p:nvSpPr>
        <p:spPr>
          <a:xfrm>
            <a:off x="2047875" y="3795002"/>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463" name="Google Shape;463;p19"/>
          <p:cNvPicPr preferRelativeResize="0"/>
          <p:nvPr/>
        </p:nvPicPr>
        <p:blipFill rotWithShape="1">
          <a:blip r:embed="rId6">
            <a:alphaModFix/>
          </a:blip>
          <a:srcRect b="0" l="0" r="0" t="0"/>
          <a:stretch/>
        </p:blipFill>
        <p:spPr>
          <a:xfrm>
            <a:off x="2742959" y="4112046"/>
            <a:ext cx="2376264" cy="884104"/>
          </a:xfrm>
          <a:prstGeom prst="rect">
            <a:avLst/>
          </a:prstGeom>
          <a:noFill/>
          <a:ln>
            <a:noFill/>
          </a:ln>
        </p:spPr>
      </p:pic>
      <p:pic>
        <p:nvPicPr>
          <p:cNvPr id="464" name="Google Shape;464;p19"/>
          <p:cNvPicPr preferRelativeResize="0"/>
          <p:nvPr/>
        </p:nvPicPr>
        <p:blipFill rotWithShape="1">
          <a:blip r:embed="rId7">
            <a:alphaModFix/>
          </a:blip>
          <a:srcRect b="0" l="0" r="0" t="0"/>
          <a:stretch/>
        </p:blipFill>
        <p:spPr>
          <a:xfrm>
            <a:off x="5142687" y="4088817"/>
            <a:ext cx="1790700" cy="826954"/>
          </a:xfrm>
          <a:prstGeom prst="rect">
            <a:avLst/>
          </a:prstGeom>
          <a:noFill/>
          <a:ln>
            <a:noFill/>
          </a:ln>
        </p:spPr>
      </p:pic>
      <p:pic>
        <p:nvPicPr>
          <p:cNvPr id="465" name="Google Shape;465;p19"/>
          <p:cNvPicPr preferRelativeResize="0"/>
          <p:nvPr/>
        </p:nvPicPr>
        <p:blipFill rotWithShape="1">
          <a:blip r:embed="rId8">
            <a:alphaModFix/>
          </a:blip>
          <a:srcRect b="0" l="0" r="0" t="0"/>
          <a:stretch/>
        </p:blipFill>
        <p:spPr>
          <a:xfrm>
            <a:off x="6956851" y="4230933"/>
            <a:ext cx="1781175" cy="646330"/>
          </a:xfrm>
          <a:prstGeom prst="rect">
            <a:avLst/>
          </a:prstGeom>
          <a:noFill/>
          <a:ln>
            <a:noFill/>
          </a:ln>
        </p:spPr>
      </p:pic>
      <p:pic>
        <p:nvPicPr>
          <p:cNvPr id="466" name="Google Shape;466;p19"/>
          <p:cNvPicPr preferRelativeResize="0"/>
          <p:nvPr/>
        </p:nvPicPr>
        <p:blipFill rotWithShape="1">
          <a:blip r:embed="rId9">
            <a:alphaModFix/>
          </a:blip>
          <a:srcRect b="0" l="0" r="0" t="0"/>
          <a:stretch/>
        </p:blipFill>
        <p:spPr>
          <a:xfrm>
            <a:off x="7092686" y="4877263"/>
            <a:ext cx="1668804" cy="754857"/>
          </a:xfrm>
          <a:prstGeom prst="rect">
            <a:avLst/>
          </a:prstGeom>
          <a:noFill/>
          <a:ln>
            <a:noFill/>
          </a:ln>
        </p:spPr>
      </p:pic>
      <p:pic>
        <p:nvPicPr>
          <p:cNvPr id="467" name="Google Shape;467;p19"/>
          <p:cNvPicPr preferRelativeResize="0"/>
          <p:nvPr/>
        </p:nvPicPr>
        <p:blipFill rotWithShape="1">
          <a:blip r:embed="rId10">
            <a:alphaModFix/>
          </a:blip>
          <a:srcRect b="0" l="0" r="0" t="0"/>
          <a:stretch/>
        </p:blipFill>
        <p:spPr>
          <a:xfrm>
            <a:off x="3295678" y="5002585"/>
            <a:ext cx="1451320" cy="1006144"/>
          </a:xfrm>
          <a:prstGeom prst="rect">
            <a:avLst/>
          </a:prstGeom>
          <a:noFill/>
          <a:ln>
            <a:noFill/>
          </a:ln>
        </p:spPr>
      </p:pic>
      <p:pic>
        <p:nvPicPr>
          <p:cNvPr id="468" name="Google Shape;468;p19"/>
          <p:cNvPicPr preferRelativeResize="0"/>
          <p:nvPr/>
        </p:nvPicPr>
        <p:blipFill rotWithShape="1">
          <a:blip r:embed="rId11">
            <a:alphaModFix/>
          </a:blip>
          <a:srcRect b="0" l="0" r="0" t="0"/>
          <a:stretch/>
        </p:blipFill>
        <p:spPr>
          <a:xfrm>
            <a:off x="5276769" y="4996150"/>
            <a:ext cx="1639719" cy="908970"/>
          </a:xfrm>
          <a:prstGeom prst="rect">
            <a:avLst/>
          </a:prstGeom>
          <a:noFill/>
          <a:ln>
            <a:noFill/>
          </a:ln>
        </p:spPr>
      </p:pic>
      <p:pic>
        <p:nvPicPr>
          <p:cNvPr id="469" name="Google Shape;469;p19"/>
          <p:cNvPicPr preferRelativeResize="0"/>
          <p:nvPr/>
        </p:nvPicPr>
        <p:blipFill rotWithShape="1">
          <a:blip r:embed="rId12">
            <a:alphaModFix/>
          </a:blip>
          <a:srcRect b="0" l="0" r="0" t="0"/>
          <a:stretch/>
        </p:blipFill>
        <p:spPr>
          <a:xfrm>
            <a:off x="5276769" y="5901055"/>
            <a:ext cx="2391575" cy="826954"/>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57"/>
                                        </p:tgtEl>
                                        <p:attrNameLst>
                                          <p:attrName>style.visibility</p:attrName>
                                        </p:attrNameLst>
                                      </p:cBhvr>
                                      <p:to>
                                        <p:strVal val="visible"/>
                                      </p:to>
                                    </p:set>
                                    <p:anim calcmode="lin" valueType="num">
                                      <p:cBhvr additive="base">
                                        <p:cTn dur="500"/>
                                        <p:tgtEl>
                                          <p:spTgt spid="4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500"/>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0"/>
                                        </p:tgtEl>
                                        <p:attrNameLst>
                                          <p:attrName>style.visibility</p:attrName>
                                        </p:attrNameLst>
                                      </p:cBhvr>
                                      <p:to>
                                        <p:strVal val="visible"/>
                                      </p:to>
                                    </p:set>
                                    <p:anim calcmode="lin" valueType="num">
                                      <p:cBhvr additive="base">
                                        <p:cTn dur="500"/>
                                        <p:tgtEl>
                                          <p:spTgt spid="4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2"/>
                                        </p:tgtEl>
                                        <p:attrNameLst>
                                          <p:attrName>style.visibility</p:attrName>
                                        </p:attrNameLst>
                                      </p:cBhvr>
                                      <p:to>
                                        <p:strVal val="visible"/>
                                      </p:to>
                                    </p:set>
                                    <p:anim calcmode="lin" valueType="num">
                                      <p:cBhvr additive="base">
                                        <p:cTn dur="500"/>
                                        <p:tgtEl>
                                          <p:spTgt spid="4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3"/>
                                        </p:tgtEl>
                                        <p:attrNameLst>
                                          <p:attrName>style.visibility</p:attrName>
                                        </p:attrNameLst>
                                      </p:cBhvr>
                                      <p:to>
                                        <p:strVal val="visible"/>
                                      </p:to>
                                    </p:set>
                                    <p:anim calcmode="lin" valueType="num">
                                      <p:cBhvr additive="base">
                                        <p:cTn dur="500"/>
                                        <p:tgtEl>
                                          <p:spTgt spid="4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500"/>
                                        <p:tgtEl>
                                          <p:spTgt spid="4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5"/>
                                        </p:tgtEl>
                                        <p:attrNameLst>
                                          <p:attrName>style.visibility</p:attrName>
                                        </p:attrNameLst>
                                      </p:cBhvr>
                                      <p:to>
                                        <p:strVal val="visible"/>
                                      </p:to>
                                    </p:set>
                                    <p:anim calcmode="lin" valueType="num">
                                      <p:cBhvr additive="base">
                                        <p:cTn dur="500"/>
                                        <p:tgtEl>
                                          <p:spTgt spid="4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500"/>
                                        <p:tgtEl>
                                          <p:spTgt spid="4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
          <p:cNvPicPr preferRelativeResize="0"/>
          <p:nvPr/>
        </p:nvPicPr>
        <p:blipFill rotWithShape="1">
          <a:blip r:embed="rId3">
            <a:alphaModFix/>
          </a:blip>
          <a:srcRect b="0" l="0" r="0" t="0"/>
          <a:stretch/>
        </p:blipFill>
        <p:spPr>
          <a:xfrm>
            <a:off x="-18972" y="0"/>
            <a:ext cx="7975347" cy="1725170"/>
          </a:xfrm>
          <a:prstGeom prst="rect">
            <a:avLst/>
          </a:prstGeom>
          <a:noFill/>
          <a:ln>
            <a:noFill/>
          </a:ln>
        </p:spPr>
      </p:pic>
      <p:sp>
        <p:nvSpPr>
          <p:cNvPr id="118" name="Google Shape;118;p2"/>
          <p:cNvSpPr txBox="1"/>
          <p:nvPr/>
        </p:nvSpPr>
        <p:spPr>
          <a:xfrm>
            <a:off x="3196514" y="1779996"/>
            <a:ext cx="1343766" cy="307777"/>
          </a:xfrm>
          <a:prstGeom prst="rect">
            <a:avLst/>
          </a:prstGeom>
          <a:solidFill>
            <a:srgbClr val="66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2060"/>
                </a:solidFill>
                <a:latin typeface="Constantia"/>
                <a:ea typeface="Constantia"/>
                <a:cs typeface="Constantia"/>
                <a:sym typeface="Constantia"/>
              </a:rPr>
              <a:t>Batas bag.kiri</a:t>
            </a:r>
            <a:endParaRPr/>
          </a:p>
        </p:txBody>
      </p:sp>
      <p:sp>
        <p:nvSpPr>
          <p:cNvPr id="119" name="Google Shape;119;p2"/>
          <p:cNvSpPr txBox="1"/>
          <p:nvPr/>
        </p:nvSpPr>
        <p:spPr>
          <a:xfrm>
            <a:off x="5826789" y="1725170"/>
            <a:ext cx="1569789" cy="307777"/>
          </a:xfrm>
          <a:prstGeom prst="rect">
            <a:avLst/>
          </a:prstGeom>
          <a:solidFill>
            <a:srgbClr val="CC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2060"/>
                </a:solidFill>
                <a:latin typeface="Constantia"/>
                <a:ea typeface="Constantia"/>
                <a:cs typeface="Constantia"/>
                <a:sym typeface="Constantia"/>
              </a:rPr>
              <a:t>Batas bag.kanan</a:t>
            </a:r>
            <a:endParaRPr/>
          </a:p>
        </p:txBody>
      </p:sp>
      <p:sp>
        <p:nvSpPr>
          <p:cNvPr id="120" name="Google Shape;120;p2"/>
          <p:cNvSpPr txBox="1"/>
          <p:nvPr/>
        </p:nvSpPr>
        <p:spPr>
          <a:xfrm>
            <a:off x="442622" y="1760242"/>
            <a:ext cx="1269771" cy="307777"/>
          </a:xfrm>
          <a:prstGeom prst="rect">
            <a:avLst/>
          </a:prstGeom>
          <a:solidFill>
            <a:srgbClr val="CCC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C00000"/>
                </a:solidFill>
                <a:latin typeface="Constantia"/>
                <a:ea typeface="Constantia"/>
                <a:cs typeface="Constantia"/>
                <a:sym typeface="Constantia"/>
              </a:rPr>
              <a:t>Sketsa grafik</a:t>
            </a:r>
            <a:endParaRPr/>
          </a:p>
        </p:txBody>
      </p:sp>
      <p:pic>
        <p:nvPicPr>
          <p:cNvPr id="121" name="Google Shape;121;p2"/>
          <p:cNvPicPr preferRelativeResize="0"/>
          <p:nvPr/>
        </p:nvPicPr>
        <p:blipFill rotWithShape="1">
          <a:blip r:embed="rId4">
            <a:alphaModFix/>
          </a:blip>
          <a:srcRect b="0" l="0" r="0" t="0"/>
          <a:stretch/>
        </p:blipFill>
        <p:spPr>
          <a:xfrm>
            <a:off x="7401596" y="1882765"/>
            <a:ext cx="1586144" cy="1944216"/>
          </a:xfrm>
          <a:prstGeom prst="rect">
            <a:avLst/>
          </a:prstGeom>
          <a:noFill/>
          <a:ln>
            <a:noFill/>
          </a:ln>
        </p:spPr>
      </p:pic>
      <p:sp>
        <p:nvSpPr>
          <p:cNvPr id="122" name="Google Shape;122;p2"/>
          <p:cNvSpPr txBox="1"/>
          <p:nvPr/>
        </p:nvSpPr>
        <p:spPr>
          <a:xfrm>
            <a:off x="7727202" y="3996611"/>
            <a:ext cx="12605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2060"/>
                </a:solidFill>
                <a:latin typeface="Constantia"/>
                <a:ea typeface="Constantia"/>
                <a:cs typeface="Constantia"/>
                <a:sym typeface="Constantia"/>
              </a:rPr>
              <a:t>Gambar 4.1.4</a:t>
            </a:r>
            <a:endParaRPr/>
          </a:p>
        </p:txBody>
      </p:sp>
      <p:pic>
        <p:nvPicPr>
          <p:cNvPr id="123" name="Google Shape;123;p2"/>
          <p:cNvPicPr preferRelativeResize="0"/>
          <p:nvPr/>
        </p:nvPicPr>
        <p:blipFill rotWithShape="1">
          <a:blip r:embed="rId5">
            <a:alphaModFix/>
          </a:blip>
          <a:srcRect b="0" l="0" r="0" t="0"/>
          <a:stretch/>
        </p:blipFill>
        <p:spPr>
          <a:xfrm>
            <a:off x="541280" y="2598465"/>
            <a:ext cx="2424924" cy="1041937"/>
          </a:xfrm>
          <a:prstGeom prst="rect">
            <a:avLst/>
          </a:prstGeom>
          <a:noFill/>
          <a:ln>
            <a:noFill/>
          </a:ln>
        </p:spPr>
      </p:pic>
      <p:sp>
        <p:nvSpPr>
          <p:cNvPr id="124" name="Google Shape;124;p2"/>
          <p:cNvSpPr txBox="1"/>
          <p:nvPr/>
        </p:nvSpPr>
        <p:spPr>
          <a:xfrm>
            <a:off x="3150787" y="2391854"/>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125" name="Google Shape;125;p2"/>
          <p:cNvPicPr preferRelativeResize="0"/>
          <p:nvPr/>
        </p:nvPicPr>
        <p:blipFill rotWithShape="1">
          <a:blip r:embed="rId6">
            <a:alphaModFix/>
          </a:blip>
          <a:srcRect b="0" l="0" r="0" t="0"/>
          <a:stretch/>
        </p:blipFill>
        <p:spPr>
          <a:xfrm>
            <a:off x="3075325" y="2711253"/>
            <a:ext cx="1586144" cy="882855"/>
          </a:xfrm>
          <a:prstGeom prst="rect">
            <a:avLst/>
          </a:prstGeom>
          <a:noFill/>
          <a:ln>
            <a:noFill/>
          </a:ln>
        </p:spPr>
      </p:pic>
      <p:pic>
        <p:nvPicPr>
          <p:cNvPr id="126" name="Google Shape;126;p2"/>
          <p:cNvPicPr preferRelativeResize="0"/>
          <p:nvPr/>
        </p:nvPicPr>
        <p:blipFill rotWithShape="1">
          <a:blip r:embed="rId7">
            <a:alphaModFix/>
          </a:blip>
          <a:srcRect b="0" l="0" r="0" t="0"/>
          <a:stretch/>
        </p:blipFill>
        <p:spPr>
          <a:xfrm>
            <a:off x="4770590" y="2749422"/>
            <a:ext cx="1767537" cy="828428"/>
          </a:xfrm>
          <a:prstGeom prst="rect">
            <a:avLst/>
          </a:prstGeom>
          <a:noFill/>
          <a:ln>
            <a:noFill/>
          </a:ln>
        </p:spPr>
      </p:pic>
      <p:sp>
        <p:nvSpPr>
          <p:cNvPr id="127" name="Google Shape;127;p2"/>
          <p:cNvSpPr txBox="1"/>
          <p:nvPr/>
        </p:nvSpPr>
        <p:spPr>
          <a:xfrm>
            <a:off x="-32973" y="3605873"/>
            <a:ext cx="69522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2.4 .2 </a:t>
            </a:r>
            <a:r>
              <a:rPr lang="id-ID" sz="1800">
                <a:solidFill>
                  <a:schemeClr val="dk1"/>
                </a:solidFill>
                <a:latin typeface="Constantia"/>
                <a:ea typeface="Constantia"/>
                <a:cs typeface="Constantia"/>
                <a:sym typeface="Constantia"/>
              </a:rPr>
              <a:t>Sketsa yg dibatasi oleh y = x + 6, y = x²,dan tentukan</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Luas daerah tsb.</a:t>
            </a:r>
            <a:endParaRPr/>
          </a:p>
        </p:txBody>
      </p:sp>
      <p:pic>
        <p:nvPicPr>
          <p:cNvPr id="128" name="Google Shape;128;p2"/>
          <p:cNvPicPr preferRelativeResize="0"/>
          <p:nvPr/>
        </p:nvPicPr>
        <p:blipFill rotWithShape="1">
          <a:blip r:embed="rId8">
            <a:alphaModFix/>
          </a:blip>
          <a:srcRect b="0" l="0" r="0" t="0"/>
          <a:stretch/>
        </p:blipFill>
        <p:spPr>
          <a:xfrm>
            <a:off x="0" y="4287276"/>
            <a:ext cx="1947174" cy="2231620"/>
          </a:xfrm>
          <a:prstGeom prst="rect">
            <a:avLst/>
          </a:prstGeom>
          <a:noFill/>
          <a:ln>
            <a:noFill/>
          </a:ln>
        </p:spPr>
      </p:pic>
      <p:sp>
        <p:nvSpPr>
          <p:cNvPr id="129" name="Google Shape;129;p2"/>
          <p:cNvSpPr txBox="1"/>
          <p:nvPr/>
        </p:nvSpPr>
        <p:spPr>
          <a:xfrm>
            <a:off x="0" y="6519446"/>
            <a:ext cx="12637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2060"/>
                </a:solidFill>
                <a:latin typeface="Constantia"/>
                <a:ea typeface="Constantia"/>
                <a:cs typeface="Constantia"/>
                <a:sym typeface="Constantia"/>
              </a:rPr>
              <a:t>Gambar 4.1.6</a:t>
            </a:r>
            <a:endParaRPr/>
          </a:p>
        </p:txBody>
      </p:sp>
      <p:pic>
        <p:nvPicPr>
          <p:cNvPr id="130" name="Google Shape;130;p2"/>
          <p:cNvPicPr preferRelativeResize="0"/>
          <p:nvPr/>
        </p:nvPicPr>
        <p:blipFill rotWithShape="1">
          <a:blip r:embed="rId9">
            <a:alphaModFix/>
          </a:blip>
          <a:srcRect b="0" l="0" r="0" t="0"/>
          <a:stretch/>
        </p:blipFill>
        <p:spPr>
          <a:xfrm>
            <a:off x="3324895" y="4039738"/>
            <a:ext cx="931168" cy="495073"/>
          </a:xfrm>
          <a:prstGeom prst="rect">
            <a:avLst/>
          </a:prstGeom>
          <a:noFill/>
          <a:ln>
            <a:noFill/>
          </a:ln>
        </p:spPr>
      </p:pic>
      <p:sp>
        <p:nvSpPr>
          <p:cNvPr id="131" name="Google Shape;131;p2"/>
          <p:cNvSpPr txBox="1"/>
          <p:nvPr/>
        </p:nvSpPr>
        <p:spPr>
          <a:xfrm>
            <a:off x="1640807" y="3975885"/>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132" name="Google Shape;132;p2"/>
          <p:cNvPicPr preferRelativeResize="0"/>
          <p:nvPr/>
        </p:nvPicPr>
        <p:blipFill rotWithShape="1">
          <a:blip r:embed="rId10">
            <a:alphaModFix/>
          </a:blip>
          <a:srcRect b="0" l="0" r="0" t="0"/>
          <a:stretch/>
        </p:blipFill>
        <p:spPr>
          <a:xfrm>
            <a:off x="4431282" y="4042052"/>
            <a:ext cx="1368152" cy="492759"/>
          </a:xfrm>
          <a:prstGeom prst="rect">
            <a:avLst/>
          </a:prstGeom>
          <a:noFill/>
          <a:ln>
            <a:noFill/>
          </a:ln>
        </p:spPr>
      </p:pic>
      <p:pic>
        <p:nvPicPr>
          <p:cNvPr id="133" name="Google Shape;133;p2"/>
          <p:cNvPicPr preferRelativeResize="0"/>
          <p:nvPr/>
        </p:nvPicPr>
        <p:blipFill rotWithShape="1">
          <a:blip r:embed="rId11">
            <a:alphaModFix/>
          </a:blip>
          <a:srcRect b="0" l="0" r="0" t="0"/>
          <a:stretch/>
        </p:blipFill>
        <p:spPr>
          <a:xfrm>
            <a:off x="5926584" y="4069791"/>
            <a:ext cx="1552575" cy="430089"/>
          </a:xfrm>
          <a:prstGeom prst="rect">
            <a:avLst/>
          </a:prstGeom>
          <a:noFill/>
          <a:ln>
            <a:noFill/>
          </a:ln>
        </p:spPr>
      </p:pic>
      <p:pic>
        <p:nvPicPr>
          <p:cNvPr id="134" name="Google Shape;134;p2"/>
          <p:cNvPicPr preferRelativeResize="0"/>
          <p:nvPr/>
        </p:nvPicPr>
        <p:blipFill rotWithShape="1">
          <a:blip r:embed="rId12">
            <a:alphaModFix/>
          </a:blip>
          <a:srcRect b="0" l="0" r="0" t="0"/>
          <a:stretch/>
        </p:blipFill>
        <p:spPr>
          <a:xfrm>
            <a:off x="3478214" y="4444148"/>
            <a:ext cx="764183" cy="398814"/>
          </a:xfrm>
          <a:prstGeom prst="rect">
            <a:avLst/>
          </a:prstGeom>
          <a:noFill/>
          <a:ln>
            <a:noFill/>
          </a:ln>
        </p:spPr>
      </p:pic>
      <p:pic>
        <p:nvPicPr>
          <p:cNvPr id="135" name="Google Shape;135;p2"/>
          <p:cNvPicPr preferRelativeResize="0"/>
          <p:nvPr/>
        </p:nvPicPr>
        <p:blipFill rotWithShape="1">
          <a:blip r:embed="rId13">
            <a:alphaModFix/>
          </a:blip>
          <a:srcRect b="0" l="0" r="0" t="0"/>
          <a:stretch/>
        </p:blipFill>
        <p:spPr>
          <a:xfrm>
            <a:off x="4415294" y="4466013"/>
            <a:ext cx="681608" cy="423238"/>
          </a:xfrm>
          <a:prstGeom prst="rect">
            <a:avLst/>
          </a:prstGeom>
          <a:noFill/>
          <a:ln>
            <a:noFill/>
          </a:ln>
        </p:spPr>
      </p:pic>
      <p:pic>
        <p:nvPicPr>
          <p:cNvPr id="136" name="Google Shape;136;p2"/>
          <p:cNvPicPr preferRelativeResize="0"/>
          <p:nvPr/>
        </p:nvPicPr>
        <p:blipFill rotWithShape="1">
          <a:blip r:embed="rId14">
            <a:alphaModFix/>
          </a:blip>
          <a:srcRect b="0" l="0" r="0" t="0"/>
          <a:stretch/>
        </p:blipFill>
        <p:spPr>
          <a:xfrm>
            <a:off x="2042767" y="4818538"/>
            <a:ext cx="2406701" cy="720849"/>
          </a:xfrm>
          <a:prstGeom prst="rect">
            <a:avLst/>
          </a:prstGeom>
          <a:noFill/>
          <a:ln>
            <a:noFill/>
          </a:ln>
        </p:spPr>
      </p:pic>
      <p:pic>
        <p:nvPicPr>
          <p:cNvPr id="137" name="Google Shape;137;p2"/>
          <p:cNvPicPr preferRelativeResize="0"/>
          <p:nvPr/>
        </p:nvPicPr>
        <p:blipFill rotWithShape="1">
          <a:blip r:embed="rId15">
            <a:alphaModFix/>
          </a:blip>
          <a:srcRect b="0" l="0" r="0" t="0"/>
          <a:stretch/>
        </p:blipFill>
        <p:spPr>
          <a:xfrm>
            <a:off x="4545061" y="4818538"/>
            <a:ext cx="1944216" cy="822606"/>
          </a:xfrm>
          <a:prstGeom prst="rect">
            <a:avLst/>
          </a:prstGeom>
          <a:noFill/>
          <a:ln>
            <a:noFill/>
          </a:ln>
        </p:spPr>
      </p:pic>
      <p:pic>
        <p:nvPicPr>
          <p:cNvPr id="138" name="Google Shape;138;p2"/>
          <p:cNvPicPr preferRelativeResize="0"/>
          <p:nvPr/>
        </p:nvPicPr>
        <p:blipFill rotWithShape="1">
          <a:blip r:embed="rId16">
            <a:alphaModFix/>
          </a:blip>
          <a:srcRect b="0" l="0" r="0" t="0"/>
          <a:stretch/>
        </p:blipFill>
        <p:spPr>
          <a:xfrm>
            <a:off x="6741542" y="4742690"/>
            <a:ext cx="2304256" cy="803556"/>
          </a:xfrm>
          <a:prstGeom prst="rect">
            <a:avLst/>
          </a:prstGeom>
          <a:noFill/>
          <a:ln>
            <a:noFill/>
          </a:ln>
        </p:spPr>
      </p:pic>
      <p:sp>
        <p:nvSpPr>
          <p:cNvPr id="139" name="Google Shape;139;p2"/>
          <p:cNvSpPr/>
          <p:nvPr/>
        </p:nvSpPr>
        <p:spPr>
          <a:xfrm>
            <a:off x="31566" y="2103091"/>
            <a:ext cx="68571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CONTOH 2.4.1 Sketsa yg dibatasi oleh y = x + 6, y = x²,pd [0,2] dan tentukan Luas daerah tsb.</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500"/>
                                        <p:tgtEl>
                                          <p:spTgt spid="1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500"/>
                                        <p:tgtEl>
                                          <p:spTgt spid="1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9"/>
                                        </p:tgtEl>
                                        <p:attrNameLst>
                                          <p:attrName>style.visibility</p:attrName>
                                        </p:attrNameLst>
                                      </p:cBhvr>
                                      <p:to>
                                        <p:strVal val="visible"/>
                                      </p:to>
                                    </p:set>
                                    <p:anim calcmode="lin" valueType="num">
                                      <p:cBhvr additive="base">
                                        <p:cTn dur="500"/>
                                        <p:tgtEl>
                                          <p:spTgt spid="1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p:tgtEl>
                                          <p:spTgt spid="1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2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0"/>
          <p:cNvSpPr txBox="1"/>
          <p:nvPr/>
        </p:nvSpPr>
        <p:spPr>
          <a:xfrm>
            <a:off x="251520" y="692696"/>
            <a:ext cx="845192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4.5.2 </a:t>
            </a:r>
            <a:r>
              <a:rPr lang="id-ID" sz="1800">
                <a:solidFill>
                  <a:schemeClr val="dk1"/>
                </a:solidFill>
                <a:latin typeface="Constantia"/>
                <a:ea typeface="Constantia"/>
                <a:cs typeface="Constantia"/>
                <a:sym typeface="Constantia"/>
              </a:rPr>
              <a:t>Tentukan luas permukaan yg di bentuk oleh perputaran kurva y = x²</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 ≤ x≤ 2 thd sb y</a:t>
            </a:r>
            <a:endParaRPr/>
          </a:p>
        </p:txBody>
      </p:sp>
      <p:pic>
        <p:nvPicPr>
          <p:cNvPr id="475" name="Google Shape;475;p20"/>
          <p:cNvPicPr preferRelativeResize="0"/>
          <p:nvPr/>
        </p:nvPicPr>
        <p:blipFill rotWithShape="1">
          <a:blip r:embed="rId3">
            <a:alphaModFix/>
          </a:blip>
          <a:srcRect b="0" l="0" r="0" t="0"/>
          <a:stretch/>
        </p:blipFill>
        <p:spPr>
          <a:xfrm>
            <a:off x="-216025" y="1684351"/>
            <a:ext cx="2123728" cy="2362200"/>
          </a:xfrm>
          <a:prstGeom prst="rect">
            <a:avLst/>
          </a:prstGeom>
          <a:noFill/>
          <a:ln>
            <a:noFill/>
          </a:ln>
        </p:spPr>
      </p:pic>
      <p:pic>
        <p:nvPicPr>
          <p:cNvPr id="476" name="Google Shape;476;p20"/>
          <p:cNvPicPr preferRelativeResize="0"/>
          <p:nvPr/>
        </p:nvPicPr>
        <p:blipFill rotWithShape="1">
          <a:blip r:embed="rId4">
            <a:alphaModFix/>
          </a:blip>
          <a:srcRect b="0" l="0" r="0" t="0"/>
          <a:stretch/>
        </p:blipFill>
        <p:spPr>
          <a:xfrm>
            <a:off x="2123728" y="1484784"/>
            <a:ext cx="2160240" cy="792088"/>
          </a:xfrm>
          <a:prstGeom prst="rect">
            <a:avLst/>
          </a:prstGeom>
          <a:noFill/>
          <a:ln>
            <a:noFill/>
          </a:ln>
        </p:spPr>
      </p:pic>
      <p:sp>
        <p:nvSpPr>
          <p:cNvPr id="477" name="Google Shape;477;p20"/>
          <p:cNvSpPr txBox="1"/>
          <p:nvPr/>
        </p:nvSpPr>
        <p:spPr>
          <a:xfrm>
            <a:off x="1907704" y="1124744"/>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478" name="Google Shape;478;p20"/>
          <p:cNvPicPr preferRelativeResize="0"/>
          <p:nvPr/>
        </p:nvPicPr>
        <p:blipFill rotWithShape="1">
          <a:blip r:embed="rId5">
            <a:alphaModFix/>
          </a:blip>
          <a:srcRect b="0" l="0" r="0" t="0"/>
          <a:stretch/>
        </p:blipFill>
        <p:spPr>
          <a:xfrm>
            <a:off x="4388434" y="1528529"/>
            <a:ext cx="2476500" cy="741184"/>
          </a:xfrm>
          <a:prstGeom prst="rect">
            <a:avLst/>
          </a:prstGeom>
          <a:noFill/>
          <a:ln>
            <a:noFill/>
          </a:ln>
        </p:spPr>
      </p:pic>
      <p:pic>
        <p:nvPicPr>
          <p:cNvPr id="479" name="Google Shape;479;p20"/>
          <p:cNvPicPr preferRelativeResize="0"/>
          <p:nvPr/>
        </p:nvPicPr>
        <p:blipFill rotWithShape="1">
          <a:blip r:embed="rId6">
            <a:alphaModFix/>
          </a:blip>
          <a:srcRect b="0" l="0" r="0" t="0"/>
          <a:stretch/>
        </p:blipFill>
        <p:spPr>
          <a:xfrm>
            <a:off x="7040885" y="1589685"/>
            <a:ext cx="1619250" cy="696838"/>
          </a:xfrm>
          <a:prstGeom prst="rect">
            <a:avLst/>
          </a:prstGeom>
          <a:noFill/>
          <a:ln>
            <a:noFill/>
          </a:ln>
        </p:spPr>
      </p:pic>
      <p:pic>
        <p:nvPicPr>
          <p:cNvPr id="480" name="Google Shape;480;p20"/>
          <p:cNvPicPr preferRelativeResize="0"/>
          <p:nvPr/>
        </p:nvPicPr>
        <p:blipFill rotWithShape="1">
          <a:blip r:embed="rId7">
            <a:alphaModFix/>
          </a:blip>
          <a:srcRect b="0" l="0" r="0" t="0"/>
          <a:stretch/>
        </p:blipFill>
        <p:spPr>
          <a:xfrm>
            <a:off x="7297439" y="2387394"/>
            <a:ext cx="1362696" cy="696838"/>
          </a:xfrm>
          <a:prstGeom prst="rect">
            <a:avLst/>
          </a:prstGeom>
          <a:noFill/>
          <a:ln>
            <a:noFill/>
          </a:ln>
        </p:spPr>
      </p:pic>
      <p:pic>
        <p:nvPicPr>
          <p:cNvPr id="481" name="Google Shape;481;p20"/>
          <p:cNvPicPr preferRelativeResize="0"/>
          <p:nvPr/>
        </p:nvPicPr>
        <p:blipFill rotWithShape="1">
          <a:blip r:embed="rId8">
            <a:alphaModFix/>
          </a:blip>
          <a:srcRect b="0" l="0" r="0" t="0"/>
          <a:stretch/>
        </p:blipFill>
        <p:spPr>
          <a:xfrm>
            <a:off x="2447248" y="2464997"/>
            <a:ext cx="1571625" cy="792088"/>
          </a:xfrm>
          <a:prstGeom prst="rect">
            <a:avLst/>
          </a:prstGeom>
          <a:noFill/>
          <a:ln>
            <a:noFill/>
          </a:ln>
        </p:spPr>
      </p:pic>
      <p:pic>
        <p:nvPicPr>
          <p:cNvPr id="482" name="Google Shape;482;p20"/>
          <p:cNvPicPr preferRelativeResize="0"/>
          <p:nvPr/>
        </p:nvPicPr>
        <p:blipFill rotWithShape="1">
          <a:blip r:embed="rId9">
            <a:alphaModFix/>
          </a:blip>
          <a:srcRect b="0" l="0" r="0" t="0"/>
          <a:stretch/>
        </p:blipFill>
        <p:spPr>
          <a:xfrm>
            <a:off x="4139952" y="2561810"/>
            <a:ext cx="2190750" cy="696838"/>
          </a:xfrm>
          <a:prstGeom prst="rect">
            <a:avLst/>
          </a:prstGeom>
          <a:noFill/>
          <a:ln>
            <a:noFill/>
          </a:ln>
          <a:effectLst>
            <a:outerShdw blurRad="292100" rotWithShape="0" algn="tl" dir="2700000" dist="139700">
              <a:srgbClr val="333333">
                <a:alpha val="64705"/>
              </a:srgbClr>
            </a:outerShdw>
          </a:effectLst>
        </p:spPr>
      </p:pic>
      <p:sp>
        <p:nvSpPr>
          <p:cNvPr id="483" name="Google Shape;483;p20"/>
          <p:cNvSpPr txBox="1"/>
          <p:nvPr/>
        </p:nvSpPr>
        <p:spPr>
          <a:xfrm>
            <a:off x="251520" y="4036422"/>
            <a:ext cx="29523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Latihan soal di kumpulkan</a:t>
            </a:r>
            <a:endParaRPr/>
          </a:p>
        </p:txBody>
      </p:sp>
      <p:sp>
        <p:nvSpPr>
          <p:cNvPr id="484" name="Google Shape;484;p20"/>
          <p:cNvSpPr txBox="1"/>
          <p:nvPr/>
        </p:nvSpPr>
        <p:spPr>
          <a:xfrm>
            <a:off x="7652" y="4391904"/>
            <a:ext cx="88848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1 s/d 5</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sb-x</a:t>
            </a:r>
            <a:endParaRPr/>
          </a:p>
        </p:txBody>
      </p:sp>
      <p:pic>
        <p:nvPicPr>
          <p:cNvPr id="485" name="Google Shape;485;p20"/>
          <p:cNvPicPr preferRelativeResize="0"/>
          <p:nvPr/>
        </p:nvPicPr>
        <p:blipFill rotWithShape="1">
          <a:blip r:embed="rId10">
            <a:alphaModFix/>
          </a:blip>
          <a:srcRect b="0" l="0" r="0" t="0"/>
          <a:stretch/>
        </p:blipFill>
        <p:spPr>
          <a:xfrm>
            <a:off x="251520" y="5018592"/>
            <a:ext cx="2134219" cy="515934"/>
          </a:xfrm>
          <a:prstGeom prst="rect">
            <a:avLst/>
          </a:prstGeom>
          <a:noFill/>
          <a:ln>
            <a:noFill/>
          </a:ln>
        </p:spPr>
      </p:pic>
      <p:pic>
        <p:nvPicPr>
          <p:cNvPr id="486" name="Google Shape;486;p20"/>
          <p:cNvPicPr preferRelativeResize="0"/>
          <p:nvPr/>
        </p:nvPicPr>
        <p:blipFill rotWithShape="1">
          <a:blip r:embed="rId11">
            <a:alphaModFix/>
          </a:blip>
          <a:srcRect b="0" l="0" r="0" t="0"/>
          <a:stretch/>
        </p:blipFill>
        <p:spPr>
          <a:xfrm>
            <a:off x="2767323" y="5038235"/>
            <a:ext cx="1914524" cy="439035"/>
          </a:xfrm>
          <a:prstGeom prst="rect">
            <a:avLst/>
          </a:prstGeom>
          <a:noFill/>
          <a:ln>
            <a:noFill/>
          </a:ln>
        </p:spPr>
      </p:pic>
      <p:sp>
        <p:nvSpPr>
          <p:cNvPr id="487" name="Google Shape;487;p20"/>
          <p:cNvSpPr/>
          <p:nvPr/>
        </p:nvSpPr>
        <p:spPr>
          <a:xfrm>
            <a:off x="174024" y="5534526"/>
            <a:ext cx="89699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6 s/d 10</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sb-x</a:t>
            </a:r>
            <a:endParaRPr/>
          </a:p>
        </p:txBody>
      </p:sp>
      <p:pic>
        <p:nvPicPr>
          <p:cNvPr id="488" name="Google Shape;488;p20"/>
          <p:cNvPicPr preferRelativeResize="0"/>
          <p:nvPr/>
        </p:nvPicPr>
        <p:blipFill rotWithShape="1">
          <a:blip r:embed="rId12">
            <a:alphaModFix/>
          </a:blip>
          <a:srcRect b="0" l="0" r="0" t="0"/>
          <a:stretch/>
        </p:blipFill>
        <p:spPr>
          <a:xfrm>
            <a:off x="281405" y="6250892"/>
            <a:ext cx="2249953" cy="496291"/>
          </a:xfrm>
          <a:prstGeom prst="rect">
            <a:avLst/>
          </a:prstGeom>
          <a:noFill/>
          <a:ln>
            <a:noFill/>
          </a:ln>
        </p:spPr>
      </p:pic>
      <p:pic>
        <p:nvPicPr>
          <p:cNvPr id="489" name="Google Shape;489;p20"/>
          <p:cNvPicPr preferRelativeResize="0"/>
          <p:nvPr/>
        </p:nvPicPr>
        <p:blipFill rotWithShape="1">
          <a:blip r:embed="rId13">
            <a:alphaModFix/>
          </a:blip>
          <a:srcRect b="0" l="0" r="0" t="0"/>
          <a:stretch/>
        </p:blipFill>
        <p:spPr>
          <a:xfrm>
            <a:off x="2767323" y="6238113"/>
            <a:ext cx="2249953" cy="5090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gtEl>
                                        <p:attrNameLst>
                                          <p:attrName>style.visibility</p:attrName>
                                        </p:attrNameLst>
                                      </p:cBhvr>
                                      <p:to>
                                        <p:strVal val="visible"/>
                                      </p:to>
                                    </p:set>
                                    <p:anim calcmode="lin" valueType="num">
                                      <p:cBhvr additive="base">
                                        <p:cTn dur="500"/>
                                        <p:tgtEl>
                                          <p:spTgt spid="4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7"/>
                                        </p:tgtEl>
                                        <p:attrNameLst>
                                          <p:attrName>style.visibility</p:attrName>
                                        </p:attrNameLst>
                                      </p:cBhvr>
                                      <p:to>
                                        <p:strVal val="visible"/>
                                      </p:to>
                                    </p:set>
                                    <p:anim calcmode="lin" valueType="num">
                                      <p:cBhvr additive="base">
                                        <p:cTn dur="500"/>
                                        <p:tgtEl>
                                          <p:spTgt spid="4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6"/>
                                        </p:tgtEl>
                                        <p:attrNameLst>
                                          <p:attrName>style.visibility</p:attrName>
                                        </p:attrNameLst>
                                      </p:cBhvr>
                                      <p:to>
                                        <p:strVal val="visible"/>
                                      </p:to>
                                    </p:set>
                                    <p:anim calcmode="lin" valueType="num">
                                      <p:cBhvr additive="base">
                                        <p:cTn dur="500"/>
                                        <p:tgtEl>
                                          <p:spTgt spid="4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500"/>
                                        <p:tgtEl>
                                          <p:spTgt spid="4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500"/>
                                        <p:tgtEl>
                                          <p:spTgt spid="4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500"/>
                                        <p:tgtEl>
                                          <p:spTgt spid="4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500"/>
                                        <p:tgtEl>
                                          <p:spTgt spid="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3"/>
                                        </p:tgtEl>
                                        <p:attrNameLst>
                                          <p:attrName>style.visibility</p:attrName>
                                        </p:attrNameLst>
                                      </p:cBhvr>
                                      <p:to>
                                        <p:strVal val="visible"/>
                                      </p:to>
                                    </p:set>
                                    <p:anim calcmode="lin" valueType="num">
                                      <p:cBhvr additive="base">
                                        <p:cTn dur="500"/>
                                        <p:tgtEl>
                                          <p:spTgt spid="4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500"/>
                                        <p:tgtEl>
                                          <p:spTgt spid="4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6"/>
                                        </p:tgtEl>
                                        <p:attrNameLst>
                                          <p:attrName>style.visibility</p:attrName>
                                        </p:attrNameLst>
                                      </p:cBhvr>
                                      <p:to>
                                        <p:strVal val="visible"/>
                                      </p:to>
                                    </p:set>
                                    <p:anim calcmode="lin" valueType="num">
                                      <p:cBhvr additive="base">
                                        <p:cTn dur="500"/>
                                        <p:tgtEl>
                                          <p:spTgt spid="4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7"/>
                                        </p:tgtEl>
                                        <p:attrNameLst>
                                          <p:attrName>style.visibility</p:attrName>
                                        </p:attrNameLst>
                                      </p:cBhvr>
                                      <p:to>
                                        <p:strVal val="visible"/>
                                      </p:to>
                                    </p:set>
                                    <p:anim calcmode="lin" valueType="num">
                                      <p:cBhvr additive="base">
                                        <p:cTn dur="500"/>
                                        <p:tgtEl>
                                          <p:spTgt spid="4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9"/>
                                        </p:tgtEl>
                                        <p:attrNameLst>
                                          <p:attrName>style.visibility</p:attrName>
                                        </p:attrNameLst>
                                      </p:cBhvr>
                                      <p:to>
                                        <p:strVal val="visible"/>
                                      </p:to>
                                    </p:set>
                                    <p:anim calcmode="lin" valueType="num">
                                      <p:cBhvr additive="base">
                                        <p:cTn dur="500"/>
                                        <p:tgtEl>
                                          <p:spTgt spid="4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1"/>
          <p:cNvSpPr/>
          <p:nvPr/>
        </p:nvSpPr>
        <p:spPr>
          <a:xfrm>
            <a:off x="179512" y="836712"/>
            <a:ext cx="87849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11 s/d 15</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sb-y</a:t>
            </a:r>
            <a:endParaRPr/>
          </a:p>
        </p:txBody>
      </p:sp>
      <p:pic>
        <p:nvPicPr>
          <p:cNvPr id="495" name="Google Shape;495;p21"/>
          <p:cNvPicPr preferRelativeResize="0"/>
          <p:nvPr/>
        </p:nvPicPr>
        <p:blipFill rotWithShape="1">
          <a:blip r:embed="rId3">
            <a:alphaModFix/>
          </a:blip>
          <a:srcRect b="0" l="0" r="0" t="0"/>
          <a:stretch/>
        </p:blipFill>
        <p:spPr>
          <a:xfrm>
            <a:off x="323528" y="1572495"/>
            <a:ext cx="2125960" cy="405366"/>
          </a:xfrm>
          <a:prstGeom prst="rect">
            <a:avLst/>
          </a:prstGeom>
          <a:noFill/>
          <a:ln>
            <a:noFill/>
          </a:ln>
        </p:spPr>
      </p:pic>
      <p:pic>
        <p:nvPicPr>
          <p:cNvPr id="496" name="Google Shape;496;p21"/>
          <p:cNvPicPr preferRelativeResize="0"/>
          <p:nvPr/>
        </p:nvPicPr>
        <p:blipFill rotWithShape="1">
          <a:blip r:embed="rId4">
            <a:alphaModFix/>
          </a:blip>
          <a:srcRect b="0" l="0" r="0" t="0"/>
          <a:stretch/>
        </p:blipFill>
        <p:spPr>
          <a:xfrm>
            <a:off x="3275856" y="1584192"/>
            <a:ext cx="1883973" cy="473328"/>
          </a:xfrm>
          <a:prstGeom prst="rect">
            <a:avLst/>
          </a:prstGeom>
          <a:noFill/>
          <a:ln>
            <a:noFill/>
          </a:ln>
        </p:spPr>
      </p:pic>
      <p:sp>
        <p:nvSpPr>
          <p:cNvPr id="497" name="Google Shape;497;p21"/>
          <p:cNvSpPr/>
          <p:nvPr/>
        </p:nvSpPr>
        <p:spPr>
          <a:xfrm>
            <a:off x="162406" y="2222428"/>
            <a:ext cx="882047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16 s/d 20</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sb-y</a:t>
            </a:r>
            <a:endParaRPr/>
          </a:p>
        </p:txBody>
      </p:sp>
      <p:pic>
        <p:nvPicPr>
          <p:cNvPr id="498" name="Google Shape;498;p21"/>
          <p:cNvPicPr preferRelativeResize="0"/>
          <p:nvPr/>
        </p:nvPicPr>
        <p:blipFill rotWithShape="1">
          <a:blip r:embed="rId5">
            <a:alphaModFix/>
          </a:blip>
          <a:srcRect b="0" l="0" r="0" t="0"/>
          <a:stretch/>
        </p:blipFill>
        <p:spPr>
          <a:xfrm>
            <a:off x="402229" y="2904914"/>
            <a:ext cx="2585595" cy="524086"/>
          </a:xfrm>
          <a:prstGeom prst="rect">
            <a:avLst/>
          </a:prstGeom>
          <a:noFill/>
          <a:ln>
            <a:noFill/>
          </a:ln>
        </p:spPr>
      </p:pic>
      <p:pic>
        <p:nvPicPr>
          <p:cNvPr id="499" name="Google Shape;499;p21"/>
          <p:cNvPicPr preferRelativeResize="0"/>
          <p:nvPr/>
        </p:nvPicPr>
        <p:blipFill rotWithShape="1">
          <a:blip r:embed="rId6">
            <a:alphaModFix/>
          </a:blip>
          <a:srcRect b="0" l="0" r="0" t="0"/>
          <a:stretch/>
        </p:blipFill>
        <p:spPr>
          <a:xfrm>
            <a:off x="3379861" y="2999860"/>
            <a:ext cx="2384278" cy="496484"/>
          </a:xfrm>
          <a:prstGeom prst="rect">
            <a:avLst/>
          </a:prstGeom>
          <a:noFill/>
          <a:ln>
            <a:noFill/>
          </a:ln>
        </p:spPr>
      </p:pic>
      <p:sp>
        <p:nvSpPr>
          <p:cNvPr id="500" name="Google Shape;500;p21"/>
          <p:cNvSpPr/>
          <p:nvPr/>
        </p:nvSpPr>
        <p:spPr>
          <a:xfrm>
            <a:off x="163488" y="3527577"/>
            <a:ext cx="881939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21 s/d 25</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sb-x</a:t>
            </a:r>
            <a:endParaRPr/>
          </a:p>
        </p:txBody>
      </p:sp>
      <p:pic>
        <p:nvPicPr>
          <p:cNvPr id="501" name="Google Shape;501;p21"/>
          <p:cNvPicPr preferRelativeResize="0"/>
          <p:nvPr/>
        </p:nvPicPr>
        <p:blipFill rotWithShape="1">
          <a:blip r:embed="rId7">
            <a:alphaModFix/>
          </a:blip>
          <a:srcRect b="0" l="0" r="0" t="0"/>
          <a:stretch/>
        </p:blipFill>
        <p:spPr>
          <a:xfrm>
            <a:off x="402229" y="4336242"/>
            <a:ext cx="2528292" cy="496484"/>
          </a:xfrm>
          <a:prstGeom prst="rect">
            <a:avLst/>
          </a:prstGeom>
          <a:noFill/>
          <a:ln>
            <a:noFill/>
          </a:ln>
        </p:spPr>
      </p:pic>
      <p:pic>
        <p:nvPicPr>
          <p:cNvPr id="502" name="Google Shape;502;p21"/>
          <p:cNvPicPr preferRelativeResize="0"/>
          <p:nvPr/>
        </p:nvPicPr>
        <p:blipFill rotWithShape="1">
          <a:blip r:embed="rId8">
            <a:alphaModFix/>
          </a:blip>
          <a:srcRect b="0" l="0" r="0" t="0"/>
          <a:stretch/>
        </p:blipFill>
        <p:spPr>
          <a:xfrm>
            <a:off x="3491880" y="4272485"/>
            <a:ext cx="2721601" cy="560241"/>
          </a:xfrm>
          <a:prstGeom prst="rect">
            <a:avLst/>
          </a:prstGeom>
          <a:noFill/>
          <a:ln>
            <a:noFill/>
          </a:ln>
        </p:spPr>
      </p:pic>
      <p:sp>
        <p:nvSpPr>
          <p:cNvPr id="503" name="Google Shape;503;p21"/>
          <p:cNvSpPr/>
          <p:nvPr/>
        </p:nvSpPr>
        <p:spPr>
          <a:xfrm>
            <a:off x="179512" y="4894234"/>
            <a:ext cx="87849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26 s/d 30</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sb-y</a:t>
            </a:r>
            <a:endParaRPr/>
          </a:p>
        </p:txBody>
      </p:sp>
      <p:pic>
        <p:nvPicPr>
          <p:cNvPr id="504" name="Google Shape;504;p21"/>
          <p:cNvPicPr preferRelativeResize="0"/>
          <p:nvPr/>
        </p:nvPicPr>
        <p:blipFill rotWithShape="1">
          <a:blip r:embed="rId9">
            <a:alphaModFix/>
          </a:blip>
          <a:srcRect b="0" l="0" r="0" t="0"/>
          <a:stretch/>
        </p:blipFill>
        <p:spPr>
          <a:xfrm>
            <a:off x="323528" y="5616602"/>
            <a:ext cx="2384276" cy="404686"/>
          </a:xfrm>
          <a:prstGeom prst="rect">
            <a:avLst/>
          </a:prstGeom>
          <a:noFill/>
          <a:ln>
            <a:noFill/>
          </a:ln>
        </p:spPr>
      </p:pic>
      <p:pic>
        <p:nvPicPr>
          <p:cNvPr id="505" name="Google Shape;505;p21"/>
          <p:cNvPicPr preferRelativeResize="0"/>
          <p:nvPr/>
        </p:nvPicPr>
        <p:blipFill rotWithShape="1">
          <a:blip r:embed="rId10">
            <a:alphaModFix/>
          </a:blip>
          <a:srcRect b="0" l="0" r="0" t="0"/>
          <a:stretch/>
        </p:blipFill>
        <p:spPr>
          <a:xfrm>
            <a:off x="3412520" y="5570703"/>
            <a:ext cx="2351619" cy="4964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500"/>
                                        <p:tgtEl>
                                          <p:spTgt spid="4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5"/>
                                        </p:tgtEl>
                                        <p:attrNameLst>
                                          <p:attrName>style.visibility</p:attrName>
                                        </p:attrNameLst>
                                      </p:cBhvr>
                                      <p:to>
                                        <p:strVal val="visible"/>
                                      </p:to>
                                    </p:set>
                                    <p:anim calcmode="lin" valueType="num">
                                      <p:cBhvr additive="base">
                                        <p:cTn dur="500"/>
                                        <p:tgtEl>
                                          <p:spTgt spid="4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500"/>
                                        <p:tgtEl>
                                          <p:spTgt spid="4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7"/>
                                        </p:tgtEl>
                                        <p:attrNameLst>
                                          <p:attrName>style.visibility</p:attrName>
                                        </p:attrNameLst>
                                      </p:cBhvr>
                                      <p:to>
                                        <p:strVal val="visible"/>
                                      </p:to>
                                    </p:set>
                                    <p:anim calcmode="lin" valueType="num">
                                      <p:cBhvr additive="base">
                                        <p:cTn dur="500"/>
                                        <p:tgtEl>
                                          <p:spTgt spid="4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9"/>
                                        </p:tgtEl>
                                        <p:attrNameLst>
                                          <p:attrName>style.visibility</p:attrName>
                                        </p:attrNameLst>
                                      </p:cBhvr>
                                      <p:to>
                                        <p:strVal val="visible"/>
                                      </p:to>
                                    </p:set>
                                    <p:anim calcmode="lin" valueType="num">
                                      <p:cBhvr additive="base">
                                        <p:cTn dur="500"/>
                                        <p:tgtEl>
                                          <p:spTgt spid="4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0"/>
                                        </p:tgtEl>
                                        <p:attrNameLst>
                                          <p:attrName>style.visibility</p:attrName>
                                        </p:attrNameLst>
                                      </p:cBhvr>
                                      <p:to>
                                        <p:strVal val="visible"/>
                                      </p:to>
                                    </p:set>
                                    <p:anim calcmode="lin" valueType="num">
                                      <p:cBhvr additive="base">
                                        <p:cTn dur="500"/>
                                        <p:tgtEl>
                                          <p:spTgt spid="5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1"/>
                                        </p:tgtEl>
                                        <p:attrNameLst>
                                          <p:attrName>style.visibility</p:attrName>
                                        </p:attrNameLst>
                                      </p:cBhvr>
                                      <p:to>
                                        <p:strVal val="visible"/>
                                      </p:to>
                                    </p:set>
                                    <p:anim calcmode="lin" valueType="num">
                                      <p:cBhvr additive="base">
                                        <p:cTn dur="500"/>
                                        <p:tgtEl>
                                          <p:spTgt spid="5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2"/>
                                        </p:tgtEl>
                                        <p:attrNameLst>
                                          <p:attrName>style.visibility</p:attrName>
                                        </p:attrNameLst>
                                      </p:cBhvr>
                                      <p:to>
                                        <p:strVal val="visible"/>
                                      </p:to>
                                    </p:set>
                                    <p:anim calcmode="lin" valueType="num">
                                      <p:cBhvr additive="base">
                                        <p:cTn dur="500"/>
                                        <p:tgtEl>
                                          <p:spTgt spid="5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3"/>
                                        </p:tgtEl>
                                        <p:attrNameLst>
                                          <p:attrName>style.visibility</p:attrName>
                                        </p:attrNameLst>
                                      </p:cBhvr>
                                      <p:to>
                                        <p:strVal val="visible"/>
                                      </p:to>
                                    </p:set>
                                    <p:anim calcmode="lin" valueType="num">
                                      <p:cBhvr additive="base">
                                        <p:cTn dur="500"/>
                                        <p:tgtEl>
                                          <p:spTgt spid="5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4"/>
                                        </p:tgtEl>
                                        <p:attrNameLst>
                                          <p:attrName>style.visibility</p:attrName>
                                        </p:attrNameLst>
                                      </p:cBhvr>
                                      <p:to>
                                        <p:strVal val="visible"/>
                                      </p:to>
                                    </p:set>
                                    <p:anim calcmode="lin" valueType="num">
                                      <p:cBhvr additive="base">
                                        <p:cTn dur="500"/>
                                        <p:tgtEl>
                                          <p:spTgt spid="5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500"/>
                                        <p:tgtEl>
                                          <p:spTgt spid="5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2"/>
          <p:cNvSpPr/>
          <p:nvPr/>
        </p:nvSpPr>
        <p:spPr>
          <a:xfrm>
            <a:off x="107504" y="764704"/>
            <a:ext cx="878497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31 s/d 35</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sb-x</a:t>
            </a:r>
            <a:endParaRPr/>
          </a:p>
        </p:txBody>
      </p:sp>
      <p:pic>
        <p:nvPicPr>
          <p:cNvPr id="511" name="Google Shape;511;p22"/>
          <p:cNvPicPr preferRelativeResize="0"/>
          <p:nvPr/>
        </p:nvPicPr>
        <p:blipFill rotWithShape="1">
          <a:blip r:embed="rId3">
            <a:alphaModFix/>
          </a:blip>
          <a:srcRect b="0" l="0" r="0" t="0"/>
          <a:stretch/>
        </p:blipFill>
        <p:spPr>
          <a:xfrm>
            <a:off x="395536" y="1484784"/>
            <a:ext cx="2237319" cy="646330"/>
          </a:xfrm>
          <a:prstGeom prst="rect">
            <a:avLst/>
          </a:prstGeom>
          <a:noFill/>
          <a:ln>
            <a:noFill/>
          </a:ln>
        </p:spPr>
      </p:pic>
      <p:pic>
        <p:nvPicPr>
          <p:cNvPr id="512" name="Google Shape;512;p22"/>
          <p:cNvPicPr preferRelativeResize="0"/>
          <p:nvPr/>
        </p:nvPicPr>
        <p:blipFill rotWithShape="1">
          <a:blip r:embed="rId4">
            <a:alphaModFix/>
          </a:blip>
          <a:srcRect b="0" l="0" r="0" t="0"/>
          <a:stretch/>
        </p:blipFill>
        <p:spPr>
          <a:xfrm>
            <a:off x="3513837" y="1585778"/>
            <a:ext cx="2116325" cy="545336"/>
          </a:xfrm>
          <a:prstGeom prst="rect">
            <a:avLst/>
          </a:prstGeom>
          <a:noFill/>
          <a:ln>
            <a:noFill/>
          </a:ln>
        </p:spPr>
      </p:pic>
      <p:sp>
        <p:nvSpPr>
          <p:cNvPr id="513" name="Google Shape;513;p22"/>
          <p:cNvSpPr/>
          <p:nvPr/>
        </p:nvSpPr>
        <p:spPr>
          <a:xfrm>
            <a:off x="107504" y="2204863"/>
            <a:ext cx="90364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36 s/d 40</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Dapatkan luas permukaan yang di bentuk kurva dibawah ini, jika di putar pada sb-y</a:t>
            </a:r>
            <a:endParaRPr/>
          </a:p>
        </p:txBody>
      </p:sp>
      <p:pic>
        <p:nvPicPr>
          <p:cNvPr id="514" name="Google Shape;514;p22"/>
          <p:cNvPicPr preferRelativeResize="0"/>
          <p:nvPr/>
        </p:nvPicPr>
        <p:blipFill rotWithShape="1">
          <a:blip r:embed="rId5">
            <a:alphaModFix/>
          </a:blip>
          <a:srcRect b="0" l="0" r="0" t="0"/>
          <a:stretch/>
        </p:blipFill>
        <p:spPr>
          <a:xfrm>
            <a:off x="324948" y="2924947"/>
            <a:ext cx="2302633" cy="504053"/>
          </a:xfrm>
          <a:prstGeom prst="rect">
            <a:avLst/>
          </a:prstGeom>
          <a:noFill/>
          <a:ln>
            <a:noFill/>
          </a:ln>
        </p:spPr>
      </p:pic>
      <p:pic>
        <p:nvPicPr>
          <p:cNvPr id="515" name="Google Shape;515;p22"/>
          <p:cNvPicPr preferRelativeResize="0"/>
          <p:nvPr/>
        </p:nvPicPr>
        <p:blipFill rotWithShape="1">
          <a:blip r:embed="rId6">
            <a:alphaModFix/>
          </a:blip>
          <a:srcRect b="0" l="0" r="0" t="0"/>
          <a:stretch/>
        </p:blipFill>
        <p:spPr>
          <a:xfrm>
            <a:off x="3585844" y="2924942"/>
            <a:ext cx="2302633" cy="474241"/>
          </a:xfrm>
          <a:prstGeom prst="rect">
            <a:avLst/>
          </a:prstGeom>
          <a:noFill/>
          <a:ln>
            <a:noFill/>
          </a:ln>
        </p:spPr>
      </p:pic>
      <p:sp>
        <p:nvSpPr>
          <p:cNvPr id="516" name="Google Shape;516;p22"/>
          <p:cNvSpPr txBox="1"/>
          <p:nvPr/>
        </p:nvSpPr>
        <p:spPr>
          <a:xfrm>
            <a:off x="136018" y="3644617"/>
            <a:ext cx="900798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urut absen 41 s/d 45</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17. Tunjukan luas permukaan bola dg jari- jari r adala 4πr²</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 petunjuk : putar setengah lingkaran                            terhadap sb- x)</a:t>
            </a:r>
            <a:endParaRPr/>
          </a:p>
        </p:txBody>
      </p:sp>
      <p:pic>
        <p:nvPicPr>
          <p:cNvPr id="517" name="Google Shape;517;p22"/>
          <p:cNvPicPr preferRelativeResize="0"/>
          <p:nvPr/>
        </p:nvPicPr>
        <p:blipFill rotWithShape="1">
          <a:blip r:embed="rId7">
            <a:alphaModFix/>
          </a:blip>
          <a:srcRect b="0" l="0" r="0" t="0"/>
          <a:stretch/>
        </p:blipFill>
        <p:spPr>
          <a:xfrm>
            <a:off x="4426969" y="4196460"/>
            <a:ext cx="1461508" cy="41466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0"/>
                                        </p:tgtEl>
                                        <p:attrNameLst>
                                          <p:attrName>style.visibility</p:attrName>
                                        </p:attrNameLst>
                                      </p:cBhvr>
                                      <p:to>
                                        <p:strVal val="visible"/>
                                      </p:to>
                                    </p:set>
                                    <p:anim calcmode="lin" valueType="num">
                                      <p:cBhvr additive="base">
                                        <p:cTn dur="500"/>
                                        <p:tgtEl>
                                          <p:spTgt spid="5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1"/>
                                        </p:tgtEl>
                                        <p:attrNameLst>
                                          <p:attrName>style.visibility</p:attrName>
                                        </p:attrNameLst>
                                      </p:cBhvr>
                                      <p:to>
                                        <p:strVal val="visible"/>
                                      </p:to>
                                    </p:set>
                                    <p:anim calcmode="lin" valueType="num">
                                      <p:cBhvr additive="base">
                                        <p:cTn dur="500"/>
                                        <p:tgtEl>
                                          <p:spTgt spid="5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2"/>
                                        </p:tgtEl>
                                        <p:attrNameLst>
                                          <p:attrName>style.visibility</p:attrName>
                                        </p:attrNameLst>
                                      </p:cBhvr>
                                      <p:to>
                                        <p:strVal val="visible"/>
                                      </p:to>
                                    </p:set>
                                    <p:anim calcmode="lin" valueType="num">
                                      <p:cBhvr additive="base">
                                        <p:cTn dur="500"/>
                                        <p:tgtEl>
                                          <p:spTgt spid="5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4"/>
                                        </p:tgtEl>
                                        <p:attrNameLst>
                                          <p:attrName>style.visibility</p:attrName>
                                        </p:attrNameLst>
                                      </p:cBhvr>
                                      <p:to>
                                        <p:strVal val="visible"/>
                                      </p:to>
                                    </p:set>
                                    <p:anim calcmode="lin" valueType="num">
                                      <p:cBhvr additive="base">
                                        <p:cTn dur="500"/>
                                        <p:tgtEl>
                                          <p:spTgt spid="5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5"/>
                                        </p:tgtEl>
                                        <p:attrNameLst>
                                          <p:attrName>style.visibility</p:attrName>
                                        </p:attrNameLst>
                                      </p:cBhvr>
                                      <p:to>
                                        <p:strVal val="visible"/>
                                      </p:to>
                                    </p:set>
                                    <p:anim calcmode="lin" valueType="num">
                                      <p:cBhvr additive="base">
                                        <p:cTn dur="500"/>
                                        <p:tgtEl>
                                          <p:spTgt spid="5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6"/>
                                        </p:tgtEl>
                                        <p:attrNameLst>
                                          <p:attrName>style.visibility</p:attrName>
                                        </p:attrNameLst>
                                      </p:cBhvr>
                                      <p:to>
                                        <p:strVal val="visible"/>
                                      </p:to>
                                    </p:set>
                                    <p:anim calcmode="lin" valueType="num">
                                      <p:cBhvr additive="base">
                                        <p:cTn dur="500"/>
                                        <p:tgtEl>
                                          <p:spTgt spid="5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7"/>
                                        </p:tgtEl>
                                        <p:attrNameLst>
                                          <p:attrName>style.visibility</p:attrName>
                                        </p:attrNameLst>
                                      </p:cBhvr>
                                      <p:to>
                                        <p:strVal val="visible"/>
                                      </p:to>
                                    </p:set>
                                    <p:anim calcmode="lin" valueType="num">
                                      <p:cBhvr additive="base">
                                        <p:cTn dur="500"/>
                                        <p:tgtEl>
                                          <p:spTgt spid="5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23"/>
          <p:cNvPicPr preferRelativeResize="0"/>
          <p:nvPr/>
        </p:nvPicPr>
        <p:blipFill rotWithShape="1">
          <a:blip r:embed="rId3">
            <a:alphaModFix/>
          </a:blip>
          <a:srcRect b="0" l="0" r="0" t="0"/>
          <a:stretch/>
        </p:blipFill>
        <p:spPr>
          <a:xfrm>
            <a:off x="179512" y="836712"/>
            <a:ext cx="8964487" cy="28803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4"/>
          <p:cNvSpPr txBox="1"/>
          <p:nvPr/>
        </p:nvSpPr>
        <p:spPr>
          <a:xfrm>
            <a:off x="0" y="692696"/>
            <a:ext cx="492852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rgbClr val="0070C0"/>
                </a:solidFill>
                <a:latin typeface="Constantia"/>
                <a:ea typeface="Constantia"/>
                <a:cs typeface="Constantia"/>
                <a:sym typeface="Constantia"/>
              </a:rPr>
              <a:t>4.5   Titik Berat (Pusat Massa, Centroid)</a:t>
            </a:r>
            <a:endParaRPr/>
          </a:p>
        </p:txBody>
      </p:sp>
      <p:sp>
        <p:nvSpPr>
          <p:cNvPr id="529" name="Google Shape;529;p24"/>
          <p:cNvSpPr txBox="1"/>
          <p:nvPr/>
        </p:nvSpPr>
        <p:spPr>
          <a:xfrm>
            <a:off x="0" y="1196752"/>
            <a:ext cx="40820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TITIK BERAT n BUAH TITIK  MASSA</a:t>
            </a:r>
            <a:endParaRPr/>
          </a:p>
        </p:txBody>
      </p:sp>
      <p:pic>
        <p:nvPicPr>
          <p:cNvPr id="530" name="Google Shape;530;p24"/>
          <p:cNvPicPr preferRelativeResize="0"/>
          <p:nvPr/>
        </p:nvPicPr>
        <p:blipFill rotWithShape="1">
          <a:blip r:embed="rId3">
            <a:alphaModFix/>
          </a:blip>
          <a:srcRect b="0" l="0" r="0" t="0"/>
          <a:stretch/>
        </p:blipFill>
        <p:spPr>
          <a:xfrm>
            <a:off x="179512" y="1772816"/>
            <a:ext cx="1228725" cy="561975"/>
          </a:xfrm>
          <a:prstGeom prst="rect">
            <a:avLst/>
          </a:prstGeom>
          <a:noFill/>
          <a:ln>
            <a:noFill/>
          </a:ln>
        </p:spPr>
      </p:pic>
      <p:pic>
        <p:nvPicPr>
          <p:cNvPr id="531" name="Google Shape;531;p24"/>
          <p:cNvPicPr preferRelativeResize="0"/>
          <p:nvPr/>
        </p:nvPicPr>
        <p:blipFill rotWithShape="1">
          <a:blip r:embed="rId4">
            <a:alphaModFix/>
          </a:blip>
          <a:srcRect b="0" l="0" r="0" t="0"/>
          <a:stretch/>
        </p:blipFill>
        <p:spPr>
          <a:xfrm>
            <a:off x="1763688" y="1772816"/>
            <a:ext cx="1276350" cy="609600"/>
          </a:xfrm>
          <a:prstGeom prst="rect">
            <a:avLst/>
          </a:prstGeom>
          <a:noFill/>
          <a:ln>
            <a:noFill/>
          </a:ln>
        </p:spPr>
      </p:pic>
      <p:pic>
        <p:nvPicPr>
          <p:cNvPr id="532" name="Google Shape;532;p24"/>
          <p:cNvPicPr preferRelativeResize="0"/>
          <p:nvPr/>
        </p:nvPicPr>
        <p:blipFill rotWithShape="1">
          <a:blip r:embed="rId5">
            <a:alphaModFix/>
          </a:blip>
          <a:srcRect b="0" l="0" r="0" t="0"/>
          <a:stretch/>
        </p:blipFill>
        <p:spPr>
          <a:xfrm>
            <a:off x="3635896" y="1844824"/>
            <a:ext cx="1076325" cy="333375"/>
          </a:xfrm>
          <a:prstGeom prst="rect">
            <a:avLst/>
          </a:prstGeom>
          <a:noFill/>
          <a:ln>
            <a:noFill/>
          </a:ln>
        </p:spPr>
      </p:pic>
      <p:pic>
        <p:nvPicPr>
          <p:cNvPr id="533" name="Google Shape;533;p24"/>
          <p:cNvPicPr preferRelativeResize="0"/>
          <p:nvPr/>
        </p:nvPicPr>
        <p:blipFill rotWithShape="1">
          <a:blip r:embed="rId6">
            <a:alphaModFix/>
          </a:blip>
          <a:srcRect b="0" l="0" r="0" t="0"/>
          <a:stretch/>
        </p:blipFill>
        <p:spPr>
          <a:xfrm>
            <a:off x="6300192" y="1772816"/>
            <a:ext cx="742950" cy="447675"/>
          </a:xfrm>
          <a:prstGeom prst="rect">
            <a:avLst/>
          </a:prstGeom>
          <a:noFill/>
          <a:ln>
            <a:noFill/>
          </a:ln>
        </p:spPr>
      </p:pic>
      <p:pic>
        <p:nvPicPr>
          <p:cNvPr id="534" name="Google Shape;534;p24"/>
          <p:cNvPicPr preferRelativeResize="0"/>
          <p:nvPr/>
        </p:nvPicPr>
        <p:blipFill rotWithShape="1">
          <a:blip r:embed="rId7">
            <a:alphaModFix/>
          </a:blip>
          <a:srcRect b="0" l="0" r="0" t="0"/>
          <a:stretch/>
        </p:blipFill>
        <p:spPr>
          <a:xfrm>
            <a:off x="5148064" y="1772816"/>
            <a:ext cx="790575" cy="533400"/>
          </a:xfrm>
          <a:prstGeom prst="rect">
            <a:avLst/>
          </a:prstGeom>
          <a:noFill/>
          <a:ln>
            <a:noFill/>
          </a:ln>
        </p:spPr>
      </p:pic>
      <p:sp>
        <p:nvSpPr>
          <p:cNvPr id="535" name="Google Shape;535;p24"/>
          <p:cNvSpPr txBox="1"/>
          <p:nvPr/>
        </p:nvSpPr>
        <p:spPr>
          <a:xfrm>
            <a:off x="0" y="2564904"/>
            <a:ext cx="46955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TITIK BERAT KEPING DATAR HOMOGEN</a:t>
            </a:r>
            <a:endParaRPr/>
          </a:p>
        </p:txBody>
      </p:sp>
      <p:pic>
        <p:nvPicPr>
          <p:cNvPr id="536" name="Google Shape;536;p24"/>
          <p:cNvPicPr preferRelativeResize="0"/>
          <p:nvPr/>
        </p:nvPicPr>
        <p:blipFill rotWithShape="1">
          <a:blip r:embed="rId8">
            <a:alphaModFix/>
          </a:blip>
          <a:srcRect b="0" l="0" r="0" t="0"/>
          <a:stretch/>
        </p:blipFill>
        <p:spPr>
          <a:xfrm>
            <a:off x="0" y="2924944"/>
            <a:ext cx="2267744" cy="1916832"/>
          </a:xfrm>
          <a:prstGeom prst="rect">
            <a:avLst/>
          </a:prstGeom>
          <a:noFill/>
          <a:ln>
            <a:noFill/>
          </a:ln>
        </p:spPr>
      </p:pic>
      <p:pic>
        <p:nvPicPr>
          <p:cNvPr id="537" name="Google Shape;537;p24"/>
          <p:cNvPicPr preferRelativeResize="0"/>
          <p:nvPr/>
        </p:nvPicPr>
        <p:blipFill rotWithShape="1">
          <a:blip r:embed="rId9">
            <a:alphaModFix/>
          </a:blip>
          <a:srcRect b="0" l="0" r="0" t="0"/>
          <a:stretch/>
        </p:blipFill>
        <p:spPr>
          <a:xfrm>
            <a:off x="2339752" y="3068960"/>
            <a:ext cx="1336923" cy="821432"/>
          </a:xfrm>
          <a:prstGeom prst="rect">
            <a:avLst/>
          </a:prstGeom>
          <a:noFill/>
          <a:ln>
            <a:noFill/>
          </a:ln>
        </p:spPr>
      </p:pic>
      <p:pic>
        <p:nvPicPr>
          <p:cNvPr id="538" name="Google Shape;538;p24"/>
          <p:cNvPicPr preferRelativeResize="0"/>
          <p:nvPr/>
        </p:nvPicPr>
        <p:blipFill rotWithShape="1">
          <a:blip r:embed="rId10">
            <a:alphaModFix/>
          </a:blip>
          <a:srcRect b="0" l="0" r="0" t="0"/>
          <a:stretch/>
        </p:blipFill>
        <p:spPr>
          <a:xfrm>
            <a:off x="5148064" y="3140968"/>
            <a:ext cx="1296144" cy="720080"/>
          </a:xfrm>
          <a:prstGeom prst="rect">
            <a:avLst/>
          </a:prstGeom>
          <a:noFill/>
          <a:ln>
            <a:noFill/>
          </a:ln>
        </p:spPr>
      </p:pic>
      <p:sp>
        <p:nvSpPr>
          <p:cNvPr id="539" name="Google Shape;539;p24"/>
          <p:cNvSpPr txBox="1"/>
          <p:nvPr/>
        </p:nvSpPr>
        <p:spPr>
          <a:xfrm>
            <a:off x="0" y="4797152"/>
            <a:ext cx="8223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4.9.3 </a:t>
            </a:r>
            <a:r>
              <a:rPr lang="id-ID" sz="1800">
                <a:solidFill>
                  <a:schemeClr val="dk1"/>
                </a:solidFill>
                <a:latin typeface="Constantia"/>
                <a:ea typeface="Constantia"/>
                <a:cs typeface="Constantia"/>
                <a:sym typeface="Constantia"/>
              </a:rPr>
              <a:t>Dapatkan titik berat segi tiga dg titik sdt  (0,0),(0,1),(1,0), dg δ = 3</a:t>
            </a:r>
            <a:endParaRPr/>
          </a:p>
        </p:txBody>
      </p:sp>
      <p:pic>
        <p:nvPicPr>
          <p:cNvPr id="540" name="Google Shape;540;p24"/>
          <p:cNvPicPr preferRelativeResize="0"/>
          <p:nvPr/>
        </p:nvPicPr>
        <p:blipFill rotWithShape="1">
          <a:blip r:embed="rId11">
            <a:alphaModFix/>
          </a:blip>
          <a:srcRect b="0" l="0" r="0" t="0"/>
          <a:stretch/>
        </p:blipFill>
        <p:spPr>
          <a:xfrm>
            <a:off x="141800" y="5431917"/>
            <a:ext cx="1314450" cy="1133475"/>
          </a:xfrm>
          <a:prstGeom prst="rect">
            <a:avLst/>
          </a:prstGeom>
          <a:noFill/>
          <a:ln>
            <a:noFill/>
          </a:ln>
        </p:spPr>
      </p:pic>
      <p:pic>
        <p:nvPicPr>
          <p:cNvPr id="541" name="Google Shape;541;p24"/>
          <p:cNvPicPr preferRelativeResize="0"/>
          <p:nvPr/>
        </p:nvPicPr>
        <p:blipFill rotWithShape="1">
          <a:blip r:embed="rId12">
            <a:alphaModFix/>
          </a:blip>
          <a:srcRect b="0" l="0" r="0" t="0"/>
          <a:stretch/>
        </p:blipFill>
        <p:spPr>
          <a:xfrm>
            <a:off x="3347864" y="6276975"/>
            <a:ext cx="628650" cy="581025"/>
          </a:xfrm>
          <a:prstGeom prst="rect">
            <a:avLst/>
          </a:prstGeom>
          <a:noFill/>
          <a:ln>
            <a:noFill/>
          </a:ln>
        </p:spPr>
      </p:pic>
      <p:pic>
        <p:nvPicPr>
          <p:cNvPr id="542" name="Google Shape;542;p24"/>
          <p:cNvPicPr preferRelativeResize="0"/>
          <p:nvPr/>
        </p:nvPicPr>
        <p:blipFill rotWithShape="1">
          <a:blip r:embed="rId13">
            <a:alphaModFix/>
          </a:blip>
          <a:srcRect b="0" l="0" r="0" t="0"/>
          <a:stretch/>
        </p:blipFill>
        <p:spPr>
          <a:xfrm>
            <a:off x="1403648" y="5157192"/>
            <a:ext cx="1724025" cy="495300"/>
          </a:xfrm>
          <a:prstGeom prst="rect">
            <a:avLst/>
          </a:prstGeom>
          <a:noFill/>
          <a:ln>
            <a:noFill/>
          </a:ln>
        </p:spPr>
      </p:pic>
      <p:pic>
        <p:nvPicPr>
          <p:cNvPr id="543" name="Google Shape;543;p24"/>
          <p:cNvPicPr preferRelativeResize="0"/>
          <p:nvPr/>
        </p:nvPicPr>
        <p:blipFill rotWithShape="1">
          <a:blip r:embed="rId14">
            <a:alphaModFix/>
          </a:blip>
          <a:srcRect b="0" l="0" r="0" t="0"/>
          <a:stretch/>
        </p:blipFill>
        <p:spPr>
          <a:xfrm>
            <a:off x="3131840" y="5157192"/>
            <a:ext cx="1409700" cy="495300"/>
          </a:xfrm>
          <a:prstGeom prst="rect">
            <a:avLst/>
          </a:prstGeom>
          <a:noFill/>
          <a:ln>
            <a:noFill/>
          </a:ln>
        </p:spPr>
      </p:pic>
      <p:pic>
        <p:nvPicPr>
          <p:cNvPr id="544" name="Google Shape;544;p24"/>
          <p:cNvPicPr preferRelativeResize="0"/>
          <p:nvPr/>
        </p:nvPicPr>
        <p:blipFill rotWithShape="1">
          <a:blip r:embed="rId15">
            <a:alphaModFix/>
          </a:blip>
          <a:srcRect b="0" l="0" r="0" t="0"/>
          <a:stretch/>
        </p:blipFill>
        <p:spPr>
          <a:xfrm>
            <a:off x="4716016" y="5157192"/>
            <a:ext cx="1876425" cy="514350"/>
          </a:xfrm>
          <a:prstGeom prst="rect">
            <a:avLst/>
          </a:prstGeom>
          <a:noFill/>
          <a:ln>
            <a:noFill/>
          </a:ln>
        </p:spPr>
      </p:pic>
      <p:pic>
        <p:nvPicPr>
          <p:cNvPr id="545" name="Google Shape;545;p24"/>
          <p:cNvPicPr preferRelativeResize="0"/>
          <p:nvPr/>
        </p:nvPicPr>
        <p:blipFill rotWithShape="1">
          <a:blip r:embed="rId16">
            <a:alphaModFix/>
          </a:blip>
          <a:srcRect b="0" l="0" r="0" t="0"/>
          <a:stretch/>
        </p:blipFill>
        <p:spPr>
          <a:xfrm>
            <a:off x="6660232" y="5085184"/>
            <a:ext cx="1295400" cy="619125"/>
          </a:xfrm>
          <a:prstGeom prst="rect">
            <a:avLst/>
          </a:prstGeom>
          <a:noFill/>
          <a:ln>
            <a:noFill/>
          </a:ln>
        </p:spPr>
      </p:pic>
      <p:pic>
        <p:nvPicPr>
          <p:cNvPr id="546" name="Google Shape;546;p24"/>
          <p:cNvPicPr preferRelativeResize="0"/>
          <p:nvPr/>
        </p:nvPicPr>
        <p:blipFill rotWithShape="1">
          <a:blip r:embed="rId17">
            <a:alphaModFix/>
          </a:blip>
          <a:srcRect b="0" l="0" r="0" t="0"/>
          <a:stretch/>
        </p:blipFill>
        <p:spPr>
          <a:xfrm>
            <a:off x="7981950" y="5229200"/>
            <a:ext cx="1162050" cy="381000"/>
          </a:xfrm>
          <a:prstGeom prst="rect">
            <a:avLst/>
          </a:prstGeom>
          <a:noFill/>
          <a:ln>
            <a:noFill/>
          </a:ln>
        </p:spPr>
      </p:pic>
      <p:pic>
        <p:nvPicPr>
          <p:cNvPr id="547" name="Google Shape;547;p24"/>
          <p:cNvPicPr preferRelativeResize="0"/>
          <p:nvPr/>
        </p:nvPicPr>
        <p:blipFill rotWithShape="1">
          <a:blip r:embed="rId18">
            <a:alphaModFix/>
          </a:blip>
          <a:srcRect b="0" l="0" r="0" t="0"/>
          <a:stretch/>
        </p:blipFill>
        <p:spPr>
          <a:xfrm>
            <a:off x="1331640" y="5661248"/>
            <a:ext cx="2076450" cy="552450"/>
          </a:xfrm>
          <a:prstGeom prst="rect">
            <a:avLst/>
          </a:prstGeom>
          <a:noFill/>
          <a:ln>
            <a:noFill/>
          </a:ln>
        </p:spPr>
      </p:pic>
      <p:pic>
        <p:nvPicPr>
          <p:cNvPr id="548" name="Google Shape;548;p24"/>
          <p:cNvPicPr preferRelativeResize="0"/>
          <p:nvPr/>
        </p:nvPicPr>
        <p:blipFill rotWithShape="1">
          <a:blip r:embed="rId19">
            <a:alphaModFix/>
          </a:blip>
          <a:srcRect b="0" l="0" r="0" t="0"/>
          <a:stretch/>
        </p:blipFill>
        <p:spPr>
          <a:xfrm>
            <a:off x="3419872" y="5589240"/>
            <a:ext cx="1409700" cy="552450"/>
          </a:xfrm>
          <a:prstGeom prst="rect">
            <a:avLst/>
          </a:prstGeom>
          <a:noFill/>
          <a:ln>
            <a:noFill/>
          </a:ln>
        </p:spPr>
      </p:pic>
      <p:pic>
        <p:nvPicPr>
          <p:cNvPr id="549" name="Google Shape;549;p24"/>
          <p:cNvPicPr preferRelativeResize="0"/>
          <p:nvPr/>
        </p:nvPicPr>
        <p:blipFill rotWithShape="1">
          <a:blip r:embed="rId20">
            <a:alphaModFix/>
          </a:blip>
          <a:srcRect b="0" l="0" r="0" t="0"/>
          <a:stretch/>
        </p:blipFill>
        <p:spPr>
          <a:xfrm>
            <a:off x="4860032" y="5661248"/>
            <a:ext cx="1933575" cy="495300"/>
          </a:xfrm>
          <a:prstGeom prst="rect">
            <a:avLst/>
          </a:prstGeom>
          <a:noFill/>
          <a:ln>
            <a:noFill/>
          </a:ln>
        </p:spPr>
      </p:pic>
      <p:pic>
        <p:nvPicPr>
          <p:cNvPr id="550" name="Google Shape;550;p24"/>
          <p:cNvPicPr preferRelativeResize="0"/>
          <p:nvPr/>
        </p:nvPicPr>
        <p:blipFill rotWithShape="1">
          <a:blip r:embed="rId21">
            <a:alphaModFix/>
          </a:blip>
          <a:srcRect b="0" l="0" r="0" t="0"/>
          <a:stretch/>
        </p:blipFill>
        <p:spPr>
          <a:xfrm>
            <a:off x="6876256" y="5661248"/>
            <a:ext cx="1885950" cy="514350"/>
          </a:xfrm>
          <a:prstGeom prst="rect">
            <a:avLst/>
          </a:prstGeom>
          <a:noFill/>
          <a:ln>
            <a:noFill/>
          </a:ln>
        </p:spPr>
      </p:pic>
      <p:pic>
        <p:nvPicPr>
          <p:cNvPr id="551" name="Google Shape;551;p24"/>
          <p:cNvPicPr preferRelativeResize="0"/>
          <p:nvPr/>
        </p:nvPicPr>
        <p:blipFill rotWithShape="1">
          <a:blip r:embed="rId22">
            <a:alphaModFix/>
          </a:blip>
          <a:srcRect b="0" l="0" r="0" t="0"/>
          <a:stretch/>
        </p:blipFill>
        <p:spPr>
          <a:xfrm>
            <a:off x="1619672" y="6237312"/>
            <a:ext cx="1209675" cy="457200"/>
          </a:xfrm>
          <a:prstGeom prst="rect">
            <a:avLst/>
          </a:prstGeom>
          <a:noFill/>
          <a:ln>
            <a:noFill/>
          </a:ln>
        </p:spPr>
      </p:pic>
      <p:pic>
        <p:nvPicPr>
          <p:cNvPr id="552" name="Google Shape;552;p24"/>
          <p:cNvPicPr preferRelativeResize="0"/>
          <p:nvPr/>
        </p:nvPicPr>
        <p:blipFill rotWithShape="1">
          <a:blip r:embed="rId23">
            <a:alphaModFix/>
          </a:blip>
          <a:srcRect b="0" l="0" r="0" t="0"/>
          <a:stretch/>
        </p:blipFill>
        <p:spPr>
          <a:xfrm>
            <a:off x="4139952" y="6165304"/>
            <a:ext cx="857250" cy="495300"/>
          </a:xfrm>
          <a:prstGeom prst="rect">
            <a:avLst/>
          </a:prstGeom>
          <a:noFill/>
          <a:ln>
            <a:noFill/>
          </a:ln>
        </p:spPr>
      </p:pic>
      <p:pic>
        <p:nvPicPr>
          <p:cNvPr id="553" name="Google Shape;553;p24"/>
          <p:cNvPicPr preferRelativeResize="0"/>
          <p:nvPr/>
        </p:nvPicPr>
        <p:blipFill rotWithShape="1">
          <a:blip r:embed="rId24">
            <a:alphaModFix/>
          </a:blip>
          <a:srcRect b="0" l="0" r="0" t="0"/>
          <a:stretch/>
        </p:blipFill>
        <p:spPr>
          <a:xfrm>
            <a:off x="5076056" y="6165304"/>
            <a:ext cx="781050" cy="485775"/>
          </a:xfrm>
          <a:prstGeom prst="rect">
            <a:avLst/>
          </a:prstGeom>
          <a:noFill/>
          <a:ln>
            <a:noFill/>
          </a:ln>
        </p:spPr>
      </p:pic>
      <p:pic>
        <p:nvPicPr>
          <p:cNvPr id="554" name="Google Shape;554;p24"/>
          <p:cNvPicPr preferRelativeResize="0"/>
          <p:nvPr/>
        </p:nvPicPr>
        <p:blipFill rotWithShape="1">
          <a:blip r:embed="rId25">
            <a:alphaModFix/>
          </a:blip>
          <a:srcRect b="0" l="0" r="0" t="0"/>
          <a:stretch/>
        </p:blipFill>
        <p:spPr>
          <a:xfrm>
            <a:off x="5868144" y="6237312"/>
            <a:ext cx="904875" cy="447675"/>
          </a:xfrm>
          <a:prstGeom prst="rect">
            <a:avLst/>
          </a:prstGeom>
          <a:noFill/>
          <a:ln>
            <a:noFill/>
          </a:ln>
        </p:spPr>
      </p:pic>
      <p:pic>
        <p:nvPicPr>
          <p:cNvPr id="555" name="Google Shape;555;p24"/>
          <p:cNvPicPr preferRelativeResize="0"/>
          <p:nvPr/>
        </p:nvPicPr>
        <p:blipFill rotWithShape="1">
          <a:blip r:embed="rId26">
            <a:alphaModFix/>
          </a:blip>
          <a:srcRect b="0" l="0" r="0" t="0"/>
          <a:stretch/>
        </p:blipFill>
        <p:spPr>
          <a:xfrm>
            <a:off x="6876256" y="6165304"/>
            <a:ext cx="800100" cy="447675"/>
          </a:xfrm>
          <a:prstGeom prst="rect">
            <a:avLst/>
          </a:prstGeom>
          <a:noFill/>
          <a:ln>
            <a:noFill/>
          </a:ln>
        </p:spPr>
      </p:pic>
      <p:pic>
        <p:nvPicPr>
          <p:cNvPr id="556" name="Google Shape;556;p24"/>
          <p:cNvPicPr preferRelativeResize="0"/>
          <p:nvPr/>
        </p:nvPicPr>
        <p:blipFill rotWithShape="1">
          <a:blip r:embed="rId27">
            <a:alphaModFix/>
          </a:blip>
          <a:srcRect b="0" l="0" r="0" t="0"/>
          <a:stretch/>
        </p:blipFill>
        <p:spPr>
          <a:xfrm>
            <a:off x="3635895" y="2996952"/>
            <a:ext cx="1059686" cy="990600"/>
          </a:xfrm>
          <a:prstGeom prst="rect">
            <a:avLst/>
          </a:prstGeom>
          <a:noFill/>
          <a:ln>
            <a:noFill/>
          </a:ln>
        </p:spPr>
      </p:pic>
      <p:pic>
        <p:nvPicPr>
          <p:cNvPr id="557" name="Google Shape;557;p24"/>
          <p:cNvPicPr preferRelativeResize="0"/>
          <p:nvPr/>
        </p:nvPicPr>
        <p:blipFill rotWithShape="1">
          <a:blip r:embed="rId28">
            <a:alphaModFix/>
          </a:blip>
          <a:srcRect b="0" l="0" r="0" t="0"/>
          <a:stretch/>
        </p:blipFill>
        <p:spPr>
          <a:xfrm>
            <a:off x="6444208" y="2935283"/>
            <a:ext cx="1304925" cy="107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8"/>
                                        </p:tgtEl>
                                        <p:attrNameLst>
                                          <p:attrName>style.visibility</p:attrName>
                                        </p:attrNameLst>
                                      </p:cBhvr>
                                      <p:to>
                                        <p:strVal val="visible"/>
                                      </p:to>
                                    </p:set>
                                    <p:anim calcmode="lin" valueType="num">
                                      <p:cBhvr additive="base">
                                        <p:cTn dur="500"/>
                                        <p:tgtEl>
                                          <p:spTgt spid="5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500"/>
                                        <p:tgtEl>
                                          <p:spTgt spid="5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2"/>
                                        </p:tgtEl>
                                        <p:attrNameLst>
                                          <p:attrName>style.visibility</p:attrName>
                                        </p:attrNameLst>
                                      </p:cBhvr>
                                      <p:to>
                                        <p:strVal val="visible"/>
                                      </p:to>
                                    </p:set>
                                    <p:anim calcmode="lin" valueType="num">
                                      <p:cBhvr additive="base">
                                        <p:cTn dur="500"/>
                                        <p:tgtEl>
                                          <p:spTgt spid="5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4"/>
                                        </p:tgtEl>
                                        <p:attrNameLst>
                                          <p:attrName>style.visibility</p:attrName>
                                        </p:attrNameLst>
                                      </p:cBhvr>
                                      <p:to>
                                        <p:strVal val="visible"/>
                                      </p:to>
                                    </p:set>
                                    <p:anim calcmode="lin" valueType="num">
                                      <p:cBhvr additive="base">
                                        <p:cTn dur="500"/>
                                        <p:tgtEl>
                                          <p:spTgt spid="5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5"/>
                                        </p:tgtEl>
                                        <p:attrNameLst>
                                          <p:attrName>style.visibility</p:attrName>
                                        </p:attrNameLst>
                                      </p:cBhvr>
                                      <p:to>
                                        <p:strVal val="visible"/>
                                      </p:to>
                                    </p:set>
                                    <p:anim calcmode="lin" valueType="num">
                                      <p:cBhvr additive="base">
                                        <p:cTn dur="500"/>
                                        <p:tgtEl>
                                          <p:spTgt spid="5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6"/>
                                        </p:tgtEl>
                                        <p:attrNameLst>
                                          <p:attrName>style.visibility</p:attrName>
                                        </p:attrNameLst>
                                      </p:cBhvr>
                                      <p:to>
                                        <p:strVal val="visible"/>
                                      </p:to>
                                    </p:set>
                                    <p:anim calcmode="lin" valueType="num">
                                      <p:cBhvr additive="base">
                                        <p:cTn dur="500"/>
                                        <p:tgtEl>
                                          <p:spTgt spid="5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7"/>
                                        </p:tgtEl>
                                        <p:attrNameLst>
                                          <p:attrName>style.visibility</p:attrName>
                                        </p:attrNameLst>
                                      </p:cBhvr>
                                      <p:to>
                                        <p:strVal val="visible"/>
                                      </p:to>
                                    </p:set>
                                    <p:anim calcmode="lin" valueType="num">
                                      <p:cBhvr additive="base">
                                        <p:cTn dur="500"/>
                                        <p:tgtEl>
                                          <p:spTgt spid="5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6"/>
                                        </p:tgtEl>
                                        <p:attrNameLst>
                                          <p:attrName>style.visibility</p:attrName>
                                        </p:attrNameLst>
                                      </p:cBhvr>
                                      <p:to>
                                        <p:strVal val="visible"/>
                                      </p:to>
                                    </p:set>
                                    <p:anim calcmode="lin" valueType="num">
                                      <p:cBhvr additive="base">
                                        <p:cTn dur="500"/>
                                        <p:tgtEl>
                                          <p:spTgt spid="5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8"/>
                                        </p:tgtEl>
                                        <p:attrNameLst>
                                          <p:attrName>style.visibility</p:attrName>
                                        </p:attrNameLst>
                                      </p:cBhvr>
                                      <p:to>
                                        <p:strVal val="visible"/>
                                      </p:to>
                                    </p:set>
                                    <p:anim calcmode="lin" valueType="num">
                                      <p:cBhvr additive="base">
                                        <p:cTn dur="500"/>
                                        <p:tgtEl>
                                          <p:spTgt spid="5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7"/>
                                        </p:tgtEl>
                                        <p:attrNameLst>
                                          <p:attrName>style.visibility</p:attrName>
                                        </p:attrNameLst>
                                      </p:cBhvr>
                                      <p:to>
                                        <p:strVal val="visible"/>
                                      </p:to>
                                    </p:set>
                                    <p:anim calcmode="lin" valueType="num">
                                      <p:cBhvr additive="base">
                                        <p:cTn dur="500"/>
                                        <p:tgtEl>
                                          <p:spTgt spid="5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9"/>
                                        </p:tgtEl>
                                        <p:attrNameLst>
                                          <p:attrName>style.visibility</p:attrName>
                                        </p:attrNameLst>
                                      </p:cBhvr>
                                      <p:to>
                                        <p:strVal val="visible"/>
                                      </p:to>
                                    </p:set>
                                    <p:anim calcmode="lin" valueType="num">
                                      <p:cBhvr additive="base">
                                        <p:cTn dur="500"/>
                                        <p:tgtEl>
                                          <p:spTgt spid="5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0"/>
                                        </p:tgtEl>
                                        <p:attrNameLst>
                                          <p:attrName>style.visibility</p:attrName>
                                        </p:attrNameLst>
                                      </p:cBhvr>
                                      <p:to>
                                        <p:strVal val="visible"/>
                                      </p:to>
                                    </p:set>
                                    <p:anim calcmode="lin" valueType="num">
                                      <p:cBhvr additive="base">
                                        <p:cTn dur="500"/>
                                        <p:tgtEl>
                                          <p:spTgt spid="5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2"/>
                                        </p:tgtEl>
                                        <p:attrNameLst>
                                          <p:attrName>style.visibility</p:attrName>
                                        </p:attrNameLst>
                                      </p:cBhvr>
                                      <p:to>
                                        <p:strVal val="visible"/>
                                      </p:to>
                                    </p:set>
                                    <p:anim calcmode="lin" valueType="num">
                                      <p:cBhvr additive="base">
                                        <p:cTn dur="500"/>
                                        <p:tgtEl>
                                          <p:spTgt spid="5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3"/>
                                        </p:tgtEl>
                                        <p:attrNameLst>
                                          <p:attrName>style.visibility</p:attrName>
                                        </p:attrNameLst>
                                      </p:cBhvr>
                                      <p:to>
                                        <p:strVal val="visible"/>
                                      </p:to>
                                    </p:set>
                                    <p:anim calcmode="lin" valueType="num">
                                      <p:cBhvr additive="base">
                                        <p:cTn dur="500"/>
                                        <p:tgtEl>
                                          <p:spTgt spid="5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4"/>
                                        </p:tgtEl>
                                        <p:attrNameLst>
                                          <p:attrName>style.visibility</p:attrName>
                                        </p:attrNameLst>
                                      </p:cBhvr>
                                      <p:to>
                                        <p:strVal val="visible"/>
                                      </p:to>
                                    </p:set>
                                    <p:anim calcmode="lin" valueType="num">
                                      <p:cBhvr additive="base">
                                        <p:cTn dur="500"/>
                                        <p:tgtEl>
                                          <p:spTgt spid="5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5"/>
                                        </p:tgtEl>
                                        <p:attrNameLst>
                                          <p:attrName>style.visibility</p:attrName>
                                        </p:attrNameLst>
                                      </p:cBhvr>
                                      <p:to>
                                        <p:strVal val="visible"/>
                                      </p:to>
                                    </p:set>
                                    <p:anim calcmode="lin" valueType="num">
                                      <p:cBhvr additive="base">
                                        <p:cTn dur="500"/>
                                        <p:tgtEl>
                                          <p:spTgt spid="5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6"/>
                                        </p:tgtEl>
                                        <p:attrNameLst>
                                          <p:attrName>style.visibility</p:attrName>
                                        </p:attrNameLst>
                                      </p:cBhvr>
                                      <p:to>
                                        <p:strVal val="visible"/>
                                      </p:to>
                                    </p:set>
                                    <p:anim calcmode="lin" valueType="num">
                                      <p:cBhvr additive="base">
                                        <p:cTn dur="500"/>
                                        <p:tgtEl>
                                          <p:spTgt spid="5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7"/>
                                        </p:tgtEl>
                                        <p:attrNameLst>
                                          <p:attrName>style.visibility</p:attrName>
                                        </p:attrNameLst>
                                      </p:cBhvr>
                                      <p:to>
                                        <p:strVal val="visible"/>
                                      </p:to>
                                    </p:set>
                                    <p:anim calcmode="lin" valueType="num">
                                      <p:cBhvr additive="base">
                                        <p:cTn dur="500"/>
                                        <p:tgtEl>
                                          <p:spTgt spid="5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8"/>
                                        </p:tgtEl>
                                        <p:attrNameLst>
                                          <p:attrName>style.visibility</p:attrName>
                                        </p:attrNameLst>
                                      </p:cBhvr>
                                      <p:to>
                                        <p:strVal val="visible"/>
                                      </p:to>
                                    </p:set>
                                    <p:anim calcmode="lin" valueType="num">
                                      <p:cBhvr additive="base">
                                        <p:cTn dur="500"/>
                                        <p:tgtEl>
                                          <p:spTgt spid="5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9"/>
                                        </p:tgtEl>
                                        <p:attrNameLst>
                                          <p:attrName>style.visibility</p:attrName>
                                        </p:attrNameLst>
                                      </p:cBhvr>
                                      <p:to>
                                        <p:strVal val="visible"/>
                                      </p:to>
                                    </p:set>
                                    <p:anim calcmode="lin" valueType="num">
                                      <p:cBhvr additive="base">
                                        <p:cTn dur="500"/>
                                        <p:tgtEl>
                                          <p:spTgt spid="5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0"/>
                                        </p:tgtEl>
                                        <p:attrNameLst>
                                          <p:attrName>style.visibility</p:attrName>
                                        </p:attrNameLst>
                                      </p:cBhvr>
                                      <p:to>
                                        <p:strVal val="visible"/>
                                      </p:to>
                                    </p:set>
                                    <p:anim calcmode="lin" valueType="num">
                                      <p:cBhvr additive="base">
                                        <p:cTn dur="500"/>
                                        <p:tgtEl>
                                          <p:spTgt spid="5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1"/>
                                        </p:tgtEl>
                                        <p:attrNameLst>
                                          <p:attrName>style.visibility</p:attrName>
                                        </p:attrNameLst>
                                      </p:cBhvr>
                                      <p:to>
                                        <p:strVal val="visible"/>
                                      </p:to>
                                    </p:set>
                                    <p:anim calcmode="lin" valueType="num">
                                      <p:cBhvr additive="base">
                                        <p:cTn dur="500"/>
                                        <p:tgtEl>
                                          <p:spTgt spid="5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2"/>
                                        </p:tgtEl>
                                        <p:attrNameLst>
                                          <p:attrName>style.visibility</p:attrName>
                                        </p:attrNameLst>
                                      </p:cBhvr>
                                      <p:to>
                                        <p:strVal val="visible"/>
                                      </p:to>
                                    </p:set>
                                    <p:anim calcmode="lin" valueType="num">
                                      <p:cBhvr additive="base">
                                        <p:cTn dur="500"/>
                                        <p:tgtEl>
                                          <p:spTgt spid="5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3"/>
                                        </p:tgtEl>
                                        <p:attrNameLst>
                                          <p:attrName>style.visibility</p:attrName>
                                        </p:attrNameLst>
                                      </p:cBhvr>
                                      <p:to>
                                        <p:strVal val="visible"/>
                                      </p:to>
                                    </p:set>
                                    <p:anim calcmode="lin" valueType="num">
                                      <p:cBhvr additive="base">
                                        <p:cTn dur="500"/>
                                        <p:tgtEl>
                                          <p:spTgt spid="5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4"/>
                                        </p:tgtEl>
                                        <p:attrNameLst>
                                          <p:attrName>style.visibility</p:attrName>
                                        </p:attrNameLst>
                                      </p:cBhvr>
                                      <p:to>
                                        <p:strVal val="visible"/>
                                      </p:to>
                                    </p:set>
                                    <p:anim calcmode="lin" valueType="num">
                                      <p:cBhvr additive="base">
                                        <p:cTn dur="500"/>
                                        <p:tgtEl>
                                          <p:spTgt spid="5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000"/>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25"/>
          <p:cNvPicPr preferRelativeResize="0"/>
          <p:nvPr/>
        </p:nvPicPr>
        <p:blipFill rotWithShape="1">
          <a:blip r:embed="rId3">
            <a:alphaModFix/>
          </a:blip>
          <a:srcRect b="0" l="0" r="0" t="0"/>
          <a:stretch/>
        </p:blipFill>
        <p:spPr>
          <a:xfrm>
            <a:off x="0" y="161344"/>
            <a:ext cx="2238375" cy="1962150"/>
          </a:xfrm>
          <a:prstGeom prst="rect">
            <a:avLst/>
          </a:prstGeom>
          <a:noFill/>
          <a:ln>
            <a:noFill/>
          </a:ln>
        </p:spPr>
      </p:pic>
      <p:pic>
        <p:nvPicPr>
          <p:cNvPr id="563" name="Google Shape;563;p25"/>
          <p:cNvPicPr preferRelativeResize="0"/>
          <p:nvPr/>
        </p:nvPicPr>
        <p:blipFill rotWithShape="1">
          <a:blip r:embed="rId4">
            <a:alphaModFix/>
          </a:blip>
          <a:srcRect b="0" l="0" r="0" t="0"/>
          <a:stretch/>
        </p:blipFill>
        <p:spPr>
          <a:xfrm>
            <a:off x="2699791" y="502149"/>
            <a:ext cx="2959993" cy="1407790"/>
          </a:xfrm>
          <a:prstGeom prst="rect">
            <a:avLst/>
          </a:prstGeom>
          <a:noFill/>
          <a:ln>
            <a:noFill/>
          </a:ln>
          <a:effectLst>
            <a:outerShdw blurRad="292100" rotWithShape="0" algn="tl" dir="2700000" dist="139700">
              <a:srgbClr val="333333">
                <a:alpha val="64705"/>
              </a:srgbClr>
            </a:outerShdw>
          </a:effectLst>
        </p:spPr>
      </p:pic>
      <p:pic>
        <p:nvPicPr>
          <p:cNvPr id="564" name="Google Shape;564;p25"/>
          <p:cNvPicPr preferRelativeResize="0"/>
          <p:nvPr/>
        </p:nvPicPr>
        <p:blipFill rotWithShape="1">
          <a:blip r:embed="rId5">
            <a:alphaModFix/>
          </a:blip>
          <a:srcRect b="0" l="0" r="0" t="0"/>
          <a:stretch/>
        </p:blipFill>
        <p:spPr>
          <a:xfrm>
            <a:off x="5851124" y="548680"/>
            <a:ext cx="3312368" cy="1357625"/>
          </a:xfrm>
          <a:prstGeom prst="rect">
            <a:avLst/>
          </a:prstGeom>
          <a:noFill/>
          <a:ln>
            <a:noFill/>
          </a:ln>
          <a:effectLst>
            <a:outerShdw blurRad="292100" rotWithShape="0" algn="tl" dir="2700000" dist="139700">
              <a:srgbClr val="333333">
                <a:alpha val="64705"/>
              </a:srgbClr>
            </a:outerShdw>
          </a:effectLst>
        </p:spPr>
      </p:pic>
      <p:sp>
        <p:nvSpPr>
          <p:cNvPr id="565" name="Google Shape;565;p25"/>
          <p:cNvSpPr txBox="1"/>
          <p:nvPr/>
        </p:nvSpPr>
        <p:spPr>
          <a:xfrm>
            <a:off x="0" y="2155469"/>
            <a:ext cx="78802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4.9.3 </a:t>
            </a:r>
            <a:r>
              <a:rPr lang="id-ID" sz="1800">
                <a:solidFill>
                  <a:schemeClr val="dk1"/>
                </a:solidFill>
                <a:latin typeface="Constantia"/>
                <a:ea typeface="Constantia"/>
                <a:cs typeface="Constantia"/>
                <a:sym typeface="Constantia"/>
              </a:rPr>
              <a:t>Dapatkan titik berat yg dibatasi oleh kurva y = x² dan y = x + 6</a:t>
            </a:r>
            <a:endParaRPr/>
          </a:p>
        </p:txBody>
      </p:sp>
      <p:sp>
        <p:nvSpPr>
          <p:cNvPr id="566" name="Google Shape;566;p25"/>
          <p:cNvSpPr txBox="1"/>
          <p:nvPr/>
        </p:nvSpPr>
        <p:spPr>
          <a:xfrm>
            <a:off x="1951080" y="2519472"/>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567" name="Google Shape;567;p25"/>
          <p:cNvPicPr preferRelativeResize="0"/>
          <p:nvPr/>
        </p:nvPicPr>
        <p:blipFill rotWithShape="1">
          <a:blip r:embed="rId6">
            <a:alphaModFix/>
          </a:blip>
          <a:srcRect b="0" l="0" r="0" t="0"/>
          <a:stretch/>
        </p:blipFill>
        <p:spPr>
          <a:xfrm>
            <a:off x="-1" y="2780928"/>
            <a:ext cx="2094827" cy="2895600"/>
          </a:xfrm>
          <a:prstGeom prst="rect">
            <a:avLst/>
          </a:prstGeom>
          <a:noFill/>
          <a:ln>
            <a:noFill/>
          </a:ln>
        </p:spPr>
      </p:pic>
      <p:sp>
        <p:nvSpPr>
          <p:cNvPr id="568" name="Google Shape;568;p25"/>
          <p:cNvSpPr txBox="1"/>
          <p:nvPr/>
        </p:nvSpPr>
        <p:spPr>
          <a:xfrm>
            <a:off x="3635896" y="2477119"/>
            <a:ext cx="46312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x² - x – 6  = 0 , (x + 2 )(x – 3) = 0 , x = -2, x = 3</a:t>
            </a:r>
            <a:endParaRPr/>
          </a:p>
        </p:txBody>
      </p:sp>
      <p:sp>
        <p:nvSpPr>
          <p:cNvPr id="569" name="Google Shape;569;p25"/>
          <p:cNvSpPr txBox="1"/>
          <p:nvPr/>
        </p:nvSpPr>
        <p:spPr>
          <a:xfrm>
            <a:off x="2176094" y="2868392"/>
            <a:ext cx="13222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Luas R adl :</a:t>
            </a:r>
            <a:endParaRPr/>
          </a:p>
        </p:txBody>
      </p:sp>
      <p:pic>
        <p:nvPicPr>
          <p:cNvPr id="570" name="Google Shape;570;p25"/>
          <p:cNvPicPr preferRelativeResize="0"/>
          <p:nvPr/>
        </p:nvPicPr>
        <p:blipFill rotWithShape="1">
          <a:blip r:embed="rId7">
            <a:alphaModFix/>
          </a:blip>
          <a:srcRect b="0" l="0" r="0" t="0"/>
          <a:stretch/>
        </p:blipFill>
        <p:spPr>
          <a:xfrm>
            <a:off x="3563888" y="2780928"/>
            <a:ext cx="1800200" cy="739899"/>
          </a:xfrm>
          <a:prstGeom prst="rect">
            <a:avLst/>
          </a:prstGeom>
          <a:noFill/>
          <a:ln>
            <a:noFill/>
          </a:ln>
        </p:spPr>
      </p:pic>
      <p:pic>
        <p:nvPicPr>
          <p:cNvPr id="571" name="Google Shape;571;p25"/>
          <p:cNvPicPr preferRelativeResize="0"/>
          <p:nvPr/>
        </p:nvPicPr>
        <p:blipFill rotWithShape="1">
          <a:blip r:embed="rId8">
            <a:alphaModFix/>
          </a:blip>
          <a:srcRect b="0" l="0" r="0" t="0"/>
          <a:stretch/>
        </p:blipFill>
        <p:spPr>
          <a:xfrm>
            <a:off x="5537005" y="2990565"/>
            <a:ext cx="829050" cy="447675"/>
          </a:xfrm>
          <a:prstGeom prst="rect">
            <a:avLst/>
          </a:prstGeom>
          <a:noFill/>
          <a:ln>
            <a:noFill/>
          </a:ln>
        </p:spPr>
      </p:pic>
      <p:pic>
        <p:nvPicPr>
          <p:cNvPr id="572" name="Google Shape;572;p25"/>
          <p:cNvPicPr preferRelativeResize="0"/>
          <p:nvPr/>
        </p:nvPicPr>
        <p:blipFill rotWithShape="1">
          <a:blip r:embed="rId9">
            <a:alphaModFix/>
          </a:blip>
          <a:srcRect b="0" l="0" r="0" t="0"/>
          <a:stretch/>
        </p:blipFill>
        <p:spPr>
          <a:xfrm>
            <a:off x="2047538" y="3660322"/>
            <a:ext cx="3028518" cy="731026"/>
          </a:xfrm>
          <a:prstGeom prst="rect">
            <a:avLst/>
          </a:prstGeom>
          <a:noFill/>
          <a:ln>
            <a:noFill/>
          </a:ln>
        </p:spPr>
      </p:pic>
      <p:pic>
        <p:nvPicPr>
          <p:cNvPr id="573" name="Google Shape;573;p25"/>
          <p:cNvPicPr preferRelativeResize="0"/>
          <p:nvPr/>
        </p:nvPicPr>
        <p:blipFill rotWithShape="1">
          <a:blip r:embed="rId10">
            <a:alphaModFix/>
          </a:blip>
          <a:srcRect b="0" l="0" r="0" t="0"/>
          <a:stretch/>
        </p:blipFill>
        <p:spPr>
          <a:xfrm>
            <a:off x="5113517" y="3712816"/>
            <a:ext cx="2505075" cy="680389"/>
          </a:xfrm>
          <a:prstGeom prst="rect">
            <a:avLst/>
          </a:prstGeom>
          <a:noFill/>
          <a:ln>
            <a:noFill/>
          </a:ln>
        </p:spPr>
      </p:pic>
      <p:pic>
        <p:nvPicPr>
          <p:cNvPr id="574" name="Google Shape;574;p25"/>
          <p:cNvPicPr preferRelativeResize="0"/>
          <p:nvPr/>
        </p:nvPicPr>
        <p:blipFill rotWithShape="1">
          <a:blip r:embed="rId11">
            <a:alphaModFix/>
          </a:blip>
          <a:srcRect b="0" l="0" r="0" t="0"/>
          <a:stretch/>
        </p:blipFill>
        <p:spPr>
          <a:xfrm>
            <a:off x="7656053" y="3649478"/>
            <a:ext cx="1487947" cy="710091"/>
          </a:xfrm>
          <a:prstGeom prst="rect">
            <a:avLst/>
          </a:prstGeom>
          <a:noFill/>
          <a:ln>
            <a:noFill/>
          </a:ln>
        </p:spPr>
      </p:pic>
      <p:pic>
        <p:nvPicPr>
          <p:cNvPr id="575" name="Google Shape;575;p25"/>
          <p:cNvPicPr preferRelativeResize="0"/>
          <p:nvPr/>
        </p:nvPicPr>
        <p:blipFill rotWithShape="1">
          <a:blip r:embed="rId12">
            <a:alphaModFix/>
          </a:blip>
          <a:srcRect b="0" l="0" r="0" t="0"/>
          <a:stretch/>
        </p:blipFill>
        <p:spPr>
          <a:xfrm>
            <a:off x="2047538" y="4479003"/>
            <a:ext cx="3659718" cy="884468"/>
          </a:xfrm>
          <a:prstGeom prst="rect">
            <a:avLst/>
          </a:prstGeom>
          <a:noFill/>
          <a:ln>
            <a:noFill/>
          </a:ln>
        </p:spPr>
      </p:pic>
      <p:pic>
        <p:nvPicPr>
          <p:cNvPr id="576" name="Google Shape;576;p25"/>
          <p:cNvPicPr preferRelativeResize="0"/>
          <p:nvPr/>
        </p:nvPicPr>
        <p:blipFill rotWithShape="1">
          <a:blip r:embed="rId13">
            <a:alphaModFix/>
          </a:blip>
          <a:srcRect b="0" l="0" r="0" t="0"/>
          <a:stretch/>
        </p:blipFill>
        <p:spPr>
          <a:xfrm>
            <a:off x="5707256" y="4511686"/>
            <a:ext cx="3436744" cy="723072"/>
          </a:xfrm>
          <a:prstGeom prst="rect">
            <a:avLst/>
          </a:prstGeom>
          <a:noFill/>
          <a:ln>
            <a:noFill/>
          </a:ln>
        </p:spPr>
      </p:pic>
      <p:pic>
        <p:nvPicPr>
          <p:cNvPr id="577" name="Google Shape;577;p25"/>
          <p:cNvPicPr preferRelativeResize="0"/>
          <p:nvPr/>
        </p:nvPicPr>
        <p:blipFill rotWithShape="1">
          <a:blip r:embed="rId14">
            <a:alphaModFix/>
          </a:blip>
          <a:srcRect b="0" l="0" r="0" t="0"/>
          <a:stretch/>
        </p:blipFill>
        <p:spPr>
          <a:xfrm>
            <a:off x="2459231" y="5324468"/>
            <a:ext cx="3248025" cy="972122"/>
          </a:xfrm>
          <a:prstGeom prst="rect">
            <a:avLst/>
          </a:prstGeom>
          <a:noFill/>
          <a:ln>
            <a:noFill/>
          </a:ln>
        </p:spPr>
      </p:pic>
      <p:pic>
        <p:nvPicPr>
          <p:cNvPr id="578" name="Google Shape;578;p25"/>
          <p:cNvPicPr preferRelativeResize="0"/>
          <p:nvPr/>
        </p:nvPicPr>
        <p:blipFill rotWithShape="1">
          <a:blip r:embed="rId15">
            <a:alphaModFix/>
          </a:blip>
          <a:srcRect b="0" l="0" r="0" t="0"/>
          <a:stretch/>
        </p:blipFill>
        <p:spPr>
          <a:xfrm>
            <a:off x="5719073" y="5463045"/>
            <a:ext cx="1343025" cy="694968"/>
          </a:xfrm>
          <a:prstGeom prst="rect">
            <a:avLst/>
          </a:prstGeom>
          <a:noFill/>
          <a:ln>
            <a:noFill/>
          </a:ln>
        </p:spPr>
      </p:pic>
      <p:sp>
        <p:nvSpPr>
          <p:cNvPr id="579" name="Google Shape;579;p25"/>
          <p:cNvSpPr txBox="1"/>
          <p:nvPr/>
        </p:nvSpPr>
        <p:spPr>
          <a:xfrm>
            <a:off x="3635896" y="6296590"/>
            <a:ext cx="19713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Titik berat (1/2, 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2"/>
                                        </p:tgtEl>
                                        <p:attrNameLst>
                                          <p:attrName>style.visibility</p:attrName>
                                        </p:attrNameLst>
                                      </p:cBhvr>
                                      <p:to>
                                        <p:strVal val="visible"/>
                                      </p:to>
                                    </p:set>
                                    <p:anim calcmode="lin" valueType="num">
                                      <p:cBhvr additive="base">
                                        <p:cTn dur="500"/>
                                        <p:tgtEl>
                                          <p:spTgt spid="5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500"/>
                                        <p:tgtEl>
                                          <p:spTgt spid="5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6"/>
                                        </p:tgtEl>
                                        <p:attrNameLst>
                                          <p:attrName>style.visibility</p:attrName>
                                        </p:attrNameLst>
                                      </p:cBhvr>
                                      <p:to>
                                        <p:strVal val="visible"/>
                                      </p:to>
                                    </p:set>
                                    <p:anim calcmode="lin" valueType="num">
                                      <p:cBhvr additive="base">
                                        <p:cTn dur="500"/>
                                        <p:tgtEl>
                                          <p:spTgt spid="5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500"/>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5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9"/>
                                        </p:tgtEl>
                                        <p:attrNameLst>
                                          <p:attrName>style.visibility</p:attrName>
                                        </p:attrNameLst>
                                      </p:cBhvr>
                                      <p:to>
                                        <p:strVal val="visible"/>
                                      </p:to>
                                    </p:set>
                                    <p:anim calcmode="lin" valueType="num">
                                      <p:cBhvr additive="base">
                                        <p:cTn dur="500"/>
                                        <p:tgtEl>
                                          <p:spTgt spid="5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0"/>
                                        </p:tgtEl>
                                        <p:attrNameLst>
                                          <p:attrName>style.visibility</p:attrName>
                                        </p:attrNameLst>
                                      </p:cBhvr>
                                      <p:to>
                                        <p:strVal val="visible"/>
                                      </p:to>
                                    </p:set>
                                    <p:anim calcmode="lin" valueType="num">
                                      <p:cBhvr additive="base">
                                        <p:cTn dur="500"/>
                                        <p:tgtEl>
                                          <p:spTgt spid="5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500"/>
                                        <p:tgtEl>
                                          <p:spTgt spid="5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2"/>
                                        </p:tgtEl>
                                        <p:attrNameLst>
                                          <p:attrName>style.visibility</p:attrName>
                                        </p:attrNameLst>
                                      </p:cBhvr>
                                      <p:to>
                                        <p:strVal val="visible"/>
                                      </p:to>
                                    </p:set>
                                    <p:anim calcmode="lin" valueType="num">
                                      <p:cBhvr additive="base">
                                        <p:cTn dur="500"/>
                                        <p:tgtEl>
                                          <p:spTgt spid="5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3"/>
                                        </p:tgtEl>
                                        <p:attrNameLst>
                                          <p:attrName>style.visibility</p:attrName>
                                        </p:attrNameLst>
                                      </p:cBhvr>
                                      <p:to>
                                        <p:strVal val="visible"/>
                                      </p:to>
                                    </p:set>
                                    <p:anim calcmode="lin" valueType="num">
                                      <p:cBhvr additive="base">
                                        <p:cTn dur="500"/>
                                        <p:tgtEl>
                                          <p:spTgt spid="5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500"/>
                                        <p:tgtEl>
                                          <p:spTgt spid="5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5"/>
                                        </p:tgtEl>
                                        <p:attrNameLst>
                                          <p:attrName>style.visibility</p:attrName>
                                        </p:attrNameLst>
                                      </p:cBhvr>
                                      <p:to>
                                        <p:strVal val="visible"/>
                                      </p:to>
                                    </p:set>
                                    <p:anim calcmode="lin" valueType="num">
                                      <p:cBhvr additive="base">
                                        <p:cTn dur="500"/>
                                        <p:tgtEl>
                                          <p:spTgt spid="5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6"/>
                                        </p:tgtEl>
                                        <p:attrNameLst>
                                          <p:attrName>style.visibility</p:attrName>
                                        </p:attrNameLst>
                                      </p:cBhvr>
                                      <p:to>
                                        <p:strVal val="visible"/>
                                      </p:to>
                                    </p:set>
                                    <p:anim calcmode="lin" valueType="num">
                                      <p:cBhvr additive="base">
                                        <p:cTn dur="500"/>
                                        <p:tgtEl>
                                          <p:spTgt spid="5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500"/>
                                        <p:tgtEl>
                                          <p:spTgt spid="5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500"/>
                                        <p:tgtEl>
                                          <p:spTgt spid="5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9"/>
                                        </p:tgtEl>
                                        <p:attrNameLst>
                                          <p:attrName>style.visibility</p:attrName>
                                        </p:attrNameLst>
                                      </p:cBhvr>
                                      <p:to>
                                        <p:strVal val="visible"/>
                                      </p:to>
                                    </p:set>
                                    <p:anim calcmode="lin" valueType="num">
                                      <p:cBhvr additive="base">
                                        <p:cTn dur="500"/>
                                        <p:tgtEl>
                                          <p:spTgt spid="5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26"/>
          <p:cNvSpPr txBox="1"/>
          <p:nvPr/>
        </p:nvSpPr>
        <p:spPr>
          <a:xfrm>
            <a:off x="251520" y="548680"/>
            <a:ext cx="8352928" cy="1754326"/>
          </a:xfrm>
          <a:prstGeom prst="rect">
            <a:avLst/>
          </a:prstGeom>
          <a:gradFill>
            <a:gsLst>
              <a:gs pos="0">
                <a:srgbClr val="89AAED"/>
              </a:gs>
              <a:gs pos="50000">
                <a:srgbClr val="B7C9F3"/>
              </a:gs>
              <a:gs pos="100000">
                <a:srgbClr val="DCE4F8"/>
              </a:gs>
            </a:gsLst>
            <a:path path="circle">
              <a:fillToRect r="100%" t="100%"/>
            </a:path>
            <a:tileRect b="-100%" l="-100%"/>
          </a:gradFill>
          <a:ln>
            <a:noFill/>
          </a:ln>
          <a:effectLst>
            <a:outerShdw blurRad="50800" rotWithShape="0" algn="ctr" dir="5400000" dist="50800">
              <a:srgbClr val="CCCCFF"/>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DALIL GULDIN I. </a:t>
            </a:r>
            <a:r>
              <a:rPr lang="id-ID" sz="1800">
                <a:solidFill>
                  <a:schemeClr val="dk1"/>
                </a:solidFill>
                <a:latin typeface="Constantia"/>
                <a:ea typeface="Constantia"/>
                <a:cs typeface="Constantia"/>
                <a:sym typeface="Constantia"/>
              </a:rPr>
              <a:t>Jika suatu luasan (keping) datar diputar penuh pd sb (garis) yg sebidang  dg luasan itu dan tdk memotong luasan itu,maka isi benda putar yg terjadi sama dg luas kali lintasan titik beratnya.jadi jika L adl luas dataran , Z(x,y) titik berat L, sb x sumbu putar, V isi benda putar, maka         </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t>
            </a:r>
            <a:r>
              <a:rPr b="1" lang="id-ID" sz="1800">
                <a:solidFill>
                  <a:schemeClr val="dk1"/>
                </a:solidFill>
                <a:latin typeface="Constantia"/>
                <a:ea typeface="Constantia"/>
                <a:cs typeface="Constantia"/>
                <a:sym typeface="Constantia"/>
              </a:rPr>
              <a:t>V  =  2π.y L</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585" name="Google Shape;585;p26"/>
          <p:cNvSpPr txBox="1"/>
          <p:nvPr/>
        </p:nvSpPr>
        <p:spPr>
          <a:xfrm>
            <a:off x="0" y="2492896"/>
            <a:ext cx="857318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FF0000"/>
                </a:solidFill>
                <a:latin typeface="Constantia"/>
                <a:ea typeface="Constantia"/>
                <a:cs typeface="Constantia"/>
                <a:sym typeface="Constantia"/>
              </a:rPr>
              <a:t>Contoh 4.9.4 </a:t>
            </a:r>
            <a:r>
              <a:rPr lang="id-ID" sz="1800">
                <a:solidFill>
                  <a:schemeClr val="dk1"/>
                </a:solidFill>
                <a:latin typeface="Constantia"/>
                <a:ea typeface="Constantia"/>
                <a:cs typeface="Constantia"/>
                <a:sym typeface="Constantia"/>
              </a:rPr>
              <a:t>Dengan dalil Guldin I dapatkan titik berat daerah yang di bawah kurva</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y = sin x , 0</a:t>
            </a:r>
            <a:r>
              <a:rPr lang="id-ID" sz="1800">
                <a:solidFill>
                  <a:schemeClr val="dk1"/>
                </a:solidFill>
                <a:latin typeface="Cambria Math"/>
                <a:ea typeface="Cambria Math"/>
                <a:cs typeface="Cambria Math"/>
                <a:sym typeface="Cambria Math"/>
              </a:rPr>
              <a:t>≤ x ≤ π</a:t>
            </a:r>
            <a:endParaRPr sz="1800">
              <a:solidFill>
                <a:schemeClr val="dk1"/>
              </a:solidFill>
              <a:latin typeface="Cambria Math"/>
              <a:ea typeface="Cambria Math"/>
              <a:cs typeface="Cambria Math"/>
              <a:sym typeface="Cambria Math"/>
            </a:endParaRPr>
          </a:p>
          <a:p>
            <a:pPr indent="0" lvl="0" marL="0" marR="0" rtl="0" algn="l">
              <a:spcBef>
                <a:spcPts val="0"/>
              </a:spcBef>
              <a:spcAft>
                <a:spcPts val="0"/>
              </a:spcAft>
              <a:buNone/>
            </a:pPr>
            <a:r>
              <a:rPr b="1" i="1" lang="id-ID" sz="1800">
                <a:solidFill>
                  <a:srgbClr val="FF0000"/>
                </a:solidFill>
                <a:latin typeface="Cambria Math"/>
                <a:ea typeface="Cambria Math"/>
                <a:cs typeface="Cambria Math"/>
                <a:sym typeface="Cambria Math"/>
              </a:rPr>
              <a:t>Penyelesaian</a:t>
            </a:r>
            <a:endParaRPr b="1" i="1" sz="1800">
              <a:solidFill>
                <a:srgbClr val="FF0000"/>
              </a:solidFill>
              <a:latin typeface="Constantia"/>
              <a:ea typeface="Constantia"/>
              <a:cs typeface="Constantia"/>
              <a:sym typeface="Constantia"/>
            </a:endParaRPr>
          </a:p>
        </p:txBody>
      </p:sp>
      <p:sp>
        <p:nvSpPr>
          <p:cNvPr id="586" name="Google Shape;586;p26"/>
          <p:cNvSpPr txBox="1"/>
          <p:nvPr/>
        </p:nvSpPr>
        <p:spPr>
          <a:xfrm>
            <a:off x="1763688" y="2983839"/>
            <a:ext cx="3778150" cy="483402"/>
          </a:xfrm>
          <a:prstGeom prst="rect">
            <a:avLst/>
          </a:prstGeom>
          <a:blipFill rotWithShape="1">
            <a:blip r:embed="rId3">
              <a:alphaModFix/>
            </a:blip>
            <a:stretch>
              <a:fillRect b="-181238" l="-2741" r="0" t="-12249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d-ID" sz="1800">
                <a:latin typeface="Constantia"/>
                <a:ea typeface="Constantia"/>
                <a:cs typeface="Constantia"/>
                <a:sym typeface="Constantia"/>
              </a:rPr>
              <a:t> </a:t>
            </a:r>
            <a:endParaRPr/>
          </a:p>
        </p:txBody>
      </p:sp>
      <p:sp>
        <p:nvSpPr>
          <p:cNvPr id="587" name="Google Shape;587;p26"/>
          <p:cNvSpPr txBox="1"/>
          <p:nvPr/>
        </p:nvSpPr>
        <p:spPr>
          <a:xfrm>
            <a:off x="0" y="3474782"/>
            <a:ext cx="7949099" cy="483402"/>
          </a:xfrm>
          <a:prstGeom prst="rect">
            <a:avLst/>
          </a:prstGeom>
          <a:blipFill rotWithShape="1">
            <a:blip r:embed="rId4">
              <a:alphaModFix/>
            </a:blip>
            <a:stretch>
              <a:fillRect b="-184803" l="-612" r="0" t="-12404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d-ID" sz="1800">
                <a:latin typeface="Constantia"/>
                <a:ea typeface="Constantia"/>
                <a:cs typeface="Constantia"/>
                <a:sym typeface="Constantia"/>
              </a:rPr>
              <a:t> </a:t>
            </a:r>
            <a:endParaRPr/>
          </a:p>
        </p:txBody>
      </p:sp>
      <p:sp>
        <p:nvSpPr>
          <p:cNvPr id="588" name="Google Shape;588;p26"/>
          <p:cNvSpPr txBox="1"/>
          <p:nvPr/>
        </p:nvSpPr>
        <p:spPr>
          <a:xfrm>
            <a:off x="4970398" y="3907169"/>
            <a:ext cx="29787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t>
            </a:r>
            <a:r>
              <a:rPr lang="id-ID" sz="1800">
                <a:solidFill>
                  <a:schemeClr val="dk1"/>
                </a:solidFill>
                <a:latin typeface="Cambria Math"/>
                <a:ea typeface="Cambria Math"/>
                <a:cs typeface="Cambria Math"/>
                <a:sym typeface="Cambria Math"/>
              </a:rPr>
              <a:t>π/2 [x – ½ sin 2x]₀ = π²/2</a:t>
            </a:r>
            <a:endParaRPr sz="1800">
              <a:solidFill>
                <a:schemeClr val="dk1"/>
              </a:solidFill>
              <a:latin typeface="Constantia"/>
              <a:ea typeface="Constantia"/>
              <a:cs typeface="Constantia"/>
              <a:sym typeface="Constantia"/>
            </a:endParaRPr>
          </a:p>
        </p:txBody>
      </p:sp>
      <p:sp>
        <p:nvSpPr>
          <p:cNvPr id="589" name="Google Shape;589;p26"/>
          <p:cNvSpPr txBox="1"/>
          <p:nvPr/>
        </p:nvSpPr>
        <p:spPr>
          <a:xfrm>
            <a:off x="251520" y="4437112"/>
            <a:ext cx="26028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dalil Guldin I V = 2</a:t>
            </a:r>
            <a:r>
              <a:rPr lang="id-ID" sz="1800">
                <a:solidFill>
                  <a:schemeClr val="dk1"/>
                </a:solidFill>
                <a:latin typeface="Cambria Math"/>
                <a:ea typeface="Cambria Math"/>
                <a:cs typeface="Cambria Math"/>
                <a:sym typeface="Cambria Math"/>
              </a:rPr>
              <a:t>π. Y L</a:t>
            </a:r>
            <a:endParaRPr sz="1800">
              <a:solidFill>
                <a:schemeClr val="dk1"/>
              </a:solidFill>
              <a:latin typeface="Constantia"/>
              <a:ea typeface="Constantia"/>
              <a:cs typeface="Constantia"/>
              <a:sym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pic>
        <p:nvPicPr>
          <p:cNvPr id="594" name="Google Shape;594;p27"/>
          <p:cNvPicPr preferRelativeResize="0"/>
          <p:nvPr/>
        </p:nvPicPr>
        <p:blipFill rotWithShape="1">
          <a:blip r:embed="rId3">
            <a:alphaModFix/>
          </a:blip>
          <a:srcRect b="0" l="0" r="0" t="0"/>
          <a:stretch/>
        </p:blipFill>
        <p:spPr>
          <a:xfrm>
            <a:off x="0" y="391412"/>
            <a:ext cx="5005250" cy="542591"/>
          </a:xfrm>
          <a:prstGeom prst="rect">
            <a:avLst/>
          </a:prstGeom>
          <a:noFill/>
          <a:ln>
            <a:noFill/>
          </a:ln>
        </p:spPr>
      </p:pic>
      <p:pic>
        <p:nvPicPr>
          <p:cNvPr id="595" name="Google Shape;595;p27"/>
          <p:cNvPicPr preferRelativeResize="0"/>
          <p:nvPr/>
        </p:nvPicPr>
        <p:blipFill rotWithShape="1">
          <a:blip r:embed="rId4">
            <a:alphaModFix/>
          </a:blip>
          <a:srcRect b="0" l="0" r="0" t="0"/>
          <a:stretch/>
        </p:blipFill>
        <p:spPr>
          <a:xfrm>
            <a:off x="179512" y="1124744"/>
            <a:ext cx="8964488" cy="669178"/>
          </a:xfrm>
          <a:prstGeom prst="rect">
            <a:avLst/>
          </a:prstGeom>
          <a:noFill/>
          <a:ln>
            <a:noFill/>
          </a:ln>
        </p:spPr>
      </p:pic>
      <p:pic>
        <p:nvPicPr>
          <p:cNvPr id="596" name="Google Shape;596;p27"/>
          <p:cNvPicPr preferRelativeResize="0"/>
          <p:nvPr/>
        </p:nvPicPr>
        <p:blipFill rotWithShape="1">
          <a:blip r:embed="rId5">
            <a:alphaModFix/>
          </a:blip>
          <a:srcRect b="0" l="0" r="0" t="0"/>
          <a:stretch/>
        </p:blipFill>
        <p:spPr>
          <a:xfrm>
            <a:off x="30358" y="1905263"/>
            <a:ext cx="5027308" cy="2444817"/>
          </a:xfrm>
          <a:prstGeom prst="rect">
            <a:avLst/>
          </a:prstGeom>
          <a:noFill/>
          <a:ln>
            <a:noFill/>
          </a:ln>
        </p:spPr>
      </p:pic>
      <p:pic>
        <p:nvPicPr>
          <p:cNvPr id="597" name="Google Shape;597;p27"/>
          <p:cNvPicPr preferRelativeResize="0"/>
          <p:nvPr/>
        </p:nvPicPr>
        <p:blipFill rotWithShape="1">
          <a:blip r:embed="rId6">
            <a:alphaModFix/>
          </a:blip>
          <a:srcRect b="0" l="0" r="0" t="0"/>
          <a:stretch/>
        </p:blipFill>
        <p:spPr>
          <a:xfrm>
            <a:off x="3059832" y="1793922"/>
            <a:ext cx="6084168" cy="713999"/>
          </a:xfrm>
          <a:prstGeom prst="rect">
            <a:avLst/>
          </a:prstGeom>
          <a:noFill/>
          <a:ln>
            <a:noFill/>
          </a:ln>
        </p:spPr>
      </p:pic>
      <p:pic>
        <p:nvPicPr>
          <p:cNvPr id="598" name="Google Shape;598;p27"/>
          <p:cNvPicPr preferRelativeResize="0"/>
          <p:nvPr/>
        </p:nvPicPr>
        <p:blipFill rotWithShape="1">
          <a:blip r:embed="rId7">
            <a:alphaModFix/>
          </a:blip>
          <a:srcRect b="0" l="0" r="0" t="0"/>
          <a:stretch/>
        </p:blipFill>
        <p:spPr>
          <a:xfrm>
            <a:off x="3059832" y="2479820"/>
            <a:ext cx="6084168" cy="877172"/>
          </a:xfrm>
          <a:prstGeom prst="rect">
            <a:avLst/>
          </a:prstGeom>
          <a:noFill/>
          <a:ln>
            <a:noFill/>
          </a:ln>
        </p:spPr>
      </p:pic>
      <p:pic>
        <p:nvPicPr>
          <p:cNvPr id="599" name="Google Shape;599;p27"/>
          <p:cNvPicPr preferRelativeResize="0"/>
          <p:nvPr/>
        </p:nvPicPr>
        <p:blipFill rotWithShape="1">
          <a:blip r:embed="rId8">
            <a:alphaModFix/>
          </a:blip>
          <a:srcRect b="0" l="0" r="0" t="0"/>
          <a:stretch/>
        </p:blipFill>
        <p:spPr>
          <a:xfrm>
            <a:off x="197229" y="4546523"/>
            <a:ext cx="6516216" cy="1002963"/>
          </a:xfrm>
          <a:prstGeom prst="rect">
            <a:avLst/>
          </a:prstGeom>
          <a:noFill/>
          <a:ln>
            <a:noFill/>
          </a:ln>
        </p:spPr>
      </p:pic>
      <p:pic>
        <p:nvPicPr>
          <p:cNvPr id="600" name="Google Shape;600;p27"/>
          <p:cNvPicPr preferRelativeResize="0"/>
          <p:nvPr/>
        </p:nvPicPr>
        <p:blipFill rotWithShape="1">
          <a:blip r:embed="rId9">
            <a:alphaModFix/>
          </a:blip>
          <a:srcRect b="0" l="0" r="0" t="0"/>
          <a:stretch/>
        </p:blipFill>
        <p:spPr>
          <a:xfrm>
            <a:off x="6713445" y="5230320"/>
            <a:ext cx="2420788" cy="15717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0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0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0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500"/>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500"/>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28"/>
          <p:cNvPicPr preferRelativeResize="0"/>
          <p:nvPr/>
        </p:nvPicPr>
        <p:blipFill rotWithShape="1">
          <a:blip r:embed="rId3">
            <a:alphaModFix/>
          </a:blip>
          <a:srcRect b="0" l="0" r="0" t="0"/>
          <a:stretch/>
        </p:blipFill>
        <p:spPr>
          <a:xfrm>
            <a:off x="755576" y="692696"/>
            <a:ext cx="1502229" cy="2573267"/>
          </a:xfrm>
          <a:prstGeom prst="rect">
            <a:avLst/>
          </a:prstGeom>
          <a:noFill/>
          <a:ln>
            <a:noFill/>
          </a:ln>
        </p:spPr>
      </p:pic>
      <p:pic>
        <p:nvPicPr>
          <p:cNvPr id="606" name="Google Shape;606;p28"/>
          <p:cNvPicPr preferRelativeResize="0"/>
          <p:nvPr/>
        </p:nvPicPr>
        <p:blipFill rotWithShape="1">
          <a:blip r:embed="rId4">
            <a:alphaModFix/>
          </a:blip>
          <a:srcRect b="0" l="0" r="0" t="0"/>
          <a:stretch/>
        </p:blipFill>
        <p:spPr>
          <a:xfrm>
            <a:off x="2843808" y="535428"/>
            <a:ext cx="4235592" cy="2717283"/>
          </a:xfrm>
          <a:prstGeom prst="rect">
            <a:avLst/>
          </a:prstGeom>
          <a:noFill/>
          <a:ln>
            <a:noFill/>
          </a:ln>
        </p:spPr>
      </p:pic>
      <p:sp>
        <p:nvSpPr>
          <p:cNvPr id="607" name="Google Shape;607;p28"/>
          <p:cNvSpPr/>
          <p:nvPr/>
        </p:nvSpPr>
        <p:spPr>
          <a:xfrm>
            <a:off x="19337" y="3429000"/>
            <a:ext cx="39283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Keping ABCD dibatasi kurva 𝑦 = 𝑓 (𝑥)</a:t>
            </a:r>
            <a:endParaRPr/>
          </a:p>
        </p:txBody>
      </p:sp>
      <p:sp>
        <p:nvSpPr>
          <p:cNvPr id="608" name="Google Shape;608;p28"/>
          <p:cNvSpPr/>
          <p:nvPr/>
        </p:nvSpPr>
        <p:spPr>
          <a:xfrm>
            <a:off x="26978" y="3797301"/>
            <a:ext cx="89644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Density =δ (konstan). PQRS = elemen luas. dL = y dx. Elemen massa dM = δ dL= δ y dx.</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Massa keping ABCD :</a:t>
            </a:r>
            <a:endParaRPr/>
          </a:p>
        </p:txBody>
      </p:sp>
      <p:pic>
        <p:nvPicPr>
          <p:cNvPr id="609" name="Google Shape;609;p28"/>
          <p:cNvPicPr preferRelativeResize="0"/>
          <p:nvPr/>
        </p:nvPicPr>
        <p:blipFill rotWithShape="1">
          <a:blip r:embed="rId5">
            <a:alphaModFix/>
          </a:blip>
          <a:srcRect b="0" l="0" r="0" t="0"/>
          <a:stretch/>
        </p:blipFill>
        <p:spPr>
          <a:xfrm>
            <a:off x="2534276" y="4166633"/>
            <a:ext cx="2253748" cy="1063992"/>
          </a:xfrm>
          <a:prstGeom prst="rect">
            <a:avLst/>
          </a:prstGeom>
          <a:noFill/>
          <a:ln>
            <a:noFill/>
          </a:ln>
        </p:spPr>
      </p:pic>
      <p:pic>
        <p:nvPicPr>
          <p:cNvPr id="610" name="Google Shape;610;p28"/>
          <p:cNvPicPr preferRelativeResize="0"/>
          <p:nvPr/>
        </p:nvPicPr>
        <p:blipFill rotWithShape="1">
          <a:blip r:embed="rId6">
            <a:alphaModFix/>
          </a:blip>
          <a:srcRect b="0" l="0" r="0" t="0"/>
          <a:stretch/>
        </p:blipFill>
        <p:spPr>
          <a:xfrm>
            <a:off x="4986486" y="5067386"/>
            <a:ext cx="2520280" cy="755745"/>
          </a:xfrm>
          <a:prstGeom prst="rect">
            <a:avLst/>
          </a:prstGeom>
          <a:noFill/>
          <a:ln>
            <a:noFill/>
          </a:ln>
        </p:spPr>
      </p:pic>
      <p:pic>
        <p:nvPicPr>
          <p:cNvPr id="611" name="Google Shape;611;p28"/>
          <p:cNvPicPr preferRelativeResize="0"/>
          <p:nvPr/>
        </p:nvPicPr>
        <p:blipFill rotWithShape="1">
          <a:blip r:embed="rId7">
            <a:alphaModFix/>
          </a:blip>
          <a:srcRect b="0" l="0" r="0" t="0"/>
          <a:stretch/>
        </p:blipFill>
        <p:spPr>
          <a:xfrm>
            <a:off x="4961604" y="5755536"/>
            <a:ext cx="2677279" cy="1094805"/>
          </a:xfrm>
          <a:prstGeom prst="rect">
            <a:avLst/>
          </a:prstGeom>
          <a:noFill/>
          <a:ln>
            <a:noFill/>
          </a:ln>
        </p:spPr>
      </p:pic>
      <p:sp>
        <p:nvSpPr>
          <p:cNvPr id="612" name="Google Shape;612;p28"/>
          <p:cNvSpPr/>
          <p:nvPr/>
        </p:nvSpPr>
        <p:spPr>
          <a:xfrm>
            <a:off x="26977" y="5230624"/>
            <a:ext cx="59029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Momen Statis dari dM terhadap sumbu y adalah:</a:t>
            </a:r>
            <a:endParaRPr/>
          </a:p>
        </p:txBody>
      </p:sp>
      <p:sp>
        <p:nvSpPr>
          <p:cNvPr id="613" name="Google Shape;613;p28"/>
          <p:cNvSpPr/>
          <p:nvPr/>
        </p:nvSpPr>
        <p:spPr>
          <a:xfrm>
            <a:off x="148630" y="6118273"/>
            <a:ext cx="53903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Maka momen statis dari M terhadap sumbu x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500"/>
                                        <p:tgtEl>
                                          <p:spTgt spid="6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000"/>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000"/>
                                        <p:tgtEl>
                                          <p:spTgt spid="6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000"/>
                                        <p:tgtEl>
                                          <p:spTgt spid="6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2"/>
                                        </p:tgtEl>
                                        <p:attrNameLst>
                                          <p:attrName>style.visibility</p:attrName>
                                        </p:attrNameLst>
                                      </p:cBhvr>
                                      <p:to>
                                        <p:strVal val="visible"/>
                                      </p:to>
                                    </p:set>
                                    <p:animEffect filter="fade" transition="in">
                                      <p:cBhvr>
                                        <p:cTn dur="1000"/>
                                        <p:tgtEl>
                                          <p:spTgt spid="6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500"/>
                                        <p:tgtEl>
                                          <p:spTgt spid="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000"/>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500"/>
                                        <p:tgtEl>
                                          <p:spTgt spid="6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29"/>
          <p:cNvSpPr/>
          <p:nvPr/>
        </p:nvSpPr>
        <p:spPr>
          <a:xfrm>
            <a:off x="343508" y="779244"/>
            <a:ext cx="52318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Momen Statis dari dM terhadap sumbu y adalah:</a:t>
            </a:r>
            <a:endParaRPr/>
          </a:p>
        </p:txBody>
      </p:sp>
      <p:sp>
        <p:nvSpPr>
          <p:cNvPr id="619" name="Google Shape;619;p29"/>
          <p:cNvSpPr/>
          <p:nvPr/>
        </p:nvSpPr>
        <p:spPr>
          <a:xfrm>
            <a:off x="90263" y="1637100"/>
            <a:ext cx="58326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Maka momen statis dari M terhadap sumbu y adalah</a:t>
            </a:r>
            <a:endParaRPr/>
          </a:p>
        </p:txBody>
      </p:sp>
      <p:pic>
        <p:nvPicPr>
          <p:cNvPr id="620" name="Google Shape;620;p29"/>
          <p:cNvPicPr preferRelativeResize="0"/>
          <p:nvPr/>
        </p:nvPicPr>
        <p:blipFill rotWithShape="1">
          <a:blip r:embed="rId3">
            <a:alphaModFix/>
          </a:blip>
          <a:srcRect b="0" l="0" r="0" t="0"/>
          <a:stretch/>
        </p:blipFill>
        <p:spPr>
          <a:xfrm>
            <a:off x="5769767" y="708719"/>
            <a:ext cx="2511964" cy="593888"/>
          </a:xfrm>
          <a:prstGeom prst="rect">
            <a:avLst/>
          </a:prstGeom>
          <a:noFill/>
          <a:ln>
            <a:noFill/>
          </a:ln>
        </p:spPr>
      </p:pic>
      <p:pic>
        <p:nvPicPr>
          <p:cNvPr id="621" name="Google Shape;621;p29"/>
          <p:cNvPicPr preferRelativeResize="0"/>
          <p:nvPr/>
        </p:nvPicPr>
        <p:blipFill rotWithShape="1">
          <a:blip r:embed="rId4">
            <a:alphaModFix/>
          </a:blip>
          <a:srcRect b="0" l="0" r="0" t="0"/>
          <a:stretch/>
        </p:blipFill>
        <p:spPr>
          <a:xfrm>
            <a:off x="5796136" y="1260854"/>
            <a:ext cx="2897967" cy="955569"/>
          </a:xfrm>
          <a:prstGeom prst="rect">
            <a:avLst/>
          </a:prstGeom>
          <a:noFill/>
          <a:ln>
            <a:noFill/>
          </a:ln>
        </p:spPr>
      </p:pic>
      <p:pic>
        <p:nvPicPr>
          <p:cNvPr id="622" name="Google Shape;622;p29"/>
          <p:cNvPicPr preferRelativeResize="0"/>
          <p:nvPr/>
        </p:nvPicPr>
        <p:blipFill rotWithShape="1">
          <a:blip r:embed="rId5">
            <a:alphaModFix/>
          </a:blip>
          <a:srcRect b="0" l="0" r="0" t="0"/>
          <a:stretch/>
        </p:blipFill>
        <p:spPr>
          <a:xfrm>
            <a:off x="1937864" y="2471769"/>
            <a:ext cx="3957732" cy="33789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5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9"/>
                                        </p:tgtEl>
                                        <p:attrNameLst>
                                          <p:attrName>style.visibility</p:attrName>
                                        </p:attrNameLst>
                                      </p:cBhvr>
                                      <p:to>
                                        <p:strVal val="visible"/>
                                      </p:to>
                                    </p:set>
                                    <p:animEffect filter="fade" transition="in">
                                      <p:cBhvr>
                                        <p:cTn dur="1000"/>
                                        <p:tgtEl>
                                          <p:spTgt spid="6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500"/>
                                        <p:tgtEl>
                                          <p:spTgt spid="6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500"/>
                                        <p:tgtEl>
                                          <p:spTgt spid="6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
          <p:cNvSpPr txBox="1"/>
          <p:nvPr/>
        </p:nvSpPr>
        <p:spPr>
          <a:xfrm>
            <a:off x="-10111" y="232697"/>
            <a:ext cx="73924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3.1.3 </a:t>
            </a:r>
            <a:r>
              <a:rPr lang="id-ID" sz="1800">
                <a:solidFill>
                  <a:schemeClr val="dk1"/>
                </a:solidFill>
                <a:latin typeface="Constantia"/>
                <a:ea typeface="Constantia"/>
                <a:cs typeface="Constantia"/>
                <a:sym typeface="Constantia"/>
              </a:rPr>
              <a:t>Dapatkan luas daerah yg dibatasi oleh x = y², dan y = x - 2</a:t>
            </a:r>
            <a:endParaRPr/>
          </a:p>
        </p:txBody>
      </p:sp>
      <p:pic>
        <p:nvPicPr>
          <p:cNvPr id="145" name="Google Shape;145;p3"/>
          <p:cNvPicPr preferRelativeResize="0"/>
          <p:nvPr/>
        </p:nvPicPr>
        <p:blipFill rotWithShape="1">
          <a:blip r:embed="rId3">
            <a:alphaModFix/>
          </a:blip>
          <a:srcRect b="0" l="0" r="0" t="0"/>
          <a:stretch/>
        </p:blipFill>
        <p:spPr>
          <a:xfrm>
            <a:off x="0" y="1199896"/>
            <a:ext cx="1990725" cy="1847850"/>
          </a:xfrm>
          <a:prstGeom prst="rect">
            <a:avLst/>
          </a:prstGeom>
          <a:noFill/>
          <a:ln>
            <a:noFill/>
          </a:ln>
        </p:spPr>
      </p:pic>
      <p:sp>
        <p:nvSpPr>
          <p:cNvPr id="146" name="Google Shape;146;p3"/>
          <p:cNvSpPr txBox="1"/>
          <p:nvPr/>
        </p:nvSpPr>
        <p:spPr>
          <a:xfrm>
            <a:off x="0" y="622289"/>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sp>
        <p:nvSpPr>
          <p:cNvPr id="147" name="Google Shape;147;p3"/>
          <p:cNvSpPr txBox="1"/>
          <p:nvPr/>
        </p:nvSpPr>
        <p:spPr>
          <a:xfrm>
            <a:off x="1746217" y="644647"/>
            <a:ext cx="68571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A₁ dibatasi oleh kiri x = o ,kanan x = 1, bawah y = -√x dan atas y = √x</a:t>
            </a:r>
            <a:endParaRPr/>
          </a:p>
        </p:txBody>
      </p:sp>
      <p:pic>
        <p:nvPicPr>
          <p:cNvPr id="148" name="Google Shape;148;p3"/>
          <p:cNvPicPr preferRelativeResize="0"/>
          <p:nvPr/>
        </p:nvPicPr>
        <p:blipFill rotWithShape="1">
          <a:blip r:embed="rId4">
            <a:alphaModFix/>
          </a:blip>
          <a:srcRect b="0" l="0" r="0" t="0"/>
          <a:stretch/>
        </p:blipFill>
        <p:spPr>
          <a:xfrm>
            <a:off x="2413138" y="927380"/>
            <a:ext cx="2376264" cy="942439"/>
          </a:xfrm>
          <a:prstGeom prst="rect">
            <a:avLst/>
          </a:prstGeom>
          <a:noFill/>
          <a:ln>
            <a:noFill/>
          </a:ln>
        </p:spPr>
      </p:pic>
      <p:pic>
        <p:nvPicPr>
          <p:cNvPr id="149" name="Google Shape;149;p3"/>
          <p:cNvPicPr preferRelativeResize="0"/>
          <p:nvPr/>
        </p:nvPicPr>
        <p:blipFill rotWithShape="1">
          <a:blip r:embed="rId5">
            <a:alphaModFix/>
          </a:blip>
          <a:srcRect b="0" l="0" r="0" t="0"/>
          <a:stretch/>
        </p:blipFill>
        <p:spPr>
          <a:xfrm>
            <a:off x="4821563" y="1069103"/>
            <a:ext cx="1126629" cy="699860"/>
          </a:xfrm>
          <a:prstGeom prst="rect">
            <a:avLst/>
          </a:prstGeom>
          <a:noFill/>
          <a:ln>
            <a:noFill/>
          </a:ln>
        </p:spPr>
      </p:pic>
      <p:pic>
        <p:nvPicPr>
          <p:cNvPr id="150" name="Google Shape;150;p3"/>
          <p:cNvPicPr preferRelativeResize="0"/>
          <p:nvPr/>
        </p:nvPicPr>
        <p:blipFill rotWithShape="1">
          <a:blip r:embed="rId6">
            <a:alphaModFix/>
          </a:blip>
          <a:srcRect b="0" l="0" r="0" t="0"/>
          <a:stretch/>
        </p:blipFill>
        <p:spPr>
          <a:xfrm>
            <a:off x="6107928" y="1073575"/>
            <a:ext cx="1152128" cy="722992"/>
          </a:xfrm>
          <a:prstGeom prst="rect">
            <a:avLst/>
          </a:prstGeom>
          <a:noFill/>
          <a:ln>
            <a:noFill/>
          </a:ln>
        </p:spPr>
      </p:pic>
      <p:pic>
        <p:nvPicPr>
          <p:cNvPr id="151" name="Google Shape;151;p3"/>
          <p:cNvPicPr preferRelativeResize="0"/>
          <p:nvPr/>
        </p:nvPicPr>
        <p:blipFill rotWithShape="1">
          <a:blip r:embed="rId7">
            <a:alphaModFix/>
          </a:blip>
          <a:srcRect b="0" l="0" r="0" t="0"/>
          <a:stretch/>
        </p:blipFill>
        <p:spPr>
          <a:xfrm>
            <a:off x="7298373" y="1025016"/>
            <a:ext cx="1512168" cy="694417"/>
          </a:xfrm>
          <a:prstGeom prst="rect">
            <a:avLst/>
          </a:prstGeom>
          <a:noFill/>
          <a:ln>
            <a:noFill/>
          </a:ln>
        </p:spPr>
      </p:pic>
      <p:sp>
        <p:nvSpPr>
          <p:cNvPr id="152" name="Google Shape;152;p3"/>
          <p:cNvSpPr txBox="1"/>
          <p:nvPr/>
        </p:nvSpPr>
        <p:spPr>
          <a:xfrm>
            <a:off x="2156843" y="1871683"/>
            <a:ext cx="65633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A₂ dibatasi oleh kiri x = 1, kanan x = 4, bawah y = x – 2,atas y = √x</a:t>
            </a:r>
            <a:endParaRPr/>
          </a:p>
        </p:txBody>
      </p:sp>
      <p:pic>
        <p:nvPicPr>
          <p:cNvPr id="153" name="Google Shape;153;p3"/>
          <p:cNvPicPr preferRelativeResize="0"/>
          <p:nvPr/>
        </p:nvPicPr>
        <p:blipFill rotWithShape="1">
          <a:blip r:embed="rId8">
            <a:alphaModFix/>
          </a:blip>
          <a:srcRect b="0" l="0" r="0" t="0"/>
          <a:stretch/>
        </p:blipFill>
        <p:spPr>
          <a:xfrm>
            <a:off x="2413138" y="2227039"/>
            <a:ext cx="2244452" cy="858283"/>
          </a:xfrm>
          <a:prstGeom prst="rect">
            <a:avLst/>
          </a:prstGeom>
          <a:noFill/>
          <a:ln>
            <a:noFill/>
          </a:ln>
        </p:spPr>
      </p:pic>
      <p:pic>
        <p:nvPicPr>
          <p:cNvPr id="154" name="Google Shape;154;p3"/>
          <p:cNvPicPr preferRelativeResize="0"/>
          <p:nvPr/>
        </p:nvPicPr>
        <p:blipFill rotWithShape="1">
          <a:blip r:embed="rId9">
            <a:alphaModFix/>
          </a:blip>
          <a:srcRect b="0" l="0" r="0" t="0"/>
          <a:stretch/>
        </p:blipFill>
        <p:spPr>
          <a:xfrm>
            <a:off x="4821563" y="2230639"/>
            <a:ext cx="1749841" cy="812224"/>
          </a:xfrm>
          <a:prstGeom prst="rect">
            <a:avLst/>
          </a:prstGeom>
          <a:noFill/>
          <a:ln>
            <a:noFill/>
          </a:ln>
        </p:spPr>
      </p:pic>
      <p:pic>
        <p:nvPicPr>
          <p:cNvPr id="155" name="Google Shape;155;p3"/>
          <p:cNvPicPr preferRelativeResize="0"/>
          <p:nvPr/>
        </p:nvPicPr>
        <p:blipFill rotWithShape="1">
          <a:blip r:embed="rId10">
            <a:alphaModFix/>
          </a:blip>
          <a:srcRect b="0" l="0" r="0" t="0"/>
          <a:stretch/>
        </p:blipFill>
        <p:spPr>
          <a:xfrm>
            <a:off x="6599423" y="2255999"/>
            <a:ext cx="2244452" cy="938661"/>
          </a:xfrm>
          <a:prstGeom prst="rect">
            <a:avLst/>
          </a:prstGeom>
          <a:noFill/>
          <a:ln>
            <a:noFill/>
          </a:ln>
        </p:spPr>
      </p:pic>
      <p:pic>
        <p:nvPicPr>
          <p:cNvPr id="156" name="Google Shape;156;p3"/>
          <p:cNvPicPr preferRelativeResize="0"/>
          <p:nvPr/>
        </p:nvPicPr>
        <p:blipFill rotWithShape="1">
          <a:blip r:embed="rId11">
            <a:alphaModFix/>
          </a:blip>
          <a:srcRect b="0" l="0" r="0" t="0"/>
          <a:stretch/>
        </p:blipFill>
        <p:spPr>
          <a:xfrm>
            <a:off x="6301445" y="3085322"/>
            <a:ext cx="2761900" cy="858282"/>
          </a:xfrm>
          <a:prstGeom prst="rect">
            <a:avLst/>
          </a:prstGeom>
          <a:noFill/>
          <a:ln>
            <a:noFill/>
          </a:ln>
        </p:spPr>
      </p:pic>
      <p:pic>
        <p:nvPicPr>
          <p:cNvPr id="157" name="Google Shape;157;p3"/>
          <p:cNvPicPr preferRelativeResize="0"/>
          <p:nvPr/>
        </p:nvPicPr>
        <p:blipFill rotWithShape="1">
          <a:blip r:embed="rId12">
            <a:alphaModFix/>
          </a:blip>
          <a:srcRect b="0" l="0" r="0" t="0"/>
          <a:stretch/>
        </p:blipFill>
        <p:spPr>
          <a:xfrm>
            <a:off x="3137446" y="3123205"/>
            <a:ext cx="2761899" cy="929226"/>
          </a:xfrm>
          <a:prstGeom prst="rect">
            <a:avLst/>
          </a:prstGeom>
          <a:noFill/>
          <a:ln>
            <a:noFill/>
          </a:ln>
          <a:effectLst>
            <a:outerShdw blurRad="292100" rotWithShape="0" algn="tl" dir="2700000" dist="139700">
              <a:srgbClr val="333333">
                <a:alpha val="64705"/>
              </a:srgbClr>
            </a:outerShdw>
          </a:effectLst>
        </p:spPr>
      </p:pic>
      <p:sp>
        <p:nvSpPr>
          <p:cNvPr id="158" name="Google Shape;158;p3"/>
          <p:cNvSpPr txBox="1"/>
          <p:nvPr/>
        </p:nvSpPr>
        <p:spPr>
          <a:xfrm>
            <a:off x="-10111" y="3373097"/>
            <a:ext cx="30557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Jadi luas daerah yg dimaksud</a:t>
            </a:r>
            <a:endParaRPr/>
          </a:p>
        </p:txBody>
      </p:sp>
      <p:sp>
        <p:nvSpPr>
          <p:cNvPr id="159" name="Google Shape;159;p3"/>
          <p:cNvSpPr txBox="1"/>
          <p:nvPr/>
        </p:nvSpPr>
        <p:spPr>
          <a:xfrm>
            <a:off x="0" y="4099649"/>
            <a:ext cx="403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LUAS ANTARA  x = v(y) DAN x = w(y)</a:t>
            </a:r>
            <a:endParaRPr/>
          </a:p>
        </p:txBody>
      </p:sp>
      <p:sp>
        <p:nvSpPr>
          <p:cNvPr id="160" name="Google Shape;160;p3"/>
          <p:cNvSpPr/>
          <p:nvPr/>
        </p:nvSpPr>
        <p:spPr>
          <a:xfrm>
            <a:off x="187738" y="4549323"/>
            <a:ext cx="8532440" cy="1477328"/>
          </a:xfrm>
          <a:prstGeom prst="rect">
            <a:avLst/>
          </a:prstGeom>
          <a:solidFill>
            <a:srgbClr val="B1EEF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2.1.2 </a:t>
            </a:r>
            <a:r>
              <a:rPr b="1" lang="id-ID" sz="1400">
                <a:solidFill>
                  <a:srgbClr val="C00000"/>
                </a:solidFill>
                <a:latin typeface="Constantia"/>
                <a:ea typeface="Constantia"/>
                <a:cs typeface="Constantia"/>
                <a:sym typeface="Constantia"/>
              </a:rPr>
              <a:t>(RUMUS LUAS)</a:t>
            </a:r>
            <a:endParaRPr sz="1800">
              <a:solidFill>
                <a:schemeClr val="dk1"/>
              </a:solidFill>
              <a:latin typeface="Constantia"/>
              <a:ea typeface="Constantia"/>
              <a:cs typeface="Constantia"/>
              <a:sym typeface="Constantia"/>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Jika w dan v fungsi kontinu dan jika w(y) ≥ v(y) utk semua y di [c,d],maka luas yg dibatasi sebelah kiri oleh x = v(y), sebelah kanan x = w(y), bawah oleh  y =c dan atas</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Oleh y = d  adalah</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pic>
        <p:nvPicPr>
          <p:cNvPr id="161" name="Google Shape;161;p3"/>
          <p:cNvPicPr preferRelativeResize="0"/>
          <p:nvPr/>
        </p:nvPicPr>
        <p:blipFill rotWithShape="1">
          <a:blip r:embed="rId13">
            <a:alphaModFix/>
          </a:blip>
          <a:srcRect b="0" l="0" r="0" t="0"/>
          <a:stretch/>
        </p:blipFill>
        <p:spPr>
          <a:xfrm>
            <a:off x="3131840" y="5480854"/>
            <a:ext cx="2113828" cy="66617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gtEl>
                                        <p:attrNameLst>
                                          <p:attrName>style.visibility</p:attrName>
                                        </p:attrNameLst>
                                      </p:cBhvr>
                                      <p:to>
                                        <p:strVal val="visible"/>
                                      </p:to>
                                    </p:set>
                                    <p:anim calcmode="lin" valueType="num">
                                      <p:cBhvr additive="base">
                                        <p:cTn dur="500"/>
                                        <p:tgtEl>
                                          <p:spTgt spid="1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2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500"/>
                                        <p:tgtEl>
                                          <p:spTgt spid="1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8"/>
                                        </p:tgtEl>
                                        <p:attrNameLst>
                                          <p:attrName>style.visibility</p:attrName>
                                        </p:attrNameLst>
                                      </p:cBhvr>
                                      <p:to>
                                        <p:strVal val="visible"/>
                                      </p:to>
                                    </p:set>
                                    <p:anim calcmode="lin" valueType="num">
                                      <p:cBhvr additive="base">
                                        <p:cTn dur="500"/>
                                        <p:tgtEl>
                                          <p:spTgt spid="1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2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9"/>
                                        </p:tgtEl>
                                        <p:attrNameLst>
                                          <p:attrName>style.visibility</p:attrName>
                                        </p:attrNameLst>
                                      </p:cBhvr>
                                      <p:to>
                                        <p:strVal val="visible"/>
                                      </p:to>
                                    </p:set>
                                    <p:anim calcmode="lin" valueType="num">
                                      <p:cBhvr additive="base">
                                        <p:cTn dur="500"/>
                                        <p:tgtEl>
                                          <p:spTgt spid="1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pic>
        <p:nvPicPr>
          <p:cNvPr id="627" name="Google Shape;627;p30"/>
          <p:cNvPicPr preferRelativeResize="0"/>
          <p:nvPr/>
        </p:nvPicPr>
        <p:blipFill rotWithShape="1">
          <a:blip r:embed="rId3">
            <a:alphaModFix/>
          </a:blip>
          <a:srcRect b="0" l="0" r="0" t="0"/>
          <a:stretch/>
        </p:blipFill>
        <p:spPr>
          <a:xfrm>
            <a:off x="179512" y="764703"/>
            <a:ext cx="3886479" cy="3260837"/>
          </a:xfrm>
          <a:prstGeom prst="rect">
            <a:avLst/>
          </a:prstGeom>
          <a:noFill/>
          <a:ln>
            <a:noFill/>
          </a:ln>
        </p:spPr>
      </p:pic>
      <p:pic>
        <p:nvPicPr>
          <p:cNvPr id="628" name="Google Shape;628;p30"/>
          <p:cNvPicPr preferRelativeResize="0"/>
          <p:nvPr/>
        </p:nvPicPr>
        <p:blipFill rotWithShape="1">
          <a:blip r:embed="rId4">
            <a:alphaModFix/>
          </a:blip>
          <a:srcRect b="0" l="0" r="0" t="0"/>
          <a:stretch/>
        </p:blipFill>
        <p:spPr>
          <a:xfrm>
            <a:off x="4788024" y="175388"/>
            <a:ext cx="3560373" cy="3932777"/>
          </a:xfrm>
          <a:prstGeom prst="rect">
            <a:avLst/>
          </a:prstGeom>
          <a:noFill/>
          <a:ln>
            <a:noFill/>
          </a:ln>
        </p:spPr>
      </p:pic>
      <p:pic>
        <p:nvPicPr>
          <p:cNvPr id="629" name="Google Shape;629;p30"/>
          <p:cNvPicPr preferRelativeResize="0"/>
          <p:nvPr/>
        </p:nvPicPr>
        <p:blipFill rotWithShape="1">
          <a:blip r:embed="rId5">
            <a:alphaModFix/>
          </a:blip>
          <a:srcRect b="0" l="0" r="0" t="0"/>
          <a:stretch/>
        </p:blipFill>
        <p:spPr>
          <a:xfrm>
            <a:off x="251520" y="4586627"/>
            <a:ext cx="3096344" cy="2271374"/>
          </a:xfrm>
          <a:prstGeom prst="rect">
            <a:avLst/>
          </a:prstGeom>
          <a:noFill/>
          <a:ln>
            <a:noFill/>
          </a:ln>
        </p:spPr>
      </p:pic>
      <p:sp>
        <p:nvSpPr>
          <p:cNvPr id="630" name="Google Shape;630;p30"/>
          <p:cNvSpPr txBox="1"/>
          <p:nvPr/>
        </p:nvSpPr>
        <p:spPr>
          <a:xfrm>
            <a:off x="251520" y="318104"/>
            <a:ext cx="3560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FF0000"/>
                </a:solidFill>
                <a:latin typeface="Constantia"/>
                <a:ea typeface="Constantia"/>
                <a:cs typeface="Constantia"/>
                <a:sym typeface="Constantia"/>
              </a:rPr>
              <a:t>Titik berat diantara dua kurva</a:t>
            </a:r>
            <a:endParaRPr/>
          </a:p>
        </p:txBody>
      </p:sp>
      <p:sp>
        <p:nvSpPr>
          <p:cNvPr id="631" name="Google Shape;631;p30"/>
          <p:cNvSpPr txBox="1"/>
          <p:nvPr/>
        </p:nvSpPr>
        <p:spPr>
          <a:xfrm>
            <a:off x="251520" y="4121417"/>
            <a:ext cx="28083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FF0000"/>
                </a:solidFill>
                <a:latin typeface="Constantia"/>
                <a:ea typeface="Constantia"/>
                <a:cs typeface="Constantia"/>
                <a:sym typeface="Constantia"/>
              </a:rPr>
              <a:t>Dalil Guldin I</a:t>
            </a:r>
            <a:endParaRPr/>
          </a:p>
        </p:txBody>
      </p:sp>
      <p:pic>
        <p:nvPicPr>
          <p:cNvPr id="632" name="Google Shape;632;p30"/>
          <p:cNvPicPr preferRelativeResize="0"/>
          <p:nvPr/>
        </p:nvPicPr>
        <p:blipFill rotWithShape="1">
          <a:blip r:embed="rId6">
            <a:alphaModFix/>
          </a:blip>
          <a:srcRect b="0" l="0" r="0" t="0"/>
          <a:stretch/>
        </p:blipFill>
        <p:spPr>
          <a:xfrm>
            <a:off x="4725541" y="5805264"/>
            <a:ext cx="2510755" cy="1037929"/>
          </a:xfrm>
          <a:prstGeom prst="rect">
            <a:avLst/>
          </a:prstGeom>
          <a:noFill/>
          <a:ln>
            <a:noFill/>
          </a:ln>
        </p:spPr>
      </p:pic>
      <p:sp>
        <p:nvSpPr>
          <p:cNvPr id="633" name="Google Shape;633;p30"/>
          <p:cNvSpPr/>
          <p:nvPr/>
        </p:nvSpPr>
        <p:spPr>
          <a:xfrm>
            <a:off x="3510138" y="4719000"/>
            <a:ext cx="516631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Jadi, jika L = luasan dataran,</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Z(x, y) = titik berat L, sumbu x = sumbu putar,</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V = isi benda putar, maka: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000"/>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500"/>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2000"/>
                                        <p:tgtEl>
                                          <p:spTgt spid="6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000"/>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2000"/>
                                        <p:tgtEl>
                                          <p:spTgt spid="6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1"/>
          <p:cNvSpPr/>
          <p:nvPr/>
        </p:nvSpPr>
        <p:spPr>
          <a:xfrm>
            <a:off x="3563888" y="692696"/>
            <a:ext cx="558011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Keping datar luasnya L dengan titik berat Z(x, y) diputar penuh pd garis g dg persamaan ax + by + c = 0 yang tidak memotong L, maka isi benda putar</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yang terjadi adalah</a:t>
            </a:r>
            <a:endParaRPr/>
          </a:p>
        </p:txBody>
      </p:sp>
      <p:sp>
        <p:nvSpPr>
          <p:cNvPr id="639" name="Google Shape;639;p31"/>
          <p:cNvSpPr/>
          <p:nvPr/>
        </p:nvSpPr>
        <p:spPr>
          <a:xfrm>
            <a:off x="179512" y="3531767"/>
            <a:ext cx="81369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dimana ZD adalah jarak dari titik berat Z(x, y) ke garis g: ax + by + c = 0 adalah:</a:t>
            </a:r>
            <a:endParaRPr/>
          </a:p>
        </p:txBody>
      </p:sp>
      <p:pic>
        <p:nvPicPr>
          <p:cNvPr id="640" name="Google Shape;640;p31"/>
          <p:cNvPicPr preferRelativeResize="0"/>
          <p:nvPr/>
        </p:nvPicPr>
        <p:blipFill rotWithShape="1">
          <a:blip r:embed="rId3">
            <a:alphaModFix/>
          </a:blip>
          <a:srcRect b="0" l="0" r="0" t="0"/>
          <a:stretch/>
        </p:blipFill>
        <p:spPr>
          <a:xfrm>
            <a:off x="0" y="522176"/>
            <a:ext cx="3563888" cy="2520280"/>
          </a:xfrm>
          <a:prstGeom prst="rect">
            <a:avLst/>
          </a:prstGeom>
          <a:noFill/>
          <a:ln>
            <a:noFill/>
          </a:ln>
        </p:spPr>
      </p:pic>
      <p:pic>
        <p:nvPicPr>
          <p:cNvPr id="641" name="Google Shape;641;p31"/>
          <p:cNvPicPr preferRelativeResize="0"/>
          <p:nvPr/>
        </p:nvPicPr>
        <p:blipFill rotWithShape="1">
          <a:blip r:embed="rId4">
            <a:alphaModFix/>
          </a:blip>
          <a:srcRect b="0" l="0" r="0" t="0"/>
          <a:stretch/>
        </p:blipFill>
        <p:spPr>
          <a:xfrm>
            <a:off x="6292246" y="1805068"/>
            <a:ext cx="2829712" cy="1002481"/>
          </a:xfrm>
          <a:prstGeom prst="rect">
            <a:avLst/>
          </a:prstGeom>
          <a:noFill/>
          <a:ln>
            <a:noFill/>
          </a:ln>
        </p:spPr>
      </p:pic>
      <p:pic>
        <p:nvPicPr>
          <p:cNvPr id="642" name="Google Shape;642;p31"/>
          <p:cNvPicPr preferRelativeResize="0"/>
          <p:nvPr/>
        </p:nvPicPr>
        <p:blipFill rotWithShape="1">
          <a:blip r:embed="rId5">
            <a:alphaModFix/>
          </a:blip>
          <a:srcRect b="0" l="0" r="0" t="0"/>
          <a:stretch/>
        </p:blipFill>
        <p:spPr>
          <a:xfrm>
            <a:off x="2915816" y="4430400"/>
            <a:ext cx="2376264" cy="7299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32"/>
          <p:cNvSpPr/>
          <p:nvPr/>
        </p:nvSpPr>
        <p:spPr>
          <a:xfrm>
            <a:off x="0" y="764704"/>
            <a:ext cx="925252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chemeClr val="dk1"/>
                </a:solidFill>
                <a:latin typeface="Constantia"/>
                <a:ea typeface="Constantia"/>
                <a:cs typeface="Constantia"/>
                <a:sym typeface="Constantia"/>
              </a:rPr>
              <a:t>Contoh-contoh:</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1. Dapatkan titik berat dataran yang dibatasi oleh  y = x² , sumbu x dan garis x = 3.</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Penyelesaian</a:t>
            </a:r>
            <a:endParaRPr/>
          </a:p>
        </p:txBody>
      </p:sp>
      <p:pic>
        <p:nvPicPr>
          <p:cNvPr id="648" name="Google Shape;648;p32"/>
          <p:cNvPicPr preferRelativeResize="0"/>
          <p:nvPr/>
        </p:nvPicPr>
        <p:blipFill rotWithShape="1">
          <a:blip r:embed="rId3">
            <a:alphaModFix/>
          </a:blip>
          <a:srcRect b="0" l="0" r="0" t="0"/>
          <a:stretch/>
        </p:blipFill>
        <p:spPr>
          <a:xfrm>
            <a:off x="0" y="1688034"/>
            <a:ext cx="3203848" cy="2449186"/>
          </a:xfrm>
          <a:prstGeom prst="rect">
            <a:avLst/>
          </a:prstGeom>
          <a:noFill/>
          <a:ln>
            <a:noFill/>
          </a:ln>
        </p:spPr>
      </p:pic>
      <p:pic>
        <p:nvPicPr>
          <p:cNvPr id="649" name="Google Shape;649;p32"/>
          <p:cNvPicPr preferRelativeResize="0"/>
          <p:nvPr/>
        </p:nvPicPr>
        <p:blipFill rotWithShape="1">
          <a:blip r:embed="rId4">
            <a:alphaModFix/>
          </a:blip>
          <a:srcRect b="0" l="0" r="0" t="0"/>
          <a:stretch/>
        </p:blipFill>
        <p:spPr>
          <a:xfrm>
            <a:off x="3393489" y="2016444"/>
            <a:ext cx="1304968" cy="1591184"/>
          </a:xfrm>
          <a:prstGeom prst="rect">
            <a:avLst/>
          </a:prstGeom>
          <a:noFill/>
          <a:ln>
            <a:noFill/>
          </a:ln>
        </p:spPr>
      </p:pic>
      <p:pic>
        <p:nvPicPr>
          <p:cNvPr id="650" name="Google Shape;650;p32"/>
          <p:cNvPicPr preferRelativeResize="0"/>
          <p:nvPr/>
        </p:nvPicPr>
        <p:blipFill rotWithShape="1">
          <a:blip r:embed="rId5">
            <a:alphaModFix/>
          </a:blip>
          <a:srcRect b="0" l="0" r="0" t="0"/>
          <a:stretch/>
        </p:blipFill>
        <p:spPr>
          <a:xfrm>
            <a:off x="4718403" y="2007712"/>
            <a:ext cx="1190668" cy="1730474"/>
          </a:xfrm>
          <a:prstGeom prst="rect">
            <a:avLst/>
          </a:prstGeom>
          <a:noFill/>
          <a:ln>
            <a:noFill/>
          </a:ln>
        </p:spPr>
      </p:pic>
      <p:pic>
        <p:nvPicPr>
          <p:cNvPr id="651" name="Google Shape;651;p32"/>
          <p:cNvPicPr preferRelativeResize="0"/>
          <p:nvPr/>
        </p:nvPicPr>
        <p:blipFill rotWithShape="1">
          <a:blip r:embed="rId6">
            <a:alphaModFix/>
          </a:blip>
          <a:srcRect b="0" l="0" r="0" t="0"/>
          <a:stretch/>
        </p:blipFill>
        <p:spPr>
          <a:xfrm>
            <a:off x="6138477" y="2110806"/>
            <a:ext cx="2339653" cy="1627380"/>
          </a:xfrm>
          <a:prstGeom prst="rect">
            <a:avLst/>
          </a:prstGeom>
          <a:noFill/>
          <a:ln>
            <a:noFill/>
          </a:ln>
        </p:spPr>
      </p:pic>
      <p:pic>
        <p:nvPicPr>
          <p:cNvPr id="652" name="Google Shape;652;p32"/>
          <p:cNvPicPr preferRelativeResize="0"/>
          <p:nvPr/>
        </p:nvPicPr>
        <p:blipFill rotWithShape="1">
          <a:blip r:embed="rId7">
            <a:alphaModFix/>
          </a:blip>
          <a:srcRect b="0" l="0" r="0" t="0"/>
          <a:stretch/>
        </p:blipFill>
        <p:spPr>
          <a:xfrm>
            <a:off x="212611" y="4137220"/>
            <a:ext cx="1389313" cy="1596036"/>
          </a:xfrm>
          <a:prstGeom prst="rect">
            <a:avLst/>
          </a:prstGeom>
          <a:noFill/>
          <a:ln>
            <a:noFill/>
          </a:ln>
        </p:spPr>
      </p:pic>
      <p:pic>
        <p:nvPicPr>
          <p:cNvPr id="653" name="Google Shape;653;p32"/>
          <p:cNvPicPr preferRelativeResize="0"/>
          <p:nvPr/>
        </p:nvPicPr>
        <p:blipFill rotWithShape="1">
          <a:blip r:embed="rId8">
            <a:alphaModFix/>
          </a:blip>
          <a:srcRect b="0" l="0" r="0" t="0"/>
          <a:stretch/>
        </p:blipFill>
        <p:spPr>
          <a:xfrm>
            <a:off x="1740818" y="4152360"/>
            <a:ext cx="1389313" cy="1581270"/>
          </a:xfrm>
          <a:prstGeom prst="rect">
            <a:avLst/>
          </a:prstGeom>
          <a:noFill/>
          <a:ln>
            <a:noFill/>
          </a:ln>
        </p:spPr>
      </p:pic>
      <p:pic>
        <p:nvPicPr>
          <p:cNvPr id="654" name="Google Shape;654;p32"/>
          <p:cNvPicPr preferRelativeResize="0"/>
          <p:nvPr/>
        </p:nvPicPr>
        <p:blipFill rotWithShape="1">
          <a:blip r:embed="rId9">
            <a:alphaModFix/>
          </a:blip>
          <a:srcRect b="0" l="0" r="0" t="0"/>
          <a:stretch/>
        </p:blipFill>
        <p:spPr>
          <a:xfrm>
            <a:off x="3317443" y="4082057"/>
            <a:ext cx="1502596" cy="1469358"/>
          </a:xfrm>
          <a:prstGeom prst="rect">
            <a:avLst/>
          </a:prstGeom>
          <a:noFill/>
          <a:ln>
            <a:noFill/>
          </a:ln>
        </p:spPr>
      </p:pic>
      <p:sp>
        <p:nvSpPr>
          <p:cNvPr id="655" name="Google Shape;655;p32"/>
          <p:cNvSpPr txBox="1"/>
          <p:nvPr/>
        </p:nvSpPr>
        <p:spPr>
          <a:xfrm>
            <a:off x="1740818" y="5932154"/>
            <a:ext cx="496855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chemeClr val="dk1"/>
                </a:solidFill>
                <a:latin typeface="Constantia"/>
                <a:ea typeface="Constantia"/>
                <a:cs typeface="Constantia"/>
                <a:sym typeface="Constantia"/>
              </a:rPr>
              <a:t>Jadi titik berat datran ( 9/4, 27/10)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500"/>
                                        <p:tgtEl>
                                          <p:spTgt spid="6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500"/>
                                        <p:tgtEl>
                                          <p:spTgt spid="6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500"/>
                                        <p:tgtEl>
                                          <p:spTgt spid="6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500"/>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000"/>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pic>
        <p:nvPicPr>
          <p:cNvPr id="660" name="Google Shape;660;p33"/>
          <p:cNvPicPr preferRelativeResize="0"/>
          <p:nvPr/>
        </p:nvPicPr>
        <p:blipFill rotWithShape="1">
          <a:blip r:embed="rId3">
            <a:alphaModFix/>
          </a:blip>
          <a:srcRect b="0" l="0" r="0" t="0"/>
          <a:stretch/>
        </p:blipFill>
        <p:spPr>
          <a:xfrm>
            <a:off x="269437" y="1288584"/>
            <a:ext cx="2880320" cy="2658160"/>
          </a:xfrm>
          <a:prstGeom prst="rect">
            <a:avLst/>
          </a:prstGeom>
          <a:noFill/>
          <a:ln>
            <a:noFill/>
          </a:ln>
        </p:spPr>
      </p:pic>
      <p:pic>
        <p:nvPicPr>
          <p:cNvPr id="661" name="Google Shape;661;p33"/>
          <p:cNvPicPr preferRelativeResize="0"/>
          <p:nvPr/>
        </p:nvPicPr>
        <p:blipFill rotWithShape="1">
          <a:blip r:embed="rId4">
            <a:alphaModFix/>
          </a:blip>
          <a:srcRect b="0" l="0" r="0" t="0"/>
          <a:stretch/>
        </p:blipFill>
        <p:spPr>
          <a:xfrm>
            <a:off x="3971291" y="1288584"/>
            <a:ext cx="4032448" cy="983891"/>
          </a:xfrm>
          <a:prstGeom prst="rect">
            <a:avLst/>
          </a:prstGeom>
          <a:noFill/>
          <a:ln>
            <a:noFill/>
          </a:ln>
        </p:spPr>
      </p:pic>
      <p:pic>
        <p:nvPicPr>
          <p:cNvPr id="662" name="Google Shape;662;p33"/>
          <p:cNvPicPr preferRelativeResize="0"/>
          <p:nvPr/>
        </p:nvPicPr>
        <p:blipFill rotWithShape="1">
          <a:blip r:embed="rId5">
            <a:alphaModFix/>
          </a:blip>
          <a:srcRect b="0" l="0" r="0" t="0"/>
          <a:stretch/>
        </p:blipFill>
        <p:spPr>
          <a:xfrm>
            <a:off x="3315174" y="2350284"/>
            <a:ext cx="2376264" cy="1453051"/>
          </a:xfrm>
          <a:prstGeom prst="rect">
            <a:avLst/>
          </a:prstGeom>
          <a:noFill/>
          <a:ln>
            <a:noFill/>
          </a:ln>
        </p:spPr>
      </p:pic>
      <p:pic>
        <p:nvPicPr>
          <p:cNvPr id="663" name="Google Shape;663;p33"/>
          <p:cNvPicPr preferRelativeResize="0"/>
          <p:nvPr/>
        </p:nvPicPr>
        <p:blipFill rotWithShape="1">
          <a:blip r:embed="rId6">
            <a:alphaModFix/>
          </a:blip>
          <a:srcRect b="0" l="0" r="0" t="0"/>
          <a:stretch/>
        </p:blipFill>
        <p:spPr>
          <a:xfrm>
            <a:off x="5691438" y="2401939"/>
            <a:ext cx="1818659" cy="1401396"/>
          </a:xfrm>
          <a:prstGeom prst="rect">
            <a:avLst/>
          </a:prstGeom>
          <a:noFill/>
          <a:ln>
            <a:noFill/>
          </a:ln>
        </p:spPr>
      </p:pic>
      <p:pic>
        <p:nvPicPr>
          <p:cNvPr id="664" name="Google Shape;664;p33"/>
          <p:cNvPicPr preferRelativeResize="0"/>
          <p:nvPr/>
        </p:nvPicPr>
        <p:blipFill rotWithShape="1">
          <a:blip r:embed="rId7">
            <a:alphaModFix/>
          </a:blip>
          <a:srcRect b="0" l="0" r="0" t="0"/>
          <a:stretch/>
        </p:blipFill>
        <p:spPr>
          <a:xfrm>
            <a:off x="7702829" y="2478403"/>
            <a:ext cx="1089349" cy="1248468"/>
          </a:xfrm>
          <a:prstGeom prst="rect">
            <a:avLst/>
          </a:prstGeom>
          <a:noFill/>
          <a:ln>
            <a:noFill/>
          </a:ln>
        </p:spPr>
      </p:pic>
      <p:pic>
        <p:nvPicPr>
          <p:cNvPr id="665" name="Google Shape;665;p33"/>
          <p:cNvPicPr preferRelativeResize="0"/>
          <p:nvPr/>
        </p:nvPicPr>
        <p:blipFill rotWithShape="1">
          <a:blip r:embed="rId8">
            <a:alphaModFix/>
          </a:blip>
          <a:srcRect b="0" l="0" r="0" t="0"/>
          <a:stretch/>
        </p:blipFill>
        <p:spPr>
          <a:xfrm>
            <a:off x="269437" y="4009538"/>
            <a:ext cx="2207603" cy="1859946"/>
          </a:xfrm>
          <a:prstGeom prst="rect">
            <a:avLst/>
          </a:prstGeom>
          <a:noFill/>
          <a:ln>
            <a:noFill/>
          </a:ln>
        </p:spPr>
      </p:pic>
      <p:pic>
        <p:nvPicPr>
          <p:cNvPr id="666" name="Google Shape;666;p33"/>
          <p:cNvPicPr preferRelativeResize="0"/>
          <p:nvPr/>
        </p:nvPicPr>
        <p:blipFill rotWithShape="1">
          <a:blip r:embed="rId9">
            <a:alphaModFix/>
          </a:blip>
          <a:srcRect b="0" l="0" r="0" t="0"/>
          <a:stretch/>
        </p:blipFill>
        <p:spPr>
          <a:xfrm>
            <a:off x="2459123" y="4205671"/>
            <a:ext cx="1512168" cy="1639231"/>
          </a:xfrm>
          <a:prstGeom prst="rect">
            <a:avLst/>
          </a:prstGeom>
          <a:noFill/>
          <a:ln>
            <a:noFill/>
          </a:ln>
        </p:spPr>
      </p:pic>
      <p:pic>
        <p:nvPicPr>
          <p:cNvPr id="667" name="Google Shape;667;p33"/>
          <p:cNvPicPr preferRelativeResize="0"/>
          <p:nvPr/>
        </p:nvPicPr>
        <p:blipFill rotWithShape="1">
          <a:blip r:embed="rId10">
            <a:alphaModFix/>
          </a:blip>
          <a:srcRect b="0" l="0" r="0" t="0"/>
          <a:stretch/>
        </p:blipFill>
        <p:spPr>
          <a:xfrm>
            <a:off x="4139952" y="4407121"/>
            <a:ext cx="1248478" cy="1236329"/>
          </a:xfrm>
          <a:prstGeom prst="rect">
            <a:avLst/>
          </a:prstGeom>
          <a:noFill/>
          <a:ln>
            <a:noFill/>
          </a:ln>
        </p:spPr>
      </p:pic>
      <p:pic>
        <p:nvPicPr>
          <p:cNvPr id="668" name="Google Shape;668;p33"/>
          <p:cNvPicPr preferRelativeResize="0"/>
          <p:nvPr/>
        </p:nvPicPr>
        <p:blipFill rotWithShape="1">
          <a:blip r:embed="rId11">
            <a:alphaModFix/>
          </a:blip>
          <a:srcRect b="0" l="0" r="0" t="0"/>
          <a:stretch/>
        </p:blipFill>
        <p:spPr>
          <a:xfrm>
            <a:off x="2160797" y="5921138"/>
            <a:ext cx="3620988" cy="805867"/>
          </a:xfrm>
          <a:prstGeom prst="rect">
            <a:avLst/>
          </a:prstGeom>
          <a:noFill/>
          <a:ln>
            <a:noFill/>
          </a:ln>
        </p:spPr>
      </p:pic>
      <p:sp>
        <p:nvSpPr>
          <p:cNvPr id="669" name="Google Shape;669;p33"/>
          <p:cNvSpPr/>
          <p:nvPr/>
        </p:nvSpPr>
        <p:spPr>
          <a:xfrm>
            <a:off x="192191" y="612951"/>
            <a:ext cx="781154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2. Dapatkan titik berat dataran yang dibatasi oleh y = x dan  y = x²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000"/>
                                        <p:tgtEl>
                                          <p:spTgt spid="6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500"/>
                                        <p:tgtEl>
                                          <p:spTgt spid="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500"/>
                                        <p:tgtEl>
                                          <p:spTgt spid="6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000"/>
                                        <p:tgtEl>
                                          <p:spTgt spid="6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34"/>
          <p:cNvPicPr preferRelativeResize="0"/>
          <p:nvPr/>
        </p:nvPicPr>
        <p:blipFill rotWithShape="1">
          <a:blip r:embed="rId3">
            <a:alphaModFix/>
          </a:blip>
          <a:srcRect b="0" l="0" r="0" t="0"/>
          <a:stretch/>
        </p:blipFill>
        <p:spPr>
          <a:xfrm>
            <a:off x="323528" y="1268760"/>
            <a:ext cx="3054559" cy="1900641"/>
          </a:xfrm>
          <a:prstGeom prst="rect">
            <a:avLst/>
          </a:prstGeom>
          <a:noFill/>
          <a:ln>
            <a:noFill/>
          </a:ln>
        </p:spPr>
      </p:pic>
      <p:sp>
        <p:nvSpPr>
          <p:cNvPr id="675" name="Google Shape;675;p34"/>
          <p:cNvSpPr/>
          <p:nvPr/>
        </p:nvSpPr>
        <p:spPr>
          <a:xfrm>
            <a:off x="0" y="692696"/>
            <a:ext cx="914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3. Dapatkan titik berat keping setengah lingkaran  x² + y ² = a dengan y ≥ 0 .</a:t>
            </a:r>
            <a:endParaRPr/>
          </a:p>
        </p:txBody>
      </p:sp>
      <p:sp>
        <p:nvSpPr>
          <p:cNvPr id="676" name="Google Shape;676;p34"/>
          <p:cNvSpPr/>
          <p:nvPr/>
        </p:nvSpPr>
        <p:spPr>
          <a:xfrm>
            <a:off x="3779912" y="1609057"/>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sumbu Y = sumbu simetri</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x = 0 ambil sumbu x sebagai sumbu putar:</a:t>
            </a:r>
            <a:endParaRPr/>
          </a:p>
        </p:txBody>
      </p:sp>
      <p:sp>
        <p:nvSpPr>
          <p:cNvPr id="677" name="Google Shape;677;p34"/>
          <p:cNvSpPr/>
          <p:nvPr/>
        </p:nvSpPr>
        <p:spPr>
          <a:xfrm>
            <a:off x="3779912" y="2255388"/>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Luas setengah lingkaran; L = ½ π a² .</a:t>
            </a:r>
            <a:endParaRPr sz="1800">
              <a:solidFill>
                <a:schemeClr val="dk1"/>
              </a:solidFill>
              <a:latin typeface="Constantia"/>
              <a:ea typeface="Constantia"/>
              <a:cs typeface="Constantia"/>
              <a:sym typeface="Constantia"/>
            </a:endParaRPr>
          </a:p>
        </p:txBody>
      </p:sp>
      <p:sp>
        <p:nvSpPr>
          <p:cNvPr id="678" name="Google Shape;678;p34"/>
          <p:cNvSpPr/>
          <p:nvPr/>
        </p:nvSpPr>
        <p:spPr>
          <a:xfrm>
            <a:off x="3365308" y="1055059"/>
            <a:ext cx="29547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FF0000"/>
                </a:solidFill>
                <a:latin typeface="Constantia"/>
                <a:ea typeface="Constantia"/>
                <a:cs typeface="Constantia"/>
                <a:sym typeface="Constantia"/>
              </a:rPr>
              <a:t>Dalil Guldin I: 𝑉 = 2𝜋. 𝑦 . 𝐿</a:t>
            </a:r>
            <a:endParaRPr/>
          </a:p>
        </p:txBody>
      </p:sp>
      <p:sp>
        <p:nvSpPr>
          <p:cNvPr id="679" name="Google Shape;679;p34"/>
          <p:cNvSpPr/>
          <p:nvPr/>
        </p:nvSpPr>
        <p:spPr>
          <a:xfrm>
            <a:off x="3635896" y="2624720"/>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Isi bola jari-jari = a; V = 4/3  πa³</a:t>
            </a:r>
            <a:endParaRPr/>
          </a:p>
        </p:txBody>
      </p:sp>
      <p:pic>
        <p:nvPicPr>
          <p:cNvPr id="680" name="Google Shape;680;p34"/>
          <p:cNvPicPr preferRelativeResize="0"/>
          <p:nvPr/>
        </p:nvPicPr>
        <p:blipFill rotWithShape="1">
          <a:blip r:embed="rId4">
            <a:alphaModFix/>
          </a:blip>
          <a:srcRect b="0" l="0" r="0" t="0"/>
          <a:stretch/>
        </p:blipFill>
        <p:spPr>
          <a:xfrm>
            <a:off x="1851896" y="3195642"/>
            <a:ext cx="3383287" cy="1087890"/>
          </a:xfrm>
          <a:prstGeom prst="rect">
            <a:avLst/>
          </a:prstGeom>
          <a:noFill/>
          <a:ln>
            <a:noFill/>
          </a:ln>
        </p:spPr>
      </p:pic>
      <p:pic>
        <p:nvPicPr>
          <p:cNvPr id="681" name="Google Shape;681;p34"/>
          <p:cNvPicPr preferRelativeResize="0"/>
          <p:nvPr/>
        </p:nvPicPr>
        <p:blipFill rotWithShape="1">
          <a:blip r:embed="rId5">
            <a:alphaModFix/>
          </a:blip>
          <a:srcRect b="0" l="0" r="0" t="0"/>
          <a:stretch/>
        </p:blipFill>
        <p:spPr>
          <a:xfrm>
            <a:off x="1450072" y="4558831"/>
            <a:ext cx="3856030" cy="89243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000"/>
                                        <p:tgtEl>
                                          <p:spTgt spid="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000"/>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000"/>
                                        <p:tgtEl>
                                          <p:spTgt spid="6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gtEl>
                                        <p:attrNameLst>
                                          <p:attrName>style.visibility</p:attrName>
                                        </p:attrNameLst>
                                      </p:cBhvr>
                                      <p:to>
                                        <p:strVal val="visible"/>
                                      </p:to>
                                    </p:set>
                                    <p:animEffect filter="fade" transition="in">
                                      <p:cBhvr>
                                        <p:cTn dur="1000"/>
                                        <p:tgtEl>
                                          <p:spTgt spid="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pic>
        <p:nvPicPr>
          <p:cNvPr id="686" name="Google Shape;686;p35"/>
          <p:cNvPicPr preferRelativeResize="0"/>
          <p:nvPr/>
        </p:nvPicPr>
        <p:blipFill rotWithShape="1">
          <a:blip r:embed="rId3">
            <a:alphaModFix/>
          </a:blip>
          <a:srcRect b="0" l="0" r="0" t="0"/>
          <a:stretch/>
        </p:blipFill>
        <p:spPr>
          <a:xfrm>
            <a:off x="-21704" y="908720"/>
            <a:ext cx="9089924" cy="768163"/>
          </a:xfrm>
          <a:prstGeom prst="rect">
            <a:avLst/>
          </a:prstGeom>
          <a:noFill/>
          <a:ln>
            <a:noFill/>
          </a:ln>
        </p:spPr>
      </p:pic>
      <p:pic>
        <p:nvPicPr>
          <p:cNvPr id="687" name="Google Shape;687;p35"/>
          <p:cNvPicPr preferRelativeResize="0"/>
          <p:nvPr/>
        </p:nvPicPr>
        <p:blipFill rotWithShape="1">
          <a:blip r:embed="rId4">
            <a:alphaModFix/>
          </a:blip>
          <a:srcRect b="0" l="0" r="0" t="0"/>
          <a:stretch/>
        </p:blipFill>
        <p:spPr>
          <a:xfrm>
            <a:off x="467544" y="1772816"/>
            <a:ext cx="3094562" cy="2500956"/>
          </a:xfrm>
          <a:prstGeom prst="rect">
            <a:avLst/>
          </a:prstGeom>
          <a:noFill/>
          <a:ln>
            <a:noFill/>
          </a:ln>
        </p:spPr>
      </p:pic>
      <p:pic>
        <p:nvPicPr>
          <p:cNvPr id="688" name="Google Shape;688;p35"/>
          <p:cNvPicPr preferRelativeResize="0"/>
          <p:nvPr/>
        </p:nvPicPr>
        <p:blipFill rotWithShape="1">
          <a:blip r:embed="rId5">
            <a:alphaModFix/>
          </a:blip>
          <a:srcRect b="0" l="0" r="0" t="0"/>
          <a:stretch/>
        </p:blipFill>
        <p:spPr>
          <a:xfrm>
            <a:off x="4067944" y="1484784"/>
            <a:ext cx="3407959" cy="1012024"/>
          </a:xfrm>
          <a:prstGeom prst="rect">
            <a:avLst/>
          </a:prstGeom>
          <a:noFill/>
          <a:ln>
            <a:noFill/>
          </a:ln>
        </p:spPr>
      </p:pic>
      <p:pic>
        <p:nvPicPr>
          <p:cNvPr id="689" name="Google Shape;689;p35"/>
          <p:cNvPicPr preferRelativeResize="0"/>
          <p:nvPr/>
        </p:nvPicPr>
        <p:blipFill rotWithShape="1">
          <a:blip r:embed="rId6">
            <a:alphaModFix/>
          </a:blip>
          <a:srcRect b="0" l="0" r="0" t="0"/>
          <a:stretch/>
        </p:blipFill>
        <p:spPr>
          <a:xfrm>
            <a:off x="4140067" y="2252947"/>
            <a:ext cx="2883658" cy="530398"/>
          </a:xfrm>
          <a:prstGeom prst="rect">
            <a:avLst/>
          </a:prstGeom>
          <a:noFill/>
          <a:ln>
            <a:noFill/>
          </a:ln>
        </p:spPr>
      </p:pic>
      <p:pic>
        <p:nvPicPr>
          <p:cNvPr id="690" name="Google Shape;690;p35"/>
          <p:cNvPicPr preferRelativeResize="0"/>
          <p:nvPr/>
        </p:nvPicPr>
        <p:blipFill rotWithShape="1">
          <a:blip r:embed="rId7">
            <a:alphaModFix/>
          </a:blip>
          <a:srcRect b="0" l="0" r="0" t="0"/>
          <a:stretch/>
        </p:blipFill>
        <p:spPr>
          <a:xfrm>
            <a:off x="3587994" y="3023294"/>
            <a:ext cx="3911844" cy="969348"/>
          </a:xfrm>
          <a:prstGeom prst="rect">
            <a:avLst/>
          </a:prstGeom>
          <a:noFill/>
          <a:ln>
            <a:noFill/>
          </a:ln>
        </p:spPr>
      </p:pic>
      <p:pic>
        <p:nvPicPr>
          <p:cNvPr id="691" name="Google Shape;691;p35"/>
          <p:cNvPicPr preferRelativeResize="0"/>
          <p:nvPr/>
        </p:nvPicPr>
        <p:blipFill rotWithShape="1">
          <a:blip r:embed="rId8">
            <a:alphaModFix/>
          </a:blip>
          <a:srcRect b="0" l="0" r="0" t="0"/>
          <a:stretch/>
        </p:blipFill>
        <p:spPr>
          <a:xfrm>
            <a:off x="3398354" y="4340732"/>
            <a:ext cx="1483425" cy="847956"/>
          </a:xfrm>
          <a:prstGeom prst="rect">
            <a:avLst/>
          </a:prstGeom>
          <a:noFill/>
          <a:ln>
            <a:noFill/>
          </a:ln>
        </p:spPr>
      </p:pic>
      <p:pic>
        <p:nvPicPr>
          <p:cNvPr id="692" name="Google Shape;692;p35"/>
          <p:cNvPicPr preferRelativeResize="0"/>
          <p:nvPr/>
        </p:nvPicPr>
        <p:blipFill rotWithShape="1">
          <a:blip r:embed="rId9">
            <a:alphaModFix/>
          </a:blip>
          <a:srcRect b="0" l="0" r="0" t="0"/>
          <a:stretch/>
        </p:blipFill>
        <p:spPr>
          <a:xfrm>
            <a:off x="4937576" y="4402985"/>
            <a:ext cx="1288639" cy="806633"/>
          </a:xfrm>
          <a:prstGeom prst="rect">
            <a:avLst/>
          </a:prstGeom>
          <a:noFill/>
          <a:ln>
            <a:noFill/>
          </a:ln>
        </p:spPr>
      </p:pic>
      <p:pic>
        <p:nvPicPr>
          <p:cNvPr id="693" name="Google Shape;693;p35"/>
          <p:cNvPicPr preferRelativeResize="0"/>
          <p:nvPr/>
        </p:nvPicPr>
        <p:blipFill rotWithShape="1">
          <a:blip r:embed="rId10">
            <a:alphaModFix/>
          </a:blip>
          <a:srcRect b="0" l="0" r="0" t="0"/>
          <a:stretch/>
        </p:blipFill>
        <p:spPr>
          <a:xfrm>
            <a:off x="6372200" y="4384428"/>
            <a:ext cx="1499753" cy="760564"/>
          </a:xfrm>
          <a:prstGeom prst="rect">
            <a:avLst/>
          </a:prstGeom>
          <a:noFill/>
          <a:ln>
            <a:noFill/>
          </a:ln>
        </p:spPr>
      </p:pic>
      <p:sp>
        <p:nvSpPr>
          <p:cNvPr id="694" name="Google Shape;694;p35"/>
          <p:cNvSpPr/>
          <p:nvPr/>
        </p:nvSpPr>
        <p:spPr>
          <a:xfrm>
            <a:off x="115292" y="4580044"/>
            <a:ext cx="31370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FF0000"/>
                </a:solidFill>
                <a:latin typeface="Constantia"/>
                <a:ea typeface="Constantia"/>
                <a:cs typeface="Constantia"/>
                <a:sym typeface="Constantia"/>
              </a:rPr>
              <a:t>Dengan dalil guldin I maka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6"/>
                                        </p:tgtEl>
                                        <p:attrNameLst>
                                          <p:attrName>style.visibility</p:attrName>
                                        </p:attrNameLst>
                                      </p:cBhvr>
                                      <p:to>
                                        <p:strVal val="visible"/>
                                      </p:to>
                                    </p:set>
                                    <p:animEffect filter="fade" transition="in">
                                      <p:cBhvr>
                                        <p:cTn dur="1000"/>
                                        <p:tgtEl>
                                          <p:spTgt spid="6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7"/>
                                        </p:tgtEl>
                                        <p:attrNameLst>
                                          <p:attrName>style.visibility</p:attrName>
                                        </p:attrNameLst>
                                      </p:cBhvr>
                                      <p:to>
                                        <p:strVal val="visible"/>
                                      </p:to>
                                    </p:set>
                                    <p:animEffect filter="fade" transition="in">
                                      <p:cBhvr>
                                        <p:cTn dur="1000"/>
                                        <p:tgtEl>
                                          <p:spTgt spid="6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8"/>
                                        </p:tgtEl>
                                        <p:attrNameLst>
                                          <p:attrName>style.visibility</p:attrName>
                                        </p:attrNameLst>
                                      </p:cBhvr>
                                      <p:to>
                                        <p:strVal val="visible"/>
                                      </p:to>
                                    </p:set>
                                    <p:animEffect filter="fade" transition="in">
                                      <p:cBhvr>
                                        <p:cTn dur="1000"/>
                                        <p:tgtEl>
                                          <p:spTgt spid="6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9"/>
                                        </p:tgtEl>
                                        <p:attrNameLst>
                                          <p:attrName>style.visibility</p:attrName>
                                        </p:attrNameLst>
                                      </p:cBhvr>
                                      <p:to>
                                        <p:strVal val="visible"/>
                                      </p:to>
                                    </p:set>
                                    <p:animEffect filter="fade" transition="in">
                                      <p:cBhvr>
                                        <p:cTn dur="1000"/>
                                        <p:tgtEl>
                                          <p:spTgt spid="6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gtEl>
                                        <p:attrNameLst>
                                          <p:attrName>style.visibility</p:attrName>
                                        </p:attrNameLst>
                                      </p:cBhvr>
                                      <p:to>
                                        <p:strVal val="visible"/>
                                      </p:to>
                                    </p:set>
                                    <p:animEffect filter="fade" transition="in">
                                      <p:cBhvr>
                                        <p:cTn dur="1000"/>
                                        <p:tgtEl>
                                          <p:spTgt spid="6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000"/>
                                        <p:tgtEl>
                                          <p:spTgt spid="6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1000"/>
                                        <p:tgtEl>
                                          <p:spTgt spid="6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1000"/>
                                        <p:tgtEl>
                                          <p:spTgt spid="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6"/>
          <p:cNvSpPr txBox="1"/>
          <p:nvPr/>
        </p:nvSpPr>
        <p:spPr>
          <a:xfrm>
            <a:off x="179512" y="764704"/>
            <a:ext cx="45806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TITIK BERAT VOLUME BENDA PUTAR</a:t>
            </a:r>
            <a:endParaRPr/>
          </a:p>
        </p:txBody>
      </p:sp>
      <p:pic>
        <p:nvPicPr>
          <p:cNvPr id="700" name="Google Shape;700;p36"/>
          <p:cNvPicPr preferRelativeResize="0"/>
          <p:nvPr/>
        </p:nvPicPr>
        <p:blipFill rotWithShape="1">
          <a:blip r:embed="rId3">
            <a:alphaModFix/>
          </a:blip>
          <a:srcRect b="0" l="0" r="0" t="0"/>
          <a:stretch/>
        </p:blipFill>
        <p:spPr>
          <a:xfrm>
            <a:off x="395536" y="1268760"/>
            <a:ext cx="2520280" cy="2304256"/>
          </a:xfrm>
          <a:prstGeom prst="rect">
            <a:avLst/>
          </a:prstGeom>
          <a:noFill/>
          <a:ln>
            <a:noFill/>
          </a:ln>
        </p:spPr>
      </p:pic>
      <p:pic>
        <p:nvPicPr>
          <p:cNvPr id="701" name="Google Shape;701;p36"/>
          <p:cNvPicPr preferRelativeResize="0"/>
          <p:nvPr/>
        </p:nvPicPr>
        <p:blipFill rotWithShape="1">
          <a:blip r:embed="rId4">
            <a:alphaModFix/>
          </a:blip>
          <a:srcRect b="0" l="0" r="0" t="0"/>
          <a:stretch/>
        </p:blipFill>
        <p:spPr>
          <a:xfrm>
            <a:off x="2943513" y="1268760"/>
            <a:ext cx="3816424" cy="1200150"/>
          </a:xfrm>
          <a:prstGeom prst="rect">
            <a:avLst/>
          </a:prstGeom>
          <a:noFill/>
          <a:ln>
            <a:noFill/>
          </a:ln>
        </p:spPr>
      </p:pic>
      <p:pic>
        <p:nvPicPr>
          <p:cNvPr id="702" name="Google Shape;702;p36"/>
          <p:cNvPicPr preferRelativeResize="0"/>
          <p:nvPr/>
        </p:nvPicPr>
        <p:blipFill rotWithShape="1">
          <a:blip r:embed="rId5">
            <a:alphaModFix/>
          </a:blip>
          <a:srcRect b="0" l="0" r="0" t="0"/>
          <a:stretch/>
        </p:blipFill>
        <p:spPr>
          <a:xfrm>
            <a:off x="6948264" y="980729"/>
            <a:ext cx="2088232" cy="1291096"/>
          </a:xfrm>
          <a:prstGeom prst="rect">
            <a:avLst/>
          </a:prstGeom>
          <a:noFill/>
          <a:ln>
            <a:noFill/>
          </a:ln>
        </p:spPr>
      </p:pic>
      <p:sp>
        <p:nvSpPr>
          <p:cNvPr id="703" name="Google Shape;703;p36"/>
          <p:cNvSpPr txBox="1"/>
          <p:nvPr/>
        </p:nvSpPr>
        <p:spPr>
          <a:xfrm>
            <a:off x="233772" y="3591955"/>
            <a:ext cx="8676456" cy="649409"/>
          </a:xfrm>
          <a:prstGeom prst="rect">
            <a:avLst/>
          </a:prstGeom>
          <a:blipFill rotWithShape="1">
            <a:blip r:embed="rId6">
              <a:alphaModFix/>
            </a:blip>
            <a:stretch>
              <a:fillRect b="-14018" l="-561" r="0" t="-373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d-ID" sz="1800">
                <a:latin typeface="Constantia"/>
                <a:ea typeface="Constantia"/>
                <a:cs typeface="Constantia"/>
                <a:sym typeface="Constantia"/>
              </a:rPr>
              <a:t> </a:t>
            </a:r>
            <a:endParaRPr/>
          </a:p>
        </p:txBody>
      </p:sp>
      <p:sp>
        <p:nvSpPr>
          <p:cNvPr id="704" name="Google Shape;704;p36"/>
          <p:cNvSpPr txBox="1"/>
          <p:nvPr/>
        </p:nvSpPr>
        <p:spPr>
          <a:xfrm>
            <a:off x="367111" y="4241364"/>
            <a:ext cx="7560840" cy="909480"/>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d-ID" sz="1800">
                <a:latin typeface="Constantia"/>
                <a:ea typeface="Constantia"/>
                <a:cs typeface="Constantia"/>
                <a:sym typeface="Constantia"/>
              </a:rPr>
              <a:t> </a:t>
            </a:r>
            <a:endParaRPr/>
          </a:p>
        </p:txBody>
      </p:sp>
      <p:sp>
        <p:nvSpPr>
          <p:cNvPr id="705" name="Google Shape;705;p36"/>
          <p:cNvSpPr txBox="1"/>
          <p:nvPr/>
        </p:nvSpPr>
        <p:spPr>
          <a:xfrm>
            <a:off x="355400" y="5150844"/>
            <a:ext cx="6696744" cy="483466"/>
          </a:xfrm>
          <a:prstGeom prst="rect">
            <a:avLst/>
          </a:prstGeom>
          <a:blipFill rotWithShape="1">
            <a:blip r:embed="rId8">
              <a:alphaModFix/>
            </a:blip>
            <a:stretch>
              <a:fillRect b="-8858" l="-72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d-ID" sz="1800">
                <a:latin typeface="Constantia"/>
                <a:ea typeface="Constantia"/>
                <a:cs typeface="Constantia"/>
                <a:sym typeface="Constanti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99"/>
                                        </p:tgtEl>
                                        <p:attrNameLst>
                                          <p:attrName>style.visibility</p:attrName>
                                        </p:attrNameLst>
                                      </p:cBhvr>
                                      <p:to>
                                        <p:strVal val="visible"/>
                                      </p:to>
                                    </p:set>
                                    <p:anim calcmode="lin" valueType="num">
                                      <p:cBhvr additive="base">
                                        <p:cTn dur="500"/>
                                        <p:tgtEl>
                                          <p:spTgt spid="6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0"/>
                                        </p:tgtEl>
                                        <p:attrNameLst>
                                          <p:attrName>style.visibility</p:attrName>
                                        </p:attrNameLst>
                                      </p:cBhvr>
                                      <p:to>
                                        <p:strVal val="visible"/>
                                      </p:to>
                                    </p:set>
                                    <p:anim calcmode="lin" valueType="num">
                                      <p:cBhvr additive="base">
                                        <p:cTn dur="500"/>
                                        <p:tgtEl>
                                          <p:spTgt spid="7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1"/>
                                        </p:tgtEl>
                                        <p:attrNameLst>
                                          <p:attrName>style.visibility</p:attrName>
                                        </p:attrNameLst>
                                      </p:cBhvr>
                                      <p:to>
                                        <p:strVal val="visible"/>
                                      </p:to>
                                    </p:set>
                                    <p:anim calcmode="lin" valueType="num">
                                      <p:cBhvr additive="base">
                                        <p:cTn dur="500"/>
                                        <p:tgtEl>
                                          <p:spTgt spid="70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2"/>
                                        </p:tgtEl>
                                        <p:attrNameLst>
                                          <p:attrName>style.visibility</p:attrName>
                                        </p:attrNameLst>
                                      </p:cBhvr>
                                      <p:to>
                                        <p:strVal val="visible"/>
                                      </p:to>
                                    </p:set>
                                    <p:anim calcmode="lin" valueType="num">
                                      <p:cBhvr additive="base">
                                        <p:cTn dur="500"/>
                                        <p:tgtEl>
                                          <p:spTgt spid="7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3"/>
                                        </p:tgtEl>
                                        <p:attrNameLst>
                                          <p:attrName>style.visibility</p:attrName>
                                        </p:attrNameLst>
                                      </p:cBhvr>
                                      <p:to>
                                        <p:strVal val="visible"/>
                                      </p:to>
                                    </p:set>
                                    <p:anim calcmode="lin" valueType="num">
                                      <p:cBhvr additive="base">
                                        <p:cTn dur="500"/>
                                        <p:tgtEl>
                                          <p:spTgt spid="7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4"/>
                                        </p:tgtEl>
                                        <p:attrNameLst>
                                          <p:attrName>style.visibility</p:attrName>
                                        </p:attrNameLst>
                                      </p:cBhvr>
                                      <p:to>
                                        <p:strVal val="visible"/>
                                      </p:to>
                                    </p:set>
                                    <p:anim calcmode="lin" valueType="num">
                                      <p:cBhvr additive="base">
                                        <p:cTn dur="500"/>
                                        <p:tgtEl>
                                          <p:spTgt spid="7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05"/>
                                        </p:tgtEl>
                                        <p:attrNameLst>
                                          <p:attrName>style.visibility</p:attrName>
                                        </p:attrNameLst>
                                      </p:cBhvr>
                                      <p:to>
                                        <p:strVal val="visible"/>
                                      </p:to>
                                    </p:set>
                                    <p:anim calcmode="lin" valueType="num">
                                      <p:cBhvr additive="base">
                                        <p:cTn dur="500"/>
                                        <p:tgtEl>
                                          <p:spTgt spid="7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7"/>
          <p:cNvSpPr txBox="1"/>
          <p:nvPr/>
        </p:nvSpPr>
        <p:spPr>
          <a:xfrm>
            <a:off x="251520" y="620688"/>
            <a:ext cx="45806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rgbClr val="0070C0"/>
                </a:solidFill>
                <a:latin typeface="Constantia"/>
                <a:ea typeface="Constantia"/>
                <a:cs typeface="Constantia"/>
                <a:sym typeface="Constantia"/>
              </a:rPr>
              <a:t>Titik Berat Busur</a:t>
            </a:r>
            <a:endParaRPr b="1" sz="2000">
              <a:solidFill>
                <a:srgbClr val="0070C0"/>
              </a:solidFill>
              <a:latin typeface="Constantia"/>
              <a:ea typeface="Constantia"/>
              <a:cs typeface="Constantia"/>
              <a:sym typeface="Constantia"/>
            </a:endParaRPr>
          </a:p>
        </p:txBody>
      </p:sp>
      <p:pic>
        <p:nvPicPr>
          <p:cNvPr id="711" name="Google Shape;711;p37"/>
          <p:cNvPicPr preferRelativeResize="0"/>
          <p:nvPr/>
        </p:nvPicPr>
        <p:blipFill rotWithShape="1">
          <a:blip r:embed="rId3">
            <a:alphaModFix/>
          </a:blip>
          <a:srcRect b="0" l="0" r="0" t="0"/>
          <a:stretch/>
        </p:blipFill>
        <p:spPr>
          <a:xfrm>
            <a:off x="107504" y="1628800"/>
            <a:ext cx="2781300" cy="1695450"/>
          </a:xfrm>
          <a:prstGeom prst="rect">
            <a:avLst/>
          </a:prstGeom>
          <a:noFill/>
          <a:ln>
            <a:noFill/>
          </a:ln>
        </p:spPr>
      </p:pic>
      <p:pic>
        <p:nvPicPr>
          <p:cNvPr id="712" name="Google Shape;712;p37"/>
          <p:cNvPicPr preferRelativeResize="0"/>
          <p:nvPr/>
        </p:nvPicPr>
        <p:blipFill rotWithShape="1">
          <a:blip r:embed="rId4">
            <a:alphaModFix/>
          </a:blip>
          <a:srcRect b="0" l="0" r="0" t="0"/>
          <a:stretch/>
        </p:blipFill>
        <p:spPr>
          <a:xfrm>
            <a:off x="248887" y="1059239"/>
            <a:ext cx="6286500" cy="409575"/>
          </a:xfrm>
          <a:prstGeom prst="rect">
            <a:avLst/>
          </a:prstGeom>
          <a:noFill/>
          <a:ln>
            <a:noFill/>
          </a:ln>
        </p:spPr>
      </p:pic>
      <p:pic>
        <p:nvPicPr>
          <p:cNvPr id="713" name="Google Shape;713;p37"/>
          <p:cNvPicPr preferRelativeResize="0"/>
          <p:nvPr/>
        </p:nvPicPr>
        <p:blipFill rotWithShape="1">
          <a:blip r:embed="rId5">
            <a:alphaModFix/>
          </a:blip>
          <a:srcRect b="0" l="0" r="0" t="0"/>
          <a:stretch/>
        </p:blipFill>
        <p:spPr>
          <a:xfrm>
            <a:off x="3275856" y="1564880"/>
            <a:ext cx="3367625" cy="1141288"/>
          </a:xfrm>
          <a:prstGeom prst="rect">
            <a:avLst/>
          </a:prstGeom>
          <a:noFill/>
          <a:ln>
            <a:noFill/>
          </a:ln>
        </p:spPr>
      </p:pic>
      <p:sp>
        <p:nvSpPr>
          <p:cNvPr id="714" name="Google Shape;714;p37"/>
          <p:cNvSpPr txBox="1"/>
          <p:nvPr/>
        </p:nvSpPr>
        <p:spPr>
          <a:xfrm>
            <a:off x="87530" y="3532690"/>
            <a:ext cx="8640960" cy="369332"/>
          </a:xfrm>
          <a:prstGeom prst="rect">
            <a:avLst/>
          </a:prstGeom>
          <a:blipFill rotWithShape="1">
            <a:blip r:embed="rId6">
              <a:alphaModFix/>
            </a:blip>
            <a:stretch>
              <a:fillRect b="-26666" l="-562" r="0"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id-ID" sz="1800">
                <a:latin typeface="Constantia"/>
                <a:ea typeface="Constantia"/>
                <a:cs typeface="Constantia"/>
                <a:sym typeface="Constantia"/>
              </a:rPr>
              <a:t> </a:t>
            </a:r>
            <a:endParaRPr/>
          </a:p>
        </p:txBody>
      </p:sp>
      <p:sp>
        <p:nvSpPr>
          <p:cNvPr id="715" name="Google Shape;715;p37"/>
          <p:cNvSpPr txBox="1"/>
          <p:nvPr/>
        </p:nvSpPr>
        <p:spPr>
          <a:xfrm>
            <a:off x="107504" y="3934659"/>
            <a:ext cx="86409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Busur lingkaran I simetri thd garis y=x dg demikian berlaku y=x</a:t>
            </a:r>
            <a:endParaRPr sz="1800">
              <a:solidFill>
                <a:schemeClr val="dk1"/>
              </a:solidFill>
              <a:latin typeface="Constantia"/>
              <a:ea typeface="Constantia"/>
              <a:cs typeface="Constantia"/>
              <a:sym typeface="Constantia"/>
            </a:endParaRPr>
          </a:p>
        </p:txBody>
      </p:sp>
      <p:pic>
        <p:nvPicPr>
          <p:cNvPr id="716" name="Google Shape;716;p37"/>
          <p:cNvPicPr preferRelativeResize="0"/>
          <p:nvPr/>
        </p:nvPicPr>
        <p:blipFill rotWithShape="1">
          <a:blip r:embed="rId7">
            <a:alphaModFix/>
          </a:blip>
          <a:srcRect b="0" l="0" r="0" t="0"/>
          <a:stretch/>
        </p:blipFill>
        <p:spPr>
          <a:xfrm>
            <a:off x="229089" y="4437112"/>
            <a:ext cx="3465491" cy="1034033"/>
          </a:xfrm>
          <a:prstGeom prst="rect">
            <a:avLst/>
          </a:prstGeom>
          <a:noFill/>
          <a:ln>
            <a:noFill/>
          </a:ln>
        </p:spPr>
      </p:pic>
      <p:pic>
        <p:nvPicPr>
          <p:cNvPr id="717" name="Google Shape;717;p37"/>
          <p:cNvPicPr preferRelativeResize="0"/>
          <p:nvPr/>
        </p:nvPicPr>
        <p:blipFill rotWithShape="1">
          <a:blip r:embed="rId8">
            <a:alphaModFix/>
          </a:blip>
          <a:srcRect b="0" l="0" r="0" t="0"/>
          <a:stretch/>
        </p:blipFill>
        <p:spPr>
          <a:xfrm>
            <a:off x="4716016" y="4739852"/>
            <a:ext cx="876300" cy="514350"/>
          </a:xfrm>
          <a:prstGeom prst="rect">
            <a:avLst/>
          </a:prstGeom>
          <a:noFill/>
          <a:ln>
            <a:noFill/>
          </a:ln>
        </p:spPr>
      </p:pic>
      <p:pic>
        <p:nvPicPr>
          <p:cNvPr id="718" name="Google Shape;718;p37"/>
          <p:cNvPicPr preferRelativeResize="0"/>
          <p:nvPr/>
        </p:nvPicPr>
        <p:blipFill rotWithShape="1">
          <a:blip r:embed="rId9">
            <a:alphaModFix/>
          </a:blip>
          <a:srcRect b="0" l="0" r="0" t="0"/>
          <a:stretch/>
        </p:blipFill>
        <p:spPr>
          <a:xfrm>
            <a:off x="467544" y="5751277"/>
            <a:ext cx="3429000" cy="50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0"/>
                                        </p:tgtEl>
                                        <p:attrNameLst>
                                          <p:attrName>style.visibility</p:attrName>
                                        </p:attrNameLst>
                                      </p:cBhvr>
                                      <p:to>
                                        <p:strVal val="visible"/>
                                      </p:to>
                                    </p:set>
                                    <p:anim calcmode="lin" valueType="num">
                                      <p:cBhvr additive="base">
                                        <p:cTn dur="500"/>
                                        <p:tgtEl>
                                          <p:spTgt spid="71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2"/>
                                        </p:tgtEl>
                                        <p:attrNameLst>
                                          <p:attrName>style.visibility</p:attrName>
                                        </p:attrNameLst>
                                      </p:cBhvr>
                                      <p:to>
                                        <p:strVal val="visible"/>
                                      </p:to>
                                    </p:set>
                                    <p:anim calcmode="lin" valueType="num">
                                      <p:cBhvr additive="base">
                                        <p:cTn dur="500"/>
                                        <p:tgtEl>
                                          <p:spTgt spid="71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1"/>
                                        </p:tgtEl>
                                        <p:attrNameLst>
                                          <p:attrName>style.visibility</p:attrName>
                                        </p:attrNameLst>
                                      </p:cBhvr>
                                      <p:to>
                                        <p:strVal val="visible"/>
                                      </p:to>
                                    </p:set>
                                    <p:anim calcmode="lin" valueType="num">
                                      <p:cBhvr additive="base">
                                        <p:cTn dur="500"/>
                                        <p:tgtEl>
                                          <p:spTgt spid="7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3"/>
                                        </p:tgtEl>
                                        <p:attrNameLst>
                                          <p:attrName>style.visibility</p:attrName>
                                        </p:attrNameLst>
                                      </p:cBhvr>
                                      <p:to>
                                        <p:strVal val="visible"/>
                                      </p:to>
                                    </p:set>
                                    <p:anim calcmode="lin" valueType="num">
                                      <p:cBhvr additive="base">
                                        <p:cTn dur="500"/>
                                        <p:tgtEl>
                                          <p:spTgt spid="7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4"/>
                                        </p:tgtEl>
                                        <p:attrNameLst>
                                          <p:attrName>style.visibility</p:attrName>
                                        </p:attrNameLst>
                                      </p:cBhvr>
                                      <p:to>
                                        <p:strVal val="visible"/>
                                      </p:to>
                                    </p:set>
                                    <p:anim calcmode="lin" valueType="num">
                                      <p:cBhvr additive="base">
                                        <p:cTn dur="500"/>
                                        <p:tgtEl>
                                          <p:spTgt spid="7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5"/>
                                        </p:tgtEl>
                                        <p:attrNameLst>
                                          <p:attrName>style.visibility</p:attrName>
                                        </p:attrNameLst>
                                      </p:cBhvr>
                                      <p:to>
                                        <p:strVal val="visible"/>
                                      </p:to>
                                    </p:set>
                                    <p:anim calcmode="lin" valueType="num">
                                      <p:cBhvr additive="base">
                                        <p:cTn dur="500"/>
                                        <p:tgtEl>
                                          <p:spTgt spid="7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6"/>
                                        </p:tgtEl>
                                        <p:attrNameLst>
                                          <p:attrName>style.visibility</p:attrName>
                                        </p:attrNameLst>
                                      </p:cBhvr>
                                      <p:to>
                                        <p:strVal val="visible"/>
                                      </p:to>
                                    </p:set>
                                    <p:anim calcmode="lin" valueType="num">
                                      <p:cBhvr additive="base">
                                        <p:cTn dur="500"/>
                                        <p:tgtEl>
                                          <p:spTgt spid="71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7"/>
                                        </p:tgtEl>
                                        <p:attrNameLst>
                                          <p:attrName>style.visibility</p:attrName>
                                        </p:attrNameLst>
                                      </p:cBhvr>
                                      <p:to>
                                        <p:strVal val="visible"/>
                                      </p:to>
                                    </p:set>
                                    <p:anim calcmode="lin" valueType="num">
                                      <p:cBhvr additive="base">
                                        <p:cTn dur="500"/>
                                        <p:tgtEl>
                                          <p:spTgt spid="7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18"/>
                                        </p:tgtEl>
                                        <p:attrNameLst>
                                          <p:attrName>style.visibility</p:attrName>
                                        </p:attrNameLst>
                                      </p:cBhvr>
                                      <p:to>
                                        <p:strVal val="visible"/>
                                      </p:to>
                                    </p:set>
                                    <p:anim calcmode="lin" valueType="num">
                                      <p:cBhvr additive="base">
                                        <p:cTn dur="500"/>
                                        <p:tgtEl>
                                          <p:spTgt spid="71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38"/>
          <p:cNvSpPr txBox="1"/>
          <p:nvPr/>
        </p:nvSpPr>
        <p:spPr>
          <a:xfrm>
            <a:off x="107504" y="764704"/>
            <a:ext cx="45806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rgbClr val="0070C0"/>
                </a:solidFill>
                <a:latin typeface="Constantia"/>
                <a:ea typeface="Constantia"/>
                <a:cs typeface="Constantia"/>
                <a:sym typeface="Constantia"/>
              </a:rPr>
              <a:t>Titik Berat Kulit Benda Putar</a:t>
            </a:r>
            <a:endParaRPr b="1" sz="2000">
              <a:solidFill>
                <a:srgbClr val="0070C0"/>
              </a:solidFill>
              <a:latin typeface="Constantia"/>
              <a:ea typeface="Constantia"/>
              <a:cs typeface="Constantia"/>
              <a:sym typeface="Constantia"/>
            </a:endParaRPr>
          </a:p>
        </p:txBody>
      </p:sp>
      <p:pic>
        <p:nvPicPr>
          <p:cNvPr id="724" name="Google Shape;724;p38"/>
          <p:cNvPicPr preferRelativeResize="0"/>
          <p:nvPr/>
        </p:nvPicPr>
        <p:blipFill rotWithShape="1">
          <a:blip r:embed="rId3">
            <a:alphaModFix/>
          </a:blip>
          <a:srcRect b="0" l="0" r="0" t="0"/>
          <a:stretch/>
        </p:blipFill>
        <p:spPr>
          <a:xfrm>
            <a:off x="251520" y="1340769"/>
            <a:ext cx="2808312" cy="2016224"/>
          </a:xfrm>
          <a:prstGeom prst="rect">
            <a:avLst/>
          </a:prstGeom>
          <a:noFill/>
          <a:ln>
            <a:noFill/>
          </a:ln>
        </p:spPr>
      </p:pic>
      <p:pic>
        <p:nvPicPr>
          <p:cNvPr id="725" name="Google Shape;725;p38"/>
          <p:cNvPicPr preferRelativeResize="0"/>
          <p:nvPr/>
        </p:nvPicPr>
        <p:blipFill rotWithShape="1">
          <a:blip r:embed="rId4">
            <a:alphaModFix/>
          </a:blip>
          <a:srcRect b="0" l="0" r="0" t="0"/>
          <a:stretch/>
        </p:blipFill>
        <p:spPr>
          <a:xfrm>
            <a:off x="3080445" y="1412776"/>
            <a:ext cx="3505200" cy="1209675"/>
          </a:xfrm>
          <a:prstGeom prst="rect">
            <a:avLst/>
          </a:prstGeom>
          <a:noFill/>
          <a:ln>
            <a:noFill/>
          </a:ln>
        </p:spPr>
      </p:pic>
      <p:pic>
        <p:nvPicPr>
          <p:cNvPr id="726" name="Google Shape;726;p38"/>
          <p:cNvPicPr preferRelativeResize="0"/>
          <p:nvPr/>
        </p:nvPicPr>
        <p:blipFill rotWithShape="1">
          <a:blip r:embed="rId5">
            <a:alphaModFix/>
          </a:blip>
          <a:srcRect b="0" l="0" r="0" t="0"/>
          <a:stretch/>
        </p:blipFill>
        <p:spPr>
          <a:xfrm>
            <a:off x="7020272" y="1164815"/>
            <a:ext cx="2016224" cy="1211264"/>
          </a:xfrm>
          <a:prstGeom prst="rect">
            <a:avLst/>
          </a:prstGeom>
          <a:noFill/>
          <a:ln>
            <a:noFill/>
          </a:ln>
        </p:spPr>
      </p:pic>
      <p:pic>
        <p:nvPicPr>
          <p:cNvPr id="727" name="Google Shape;727;p38"/>
          <p:cNvPicPr preferRelativeResize="0"/>
          <p:nvPr/>
        </p:nvPicPr>
        <p:blipFill rotWithShape="1">
          <a:blip r:embed="rId6">
            <a:alphaModFix/>
          </a:blip>
          <a:srcRect b="0" l="0" r="0" t="0"/>
          <a:stretch/>
        </p:blipFill>
        <p:spPr>
          <a:xfrm>
            <a:off x="539552" y="3473550"/>
            <a:ext cx="6248400" cy="762000"/>
          </a:xfrm>
          <a:prstGeom prst="rect">
            <a:avLst/>
          </a:prstGeom>
          <a:noFill/>
          <a:ln>
            <a:noFill/>
          </a:ln>
        </p:spPr>
      </p:pic>
      <p:pic>
        <p:nvPicPr>
          <p:cNvPr id="728" name="Google Shape;728;p38"/>
          <p:cNvPicPr preferRelativeResize="0"/>
          <p:nvPr/>
        </p:nvPicPr>
        <p:blipFill rotWithShape="1">
          <a:blip r:embed="rId7">
            <a:alphaModFix/>
          </a:blip>
          <a:srcRect b="0" l="0" r="0" t="0"/>
          <a:stretch/>
        </p:blipFill>
        <p:spPr>
          <a:xfrm>
            <a:off x="251520" y="4399146"/>
            <a:ext cx="1866900" cy="2457450"/>
          </a:xfrm>
          <a:prstGeom prst="rect">
            <a:avLst/>
          </a:prstGeom>
          <a:noFill/>
          <a:ln>
            <a:noFill/>
          </a:ln>
        </p:spPr>
      </p:pic>
      <p:pic>
        <p:nvPicPr>
          <p:cNvPr id="729" name="Google Shape;729;p38"/>
          <p:cNvPicPr preferRelativeResize="0"/>
          <p:nvPr/>
        </p:nvPicPr>
        <p:blipFill rotWithShape="1">
          <a:blip r:embed="rId8">
            <a:alphaModFix/>
          </a:blip>
          <a:srcRect b="0" l="0" r="0" t="0"/>
          <a:stretch/>
        </p:blipFill>
        <p:spPr>
          <a:xfrm>
            <a:off x="2242245" y="4420712"/>
            <a:ext cx="2590800" cy="428625"/>
          </a:xfrm>
          <a:prstGeom prst="rect">
            <a:avLst/>
          </a:prstGeom>
          <a:noFill/>
          <a:ln>
            <a:noFill/>
          </a:ln>
        </p:spPr>
      </p:pic>
      <p:pic>
        <p:nvPicPr>
          <p:cNvPr id="730" name="Google Shape;730;p38"/>
          <p:cNvPicPr preferRelativeResize="0"/>
          <p:nvPr/>
        </p:nvPicPr>
        <p:blipFill rotWithShape="1">
          <a:blip r:embed="rId9">
            <a:alphaModFix/>
          </a:blip>
          <a:srcRect b="0" l="0" r="0" t="0"/>
          <a:stretch/>
        </p:blipFill>
        <p:spPr>
          <a:xfrm>
            <a:off x="5132784" y="4346376"/>
            <a:ext cx="2895600" cy="428625"/>
          </a:xfrm>
          <a:prstGeom prst="rect">
            <a:avLst/>
          </a:prstGeom>
          <a:noFill/>
          <a:ln>
            <a:noFill/>
          </a:ln>
        </p:spPr>
      </p:pic>
      <p:pic>
        <p:nvPicPr>
          <p:cNvPr id="731" name="Google Shape;731;p38"/>
          <p:cNvPicPr preferRelativeResize="0"/>
          <p:nvPr/>
        </p:nvPicPr>
        <p:blipFill rotWithShape="1">
          <a:blip r:embed="rId10">
            <a:alphaModFix/>
          </a:blip>
          <a:srcRect b="0" l="0" r="0" t="0"/>
          <a:stretch/>
        </p:blipFill>
        <p:spPr>
          <a:xfrm>
            <a:off x="2397817" y="5045546"/>
            <a:ext cx="2133600" cy="1047750"/>
          </a:xfrm>
          <a:prstGeom prst="rect">
            <a:avLst/>
          </a:prstGeom>
          <a:noFill/>
          <a:ln>
            <a:noFill/>
          </a:ln>
        </p:spPr>
      </p:pic>
      <p:pic>
        <p:nvPicPr>
          <p:cNvPr id="732" name="Google Shape;732;p38"/>
          <p:cNvPicPr preferRelativeResize="0"/>
          <p:nvPr/>
        </p:nvPicPr>
        <p:blipFill rotWithShape="1">
          <a:blip r:embed="rId11">
            <a:alphaModFix/>
          </a:blip>
          <a:srcRect b="0" l="0" r="0" t="0"/>
          <a:stretch/>
        </p:blipFill>
        <p:spPr>
          <a:xfrm>
            <a:off x="5004048" y="5269011"/>
            <a:ext cx="3429000" cy="35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3"/>
                                        </p:tgtEl>
                                        <p:attrNameLst>
                                          <p:attrName>style.visibility</p:attrName>
                                        </p:attrNameLst>
                                      </p:cBhvr>
                                      <p:to>
                                        <p:strVal val="visible"/>
                                      </p:to>
                                    </p:set>
                                    <p:anim calcmode="lin" valueType="num">
                                      <p:cBhvr additive="base">
                                        <p:cTn dur="500"/>
                                        <p:tgtEl>
                                          <p:spTgt spid="7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4"/>
                                        </p:tgtEl>
                                        <p:attrNameLst>
                                          <p:attrName>style.visibility</p:attrName>
                                        </p:attrNameLst>
                                      </p:cBhvr>
                                      <p:to>
                                        <p:strVal val="visible"/>
                                      </p:to>
                                    </p:set>
                                    <p:anim calcmode="lin" valueType="num">
                                      <p:cBhvr additive="base">
                                        <p:cTn dur="500"/>
                                        <p:tgtEl>
                                          <p:spTgt spid="7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5"/>
                                        </p:tgtEl>
                                        <p:attrNameLst>
                                          <p:attrName>style.visibility</p:attrName>
                                        </p:attrNameLst>
                                      </p:cBhvr>
                                      <p:to>
                                        <p:strVal val="visible"/>
                                      </p:to>
                                    </p:set>
                                    <p:anim calcmode="lin" valueType="num">
                                      <p:cBhvr additive="base">
                                        <p:cTn dur="500"/>
                                        <p:tgtEl>
                                          <p:spTgt spid="7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6"/>
                                        </p:tgtEl>
                                        <p:attrNameLst>
                                          <p:attrName>style.visibility</p:attrName>
                                        </p:attrNameLst>
                                      </p:cBhvr>
                                      <p:to>
                                        <p:strVal val="visible"/>
                                      </p:to>
                                    </p:set>
                                    <p:anim calcmode="lin" valueType="num">
                                      <p:cBhvr additive="base">
                                        <p:cTn dur="500"/>
                                        <p:tgtEl>
                                          <p:spTgt spid="7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500"/>
                                        <p:tgtEl>
                                          <p:spTgt spid="7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8"/>
                                        </p:tgtEl>
                                        <p:attrNameLst>
                                          <p:attrName>style.visibility</p:attrName>
                                        </p:attrNameLst>
                                      </p:cBhvr>
                                      <p:to>
                                        <p:strVal val="visible"/>
                                      </p:to>
                                    </p:set>
                                    <p:anim calcmode="lin" valueType="num">
                                      <p:cBhvr additive="base">
                                        <p:cTn dur="500"/>
                                        <p:tgtEl>
                                          <p:spTgt spid="7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29"/>
                                        </p:tgtEl>
                                        <p:attrNameLst>
                                          <p:attrName>style.visibility</p:attrName>
                                        </p:attrNameLst>
                                      </p:cBhvr>
                                      <p:to>
                                        <p:strVal val="visible"/>
                                      </p:to>
                                    </p:set>
                                    <p:anim calcmode="lin" valueType="num">
                                      <p:cBhvr additive="base">
                                        <p:cTn dur="500"/>
                                        <p:tgtEl>
                                          <p:spTgt spid="7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0"/>
                                        </p:tgtEl>
                                        <p:attrNameLst>
                                          <p:attrName>style.visibility</p:attrName>
                                        </p:attrNameLst>
                                      </p:cBhvr>
                                      <p:to>
                                        <p:strVal val="visible"/>
                                      </p:to>
                                    </p:set>
                                    <p:anim calcmode="lin" valueType="num">
                                      <p:cBhvr additive="base">
                                        <p:cTn dur="500"/>
                                        <p:tgtEl>
                                          <p:spTgt spid="7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1"/>
                                        </p:tgtEl>
                                        <p:attrNameLst>
                                          <p:attrName>style.visibility</p:attrName>
                                        </p:attrNameLst>
                                      </p:cBhvr>
                                      <p:to>
                                        <p:strVal val="visible"/>
                                      </p:to>
                                    </p:set>
                                    <p:anim calcmode="lin" valueType="num">
                                      <p:cBhvr additive="base">
                                        <p:cTn dur="500"/>
                                        <p:tgtEl>
                                          <p:spTgt spid="7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32"/>
                                        </p:tgtEl>
                                        <p:attrNameLst>
                                          <p:attrName>style.visibility</p:attrName>
                                        </p:attrNameLst>
                                      </p:cBhvr>
                                      <p:to>
                                        <p:strVal val="visible"/>
                                      </p:to>
                                    </p:set>
                                    <p:anim calcmode="lin" valueType="num">
                                      <p:cBhvr additive="base">
                                        <p:cTn dur="500"/>
                                        <p:tgtEl>
                                          <p:spTgt spid="7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39"/>
          <p:cNvSpPr txBox="1"/>
          <p:nvPr/>
        </p:nvSpPr>
        <p:spPr>
          <a:xfrm>
            <a:off x="281399" y="1052736"/>
            <a:ext cx="871296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Halaman 189</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1 d, e</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2 c, d</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No3 b</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4 b</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No 7</a:t>
            </a:r>
            <a:endParaRPr sz="1800">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4"/>
          <p:cNvPicPr preferRelativeResize="0"/>
          <p:nvPr/>
        </p:nvPicPr>
        <p:blipFill rotWithShape="1">
          <a:blip r:embed="rId3">
            <a:alphaModFix/>
          </a:blip>
          <a:srcRect b="0" l="0" r="0" t="0"/>
          <a:stretch/>
        </p:blipFill>
        <p:spPr>
          <a:xfrm>
            <a:off x="323528" y="332656"/>
            <a:ext cx="2664296" cy="2343522"/>
          </a:xfrm>
          <a:prstGeom prst="rect">
            <a:avLst/>
          </a:prstGeom>
          <a:noFill/>
          <a:ln>
            <a:noFill/>
          </a:ln>
        </p:spPr>
      </p:pic>
      <p:pic>
        <p:nvPicPr>
          <p:cNvPr id="167" name="Google Shape;167;p4"/>
          <p:cNvPicPr preferRelativeResize="0"/>
          <p:nvPr/>
        </p:nvPicPr>
        <p:blipFill rotWithShape="1">
          <a:blip r:embed="rId4">
            <a:alphaModFix/>
          </a:blip>
          <a:srcRect b="0" l="0" r="0" t="0"/>
          <a:stretch/>
        </p:blipFill>
        <p:spPr>
          <a:xfrm>
            <a:off x="3347864" y="332656"/>
            <a:ext cx="3528392" cy="2290564"/>
          </a:xfrm>
          <a:prstGeom prst="rect">
            <a:avLst/>
          </a:prstGeom>
          <a:noFill/>
          <a:ln>
            <a:noFill/>
          </a:ln>
        </p:spPr>
      </p:pic>
      <p:sp>
        <p:nvSpPr>
          <p:cNvPr id="168" name="Google Shape;168;p4"/>
          <p:cNvSpPr txBox="1"/>
          <p:nvPr/>
        </p:nvSpPr>
        <p:spPr>
          <a:xfrm>
            <a:off x="827584" y="2708920"/>
            <a:ext cx="126214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70C0"/>
                </a:solidFill>
                <a:latin typeface="Constantia"/>
                <a:ea typeface="Constantia"/>
                <a:cs typeface="Constantia"/>
                <a:sym typeface="Constantia"/>
              </a:rPr>
              <a:t>Gambar 4.1.8</a:t>
            </a:r>
            <a:endParaRPr/>
          </a:p>
        </p:txBody>
      </p:sp>
      <p:sp>
        <p:nvSpPr>
          <p:cNvPr id="169" name="Google Shape;169;p4"/>
          <p:cNvSpPr txBox="1"/>
          <p:nvPr/>
        </p:nvSpPr>
        <p:spPr>
          <a:xfrm>
            <a:off x="3923928" y="2708920"/>
            <a:ext cx="12637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70C0"/>
                </a:solidFill>
                <a:latin typeface="Constantia"/>
                <a:ea typeface="Constantia"/>
                <a:cs typeface="Constantia"/>
                <a:sym typeface="Constantia"/>
              </a:rPr>
              <a:t>Gambar 4.1.9</a:t>
            </a:r>
            <a:endParaRPr/>
          </a:p>
        </p:txBody>
      </p:sp>
      <p:sp>
        <p:nvSpPr>
          <p:cNvPr id="170" name="Google Shape;170;p4"/>
          <p:cNvSpPr txBox="1"/>
          <p:nvPr/>
        </p:nvSpPr>
        <p:spPr>
          <a:xfrm>
            <a:off x="-7145" y="2998113"/>
            <a:ext cx="74837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2.1.4 </a:t>
            </a:r>
            <a:r>
              <a:rPr lang="id-ID" sz="1800">
                <a:solidFill>
                  <a:schemeClr val="dk1"/>
                </a:solidFill>
                <a:latin typeface="Constantia"/>
                <a:ea typeface="Constantia"/>
                <a:cs typeface="Constantia"/>
                <a:sym typeface="Constantia"/>
              </a:rPr>
              <a:t>Dapatkan luas daerah yg dibatasi oleh x = y², dan y = x - 2</a:t>
            </a:r>
            <a:endParaRPr/>
          </a:p>
        </p:txBody>
      </p:sp>
      <p:pic>
        <p:nvPicPr>
          <p:cNvPr id="171" name="Google Shape;171;p4"/>
          <p:cNvPicPr preferRelativeResize="0"/>
          <p:nvPr/>
        </p:nvPicPr>
        <p:blipFill rotWithShape="1">
          <a:blip r:embed="rId5">
            <a:alphaModFix/>
          </a:blip>
          <a:srcRect b="0" l="0" r="0" t="0"/>
          <a:stretch/>
        </p:blipFill>
        <p:spPr>
          <a:xfrm>
            <a:off x="0" y="3573016"/>
            <a:ext cx="2773224" cy="2592288"/>
          </a:xfrm>
          <a:prstGeom prst="rect">
            <a:avLst/>
          </a:prstGeom>
          <a:noFill/>
          <a:ln>
            <a:noFill/>
          </a:ln>
        </p:spPr>
      </p:pic>
      <p:sp>
        <p:nvSpPr>
          <p:cNvPr id="172" name="Google Shape;172;p4"/>
          <p:cNvSpPr txBox="1"/>
          <p:nvPr/>
        </p:nvSpPr>
        <p:spPr>
          <a:xfrm>
            <a:off x="2806026" y="3362376"/>
            <a:ext cx="17497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  </a:t>
            </a:r>
            <a:endParaRPr/>
          </a:p>
        </p:txBody>
      </p:sp>
      <p:sp>
        <p:nvSpPr>
          <p:cNvPr id="173" name="Google Shape;173;p4"/>
          <p:cNvSpPr txBox="1"/>
          <p:nvPr/>
        </p:nvSpPr>
        <p:spPr>
          <a:xfrm>
            <a:off x="4998327" y="3456206"/>
            <a:ext cx="23189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t>
            </a:r>
            <a:r>
              <a:rPr b="1" lang="id-ID" sz="2000">
                <a:solidFill>
                  <a:schemeClr val="dk1"/>
                </a:solidFill>
                <a:latin typeface="Constantia"/>
                <a:ea typeface="Constantia"/>
                <a:cs typeface="Constantia"/>
                <a:sym typeface="Constantia"/>
              </a:rPr>
              <a:t>x = y² dan x = y + 2</a:t>
            </a:r>
            <a:endParaRPr/>
          </a:p>
        </p:txBody>
      </p:sp>
      <p:sp>
        <p:nvSpPr>
          <p:cNvPr id="174" name="Google Shape;174;p4"/>
          <p:cNvSpPr txBox="1"/>
          <p:nvPr/>
        </p:nvSpPr>
        <p:spPr>
          <a:xfrm>
            <a:off x="3923928" y="3904135"/>
            <a:ext cx="48122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000">
                <a:solidFill>
                  <a:schemeClr val="dk1"/>
                </a:solidFill>
                <a:latin typeface="Constantia"/>
                <a:ea typeface="Constantia"/>
                <a:cs typeface="Constantia"/>
                <a:sym typeface="Constantia"/>
              </a:rPr>
              <a:t>y² = y + 2,   y² - y – 2 = 0,  (y + 1)(y – 2) = 0 </a:t>
            </a:r>
            <a:endParaRPr/>
          </a:p>
        </p:txBody>
      </p:sp>
      <p:pic>
        <p:nvPicPr>
          <p:cNvPr id="175" name="Google Shape;175;p4"/>
          <p:cNvPicPr preferRelativeResize="0"/>
          <p:nvPr/>
        </p:nvPicPr>
        <p:blipFill rotWithShape="1">
          <a:blip r:embed="rId6">
            <a:alphaModFix/>
          </a:blip>
          <a:srcRect b="0" l="0" r="0" t="0"/>
          <a:stretch/>
        </p:blipFill>
        <p:spPr>
          <a:xfrm>
            <a:off x="2973760" y="4528263"/>
            <a:ext cx="2592288" cy="681794"/>
          </a:xfrm>
          <a:prstGeom prst="rect">
            <a:avLst/>
          </a:prstGeom>
          <a:noFill/>
          <a:ln>
            <a:noFill/>
          </a:ln>
        </p:spPr>
      </p:pic>
      <p:pic>
        <p:nvPicPr>
          <p:cNvPr id="176" name="Google Shape;176;p4"/>
          <p:cNvPicPr preferRelativeResize="0"/>
          <p:nvPr/>
        </p:nvPicPr>
        <p:blipFill rotWithShape="1">
          <a:blip r:embed="rId7">
            <a:alphaModFix/>
          </a:blip>
          <a:srcRect b="0" l="0" r="0" t="0"/>
          <a:stretch/>
        </p:blipFill>
        <p:spPr>
          <a:xfrm>
            <a:off x="5711953" y="4503668"/>
            <a:ext cx="1969763" cy="757994"/>
          </a:xfrm>
          <a:prstGeom prst="rect">
            <a:avLst/>
          </a:prstGeom>
          <a:noFill/>
          <a:ln>
            <a:noFill/>
          </a:ln>
        </p:spPr>
      </p:pic>
      <p:pic>
        <p:nvPicPr>
          <p:cNvPr id="177" name="Google Shape;177;p4"/>
          <p:cNvPicPr preferRelativeResize="0"/>
          <p:nvPr/>
        </p:nvPicPr>
        <p:blipFill rotWithShape="1">
          <a:blip r:embed="rId8">
            <a:alphaModFix/>
          </a:blip>
          <a:srcRect b="0" l="0" r="0" t="0"/>
          <a:stretch/>
        </p:blipFill>
        <p:spPr>
          <a:xfrm>
            <a:off x="7784697" y="4417714"/>
            <a:ext cx="720080" cy="7920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500"/>
                                        <p:tgtEl>
                                          <p:spTgt spid="1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0"/>
                                        </p:tgtEl>
                                        <p:attrNameLst>
                                          <p:attrName>style.visibility</p:attrName>
                                        </p:attrNameLst>
                                      </p:cBhvr>
                                      <p:to>
                                        <p:strVal val="visible"/>
                                      </p:to>
                                    </p:set>
                                    <p:anim calcmode="lin" valueType="num">
                                      <p:cBhvr additive="base">
                                        <p:cTn dur="500"/>
                                        <p:tgtEl>
                                          <p:spTgt spid="1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2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nvSpPr>
        <p:spPr>
          <a:xfrm>
            <a:off x="0" y="692696"/>
            <a:ext cx="620881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2400">
                <a:solidFill>
                  <a:srgbClr val="0070C0"/>
                </a:solidFill>
                <a:latin typeface="Constantia"/>
                <a:ea typeface="Constantia"/>
                <a:cs typeface="Constantia"/>
                <a:sym typeface="Constantia"/>
              </a:rPr>
              <a:t>4.2  Menghitung Volome dg Metode Irisan</a:t>
            </a:r>
            <a:endParaRPr/>
          </a:p>
          <a:p>
            <a:pPr indent="0" lvl="0" marL="0" marR="0" rtl="0" algn="l">
              <a:spcBef>
                <a:spcPts val="0"/>
              </a:spcBef>
              <a:spcAft>
                <a:spcPts val="0"/>
              </a:spcAft>
              <a:buNone/>
            </a:pPr>
            <a:r>
              <a:rPr b="1" lang="id-ID" sz="2400">
                <a:solidFill>
                  <a:srgbClr val="0070C0"/>
                </a:solidFill>
                <a:latin typeface="Constantia"/>
                <a:ea typeface="Constantia"/>
                <a:cs typeface="Constantia"/>
                <a:sym typeface="Constantia"/>
              </a:rPr>
              <a:t>        dan Metode Cakram</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       </a:t>
            </a:r>
            <a:endParaRPr/>
          </a:p>
        </p:txBody>
      </p:sp>
      <p:sp>
        <p:nvSpPr>
          <p:cNvPr id="183" name="Google Shape;183;p5"/>
          <p:cNvSpPr txBox="1"/>
          <p:nvPr/>
        </p:nvSpPr>
        <p:spPr>
          <a:xfrm>
            <a:off x="0" y="1556792"/>
            <a:ext cx="12795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SILINDER</a:t>
            </a:r>
            <a:endParaRPr/>
          </a:p>
        </p:txBody>
      </p:sp>
      <p:pic>
        <p:nvPicPr>
          <p:cNvPr id="184" name="Google Shape;184;p5"/>
          <p:cNvPicPr preferRelativeResize="0"/>
          <p:nvPr/>
        </p:nvPicPr>
        <p:blipFill rotWithShape="1">
          <a:blip r:embed="rId3">
            <a:alphaModFix/>
          </a:blip>
          <a:srcRect b="0" l="0" r="0" t="0"/>
          <a:stretch/>
        </p:blipFill>
        <p:spPr>
          <a:xfrm>
            <a:off x="827584" y="1916832"/>
            <a:ext cx="6984776" cy="686941"/>
          </a:xfrm>
          <a:prstGeom prst="rect">
            <a:avLst/>
          </a:prstGeom>
          <a:noFill/>
          <a:ln>
            <a:noFill/>
          </a:ln>
        </p:spPr>
      </p:pic>
      <p:sp>
        <p:nvSpPr>
          <p:cNvPr id="185" name="Google Shape;185;p5"/>
          <p:cNvSpPr txBox="1"/>
          <p:nvPr/>
        </p:nvSpPr>
        <p:spPr>
          <a:xfrm>
            <a:off x="1979712" y="2708920"/>
            <a:ext cx="3816494"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rgbClr val="0070C0"/>
                </a:solidFill>
                <a:latin typeface="Constantia"/>
                <a:ea typeface="Constantia"/>
                <a:cs typeface="Constantia"/>
                <a:sym typeface="Constantia"/>
              </a:rPr>
              <a:t>Penampang Lintang yg Tegak Lurus Sumbu</a:t>
            </a:r>
            <a:endParaRPr/>
          </a:p>
          <a:p>
            <a:pPr indent="0" lvl="0" marL="0" marR="0" rtl="0" algn="l">
              <a:spcBef>
                <a:spcPts val="0"/>
              </a:spcBef>
              <a:spcAft>
                <a:spcPts val="0"/>
              </a:spcAft>
              <a:buNone/>
            </a:pPr>
            <a:r>
              <a:rPr b="1" lang="id-ID" sz="1400">
                <a:solidFill>
                  <a:srgbClr val="0070C0"/>
                </a:solidFill>
                <a:latin typeface="Constantia"/>
                <a:ea typeface="Constantia"/>
                <a:cs typeface="Constantia"/>
                <a:sym typeface="Constantia"/>
              </a:rPr>
              <a:t>    Semua sama dalam ukuran dan bentuk</a:t>
            </a:r>
            <a:endParaRPr/>
          </a:p>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86" name="Google Shape;186;p5"/>
          <p:cNvSpPr txBox="1"/>
          <p:nvPr/>
        </p:nvSpPr>
        <p:spPr>
          <a:xfrm>
            <a:off x="2915816" y="3212976"/>
            <a:ext cx="140878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600">
                <a:solidFill>
                  <a:schemeClr val="dk1"/>
                </a:solidFill>
                <a:latin typeface="Constantia"/>
                <a:ea typeface="Constantia"/>
                <a:cs typeface="Constantia"/>
                <a:sym typeface="Constantia"/>
              </a:rPr>
              <a:t>Gambar 4.2.1</a:t>
            </a:r>
            <a:endParaRPr/>
          </a:p>
        </p:txBody>
      </p:sp>
      <p:sp>
        <p:nvSpPr>
          <p:cNvPr id="187" name="Google Shape;187;p5"/>
          <p:cNvSpPr txBox="1"/>
          <p:nvPr/>
        </p:nvSpPr>
        <p:spPr>
          <a:xfrm>
            <a:off x="0" y="3212976"/>
            <a:ext cx="204068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METODE IRISAN</a:t>
            </a:r>
            <a:endParaRPr/>
          </a:p>
        </p:txBody>
      </p:sp>
      <p:pic>
        <p:nvPicPr>
          <p:cNvPr id="188" name="Google Shape;188;p5"/>
          <p:cNvPicPr preferRelativeResize="0"/>
          <p:nvPr/>
        </p:nvPicPr>
        <p:blipFill rotWithShape="1">
          <a:blip r:embed="rId4">
            <a:alphaModFix/>
          </a:blip>
          <a:srcRect b="0" l="0" r="0" t="0"/>
          <a:stretch/>
        </p:blipFill>
        <p:spPr>
          <a:xfrm>
            <a:off x="179512" y="3573016"/>
            <a:ext cx="1772791" cy="1157858"/>
          </a:xfrm>
          <a:prstGeom prst="rect">
            <a:avLst/>
          </a:prstGeom>
          <a:noFill/>
          <a:ln>
            <a:noFill/>
          </a:ln>
        </p:spPr>
      </p:pic>
      <p:pic>
        <p:nvPicPr>
          <p:cNvPr id="189" name="Google Shape;189;p5"/>
          <p:cNvPicPr preferRelativeResize="0"/>
          <p:nvPr/>
        </p:nvPicPr>
        <p:blipFill rotWithShape="1">
          <a:blip r:embed="rId5">
            <a:alphaModFix/>
          </a:blip>
          <a:srcRect b="0" l="0" r="0" t="0"/>
          <a:stretch/>
        </p:blipFill>
        <p:spPr>
          <a:xfrm>
            <a:off x="2267744" y="3573016"/>
            <a:ext cx="1868041" cy="1058416"/>
          </a:xfrm>
          <a:prstGeom prst="rect">
            <a:avLst/>
          </a:prstGeom>
          <a:noFill/>
          <a:ln>
            <a:noFill/>
          </a:ln>
        </p:spPr>
      </p:pic>
      <p:sp>
        <p:nvSpPr>
          <p:cNvPr id="190" name="Google Shape;190;p5"/>
          <p:cNvSpPr txBox="1"/>
          <p:nvPr/>
        </p:nvSpPr>
        <p:spPr>
          <a:xfrm>
            <a:off x="4716016" y="3645024"/>
            <a:ext cx="10103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V = L . h</a:t>
            </a:r>
            <a:endParaRPr/>
          </a:p>
        </p:txBody>
      </p:sp>
      <p:sp>
        <p:nvSpPr>
          <p:cNvPr id="191" name="Google Shape;191;p5"/>
          <p:cNvSpPr txBox="1"/>
          <p:nvPr/>
        </p:nvSpPr>
        <p:spPr>
          <a:xfrm>
            <a:off x="4427984" y="4005064"/>
            <a:ext cx="42180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07674D"/>
                </a:solidFill>
                <a:latin typeface="Constantia"/>
                <a:ea typeface="Constantia"/>
                <a:cs typeface="Constantia"/>
                <a:sym typeface="Constantia"/>
              </a:rPr>
              <a:t>Voume silinder tegak adl luas bagian </a:t>
            </a:r>
            <a:endParaRPr/>
          </a:p>
          <a:p>
            <a:pPr indent="0" lvl="0" marL="0" marR="0" rtl="0" algn="l">
              <a:spcBef>
                <a:spcPts val="0"/>
              </a:spcBef>
              <a:spcAft>
                <a:spcPts val="0"/>
              </a:spcAft>
              <a:buNone/>
            </a:pPr>
            <a:r>
              <a:rPr b="1" i="1" lang="id-ID" sz="1800">
                <a:solidFill>
                  <a:srgbClr val="07674D"/>
                </a:solidFill>
                <a:latin typeface="Constantia"/>
                <a:ea typeface="Constantia"/>
                <a:cs typeface="Constantia"/>
                <a:sym typeface="Constantia"/>
              </a:rPr>
              <a:t>Potongan dikalikan tingginya</a:t>
            </a:r>
            <a:endParaRPr/>
          </a:p>
        </p:txBody>
      </p:sp>
      <p:sp>
        <p:nvSpPr>
          <p:cNvPr id="192" name="Google Shape;192;p5"/>
          <p:cNvSpPr txBox="1"/>
          <p:nvPr/>
        </p:nvSpPr>
        <p:spPr>
          <a:xfrm>
            <a:off x="539552" y="4797152"/>
            <a:ext cx="14328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600">
                <a:solidFill>
                  <a:schemeClr val="dk1"/>
                </a:solidFill>
                <a:latin typeface="Constantia"/>
                <a:ea typeface="Constantia"/>
                <a:cs typeface="Constantia"/>
                <a:sym typeface="Constantia"/>
              </a:rPr>
              <a:t>Gambar 4.2.2</a:t>
            </a:r>
            <a:endParaRPr/>
          </a:p>
        </p:txBody>
      </p:sp>
      <p:sp>
        <p:nvSpPr>
          <p:cNvPr id="193" name="Google Shape;193;p5"/>
          <p:cNvSpPr/>
          <p:nvPr/>
        </p:nvSpPr>
        <p:spPr>
          <a:xfrm>
            <a:off x="2483768" y="4725144"/>
            <a:ext cx="14264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600">
                <a:solidFill>
                  <a:schemeClr val="dk1"/>
                </a:solidFill>
                <a:latin typeface="Constantia"/>
                <a:ea typeface="Constantia"/>
                <a:cs typeface="Constantia"/>
                <a:sym typeface="Constantia"/>
              </a:rPr>
              <a:t>Gambar 4.2.3</a:t>
            </a:r>
            <a:endParaRPr/>
          </a:p>
        </p:txBody>
      </p:sp>
      <p:sp>
        <p:nvSpPr>
          <p:cNvPr id="194" name="Google Shape;194;p5"/>
          <p:cNvSpPr txBox="1"/>
          <p:nvPr/>
        </p:nvSpPr>
        <p:spPr>
          <a:xfrm>
            <a:off x="179512" y="5085184"/>
            <a:ext cx="116814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chemeClr val="dk1"/>
                </a:solidFill>
                <a:latin typeface="Constantia"/>
                <a:ea typeface="Constantia"/>
                <a:cs typeface="Constantia"/>
                <a:sym typeface="Constantia"/>
              </a:rPr>
              <a:t>Illustrasi</a:t>
            </a:r>
            <a:endParaRPr/>
          </a:p>
        </p:txBody>
      </p:sp>
      <p:pic>
        <p:nvPicPr>
          <p:cNvPr id="195" name="Google Shape;195;p5"/>
          <p:cNvPicPr preferRelativeResize="0"/>
          <p:nvPr/>
        </p:nvPicPr>
        <p:blipFill rotWithShape="1">
          <a:blip r:embed="rId6">
            <a:alphaModFix/>
          </a:blip>
          <a:srcRect b="0" l="0" r="0" t="0"/>
          <a:stretch/>
        </p:blipFill>
        <p:spPr>
          <a:xfrm>
            <a:off x="1547664" y="5085184"/>
            <a:ext cx="3409950" cy="1600200"/>
          </a:xfrm>
          <a:prstGeom prst="rect">
            <a:avLst/>
          </a:prstGeom>
          <a:noFill/>
          <a:ln>
            <a:noFill/>
          </a:ln>
        </p:spPr>
      </p:pic>
      <p:pic>
        <p:nvPicPr>
          <p:cNvPr id="196" name="Google Shape;196;p5"/>
          <p:cNvPicPr preferRelativeResize="0"/>
          <p:nvPr/>
        </p:nvPicPr>
        <p:blipFill rotWithShape="1">
          <a:blip r:embed="rId7">
            <a:alphaModFix/>
          </a:blip>
          <a:srcRect b="0" l="0" r="0" t="0"/>
          <a:stretch/>
        </p:blipFill>
        <p:spPr>
          <a:xfrm>
            <a:off x="5652120" y="5085184"/>
            <a:ext cx="2160240" cy="781034"/>
          </a:xfrm>
          <a:prstGeom prst="rect">
            <a:avLst/>
          </a:prstGeom>
          <a:noFill/>
          <a:ln>
            <a:noFill/>
          </a:ln>
          <a:effectLst>
            <a:outerShdw blurRad="292100" rotWithShape="0" algn="tl" dir="2700000" dist="139700">
              <a:srgbClr val="333333">
                <a:alpha val="64705"/>
              </a:srgbClr>
            </a:outerShdw>
          </a:effectLst>
        </p:spPr>
      </p:pic>
      <p:sp>
        <p:nvSpPr>
          <p:cNvPr id="197" name="Google Shape;197;p5"/>
          <p:cNvSpPr txBox="1"/>
          <p:nvPr/>
        </p:nvSpPr>
        <p:spPr>
          <a:xfrm>
            <a:off x="5076056" y="4725144"/>
            <a:ext cx="29585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73763"/>
                </a:solidFill>
                <a:latin typeface="Constantia"/>
                <a:ea typeface="Constantia"/>
                <a:cs typeface="Constantia"/>
                <a:sym typeface="Constantia"/>
              </a:rPr>
              <a:t>Volume keping ini adalah</a:t>
            </a:r>
            <a:endParaRPr/>
          </a:p>
        </p:txBody>
      </p:sp>
      <p:pic>
        <p:nvPicPr>
          <p:cNvPr id="198" name="Google Shape;198;p5"/>
          <p:cNvPicPr preferRelativeResize="0"/>
          <p:nvPr/>
        </p:nvPicPr>
        <p:blipFill rotWithShape="1">
          <a:blip r:embed="rId8">
            <a:alphaModFix/>
          </a:blip>
          <a:srcRect b="0" l="0" r="0" t="0"/>
          <a:stretch/>
        </p:blipFill>
        <p:spPr>
          <a:xfrm>
            <a:off x="5436096" y="5866218"/>
            <a:ext cx="3528392" cy="991782"/>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500"/>
                                        <p:tgtEl>
                                          <p:spTgt spid="18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4"/>
                                        </p:tgtEl>
                                        <p:attrNameLst>
                                          <p:attrName>style.visibility</p:attrName>
                                        </p:attrNameLst>
                                      </p:cBhvr>
                                      <p:to>
                                        <p:strVal val="visible"/>
                                      </p:to>
                                    </p:set>
                                    <p:anim calcmode="lin" valueType="num">
                                      <p:cBhvr additive="base">
                                        <p:cTn dur="500"/>
                                        <p:tgtEl>
                                          <p:spTgt spid="1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500"/>
                                        <p:tgtEl>
                                          <p:spTgt spid="1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2"/>
                                        </p:tgtEl>
                                        <p:attrNameLst>
                                          <p:attrName>style.visibility</p:attrName>
                                        </p:attrNameLst>
                                      </p:cBhvr>
                                      <p:to>
                                        <p:strVal val="visible"/>
                                      </p:to>
                                    </p:set>
                                    <p:anim calcmode="lin" valueType="num">
                                      <p:cBhvr additive="base">
                                        <p:cTn dur="500"/>
                                        <p:tgtEl>
                                          <p:spTgt spid="1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500"/>
                                        <p:tgtEl>
                                          <p:spTgt spid="1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500"/>
                                        <p:tgtEl>
                                          <p:spTgt spid="19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500"/>
                                        <p:tgtEl>
                                          <p:spTgt spid="1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8"/>
                                        </p:tgtEl>
                                        <p:attrNameLst>
                                          <p:attrName>style.visibility</p:attrName>
                                        </p:attrNameLst>
                                      </p:cBhvr>
                                      <p:to>
                                        <p:strVal val="visible"/>
                                      </p:to>
                                    </p:set>
                                    <p:anim calcmode="lin" valueType="num">
                                      <p:cBhvr additive="base">
                                        <p:cTn dur="500"/>
                                        <p:tgtEl>
                                          <p:spTgt spid="19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6"/>
          <p:cNvSpPr txBox="1"/>
          <p:nvPr/>
        </p:nvSpPr>
        <p:spPr>
          <a:xfrm>
            <a:off x="0" y="620688"/>
            <a:ext cx="85930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MENENTUKAN VOLUME DG BIDANG PERPOTONGAN YG TEGAK LURUS SB x</a:t>
            </a:r>
            <a:endParaRPr/>
          </a:p>
        </p:txBody>
      </p:sp>
      <p:sp>
        <p:nvSpPr>
          <p:cNvPr id="204" name="Google Shape;204;p6"/>
          <p:cNvSpPr txBox="1"/>
          <p:nvPr/>
        </p:nvSpPr>
        <p:spPr>
          <a:xfrm>
            <a:off x="349173" y="1268145"/>
            <a:ext cx="7869590" cy="2031325"/>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2.2.1 </a:t>
            </a:r>
            <a:r>
              <a:rPr b="1" lang="id-ID" sz="1400">
                <a:solidFill>
                  <a:srgbClr val="002060"/>
                </a:solidFill>
                <a:latin typeface="Constantia"/>
                <a:ea typeface="Constantia"/>
                <a:cs typeface="Constantia"/>
                <a:sym typeface="Constantia"/>
              </a:rPr>
              <a:t>RUMUS VOLUME</a:t>
            </a:r>
            <a:endParaRPr b="1" sz="1800">
              <a:solidFill>
                <a:srgbClr val="002060"/>
              </a:solidFill>
              <a:latin typeface="Constantia"/>
              <a:ea typeface="Constantia"/>
              <a:cs typeface="Constantia"/>
              <a:sym typeface="Constantia"/>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Diberikan benda padat S yg dibatasi oleh dua bidang yg sejajar yg tegak lurus</a:t>
            </a:r>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Sbx di  x = a dan x = b.Jika utk setiap pd [a,b], luas bidang perpotongan dr S yg</a:t>
            </a:r>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Tegak lurus sbx adl A(x),maka volume benda padat tsb adl:</a:t>
            </a:r>
            <a:endParaRPr/>
          </a:p>
          <a:p>
            <a:pPr indent="0" lvl="0" marL="0" marR="0" rtl="0" algn="l">
              <a:spcBef>
                <a:spcPts val="0"/>
              </a:spcBef>
              <a:spcAft>
                <a:spcPts val="0"/>
              </a:spcAft>
              <a:buNone/>
            </a:pPr>
            <a:r>
              <a:t/>
            </a:r>
            <a:endParaRPr i="1" sz="1800">
              <a:solidFill>
                <a:srgbClr val="002060"/>
              </a:solidFill>
              <a:latin typeface="Constantia"/>
              <a:ea typeface="Constantia"/>
              <a:cs typeface="Constantia"/>
              <a:sym typeface="Constantia"/>
            </a:endParaRPr>
          </a:p>
          <a:p>
            <a:pPr indent="0" lvl="0" marL="0" marR="0" rtl="0" algn="l">
              <a:spcBef>
                <a:spcPts val="0"/>
              </a:spcBef>
              <a:spcAft>
                <a:spcPts val="0"/>
              </a:spcAft>
              <a:buNone/>
            </a:pPr>
            <a:r>
              <a:t/>
            </a:r>
            <a:endParaRPr i="1" sz="1800">
              <a:solidFill>
                <a:srgbClr val="002060"/>
              </a:solidFill>
              <a:latin typeface="Constantia"/>
              <a:ea typeface="Constantia"/>
              <a:cs typeface="Constantia"/>
              <a:sym typeface="Constantia"/>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Asalkan A(x) dapat diintegralkan</a:t>
            </a:r>
            <a:endParaRPr/>
          </a:p>
        </p:txBody>
      </p:sp>
      <p:pic>
        <p:nvPicPr>
          <p:cNvPr id="205" name="Google Shape;205;p6"/>
          <p:cNvPicPr preferRelativeResize="0"/>
          <p:nvPr/>
        </p:nvPicPr>
        <p:blipFill rotWithShape="1">
          <a:blip r:embed="rId3">
            <a:alphaModFix/>
          </a:blip>
          <a:srcRect b="0" l="0" r="0" t="0"/>
          <a:stretch/>
        </p:blipFill>
        <p:spPr>
          <a:xfrm>
            <a:off x="4273500" y="2469924"/>
            <a:ext cx="1584176" cy="806574"/>
          </a:xfrm>
          <a:prstGeom prst="rect">
            <a:avLst/>
          </a:prstGeom>
          <a:noFill/>
          <a:ln>
            <a:noFill/>
          </a:ln>
          <a:effectLst>
            <a:outerShdw blurRad="292100" rotWithShape="0" algn="tl" dir="2700000" dist="139700">
              <a:srgbClr val="333333">
                <a:alpha val="64705"/>
              </a:srgbClr>
            </a:outerShdw>
          </a:effectLst>
        </p:spPr>
      </p:pic>
      <p:sp>
        <p:nvSpPr>
          <p:cNvPr id="206" name="Google Shape;206;p6"/>
          <p:cNvSpPr txBox="1"/>
          <p:nvPr/>
        </p:nvSpPr>
        <p:spPr>
          <a:xfrm>
            <a:off x="-23029" y="3455712"/>
            <a:ext cx="85930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MENENTUKAN VOLUME DG BIDANG PERPOTONGAN YG TEGAK LURUS SB y</a:t>
            </a:r>
            <a:endParaRPr/>
          </a:p>
        </p:txBody>
      </p:sp>
      <p:sp>
        <p:nvSpPr>
          <p:cNvPr id="207" name="Google Shape;207;p6"/>
          <p:cNvSpPr txBox="1"/>
          <p:nvPr/>
        </p:nvSpPr>
        <p:spPr>
          <a:xfrm>
            <a:off x="421181" y="4097039"/>
            <a:ext cx="7869590" cy="2031325"/>
          </a:xfrm>
          <a:prstGeom prst="rect">
            <a:avLst/>
          </a:prstGeom>
          <a:solidFill>
            <a:srgbClr val="CCEC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DEFINISI 2.2.2 </a:t>
            </a:r>
            <a:r>
              <a:rPr b="1" lang="id-ID" sz="1400">
                <a:solidFill>
                  <a:srgbClr val="002060"/>
                </a:solidFill>
                <a:latin typeface="Constantia"/>
                <a:ea typeface="Constantia"/>
                <a:cs typeface="Constantia"/>
                <a:sym typeface="Constantia"/>
              </a:rPr>
              <a:t>RUMUS VOLUME</a:t>
            </a:r>
            <a:endParaRPr b="1" sz="1800">
              <a:solidFill>
                <a:srgbClr val="002060"/>
              </a:solidFill>
              <a:latin typeface="Constantia"/>
              <a:ea typeface="Constantia"/>
              <a:cs typeface="Constantia"/>
              <a:sym typeface="Constantia"/>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Diberikan benda padat S yg dibatasi oleh dua bidang yg sejajar yg tegak lurus</a:t>
            </a:r>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Sbx di  y = c dan y = d.Jika utk setiap pd [c,d], luas bidang perpotongan dr S yg</a:t>
            </a:r>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Tegak lurus sbx adl A(y),maka volume benda padat tsb adl:</a:t>
            </a:r>
            <a:endParaRPr/>
          </a:p>
          <a:p>
            <a:pPr indent="0" lvl="0" marL="0" marR="0" rtl="0" algn="l">
              <a:spcBef>
                <a:spcPts val="0"/>
              </a:spcBef>
              <a:spcAft>
                <a:spcPts val="0"/>
              </a:spcAft>
              <a:buNone/>
            </a:pPr>
            <a:r>
              <a:t/>
            </a:r>
            <a:endParaRPr i="1" sz="1800">
              <a:solidFill>
                <a:srgbClr val="002060"/>
              </a:solidFill>
              <a:latin typeface="Constantia"/>
              <a:ea typeface="Constantia"/>
              <a:cs typeface="Constantia"/>
              <a:sym typeface="Constantia"/>
            </a:endParaRPr>
          </a:p>
          <a:p>
            <a:pPr indent="0" lvl="0" marL="0" marR="0" rtl="0" algn="l">
              <a:spcBef>
                <a:spcPts val="0"/>
              </a:spcBef>
              <a:spcAft>
                <a:spcPts val="0"/>
              </a:spcAft>
              <a:buNone/>
            </a:pPr>
            <a:r>
              <a:t/>
            </a:r>
            <a:endParaRPr i="1" sz="1800">
              <a:solidFill>
                <a:srgbClr val="002060"/>
              </a:solidFill>
              <a:latin typeface="Constantia"/>
              <a:ea typeface="Constantia"/>
              <a:cs typeface="Constantia"/>
              <a:sym typeface="Constantia"/>
            </a:endParaRPr>
          </a:p>
          <a:p>
            <a:pPr indent="0" lvl="0" marL="0" marR="0" rtl="0" algn="l">
              <a:spcBef>
                <a:spcPts val="0"/>
              </a:spcBef>
              <a:spcAft>
                <a:spcPts val="0"/>
              </a:spcAft>
              <a:buNone/>
            </a:pPr>
            <a:r>
              <a:rPr i="1" lang="id-ID" sz="1800">
                <a:solidFill>
                  <a:srgbClr val="002060"/>
                </a:solidFill>
                <a:latin typeface="Constantia"/>
                <a:ea typeface="Constantia"/>
                <a:cs typeface="Constantia"/>
                <a:sym typeface="Constantia"/>
              </a:rPr>
              <a:t>Asalkan A(y) dapat diintegralkan</a:t>
            </a:r>
            <a:endParaRPr/>
          </a:p>
        </p:txBody>
      </p:sp>
      <p:pic>
        <p:nvPicPr>
          <p:cNvPr id="208" name="Google Shape;208;p6"/>
          <p:cNvPicPr preferRelativeResize="0"/>
          <p:nvPr/>
        </p:nvPicPr>
        <p:blipFill rotWithShape="1">
          <a:blip r:embed="rId4">
            <a:alphaModFix/>
          </a:blip>
          <a:srcRect b="0" l="0" r="0" t="0"/>
          <a:stretch/>
        </p:blipFill>
        <p:spPr>
          <a:xfrm>
            <a:off x="4301313" y="5393957"/>
            <a:ext cx="1419225" cy="696466"/>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txBox="1"/>
          <p:nvPr/>
        </p:nvSpPr>
        <p:spPr>
          <a:xfrm>
            <a:off x="0" y="764704"/>
            <a:ext cx="88789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4.2.1 </a:t>
            </a:r>
            <a:r>
              <a:rPr lang="id-ID" sz="1800">
                <a:solidFill>
                  <a:schemeClr val="dk1"/>
                </a:solidFill>
                <a:latin typeface="Constantia"/>
                <a:ea typeface="Constantia"/>
                <a:cs typeface="Constantia"/>
                <a:sym typeface="Constantia"/>
              </a:rPr>
              <a:t>Tentukan volume suatupiramida tegak lurus yg mempunyai tinggi h dan</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Alasnya adalah bujursangkar dg panjang sisi a</a:t>
            </a:r>
            <a:endParaRPr/>
          </a:p>
        </p:txBody>
      </p:sp>
      <p:pic>
        <p:nvPicPr>
          <p:cNvPr id="214" name="Google Shape;214;p7"/>
          <p:cNvPicPr preferRelativeResize="0"/>
          <p:nvPr/>
        </p:nvPicPr>
        <p:blipFill rotWithShape="1">
          <a:blip r:embed="rId3">
            <a:alphaModFix/>
          </a:blip>
          <a:srcRect b="0" l="0" r="0" t="0"/>
          <a:stretch/>
        </p:blipFill>
        <p:spPr>
          <a:xfrm>
            <a:off x="0" y="1411036"/>
            <a:ext cx="2409825" cy="2219156"/>
          </a:xfrm>
          <a:prstGeom prst="rect">
            <a:avLst/>
          </a:prstGeom>
          <a:noFill/>
          <a:ln>
            <a:noFill/>
          </a:ln>
        </p:spPr>
      </p:pic>
      <p:pic>
        <p:nvPicPr>
          <p:cNvPr id="215" name="Google Shape;215;p7"/>
          <p:cNvPicPr preferRelativeResize="0"/>
          <p:nvPr/>
        </p:nvPicPr>
        <p:blipFill rotWithShape="1">
          <a:blip r:embed="rId4">
            <a:alphaModFix/>
          </a:blip>
          <a:srcRect b="0" l="0" r="0" t="0"/>
          <a:stretch/>
        </p:blipFill>
        <p:spPr>
          <a:xfrm>
            <a:off x="2501899" y="1489876"/>
            <a:ext cx="1693160" cy="2076307"/>
          </a:xfrm>
          <a:prstGeom prst="rect">
            <a:avLst/>
          </a:prstGeom>
          <a:noFill/>
          <a:ln>
            <a:noFill/>
          </a:ln>
        </p:spPr>
      </p:pic>
      <p:sp>
        <p:nvSpPr>
          <p:cNvPr id="216" name="Google Shape;216;p7"/>
          <p:cNvSpPr txBox="1"/>
          <p:nvPr/>
        </p:nvSpPr>
        <p:spPr>
          <a:xfrm>
            <a:off x="1547664" y="3645024"/>
            <a:ext cx="12845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4.2.6</a:t>
            </a:r>
            <a:endParaRPr/>
          </a:p>
        </p:txBody>
      </p:sp>
      <p:sp>
        <p:nvSpPr>
          <p:cNvPr id="217" name="Google Shape;217;p7"/>
          <p:cNvSpPr txBox="1"/>
          <p:nvPr/>
        </p:nvSpPr>
        <p:spPr>
          <a:xfrm>
            <a:off x="4673177" y="1072771"/>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218" name="Google Shape;218;p7"/>
          <p:cNvPicPr preferRelativeResize="0"/>
          <p:nvPr/>
        </p:nvPicPr>
        <p:blipFill rotWithShape="1">
          <a:blip r:embed="rId5">
            <a:alphaModFix/>
          </a:blip>
          <a:srcRect b="0" l="0" r="0" t="0"/>
          <a:stretch/>
        </p:blipFill>
        <p:spPr>
          <a:xfrm>
            <a:off x="4052251" y="1359736"/>
            <a:ext cx="1399291" cy="798549"/>
          </a:xfrm>
          <a:prstGeom prst="rect">
            <a:avLst/>
          </a:prstGeom>
          <a:noFill/>
          <a:ln>
            <a:noFill/>
          </a:ln>
        </p:spPr>
      </p:pic>
      <p:pic>
        <p:nvPicPr>
          <p:cNvPr id="219" name="Google Shape;219;p7"/>
          <p:cNvPicPr preferRelativeResize="0"/>
          <p:nvPr/>
        </p:nvPicPr>
        <p:blipFill rotWithShape="1">
          <a:blip r:embed="rId6">
            <a:alphaModFix/>
          </a:blip>
          <a:srcRect b="0" l="0" r="0" t="0"/>
          <a:stretch/>
        </p:blipFill>
        <p:spPr>
          <a:xfrm>
            <a:off x="5561466" y="1519233"/>
            <a:ext cx="1442856" cy="624458"/>
          </a:xfrm>
          <a:prstGeom prst="rect">
            <a:avLst/>
          </a:prstGeom>
          <a:noFill/>
          <a:ln>
            <a:noFill/>
          </a:ln>
        </p:spPr>
      </p:pic>
      <p:pic>
        <p:nvPicPr>
          <p:cNvPr id="220" name="Google Shape;220;p7"/>
          <p:cNvPicPr preferRelativeResize="0"/>
          <p:nvPr/>
        </p:nvPicPr>
        <p:blipFill rotWithShape="1">
          <a:blip r:embed="rId7">
            <a:alphaModFix/>
          </a:blip>
          <a:srcRect b="0" l="0" r="0" t="0"/>
          <a:stretch/>
        </p:blipFill>
        <p:spPr>
          <a:xfrm>
            <a:off x="6950960" y="1411035"/>
            <a:ext cx="2188318" cy="695950"/>
          </a:xfrm>
          <a:prstGeom prst="rect">
            <a:avLst/>
          </a:prstGeom>
          <a:noFill/>
          <a:ln>
            <a:noFill/>
          </a:ln>
        </p:spPr>
      </p:pic>
      <p:pic>
        <p:nvPicPr>
          <p:cNvPr id="221" name="Google Shape;221;p7"/>
          <p:cNvPicPr preferRelativeResize="0"/>
          <p:nvPr/>
        </p:nvPicPr>
        <p:blipFill rotWithShape="1">
          <a:blip r:embed="rId8">
            <a:alphaModFix/>
          </a:blip>
          <a:srcRect b="0" l="0" r="0" t="0"/>
          <a:stretch/>
        </p:blipFill>
        <p:spPr>
          <a:xfrm>
            <a:off x="4321977" y="2064563"/>
            <a:ext cx="1609725" cy="676296"/>
          </a:xfrm>
          <a:prstGeom prst="rect">
            <a:avLst/>
          </a:prstGeom>
          <a:noFill/>
          <a:ln>
            <a:noFill/>
          </a:ln>
        </p:spPr>
      </p:pic>
      <p:pic>
        <p:nvPicPr>
          <p:cNvPr id="222" name="Google Shape;222;p7"/>
          <p:cNvPicPr preferRelativeResize="0"/>
          <p:nvPr/>
        </p:nvPicPr>
        <p:blipFill rotWithShape="1">
          <a:blip r:embed="rId9">
            <a:alphaModFix/>
          </a:blip>
          <a:srcRect b="0" l="0" r="0" t="0"/>
          <a:stretch/>
        </p:blipFill>
        <p:spPr>
          <a:xfrm>
            <a:off x="5963803" y="2147908"/>
            <a:ext cx="1533525" cy="605408"/>
          </a:xfrm>
          <a:prstGeom prst="rect">
            <a:avLst/>
          </a:prstGeom>
          <a:noFill/>
          <a:ln>
            <a:noFill/>
          </a:ln>
        </p:spPr>
      </p:pic>
      <p:pic>
        <p:nvPicPr>
          <p:cNvPr id="223" name="Google Shape;223;p7"/>
          <p:cNvPicPr preferRelativeResize="0"/>
          <p:nvPr/>
        </p:nvPicPr>
        <p:blipFill rotWithShape="1">
          <a:blip r:embed="rId10">
            <a:alphaModFix/>
          </a:blip>
          <a:srcRect b="0" l="0" r="0" t="0"/>
          <a:stretch/>
        </p:blipFill>
        <p:spPr>
          <a:xfrm>
            <a:off x="7639050" y="2143691"/>
            <a:ext cx="1504950" cy="656287"/>
          </a:xfrm>
          <a:prstGeom prst="rect">
            <a:avLst/>
          </a:prstGeom>
          <a:noFill/>
          <a:ln>
            <a:noFill/>
          </a:ln>
        </p:spPr>
      </p:pic>
      <p:pic>
        <p:nvPicPr>
          <p:cNvPr id="224" name="Google Shape;224;p7"/>
          <p:cNvPicPr preferRelativeResize="0"/>
          <p:nvPr/>
        </p:nvPicPr>
        <p:blipFill rotWithShape="1">
          <a:blip r:embed="rId11">
            <a:alphaModFix/>
          </a:blip>
          <a:srcRect b="0" l="0" r="0" t="0"/>
          <a:stretch/>
        </p:blipFill>
        <p:spPr>
          <a:xfrm>
            <a:off x="5401419" y="2819544"/>
            <a:ext cx="1828800" cy="710411"/>
          </a:xfrm>
          <a:prstGeom prst="rect">
            <a:avLst/>
          </a:prstGeom>
          <a:noFill/>
          <a:ln>
            <a:noFill/>
          </a:ln>
        </p:spPr>
      </p:pic>
      <p:pic>
        <p:nvPicPr>
          <p:cNvPr id="225" name="Google Shape;225;p7"/>
          <p:cNvPicPr preferRelativeResize="0"/>
          <p:nvPr/>
        </p:nvPicPr>
        <p:blipFill rotWithShape="1">
          <a:blip r:embed="rId12">
            <a:alphaModFix/>
          </a:blip>
          <a:srcRect b="0" l="0" r="0" t="0"/>
          <a:stretch/>
        </p:blipFill>
        <p:spPr>
          <a:xfrm>
            <a:off x="7186653" y="2816198"/>
            <a:ext cx="1952625" cy="668124"/>
          </a:xfrm>
          <a:prstGeom prst="rect">
            <a:avLst/>
          </a:prstGeom>
          <a:noFill/>
          <a:ln>
            <a:noFill/>
          </a:ln>
        </p:spPr>
      </p:pic>
      <p:sp>
        <p:nvSpPr>
          <p:cNvPr id="226" name="Google Shape;226;p7"/>
          <p:cNvSpPr txBox="1"/>
          <p:nvPr/>
        </p:nvSpPr>
        <p:spPr>
          <a:xfrm>
            <a:off x="0" y="4005064"/>
            <a:ext cx="284661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VOLUME BENDA PUTAR</a:t>
            </a:r>
            <a:endParaRPr/>
          </a:p>
        </p:txBody>
      </p:sp>
      <p:pic>
        <p:nvPicPr>
          <p:cNvPr id="227" name="Google Shape;227;p7"/>
          <p:cNvPicPr preferRelativeResize="0"/>
          <p:nvPr/>
        </p:nvPicPr>
        <p:blipFill rotWithShape="1">
          <a:blip r:embed="rId13">
            <a:alphaModFix/>
          </a:blip>
          <a:srcRect b="0" l="0" r="0" t="0"/>
          <a:stretch/>
        </p:blipFill>
        <p:spPr>
          <a:xfrm>
            <a:off x="179512" y="4365104"/>
            <a:ext cx="4410075" cy="2047875"/>
          </a:xfrm>
          <a:prstGeom prst="rect">
            <a:avLst/>
          </a:prstGeom>
          <a:noFill/>
          <a:ln>
            <a:noFill/>
          </a:ln>
        </p:spPr>
      </p:pic>
      <p:sp>
        <p:nvSpPr>
          <p:cNvPr id="228" name="Google Shape;228;p7"/>
          <p:cNvSpPr txBox="1"/>
          <p:nvPr/>
        </p:nvSpPr>
        <p:spPr>
          <a:xfrm>
            <a:off x="4433679" y="3744570"/>
            <a:ext cx="46827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Karena bidang perpotongan pd x mempunyai</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Jari jari f(x),luas bidang perpotongan adalah:</a:t>
            </a:r>
            <a:endParaRPr/>
          </a:p>
        </p:txBody>
      </p:sp>
      <p:pic>
        <p:nvPicPr>
          <p:cNvPr id="229" name="Google Shape;229;p7"/>
          <p:cNvPicPr preferRelativeResize="0"/>
          <p:nvPr/>
        </p:nvPicPr>
        <p:blipFill rotWithShape="1">
          <a:blip r:embed="rId14">
            <a:alphaModFix/>
          </a:blip>
          <a:srcRect b="0" l="0" r="0" t="0"/>
          <a:stretch/>
        </p:blipFill>
        <p:spPr>
          <a:xfrm>
            <a:off x="5843017" y="4340424"/>
            <a:ext cx="1796033" cy="731352"/>
          </a:xfrm>
          <a:prstGeom prst="rect">
            <a:avLst/>
          </a:prstGeom>
          <a:gradFill>
            <a:gsLst>
              <a:gs pos="0">
                <a:srgbClr val="0051A5"/>
              </a:gs>
              <a:gs pos="80000">
                <a:srgbClr val="006CD9"/>
              </a:gs>
              <a:gs pos="100000">
                <a:srgbClr val="006CDF"/>
              </a:gs>
            </a:gsLst>
            <a:lin ang="16200000" scaled="0"/>
          </a:gradFill>
          <a:ln>
            <a:noFill/>
          </a:ln>
          <a:effectLst>
            <a:outerShdw blurRad="292100" rotWithShape="0" algn="tl" dir="2700000" dist="139700">
              <a:srgbClr val="333333">
                <a:alpha val="64705"/>
              </a:srgbClr>
            </a:outerShdw>
          </a:effectLst>
        </p:spPr>
      </p:pic>
      <p:sp>
        <p:nvSpPr>
          <p:cNvPr id="230" name="Google Shape;230;p7"/>
          <p:cNvSpPr txBox="1"/>
          <p:nvPr/>
        </p:nvSpPr>
        <p:spPr>
          <a:xfrm>
            <a:off x="5076055" y="5196397"/>
            <a:ext cx="37498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Jadi volume benda padat tsb adalah:</a:t>
            </a:r>
            <a:endParaRPr/>
          </a:p>
        </p:txBody>
      </p:sp>
      <p:pic>
        <p:nvPicPr>
          <p:cNvPr id="231" name="Google Shape;231;p7"/>
          <p:cNvPicPr preferRelativeResize="0"/>
          <p:nvPr/>
        </p:nvPicPr>
        <p:blipFill rotWithShape="1">
          <a:blip r:embed="rId15">
            <a:alphaModFix/>
          </a:blip>
          <a:srcRect b="0" l="0" r="0" t="0"/>
          <a:stretch/>
        </p:blipFill>
        <p:spPr>
          <a:xfrm>
            <a:off x="5919186" y="5561508"/>
            <a:ext cx="1872208" cy="809717"/>
          </a:xfrm>
          <a:prstGeom prst="rect">
            <a:avLst/>
          </a:prstGeom>
          <a:noFill/>
          <a:ln>
            <a:noFill/>
          </a:ln>
          <a:effectLst>
            <a:outerShdw blurRad="292100" rotWithShape="0" algn="tl" dir="2700000" dist="139700">
              <a:srgbClr val="333333">
                <a:alpha val="64705"/>
              </a:srgbClr>
            </a:outerShdw>
          </a:effectLst>
        </p:spPr>
      </p:pic>
      <p:sp>
        <p:nvSpPr>
          <p:cNvPr id="232" name="Google Shape;232;p7"/>
          <p:cNvSpPr txBox="1"/>
          <p:nvPr/>
        </p:nvSpPr>
        <p:spPr>
          <a:xfrm>
            <a:off x="1547664" y="6381328"/>
            <a:ext cx="127175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3"/>
                                        </p:tgtEl>
                                        <p:attrNameLst>
                                          <p:attrName>style.visibility</p:attrName>
                                        </p:attrNameLst>
                                      </p:cBhvr>
                                      <p:to>
                                        <p:strVal val="visible"/>
                                      </p:to>
                                    </p:set>
                                    <p:anim calcmode="lin" valueType="num">
                                      <p:cBhvr additive="base">
                                        <p:cTn dur="500"/>
                                        <p:tgtEl>
                                          <p:spTgt spid="2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500"/>
                                        <p:tgtEl>
                                          <p:spTgt spid="2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9"/>
                                        </p:tgtEl>
                                        <p:attrNameLst>
                                          <p:attrName>style.visibility</p:attrName>
                                        </p:attrNameLst>
                                      </p:cBhvr>
                                      <p:to>
                                        <p:strVal val="visible"/>
                                      </p:to>
                                    </p:set>
                                    <p:anim calcmode="lin" valueType="num">
                                      <p:cBhvr additive="base">
                                        <p:cTn dur="500"/>
                                        <p:tgtEl>
                                          <p:spTgt spid="2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500"/>
                                        <p:tgtEl>
                                          <p:spTgt spid="23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8"/>
          <p:cNvSpPr txBox="1"/>
          <p:nvPr/>
        </p:nvSpPr>
        <p:spPr>
          <a:xfrm>
            <a:off x="175221" y="519643"/>
            <a:ext cx="7956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MENENTUKAN VOLUME DG METODE CAKRAM YG TEGAK LURUS SB x </a:t>
            </a:r>
            <a:endParaRPr/>
          </a:p>
        </p:txBody>
      </p:sp>
      <p:sp>
        <p:nvSpPr>
          <p:cNvPr id="238" name="Google Shape;238;p8"/>
          <p:cNvSpPr txBox="1"/>
          <p:nvPr/>
        </p:nvSpPr>
        <p:spPr>
          <a:xfrm>
            <a:off x="0" y="878233"/>
            <a:ext cx="92511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2.2.2 </a:t>
            </a:r>
            <a:r>
              <a:rPr lang="id-ID" sz="1800">
                <a:solidFill>
                  <a:schemeClr val="dk1"/>
                </a:solidFill>
                <a:latin typeface="Constantia"/>
                <a:ea typeface="Constantia"/>
                <a:cs typeface="Constantia"/>
                <a:sym typeface="Constantia"/>
              </a:rPr>
              <a:t>Dapatkan volume benda padat yg didapat bila daerah di bawah kurva y = √x</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Pada [1,4] diputar thd sb x</a:t>
            </a:r>
            <a:endParaRPr/>
          </a:p>
        </p:txBody>
      </p:sp>
      <p:pic>
        <p:nvPicPr>
          <p:cNvPr id="239" name="Google Shape;239;p8"/>
          <p:cNvPicPr preferRelativeResize="0"/>
          <p:nvPr/>
        </p:nvPicPr>
        <p:blipFill rotWithShape="1">
          <a:blip r:embed="rId3">
            <a:alphaModFix/>
          </a:blip>
          <a:srcRect b="0" l="0" r="0" t="0"/>
          <a:stretch/>
        </p:blipFill>
        <p:spPr>
          <a:xfrm>
            <a:off x="11781" y="1455965"/>
            <a:ext cx="2665971" cy="1829019"/>
          </a:xfrm>
          <a:prstGeom prst="rect">
            <a:avLst/>
          </a:prstGeom>
          <a:noFill/>
          <a:ln>
            <a:noFill/>
          </a:ln>
        </p:spPr>
      </p:pic>
      <p:sp>
        <p:nvSpPr>
          <p:cNvPr id="240" name="Google Shape;240;p8"/>
          <p:cNvSpPr txBox="1"/>
          <p:nvPr/>
        </p:nvSpPr>
        <p:spPr>
          <a:xfrm>
            <a:off x="597895" y="3118098"/>
            <a:ext cx="12829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4.2.8</a:t>
            </a:r>
            <a:endParaRPr/>
          </a:p>
        </p:txBody>
      </p:sp>
      <p:sp>
        <p:nvSpPr>
          <p:cNvPr id="241" name="Google Shape;241;p8"/>
          <p:cNvSpPr txBox="1"/>
          <p:nvPr/>
        </p:nvSpPr>
        <p:spPr>
          <a:xfrm>
            <a:off x="2791352" y="1123940"/>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242" name="Google Shape;242;p8"/>
          <p:cNvPicPr preferRelativeResize="0"/>
          <p:nvPr/>
        </p:nvPicPr>
        <p:blipFill rotWithShape="1">
          <a:blip r:embed="rId4">
            <a:alphaModFix/>
          </a:blip>
          <a:srcRect b="0" l="0" r="0" t="0"/>
          <a:stretch/>
        </p:blipFill>
        <p:spPr>
          <a:xfrm>
            <a:off x="2706089" y="1545068"/>
            <a:ext cx="2128639" cy="1119153"/>
          </a:xfrm>
          <a:prstGeom prst="rect">
            <a:avLst/>
          </a:prstGeom>
          <a:noFill/>
          <a:ln>
            <a:noFill/>
          </a:ln>
        </p:spPr>
      </p:pic>
      <p:pic>
        <p:nvPicPr>
          <p:cNvPr id="243" name="Google Shape;243;p8"/>
          <p:cNvPicPr preferRelativeResize="0"/>
          <p:nvPr/>
        </p:nvPicPr>
        <p:blipFill rotWithShape="1">
          <a:blip r:embed="rId5">
            <a:alphaModFix/>
          </a:blip>
          <a:srcRect b="0" l="0" r="0" t="0"/>
          <a:stretch/>
        </p:blipFill>
        <p:spPr>
          <a:xfrm>
            <a:off x="4926152" y="1792487"/>
            <a:ext cx="1080120" cy="700119"/>
          </a:xfrm>
          <a:prstGeom prst="rect">
            <a:avLst/>
          </a:prstGeom>
          <a:noFill/>
          <a:ln>
            <a:noFill/>
          </a:ln>
        </p:spPr>
      </p:pic>
      <p:pic>
        <p:nvPicPr>
          <p:cNvPr id="244" name="Google Shape;244;p8"/>
          <p:cNvPicPr preferRelativeResize="0"/>
          <p:nvPr/>
        </p:nvPicPr>
        <p:blipFill rotWithShape="1">
          <a:blip r:embed="rId6">
            <a:alphaModFix/>
          </a:blip>
          <a:srcRect b="0" l="0" r="0" t="0"/>
          <a:stretch/>
        </p:blipFill>
        <p:spPr>
          <a:xfrm>
            <a:off x="6019801" y="1772733"/>
            <a:ext cx="1008112" cy="757269"/>
          </a:xfrm>
          <a:prstGeom prst="rect">
            <a:avLst/>
          </a:prstGeom>
          <a:noFill/>
          <a:ln>
            <a:noFill/>
          </a:ln>
        </p:spPr>
      </p:pic>
      <p:pic>
        <p:nvPicPr>
          <p:cNvPr id="245" name="Google Shape;245;p8"/>
          <p:cNvPicPr preferRelativeResize="0"/>
          <p:nvPr/>
        </p:nvPicPr>
        <p:blipFill rotWithShape="1">
          <a:blip r:embed="rId7">
            <a:alphaModFix/>
          </a:blip>
          <a:srcRect b="0" l="0" r="0" t="0"/>
          <a:stretch/>
        </p:blipFill>
        <p:spPr>
          <a:xfrm>
            <a:off x="7088735" y="1796248"/>
            <a:ext cx="1727250" cy="710237"/>
          </a:xfrm>
          <a:prstGeom prst="rect">
            <a:avLst/>
          </a:prstGeom>
          <a:noFill/>
          <a:ln>
            <a:noFill/>
          </a:ln>
        </p:spPr>
      </p:pic>
      <p:sp>
        <p:nvSpPr>
          <p:cNvPr id="246" name="Google Shape;246;p8"/>
          <p:cNvSpPr txBox="1"/>
          <p:nvPr/>
        </p:nvSpPr>
        <p:spPr>
          <a:xfrm>
            <a:off x="104079" y="3413173"/>
            <a:ext cx="59021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2.2.3 </a:t>
            </a:r>
            <a:r>
              <a:rPr lang="id-ID" sz="1800">
                <a:solidFill>
                  <a:schemeClr val="dk1"/>
                </a:solidFill>
                <a:latin typeface="Constantia"/>
                <a:ea typeface="Constantia"/>
                <a:cs typeface="Constantia"/>
                <a:sym typeface="Constantia"/>
              </a:rPr>
              <a:t>Dapatkan rumus volume bola dg jari jari r</a:t>
            </a:r>
            <a:endParaRPr/>
          </a:p>
        </p:txBody>
      </p:sp>
      <p:pic>
        <p:nvPicPr>
          <p:cNvPr id="247" name="Google Shape;247;p8"/>
          <p:cNvPicPr preferRelativeResize="0"/>
          <p:nvPr/>
        </p:nvPicPr>
        <p:blipFill rotWithShape="1">
          <a:blip r:embed="rId8">
            <a:alphaModFix/>
          </a:blip>
          <a:srcRect b="0" l="0" r="0" t="0"/>
          <a:stretch/>
        </p:blipFill>
        <p:spPr>
          <a:xfrm>
            <a:off x="0" y="4077072"/>
            <a:ext cx="1438275" cy="1171575"/>
          </a:xfrm>
          <a:prstGeom prst="rect">
            <a:avLst/>
          </a:prstGeom>
          <a:noFill/>
          <a:ln>
            <a:noFill/>
          </a:ln>
        </p:spPr>
      </p:pic>
      <p:sp>
        <p:nvSpPr>
          <p:cNvPr id="248" name="Google Shape;248;p8"/>
          <p:cNvSpPr txBox="1"/>
          <p:nvPr/>
        </p:nvSpPr>
        <p:spPr>
          <a:xfrm>
            <a:off x="0" y="5301208"/>
            <a:ext cx="128458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4.2.9</a:t>
            </a:r>
            <a:endParaRPr/>
          </a:p>
        </p:txBody>
      </p:sp>
      <p:sp>
        <p:nvSpPr>
          <p:cNvPr id="249" name="Google Shape;249;p8"/>
          <p:cNvSpPr txBox="1"/>
          <p:nvPr/>
        </p:nvSpPr>
        <p:spPr>
          <a:xfrm>
            <a:off x="1547664" y="4077072"/>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250" name="Google Shape;250;p8"/>
          <p:cNvPicPr preferRelativeResize="0"/>
          <p:nvPr/>
        </p:nvPicPr>
        <p:blipFill rotWithShape="1">
          <a:blip r:embed="rId9">
            <a:alphaModFix/>
          </a:blip>
          <a:srcRect b="0" l="0" r="0" t="0"/>
          <a:stretch/>
        </p:blipFill>
        <p:spPr>
          <a:xfrm>
            <a:off x="3078299" y="3711968"/>
            <a:ext cx="1808423" cy="1013176"/>
          </a:xfrm>
          <a:prstGeom prst="rect">
            <a:avLst/>
          </a:prstGeom>
          <a:noFill/>
          <a:ln>
            <a:noFill/>
          </a:ln>
        </p:spPr>
      </p:pic>
      <p:pic>
        <p:nvPicPr>
          <p:cNvPr id="251" name="Google Shape;251;p8"/>
          <p:cNvPicPr preferRelativeResize="0"/>
          <p:nvPr/>
        </p:nvPicPr>
        <p:blipFill rotWithShape="1">
          <a:blip r:embed="rId10">
            <a:alphaModFix/>
          </a:blip>
          <a:srcRect b="0" l="0" r="0" t="0"/>
          <a:stretch/>
        </p:blipFill>
        <p:spPr>
          <a:xfrm>
            <a:off x="4896450" y="3822512"/>
            <a:ext cx="1864271" cy="792088"/>
          </a:xfrm>
          <a:prstGeom prst="rect">
            <a:avLst/>
          </a:prstGeom>
          <a:noFill/>
          <a:ln>
            <a:noFill/>
          </a:ln>
        </p:spPr>
      </p:pic>
      <p:pic>
        <p:nvPicPr>
          <p:cNvPr id="252" name="Google Shape;252;p8"/>
          <p:cNvPicPr preferRelativeResize="0"/>
          <p:nvPr/>
        </p:nvPicPr>
        <p:blipFill rotWithShape="1">
          <a:blip r:embed="rId11">
            <a:alphaModFix/>
          </a:blip>
          <a:srcRect b="0" l="0" r="0" t="0"/>
          <a:stretch/>
        </p:blipFill>
        <p:spPr>
          <a:xfrm>
            <a:off x="6760721" y="3833078"/>
            <a:ext cx="2383278" cy="792087"/>
          </a:xfrm>
          <a:prstGeom prst="rect">
            <a:avLst/>
          </a:prstGeom>
          <a:noFill/>
          <a:ln>
            <a:noFill/>
          </a:ln>
        </p:spPr>
      </p:pic>
      <p:pic>
        <p:nvPicPr>
          <p:cNvPr id="253" name="Google Shape;253;p8"/>
          <p:cNvPicPr preferRelativeResize="0"/>
          <p:nvPr/>
        </p:nvPicPr>
        <p:blipFill rotWithShape="1">
          <a:blip r:embed="rId12">
            <a:alphaModFix/>
          </a:blip>
          <a:srcRect b="0" l="0" r="0" t="0"/>
          <a:stretch/>
        </p:blipFill>
        <p:spPr>
          <a:xfrm>
            <a:off x="1563824" y="4866035"/>
            <a:ext cx="1514475" cy="1485900"/>
          </a:xfrm>
          <a:prstGeom prst="rect">
            <a:avLst/>
          </a:prstGeom>
          <a:noFill/>
          <a:ln>
            <a:noFill/>
          </a:ln>
        </p:spPr>
      </p:pic>
      <p:pic>
        <p:nvPicPr>
          <p:cNvPr id="254" name="Google Shape;254;p8"/>
          <p:cNvPicPr preferRelativeResize="0"/>
          <p:nvPr/>
        </p:nvPicPr>
        <p:blipFill rotWithShape="1">
          <a:blip r:embed="rId13">
            <a:alphaModFix/>
          </a:blip>
          <a:srcRect b="0" l="0" r="0" t="0"/>
          <a:stretch/>
        </p:blipFill>
        <p:spPr>
          <a:xfrm>
            <a:off x="3203848" y="4869160"/>
            <a:ext cx="1552575" cy="1438275"/>
          </a:xfrm>
          <a:prstGeom prst="rect">
            <a:avLst/>
          </a:prstGeom>
          <a:noFill/>
          <a:ln>
            <a:noFill/>
          </a:ln>
        </p:spPr>
      </p:pic>
      <p:sp>
        <p:nvSpPr>
          <p:cNvPr id="255" name="Google Shape;255;p8"/>
          <p:cNvSpPr txBox="1"/>
          <p:nvPr/>
        </p:nvSpPr>
        <p:spPr>
          <a:xfrm>
            <a:off x="2267744" y="6309320"/>
            <a:ext cx="13567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4.2.10</a:t>
            </a:r>
            <a:endParaRPr/>
          </a:p>
        </p:txBody>
      </p:sp>
      <p:sp>
        <p:nvSpPr>
          <p:cNvPr id="256" name="Google Shape;256;p8"/>
          <p:cNvSpPr txBox="1"/>
          <p:nvPr/>
        </p:nvSpPr>
        <p:spPr>
          <a:xfrm>
            <a:off x="4684258" y="4716249"/>
            <a:ext cx="25569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g(x) ≤ f(x) , utk  a≤ x ≤ b</a:t>
            </a:r>
            <a:endParaRPr/>
          </a:p>
        </p:txBody>
      </p:sp>
      <p:sp>
        <p:nvSpPr>
          <p:cNvPr id="257" name="Google Shape;257;p8"/>
          <p:cNvSpPr txBox="1"/>
          <p:nvPr/>
        </p:nvSpPr>
        <p:spPr>
          <a:xfrm>
            <a:off x="7241240" y="4696742"/>
            <a:ext cx="15374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Maka luasnya</a:t>
            </a:r>
            <a:endParaRPr/>
          </a:p>
        </p:txBody>
      </p:sp>
      <p:pic>
        <p:nvPicPr>
          <p:cNvPr id="258" name="Google Shape;258;p8"/>
          <p:cNvPicPr preferRelativeResize="0"/>
          <p:nvPr/>
        </p:nvPicPr>
        <p:blipFill rotWithShape="1">
          <a:blip r:embed="rId14">
            <a:alphaModFix/>
          </a:blip>
          <a:srcRect b="0" l="0" r="0" t="0"/>
          <a:stretch/>
        </p:blipFill>
        <p:spPr>
          <a:xfrm>
            <a:off x="4823054" y="5046566"/>
            <a:ext cx="4211959" cy="797315"/>
          </a:xfrm>
          <a:prstGeom prst="rect">
            <a:avLst/>
          </a:prstGeom>
          <a:noFill/>
          <a:ln>
            <a:noFill/>
          </a:ln>
        </p:spPr>
      </p:pic>
      <p:pic>
        <p:nvPicPr>
          <p:cNvPr id="259" name="Google Shape;259;p8"/>
          <p:cNvPicPr preferRelativeResize="0"/>
          <p:nvPr/>
        </p:nvPicPr>
        <p:blipFill rotWithShape="1">
          <a:blip r:embed="rId15">
            <a:alphaModFix/>
          </a:blip>
          <a:srcRect b="0" l="0" r="0" t="0"/>
          <a:stretch/>
        </p:blipFill>
        <p:spPr>
          <a:xfrm>
            <a:off x="5364088" y="5776487"/>
            <a:ext cx="3312368" cy="892873"/>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2"/>
                                        </p:tgtEl>
                                        <p:attrNameLst>
                                          <p:attrName>style.visibility</p:attrName>
                                        </p:attrNameLst>
                                      </p:cBhvr>
                                      <p:to>
                                        <p:strVal val="visible"/>
                                      </p:to>
                                    </p:set>
                                    <p:anim calcmode="lin" valueType="num">
                                      <p:cBhvr additive="base">
                                        <p:cTn dur="500"/>
                                        <p:tgtEl>
                                          <p:spTgt spid="2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9"/>
          <p:cNvSpPr txBox="1"/>
          <p:nvPr/>
        </p:nvSpPr>
        <p:spPr>
          <a:xfrm>
            <a:off x="0" y="836712"/>
            <a:ext cx="896719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C00000"/>
                </a:solidFill>
                <a:latin typeface="Constantia"/>
                <a:ea typeface="Constantia"/>
                <a:cs typeface="Constantia"/>
                <a:sym typeface="Constantia"/>
              </a:rPr>
              <a:t>CONTOH 4.3.4 </a:t>
            </a:r>
            <a:r>
              <a:rPr lang="id-ID" sz="1800">
                <a:solidFill>
                  <a:schemeClr val="dk1"/>
                </a:solidFill>
                <a:latin typeface="Constantia"/>
                <a:ea typeface="Constantia"/>
                <a:cs typeface="Constantia"/>
                <a:sym typeface="Constantia"/>
              </a:rPr>
              <a:t>Dapatka volume benda padat yg terjadi bila antar grafik f(x) = ½ + x² dan</a:t>
            </a:r>
            <a:endParaRPr/>
          </a:p>
          <a:p>
            <a:pPr indent="0" lvl="0" marL="0" marR="0" rtl="0" algn="l">
              <a:spcBef>
                <a:spcPts val="0"/>
              </a:spcBef>
              <a:spcAft>
                <a:spcPts val="0"/>
              </a:spcAft>
              <a:buNone/>
            </a:pPr>
            <a:r>
              <a:rPr lang="id-ID" sz="1800">
                <a:solidFill>
                  <a:schemeClr val="dk1"/>
                </a:solidFill>
                <a:latin typeface="Constantia"/>
                <a:ea typeface="Constantia"/>
                <a:cs typeface="Constantia"/>
                <a:sym typeface="Constantia"/>
              </a:rPr>
              <a:t>g(x)=x yg terletak pd [0,2] diputar thd sb x</a:t>
            </a:r>
            <a:endParaRPr/>
          </a:p>
        </p:txBody>
      </p:sp>
      <p:pic>
        <p:nvPicPr>
          <p:cNvPr id="265" name="Google Shape;265;p9"/>
          <p:cNvPicPr preferRelativeResize="0"/>
          <p:nvPr/>
        </p:nvPicPr>
        <p:blipFill rotWithShape="1">
          <a:blip r:embed="rId3">
            <a:alphaModFix/>
          </a:blip>
          <a:srcRect b="0" l="0" r="0" t="0"/>
          <a:stretch/>
        </p:blipFill>
        <p:spPr>
          <a:xfrm>
            <a:off x="0" y="1484784"/>
            <a:ext cx="3779912" cy="1895475"/>
          </a:xfrm>
          <a:prstGeom prst="rect">
            <a:avLst/>
          </a:prstGeom>
          <a:noFill/>
          <a:ln>
            <a:noFill/>
          </a:ln>
        </p:spPr>
      </p:pic>
      <p:sp>
        <p:nvSpPr>
          <p:cNvPr id="266" name="Google Shape;266;p9"/>
          <p:cNvSpPr txBox="1"/>
          <p:nvPr/>
        </p:nvSpPr>
        <p:spPr>
          <a:xfrm>
            <a:off x="755576" y="3212976"/>
            <a:ext cx="13182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4.2.11</a:t>
            </a:r>
            <a:endParaRPr/>
          </a:p>
        </p:txBody>
      </p:sp>
      <p:sp>
        <p:nvSpPr>
          <p:cNvPr id="267" name="Google Shape;267;p9"/>
          <p:cNvSpPr txBox="1"/>
          <p:nvPr/>
        </p:nvSpPr>
        <p:spPr>
          <a:xfrm>
            <a:off x="4537883" y="1211231"/>
            <a:ext cx="16053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id-ID" sz="1800">
                <a:solidFill>
                  <a:srgbClr val="C00000"/>
                </a:solidFill>
                <a:latin typeface="Constantia"/>
                <a:ea typeface="Constantia"/>
                <a:cs typeface="Constantia"/>
                <a:sym typeface="Constantia"/>
              </a:rPr>
              <a:t>Penyelesaian</a:t>
            </a:r>
            <a:endParaRPr/>
          </a:p>
        </p:txBody>
      </p:sp>
      <p:pic>
        <p:nvPicPr>
          <p:cNvPr id="268" name="Google Shape;268;p9"/>
          <p:cNvPicPr preferRelativeResize="0"/>
          <p:nvPr/>
        </p:nvPicPr>
        <p:blipFill rotWithShape="1">
          <a:blip r:embed="rId4">
            <a:alphaModFix/>
          </a:blip>
          <a:srcRect b="0" l="0" r="0" t="0"/>
          <a:stretch/>
        </p:blipFill>
        <p:spPr>
          <a:xfrm>
            <a:off x="3635896" y="1675800"/>
            <a:ext cx="2880320" cy="796533"/>
          </a:xfrm>
          <a:prstGeom prst="rect">
            <a:avLst/>
          </a:prstGeom>
          <a:noFill/>
          <a:ln>
            <a:noFill/>
          </a:ln>
        </p:spPr>
      </p:pic>
      <p:pic>
        <p:nvPicPr>
          <p:cNvPr id="269" name="Google Shape;269;p9"/>
          <p:cNvPicPr preferRelativeResize="0"/>
          <p:nvPr/>
        </p:nvPicPr>
        <p:blipFill rotWithShape="1">
          <a:blip r:embed="rId5">
            <a:alphaModFix/>
          </a:blip>
          <a:srcRect b="0" l="0" r="0" t="0"/>
          <a:stretch/>
        </p:blipFill>
        <p:spPr>
          <a:xfrm>
            <a:off x="6612677" y="1552354"/>
            <a:ext cx="2391904" cy="1031372"/>
          </a:xfrm>
          <a:prstGeom prst="rect">
            <a:avLst/>
          </a:prstGeom>
          <a:noFill/>
          <a:ln>
            <a:noFill/>
          </a:ln>
        </p:spPr>
      </p:pic>
      <p:pic>
        <p:nvPicPr>
          <p:cNvPr id="270" name="Google Shape;270;p9"/>
          <p:cNvPicPr preferRelativeResize="0"/>
          <p:nvPr/>
        </p:nvPicPr>
        <p:blipFill rotWithShape="1">
          <a:blip r:embed="rId6">
            <a:alphaModFix/>
          </a:blip>
          <a:srcRect b="0" l="0" r="0" t="0"/>
          <a:stretch/>
        </p:blipFill>
        <p:spPr>
          <a:xfrm>
            <a:off x="4165915" y="2569853"/>
            <a:ext cx="1944216" cy="833710"/>
          </a:xfrm>
          <a:prstGeom prst="rect">
            <a:avLst/>
          </a:prstGeom>
          <a:noFill/>
          <a:ln>
            <a:noFill/>
          </a:ln>
        </p:spPr>
      </p:pic>
      <p:pic>
        <p:nvPicPr>
          <p:cNvPr id="271" name="Google Shape;271;p9"/>
          <p:cNvPicPr preferRelativeResize="0"/>
          <p:nvPr/>
        </p:nvPicPr>
        <p:blipFill rotWithShape="1">
          <a:blip r:embed="rId7">
            <a:alphaModFix/>
          </a:blip>
          <a:srcRect b="0" l="0" r="0" t="0"/>
          <a:stretch/>
        </p:blipFill>
        <p:spPr>
          <a:xfrm>
            <a:off x="6171456" y="2544417"/>
            <a:ext cx="2771800" cy="884583"/>
          </a:xfrm>
          <a:prstGeom prst="rect">
            <a:avLst/>
          </a:prstGeom>
          <a:noFill/>
          <a:ln>
            <a:noFill/>
          </a:ln>
        </p:spPr>
      </p:pic>
      <p:sp>
        <p:nvSpPr>
          <p:cNvPr id="272" name="Google Shape;272;p9"/>
          <p:cNvSpPr txBox="1"/>
          <p:nvPr/>
        </p:nvSpPr>
        <p:spPr>
          <a:xfrm>
            <a:off x="0" y="3573016"/>
            <a:ext cx="7956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800">
                <a:solidFill>
                  <a:srgbClr val="0070C0"/>
                </a:solidFill>
                <a:latin typeface="Constantia"/>
                <a:ea typeface="Constantia"/>
                <a:cs typeface="Constantia"/>
                <a:sym typeface="Constantia"/>
              </a:rPr>
              <a:t>MENENTUKAN VOLUME DG METODE CAKRAM YG TEGAK LURUS SB y </a:t>
            </a:r>
            <a:endParaRPr/>
          </a:p>
        </p:txBody>
      </p:sp>
      <p:pic>
        <p:nvPicPr>
          <p:cNvPr id="273" name="Google Shape;273;p9"/>
          <p:cNvPicPr preferRelativeResize="0"/>
          <p:nvPr/>
        </p:nvPicPr>
        <p:blipFill rotWithShape="1">
          <a:blip r:embed="rId8">
            <a:alphaModFix/>
          </a:blip>
          <a:srcRect b="0" l="0" r="0" t="0"/>
          <a:stretch/>
        </p:blipFill>
        <p:spPr>
          <a:xfrm>
            <a:off x="0" y="3861048"/>
            <a:ext cx="2914650" cy="1857375"/>
          </a:xfrm>
          <a:prstGeom prst="rect">
            <a:avLst/>
          </a:prstGeom>
          <a:noFill/>
          <a:ln>
            <a:noFill/>
          </a:ln>
        </p:spPr>
      </p:pic>
      <p:pic>
        <p:nvPicPr>
          <p:cNvPr id="274" name="Google Shape;274;p9"/>
          <p:cNvPicPr preferRelativeResize="0"/>
          <p:nvPr/>
        </p:nvPicPr>
        <p:blipFill rotWithShape="1">
          <a:blip r:embed="rId9">
            <a:alphaModFix/>
          </a:blip>
          <a:srcRect b="0" l="0" r="0" t="0"/>
          <a:stretch/>
        </p:blipFill>
        <p:spPr>
          <a:xfrm>
            <a:off x="395536" y="5949280"/>
            <a:ext cx="2613408" cy="908720"/>
          </a:xfrm>
          <a:prstGeom prst="rect">
            <a:avLst/>
          </a:prstGeom>
          <a:noFill/>
          <a:ln>
            <a:noFill/>
          </a:ln>
          <a:effectLst>
            <a:outerShdw blurRad="292100" rotWithShape="0" algn="tl" dir="2700000" dist="139700">
              <a:srgbClr val="333333">
                <a:alpha val="64705"/>
              </a:srgbClr>
            </a:outerShdw>
          </a:effectLst>
        </p:spPr>
      </p:pic>
      <p:sp>
        <p:nvSpPr>
          <p:cNvPr id="275" name="Google Shape;275;p9"/>
          <p:cNvSpPr txBox="1"/>
          <p:nvPr/>
        </p:nvSpPr>
        <p:spPr>
          <a:xfrm>
            <a:off x="755576" y="5589240"/>
            <a:ext cx="136815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4.2.12</a:t>
            </a:r>
            <a:endParaRPr/>
          </a:p>
        </p:txBody>
      </p:sp>
      <p:sp>
        <p:nvSpPr>
          <p:cNvPr id="276" name="Google Shape;276;p9"/>
          <p:cNvSpPr txBox="1"/>
          <p:nvPr/>
        </p:nvSpPr>
        <p:spPr>
          <a:xfrm>
            <a:off x="3923928" y="5805264"/>
            <a:ext cx="13325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1400">
                <a:solidFill>
                  <a:schemeClr val="dk1"/>
                </a:solidFill>
                <a:latin typeface="Constantia"/>
                <a:ea typeface="Constantia"/>
                <a:cs typeface="Constantia"/>
                <a:sym typeface="Constantia"/>
              </a:rPr>
              <a:t>Gambar 4.2.13</a:t>
            </a:r>
            <a:endParaRPr/>
          </a:p>
        </p:txBody>
      </p:sp>
      <p:pic>
        <p:nvPicPr>
          <p:cNvPr id="277" name="Google Shape;277;p9"/>
          <p:cNvPicPr preferRelativeResize="0"/>
          <p:nvPr/>
        </p:nvPicPr>
        <p:blipFill rotWithShape="1">
          <a:blip r:embed="rId10">
            <a:alphaModFix/>
          </a:blip>
          <a:srcRect b="0" l="0" r="0" t="0"/>
          <a:stretch/>
        </p:blipFill>
        <p:spPr>
          <a:xfrm>
            <a:off x="3275856" y="3933056"/>
            <a:ext cx="2895600" cy="1933575"/>
          </a:xfrm>
          <a:prstGeom prst="rect">
            <a:avLst/>
          </a:prstGeom>
          <a:noFill/>
          <a:ln>
            <a:noFill/>
          </a:ln>
        </p:spPr>
      </p:pic>
      <p:pic>
        <p:nvPicPr>
          <p:cNvPr id="278" name="Google Shape;278;p9"/>
          <p:cNvPicPr preferRelativeResize="0"/>
          <p:nvPr/>
        </p:nvPicPr>
        <p:blipFill rotWithShape="1">
          <a:blip r:embed="rId11">
            <a:alphaModFix/>
          </a:blip>
          <a:srcRect b="0" l="0" r="0" t="0"/>
          <a:stretch/>
        </p:blipFill>
        <p:spPr>
          <a:xfrm>
            <a:off x="5577532" y="5767739"/>
            <a:ext cx="3365724" cy="1031371"/>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5"/>
                                        </p:tgtEl>
                                        <p:attrNameLst>
                                          <p:attrName>style.visibility</p:attrName>
                                        </p:attrNameLst>
                                      </p:cBhvr>
                                      <p:to>
                                        <p:strVal val="visible"/>
                                      </p:to>
                                    </p:set>
                                    <p:anim calcmode="lin" valueType="num">
                                      <p:cBhvr additive="base">
                                        <p:cTn dur="500"/>
                                        <p:tgtEl>
                                          <p:spTgt spid="2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7"/>
                                        </p:tgtEl>
                                        <p:attrNameLst>
                                          <p:attrName>style.visibility</p:attrName>
                                        </p:attrNameLst>
                                      </p:cBhvr>
                                      <p:to>
                                        <p:strVal val="visible"/>
                                      </p:to>
                                    </p:set>
                                    <p:anim calcmode="lin" valueType="num">
                                      <p:cBhvr additive="base">
                                        <p:cTn dur="500"/>
                                        <p:tgtEl>
                                          <p:spTgt spid="2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2"/>
                                        </p:tgtEl>
                                        <p:attrNameLst>
                                          <p:attrName>style.visibility</p:attrName>
                                        </p:attrNameLst>
                                      </p:cBhvr>
                                      <p:to>
                                        <p:strVal val="visible"/>
                                      </p:to>
                                    </p:set>
                                    <p:anim calcmode="lin" valueType="num">
                                      <p:cBhvr additive="base">
                                        <p:cTn dur="500"/>
                                        <p:tgtEl>
                                          <p:spTgt spid="27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3"/>
                                        </p:tgtEl>
                                        <p:attrNameLst>
                                          <p:attrName>style.visibility</p:attrName>
                                        </p:attrNameLst>
                                      </p:cBhvr>
                                      <p:to>
                                        <p:strVal val="visible"/>
                                      </p:to>
                                    </p:set>
                                    <p:anim calcmode="lin" valueType="num">
                                      <p:cBhvr additive="base">
                                        <p:cTn dur="500"/>
                                        <p:tgtEl>
                                          <p:spTgt spid="2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2015-12-06T06:11:52Z</dcterms:created>
  <dc:creator>EL BARCA</dc:creator>
</cp:coreProperties>
</file>