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8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214D4-856D-4126-99CA-8E04ABF64286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2B9A8-48B3-4A0A-9AF4-43674E7520D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2B9A8-48B3-4A0A-9AF4-43674E7520D6}" type="slidenum">
              <a:rPr lang="id-ID" smtClean="0"/>
              <a:pPr/>
              <a:t>6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2B9A8-48B3-4A0A-9AF4-43674E7520D6}" type="slidenum">
              <a:rPr lang="id-ID" smtClean="0"/>
              <a:pPr/>
              <a:t>11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56E1D6-0B71-4214-B153-D1F3B974A2C3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FA1FA8-6381-443B-AD5A-16ACA25C6495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0688"/>
            <a:ext cx="2915816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0"/>
            <a:ext cx="1728192" cy="24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0" y="188640"/>
            <a:ext cx="3744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dirty="0">
                <a:solidFill>
                  <a:srgbClr val="002060"/>
                </a:solidFill>
                <a:latin typeface="Brush Script MT" pitchFamily="66" charset="0"/>
                <a:cs typeface="Aharoni" pitchFamily="2" charset="-79"/>
              </a:rPr>
              <a:t>Koordinat kutub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764704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 dirty="0">
                <a:solidFill>
                  <a:srgbClr val="7030A0"/>
                </a:solidFill>
                <a:latin typeface="Blackadder ITC" pitchFamily="82" charset="0"/>
              </a:rPr>
              <a:t>dan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484784"/>
            <a:ext cx="4716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 i="1" dirty="0">
                <a:solidFill>
                  <a:srgbClr val="00B050"/>
                </a:solidFill>
                <a:latin typeface="Brush Script MT" pitchFamily="66" charset="0"/>
              </a:rPr>
              <a:t>Persamaan  Parametrik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1840" y="2564904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5.1 Koordinat kutub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852936"/>
            <a:ext cx="334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1">
                    <a:lumMod val="50000"/>
                  </a:schemeClr>
                </a:solidFill>
              </a:rPr>
              <a:t>5.2 Grafik dalam koordinat kutub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1840" y="3140968"/>
            <a:ext cx="345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B0F0"/>
                </a:solidFill>
              </a:rPr>
              <a:t>5.3 Luasan dalam Koordinat kutub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1840" y="3429000"/>
            <a:ext cx="334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4">
                    <a:lumMod val="50000"/>
                  </a:schemeClr>
                </a:solidFill>
              </a:rPr>
              <a:t>5.4 Persamaan dalam Parametrik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1840" y="3717032"/>
            <a:ext cx="416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3">
                    <a:lumMod val="75000"/>
                  </a:schemeClr>
                </a:solidFill>
              </a:rPr>
              <a:t>5.5 Garis Snggung </a:t>
            </a:r>
            <a:r>
              <a:rPr lang="id-ID" dirty="0">
                <a:solidFill>
                  <a:schemeClr val="accent3">
                    <a:lumMod val="75000"/>
                  </a:schemeClr>
                </a:solidFill>
              </a:rPr>
              <a:t>dan </a:t>
            </a:r>
            <a:r>
              <a:rPr lang="id-ID" b="1" dirty="0">
                <a:solidFill>
                  <a:schemeClr val="accent3">
                    <a:lumMod val="75000"/>
                  </a:schemeClr>
                </a:solidFill>
              </a:rPr>
              <a:t>Panjang Busur</a:t>
            </a:r>
          </a:p>
          <a:p>
            <a:r>
              <a:rPr lang="id-ID" b="1" dirty="0">
                <a:solidFill>
                  <a:schemeClr val="accent3">
                    <a:lumMod val="75000"/>
                  </a:schemeClr>
                </a:solidFill>
              </a:rPr>
              <a:t>      dlm koordinat kutub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438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5.3 Luasan Dalam Koordinat Kutub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70" y="746855"/>
            <a:ext cx="22955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764704"/>
            <a:ext cx="2409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348880"/>
            <a:ext cx="2409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548680"/>
            <a:ext cx="23812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2348880"/>
            <a:ext cx="2476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2276872"/>
            <a:ext cx="27241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79512" y="2924944"/>
            <a:ext cx="8017081" cy="1477328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id-ID" dirty="0"/>
              <a:t>DEFINISI 5.3.1 LUAS DALAM KOORDINAT KUTUB, Jika f(</a:t>
            </a:r>
            <a:r>
              <a:rPr lang="el-GR" dirty="0"/>
              <a:t>θ</a:t>
            </a:r>
            <a:r>
              <a:rPr lang="id-ID" dirty="0"/>
              <a:t>) kontinu dan tak negatif utk  </a:t>
            </a:r>
            <a:r>
              <a:rPr lang="el-GR" dirty="0"/>
              <a:t>α</a:t>
            </a:r>
            <a:r>
              <a:rPr lang="id-ID" dirty="0"/>
              <a:t> </a:t>
            </a:r>
            <a:r>
              <a:rPr lang="el-GR" dirty="0"/>
              <a:t>≤</a:t>
            </a:r>
            <a:r>
              <a:rPr lang="id-ID" dirty="0"/>
              <a:t>  </a:t>
            </a:r>
            <a:r>
              <a:rPr lang="el-GR" dirty="0"/>
              <a:t>θ</a:t>
            </a:r>
            <a:r>
              <a:rPr lang="id-ID" dirty="0"/>
              <a:t>  </a:t>
            </a:r>
            <a:r>
              <a:rPr lang="el-GR" dirty="0"/>
              <a:t>≤</a:t>
            </a:r>
            <a:r>
              <a:rPr lang="id-ID" dirty="0"/>
              <a:t> </a:t>
            </a:r>
            <a:r>
              <a:rPr lang="el-GR" dirty="0"/>
              <a:t>β</a:t>
            </a:r>
            <a:r>
              <a:rPr lang="id-ID" dirty="0"/>
              <a:t> dan jika 0 ≤ </a:t>
            </a:r>
            <a:r>
              <a:rPr lang="el-GR" dirty="0"/>
              <a:t>β</a:t>
            </a:r>
            <a:r>
              <a:rPr lang="id-ID" dirty="0"/>
              <a:t>  -  </a:t>
            </a:r>
            <a:r>
              <a:rPr lang="el-GR" dirty="0"/>
              <a:t>α</a:t>
            </a:r>
            <a:r>
              <a:rPr lang="id-ID" dirty="0"/>
              <a:t> ≤ 2</a:t>
            </a:r>
            <a:r>
              <a:rPr lang="el-GR" dirty="0"/>
              <a:t>π</a:t>
            </a:r>
            <a:r>
              <a:rPr lang="id-ID" dirty="0"/>
              <a:t>, maka luasan A yg dibatasi oleh</a:t>
            </a:r>
          </a:p>
          <a:p>
            <a:r>
              <a:rPr lang="id-ID" dirty="0"/>
              <a:t> kurva r = f(</a:t>
            </a:r>
            <a:r>
              <a:rPr lang="el-GR" dirty="0"/>
              <a:t>θ</a:t>
            </a:r>
            <a:r>
              <a:rPr lang="id-ID" dirty="0"/>
              <a:t>) dan garis garis </a:t>
            </a:r>
            <a:r>
              <a:rPr lang="el-GR" dirty="0"/>
              <a:t>θ</a:t>
            </a:r>
            <a:r>
              <a:rPr lang="id-ID" dirty="0"/>
              <a:t> = </a:t>
            </a:r>
            <a:r>
              <a:rPr lang="el-GR" dirty="0"/>
              <a:t>α</a:t>
            </a:r>
            <a:r>
              <a:rPr lang="id-ID" dirty="0"/>
              <a:t> dan </a:t>
            </a:r>
            <a:r>
              <a:rPr lang="el-GR" dirty="0"/>
              <a:t>θ</a:t>
            </a:r>
            <a:r>
              <a:rPr lang="id-ID" dirty="0"/>
              <a:t> = </a:t>
            </a:r>
            <a:r>
              <a:rPr lang="el-GR" dirty="0"/>
              <a:t>β</a:t>
            </a:r>
            <a:r>
              <a:rPr lang="id-ID" dirty="0"/>
              <a:t> adalah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699792" y="3789040"/>
            <a:ext cx="27241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23528" y="4509120"/>
            <a:ext cx="634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Langkah langkah menentukan lusa dlm koordinat kutub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797152"/>
            <a:ext cx="591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Langkah 1 : </a:t>
            </a:r>
            <a:r>
              <a:rPr lang="id-ID" dirty="0"/>
              <a:t>Sketlah daerah R yg luasnya akan di tentukan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085184"/>
            <a:ext cx="795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Langkah 2 : </a:t>
            </a:r>
            <a:r>
              <a:rPr lang="id-ID" dirty="0"/>
              <a:t>Gambarlah sebarang “ grs radial” r titik asal ke kurva batas r = f(</a:t>
            </a:r>
            <a:r>
              <a:rPr lang="el-GR" dirty="0"/>
              <a:t>θ</a:t>
            </a:r>
            <a:r>
              <a:rPr lang="id-ID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373216"/>
            <a:ext cx="8594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Langkah 3 : </a:t>
            </a:r>
            <a:r>
              <a:rPr lang="id-ID" dirty="0"/>
              <a:t>Tanyakan “ ps selang nilai yg manakah </a:t>
            </a:r>
            <a:r>
              <a:rPr lang="el-GR" dirty="0"/>
              <a:t>θ</a:t>
            </a:r>
            <a:r>
              <a:rPr lang="id-ID" dirty="0"/>
              <a:t> hrs bergerak agar spy grs radial </a:t>
            </a:r>
          </a:p>
          <a:p>
            <a:r>
              <a:rPr lang="id-ID" dirty="0"/>
              <a:t>                      “menyapu” seluruh daerah R”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021288"/>
            <a:ext cx="905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Langkah 4:</a:t>
            </a:r>
            <a:r>
              <a:rPr lang="id-ID" dirty="0"/>
              <a:t> jawaban pd langkah 3 akan menentukan batas bawah dan batas atas integrasi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748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5.3.1 </a:t>
            </a:r>
            <a:r>
              <a:rPr lang="id-ID" dirty="0"/>
              <a:t>Dapatkan luas daerah di KW I di dlm kardioda r = 1 – cos </a:t>
            </a:r>
            <a:r>
              <a:rPr lang="el-GR" dirty="0"/>
              <a:t>θ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273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14478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980728"/>
            <a:ext cx="192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Jadi </a:t>
            </a:r>
            <a:r>
              <a:rPr lang="el-GR" dirty="0"/>
              <a:t>α</a:t>
            </a:r>
            <a:r>
              <a:rPr lang="id-ID" dirty="0"/>
              <a:t> = 0, </a:t>
            </a:r>
            <a:r>
              <a:rPr lang="el-GR" dirty="0"/>
              <a:t>β</a:t>
            </a:r>
            <a:r>
              <a:rPr lang="id-ID" dirty="0"/>
              <a:t> = </a:t>
            </a:r>
            <a:r>
              <a:rPr lang="el-GR" dirty="0"/>
              <a:t>π</a:t>
            </a:r>
            <a:r>
              <a:rPr lang="id-ID" dirty="0"/>
              <a:t>/2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1340768"/>
            <a:ext cx="1390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1412776"/>
            <a:ext cx="1924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412776"/>
            <a:ext cx="2657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24128" y="1052736"/>
            <a:ext cx="17145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1988840"/>
            <a:ext cx="2752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1988840"/>
            <a:ext cx="2495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64288" y="2060848"/>
            <a:ext cx="82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0" y="2780928"/>
            <a:ext cx="678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5.3.2 </a:t>
            </a:r>
            <a:r>
              <a:rPr lang="id-ID" dirty="0"/>
              <a:t>Dapatkan luas daerah di dlm kardioda r = 1 – cos </a:t>
            </a:r>
            <a:r>
              <a:rPr lang="el-GR" dirty="0"/>
              <a:t>θ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1763688" y="3140968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Jadi </a:t>
            </a:r>
            <a:r>
              <a:rPr lang="el-GR" dirty="0"/>
              <a:t>α</a:t>
            </a:r>
            <a:r>
              <a:rPr lang="id-ID" dirty="0"/>
              <a:t> = 0, </a:t>
            </a:r>
            <a:r>
              <a:rPr lang="el-GR" dirty="0"/>
              <a:t>β</a:t>
            </a:r>
            <a:r>
              <a:rPr lang="id-ID" dirty="0"/>
              <a:t> = 2</a:t>
            </a:r>
            <a:r>
              <a:rPr lang="el-GR" dirty="0"/>
              <a:t>π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14096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512" y="3501008"/>
            <a:ext cx="142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19672" y="3501008"/>
            <a:ext cx="16478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19872" y="3501008"/>
            <a:ext cx="28860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72200" y="3501008"/>
            <a:ext cx="5143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0" y="4077072"/>
            <a:ext cx="54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MENGGUNAKAN SIMETRI UTK MENGHINDARI</a:t>
            </a:r>
          </a:p>
          <a:p>
            <a:r>
              <a:rPr lang="id-ID" b="1" dirty="0">
                <a:solidFill>
                  <a:srgbClr val="0070C0"/>
                </a:solidFill>
              </a:rPr>
              <a:t>NILAI NEGATIF DARI </a:t>
            </a:r>
            <a:r>
              <a:rPr lang="el-GR" b="1" dirty="0">
                <a:solidFill>
                  <a:srgbClr val="0070C0"/>
                </a:solidFill>
              </a:rPr>
              <a:t>θ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653136"/>
            <a:ext cx="664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5.3.3 </a:t>
            </a:r>
            <a:r>
              <a:rPr lang="id-ID" dirty="0"/>
              <a:t>Dapatkan luas daerah di dlm kardioda r =  cos  2</a:t>
            </a:r>
            <a:r>
              <a:rPr lang="el-GR" dirty="0"/>
              <a:t>θ</a:t>
            </a:r>
            <a:endParaRPr lang="id-ID" dirty="0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981575"/>
            <a:ext cx="1979712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95736" y="5157192"/>
            <a:ext cx="15525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51920" y="5157192"/>
            <a:ext cx="16097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508104" y="5157192"/>
            <a:ext cx="21145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483768" y="5805264"/>
            <a:ext cx="1952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427984" y="5805264"/>
            <a:ext cx="1638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156176" y="5877272"/>
            <a:ext cx="7048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5" grpId="0"/>
      <p:bldP spid="16" grpId="0"/>
      <p:bldP spid="17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80728"/>
            <a:ext cx="601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PEMAKAIAN SUDUT NEGATIF SBG BATAS INTEGRASI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2776"/>
            <a:ext cx="8533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5.3.4 </a:t>
            </a:r>
            <a:r>
              <a:rPr lang="id-ID" dirty="0"/>
              <a:t>Dapatkan luas daerah di dlm kardioda r = 4 + 4 cos </a:t>
            </a:r>
            <a:r>
              <a:rPr lang="el-GR" dirty="0"/>
              <a:t>θ</a:t>
            </a:r>
            <a:r>
              <a:rPr lang="id-ID" dirty="0"/>
              <a:t> dan diluar r = 6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57" y="1971663"/>
            <a:ext cx="8244408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57301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05064"/>
            <a:ext cx="3524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4005064"/>
            <a:ext cx="2581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4005064"/>
            <a:ext cx="281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653136"/>
            <a:ext cx="3086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4725144"/>
            <a:ext cx="1190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4941168"/>
            <a:ext cx="26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alternatif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445224"/>
            <a:ext cx="2914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87824" y="5517232"/>
            <a:ext cx="23526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352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5.4    Persamaan Parametrik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323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PERSAMAAN  PARAMETRIK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60648"/>
            <a:ext cx="2362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556792"/>
            <a:ext cx="548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Bentuk persamaan parametrik sbb  : x = f(t) ,  y = g(t) </a:t>
            </a:r>
          </a:p>
          <a:p>
            <a:r>
              <a:rPr lang="id-ID" dirty="0"/>
              <a:t> dg t disebut parameter, kurva C di sbt Trayektori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4218" y="2204864"/>
            <a:ext cx="9178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</a:t>
            </a:r>
            <a:r>
              <a:rPr lang="id-ID" b="1" dirty="0">
                <a:solidFill>
                  <a:srgbClr val="C00000"/>
                </a:solidFill>
              </a:rPr>
              <a:t>CONTOH 5.4.1 </a:t>
            </a:r>
            <a:r>
              <a:rPr lang="id-ID" dirty="0"/>
              <a:t>Sketlah Trayektori pd selang 0 ≤  t  ≤ 4 dr partikel yg bergerak pd bidang xy</a:t>
            </a:r>
          </a:p>
          <a:p>
            <a:r>
              <a:rPr lang="id-ID" dirty="0"/>
              <a:t>Dg persamaan gerak 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564904"/>
            <a:ext cx="259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780928"/>
            <a:ext cx="1381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2936"/>
            <a:ext cx="32861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5445224"/>
            <a:ext cx="9063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5.4.2 </a:t>
            </a:r>
            <a:r>
              <a:rPr lang="id-ID" dirty="0"/>
              <a:t>suatu lingkaran dg jari jari a berpusat pd titik asal disajikan dg persamaan</a:t>
            </a:r>
          </a:p>
          <a:p>
            <a:r>
              <a:rPr lang="id-ID" dirty="0"/>
              <a:t>Parametrik   x = a cos t  y  = sin t   (0  ≤  t  </a:t>
            </a:r>
            <a:r>
              <a:rPr lang="el-GR" dirty="0"/>
              <a:t>≤</a:t>
            </a:r>
            <a:r>
              <a:rPr lang="id-ID" dirty="0"/>
              <a:t>  2</a:t>
            </a:r>
            <a:r>
              <a:rPr lang="el-GR" dirty="0"/>
              <a:t>π</a:t>
            </a:r>
            <a:r>
              <a:rPr lang="id-ID" dirty="0"/>
              <a:t>)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6216" y="2564904"/>
            <a:ext cx="216217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164288" y="1988840"/>
            <a:ext cx="1405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Gambar 5.4.1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1760" y="5085184"/>
            <a:ext cx="1429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Gambar 5.4.2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64088" y="5013176"/>
            <a:ext cx="1423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Gambar 5.4.3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11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384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ORIENTASI KURVA PARAMETRIK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797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5.4.4 </a:t>
            </a:r>
            <a:r>
              <a:rPr lang="id-ID" dirty="0"/>
              <a:t>Sketlah kurva x = 2t – 3,     y = 6t  - 7 dan tentukan orientasinya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556792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16832"/>
            <a:ext cx="6732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i="1" dirty="0"/>
              <a:t>t </a:t>
            </a:r>
            <a:r>
              <a:rPr lang="id-ID" b="1" dirty="0"/>
              <a:t>= (1/2)  </a:t>
            </a:r>
            <a:r>
              <a:rPr lang="id-ID" b="1" i="1" dirty="0"/>
              <a:t>(x </a:t>
            </a:r>
            <a:r>
              <a:rPr lang="id-ID" b="1" dirty="0"/>
              <a:t>+ 3</a:t>
            </a:r>
            <a:r>
              <a:rPr lang="id-ID" b="1" i="1" dirty="0"/>
              <a:t>), </a:t>
            </a:r>
            <a:r>
              <a:rPr lang="id-ID" b="1" dirty="0"/>
              <a:t>  </a:t>
            </a:r>
            <a:r>
              <a:rPr lang="id-ID" b="1" i="1" dirty="0"/>
              <a:t>y </a:t>
            </a:r>
            <a:r>
              <a:rPr lang="id-ID" b="1" dirty="0"/>
              <a:t>= 6 ( ½) </a:t>
            </a:r>
            <a:r>
              <a:rPr lang="id-ID" b="1" i="1" dirty="0"/>
              <a:t>(x </a:t>
            </a:r>
            <a:r>
              <a:rPr lang="id-ID" b="1" dirty="0"/>
              <a:t>+ 3</a:t>
            </a:r>
            <a:r>
              <a:rPr lang="id-ID" b="1" i="1" dirty="0"/>
              <a:t>) </a:t>
            </a:r>
            <a:r>
              <a:rPr lang="id-ID" b="1" dirty="0"/>
              <a:t>− 7,   </a:t>
            </a:r>
            <a:r>
              <a:rPr lang="id-ID" b="1" i="1" dirty="0"/>
              <a:t>y </a:t>
            </a:r>
            <a:r>
              <a:rPr lang="id-ID" b="1" dirty="0"/>
              <a:t>= 3</a:t>
            </a:r>
            <a:r>
              <a:rPr lang="id-ID" b="1" i="1" dirty="0"/>
              <a:t>x </a:t>
            </a:r>
            <a:r>
              <a:rPr lang="id-ID" b="1" dirty="0"/>
              <a:t>+ 2</a:t>
            </a:r>
            <a:br>
              <a:rPr lang="id-ID" b="1" dirty="0"/>
            </a:br>
            <a:br>
              <a:rPr lang="id-ID" dirty="0"/>
            </a:b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556792"/>
            <a:ext cx="15716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742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GRS SINGGUNG PD KURVA YG DIDEFINISIKAN SCR PARAMETRIK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470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Dalam kasus in sesuai dg aturan rantai bahwa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4744"/>
            <a:ext cx="1008112" cy="53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772816"/>
            <a:ext cx="908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5.4.9 </a:t>
            </a:r>
            <a:r>
              <a:rPr lang="id-ID" dirty="0"/>
              <a:t>Kurva yg disajikan dg persamaan parametrik  x  = t² ,  y = t³ </a:t>
            </a:r>
            <a:r>
              <a:rPr lang="id-ID" b="1" dirty="0">
                <a:solidFill>
                  <a:srgbClr val="C00000"/>
                </a:solidFill>
              </a:rPr>
              <a:t>(semi kubik</a:t>
            </a:r>
            <a:r>
              <a:rPr lang="id-ID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132856"/>
            <a:ext cx="12668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06084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48880"/>
            <a:ext cx="7408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Titik pusat merupakan tititk singular utk persamaan parametrik tsb, krn </a:t>
            </a:r>
          </a:p>
          <a:p>
            <a:r>
              <a:rPr lang="id-ID" dirty="0"/>
              <a:t>Berkorespoden thd t = 0 dan   dx/dt = 2t  ,  dy/dt = 3t².</a:t>
            </a:r>
          </a:p>
          <a:p>
            <a:r>
              <a:rPr lang="id-ID" dirty="0"/>
              <a:t>Keduanya nol utk t = 0 , Bagaimanapun juga, ada suatu grs singgung </a:t>
            </a:r>
          </a:p>
          <a:p>
            <a:r>
              <a:rPr lang="id-ID" dirty="0"/>
              <a:t>Horisontal di titik asal karena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3212976"/>
            <a:ext cx="5238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212976"/>
            <a:ext cx="73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140968"/>
            <a:ext cx="17526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3717032"/>
            <a:ext cx="766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5.4.10 </a:t>
            </a:r>
            <a:r>
              <a:rPr lang="id-ID" dirty="0"/>
              <a:t>tanpa mengeliminasi parameter, dptkan dy/dx dan d²y/dx²</a:t>
            </a:r>
          </a:p>
          <a:p>
            <a:r>
              <a:rPr lang="id-ID" dirty="0"/>
              <a:t>Pd titik (1,1) pd  </a:t>
            </a:r>
            <a:r>
              <a:rPr lang="id-ID" dirty="0">
                <a:solidFill>
                  <a:srgbClr val="C00000"/>
                </a:solidFill>
              </a:rPr>
              <a:t>Contoh 5.4.9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36510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4293096"/>
            <a:ext cx="5905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71800" y="4365104"/>
            <a:ext cx="1333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67944" y="4365104"/>
            <a:ext cx="933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0112" y="4221088"/>
            <a:ext cx="1944216" cy="739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5013176"/>
            <a:ext cx="860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Karena titik (1,1) pd kurva korespodensi dg t = 1 dlm persamaan parametrik tsb, maka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91680" y="5517232"/>
            <a:ext cx="10477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779912" y="5517232"/>
            <a:ext cx="11144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12" grpId="0"/>
      <p:bldP spid="13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4040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PANJANG BUSUR DR KURVA YG </a:t>
            </a:r>
          </a:p>
          <a:p>
            <a:r>
              <a:rPr lang="id-ID" b="1" dirty="0">
                <a:solidFill>
                  <a:srgbClr val="0070C0"/>
                </a:solidFill>
              </a:rPr>
              <a:t>DIDEFINISIKAN SCR PARAMETRIK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268760"/>
            <a:ext cx="8532441" cy="2031325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TEOREMA 5.4.1 </a:t>
            </a:r>
            <a:r>
              <a:rPr lang="id-ID" sz="1400" b="1" dirty="0">
                <a:solidFill>
                  <a:srgbClr val="7030A0"/>
                </a:solidFill>
              </a:rPr>
              <a:t>PANJANG BUSUR UTK KURVA PARAMETRIK </a:t>
            </a:r>
            <a:r>
              <a:rPr lang="id-ID" i="1" dirty="0"/>
              <a:t>Jika tdk ada ruas kur va</a:t>
            </a:r>
          </a:p>
          <a:p>
            <a:r>
              <a:rPr lang="id-ID" i="1" dirty="0"/>
              <a:t>Yg disajikan oleh persamaan parametrik</a:t>
            </a:r>
          </a:p>
          <a:p>
            <a:r>
              <a:rPr lang="id-ID" b="1" dirty="0"/>
              <a:t>                                        x = x(t),        y = y(t)           (a  ≤  t  ≤  b)</a:t>
            </a:r>
          </a:p>
          <a:p>
            <a:r>
              <a:rPr lang="id-ID" i="1" dirty="0"/>
              <a:t>ditelesuri lebih dr sekali saat t bertambah dr a ke b , dan jika dx/dt dan dy/dt fungsi – Fungsi kontinu utk  </a:t>
            </a:r>
            <a:r>
              <a:rPr lang="id-ID" dirty="0"/>
              <a:t>a ≤  t  ≤ b, </a:t>
            </a:r>
            <a:r>
              <a:rPr lang="id-ID" i="1" dirty="0"/>
              <a:t>maka panjang busur dr kurva L, diberikan oleh </a:t>
            </a:r>
          </a:p>
          <a:p>
            <a:endParaRPr lang="id-ID" i="1" dirty="0"/>
          </a:p>
          <a:p>
            <a:endParaRPr lang="id-ID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131840" y="2636912"/>
            <a:ext cx="2619375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3501008"/>
            <a:ext cx="909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5.4.11 </a:t>
            </a:r>
            <a:r>
              <a:rPr lang="id-ID" dirty="0"/>
              <a:t>Tentukan keliling dr suatu lingkaran yg berjari jari a dr suatu persamaan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3861048"/>
            <a:ext cx="3429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436510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869160"/>
            <a:ext cx="2667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4941168"/>
            <a:ext cx="2771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5589240"/>
            <a:ext cx="2400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6110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5.5.Garis Singgung Dan Panjang Koordinat Kutub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96752"/>
            <a:ext cx="558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PERSAMAAN  PARAMETRIK  UTK KURVA  KUTUB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92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628800"/>
            <a:ext cx="8953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556792"/>
            <a:ext cx="266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1988840"/>
            <a:ext cx="767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5.5.1 </a:t>
            </a:r>
            <a:r>
              <a:rPr lang="id-ID" dirty="0"/>
              <a:t>kardioida r = 1 – cos </a:t>
            </a:r>
            <a:r>
              <a:rPr lang="el-GR" dirty="0"/>
              <a:t>θ</a:t>
            </a:r>
            <a:r>
              <a:rPr lang="id-ID" dirty="0"/>
              <a:t> dpt di sajika dg persamaan parametrik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348880"/>
            <a:ext cx="504825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636912"/>
            <a:ext cx="443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GARIS  SINGGUNG  PD  KURVA KUTUB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996952"/>
            <a:ext cx="25622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2996952"/>
            <a:ext cx="174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501008"/>
            <a:ext cx="2419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27784" y="3501008"/>
            <a:ext cx="16383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60032" y="2996952"/>
            <a:ext cx="29908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0" y="4077072"/>
            <a:ext cx="902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5.5.2 </a:t>
            </a:r>
            <a:r>
              <a:rPr lang="id-ID" dirty="0"/>
              <a:t>dapatkan kemiringan grs singgung pd lingkaran r = 4 cos </a:t>
            </a:r>
            <a:r>
              <a:rPr lang="el-GR" dirty="0"/>
              <a:t>θ</a:t>
            </a:r>
            <a:r>
              <a:rPr lang="id-ID" dirty="0"/>
              <a:t> di titik </a:t>
            </a:r>
            <a:r>
              <a:rPr lang="el-GR" dirty="0"/>
              <a:t>θ</a:t>
            </a:r>
            <a:r>
              <a:rPr lang="id-ID" dirty="0"/>
              <a:t> = </a:t>
            </a:r>
            <a:r>
              <a:rPr lang="el-GR" dirty="0"/>
              <a:t>π</a:t>
            </a:r>
            <a:r>
              <a:rPr lang="id-ID" dirty="0"/>
              <a:t>/4</a:t>
            </a: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4653136"/>
            <a:ext cx="1895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23728" y="4653136"/>
            <a:ext cx="9429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3848" y="4581128"/>
            <a:ext cx="152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195736" y="5085184"/>
            <a:ext cx="20097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355976" y="5157192"/>
            <a:ext cx="1609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084168" y="5085184"/>
            <a:ext cx="18192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195736" y="5733256"/>
            <a:ext cx="1371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904" y="5733256"/>
            <a:ext cx="1047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788024" y="5733256"/>
            <a:ext cx="4344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Grs singgung pd lingkaran tsb mrpkan grs</a:t>
            </a:r>
          </a:p>
          <a:p>
            <a:r>
              <a:rPr lang="id-ID" dirty="0"/>
              <a:t>Singgung horisontal pd </a:t>
            </a:r>
            <a:r>
              <a:rPr lang="el-GR" dirty="0"/>
              <a:t>θ</a:t>
            </a:r>
            <a:r>
              <a:rPr lang="id-ID" dirty="0"/>
              <a:t> = </a:t>
            </a:r>
            <a:r>
              <a:rPr lang="el-GR" dirty="0"/>
              <a:t>π</a:t>
            </a:r>
            <a:r>
              <a:rPr lang="id-ID" dirty="0"/>
              <a:t>/4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6309320"/>
            <a:ext cx="12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/>
              <a:t>Gambar 5.5.1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36510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  <p:bldP spid="1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8926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5.5.3 </a:t>
            </a:r>
            <a:r>
              <a:rPr lang="id-ID" dirty="0"/>
              <a:t>Dptkan titik titik kardiodd r = 1 – cos </a:t>
            </a:r>
            <a:r>
              <a:rPr lang="el-GR" dirty="0"/>
              <a:t>θ</a:t>
            </a:r>
            <a:r>
              <a:rPr lang="id-ID" dirty="0"/>
              <a:t> dimana tdp grs singgung vertikal </a:t>
            </a:r>
          </a:p>
          <a:p>
            <a:r>
              <a:rPr lang="id-ID" dirty="0"/>
              <a:t>Atau ttik singulair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6" y="105273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1979712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052736"/>
            <a:ext cx="4943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484784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484784"/>
            <a:ext cx="2352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907704" y="1988840"/>
            <a:ext cx="7020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dx</a:t>
            </a:r>
            <a:r>
              <a:rPr lang="en-US" i="1" dirty="0"/>
              <a:t>/</a:t>
            </a:r>
            <a:r>
              <a:rPr lang="en-US" i="1" dirty="0" err="1"/>
              <a:t>dθ</a:t>
            </a:r>
            <a:r>
              <a:rPr lang="en-US" i="1" dirty="0"/>
              <a:t> </a:t>
            </a:r>
            <a:r>
              <a:rPr lang="en-US" dirty="0"/>
              <a:t>= 0 </a:t>
            </a:r>
            <a:r>
              <a:rPr lang="id-ID" dirty="0"/>
              <a:t>jika</a:t>
            </a:r>
            <a:r>
              <a:rPr lang="en-US" dirty="0"/>
              <a:t> sin </a:t>
            </a:r>
            <a:r>
              <a:rPr lang="en-US" i="1" dirty="0"/>
              <a:t>θ </a:t>
            </a:r>
            <a:r>
              <a:rPr lang="en-US" dirty="0"/>
              <a:t>= 0 </a:t>
            </a:r>
            <a:r>
              <a:rPr lang="id-ID" dirty="0"/>
              <a:t>atau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θ </a:t>
            </a:r>
            <a:r>
              <a:rPr lang="en-US" dirty="0"/>
              <a:t>= 1</a:t>
            </a:r>
            <a:r>
              <a:rPr lang="id-ID" dirty="0"/>
              <a:t>/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id-ID" dirty="0"/>
              <a:t>dan </a:t>
            </a:r>
            <a:r>
              <a:rPr lang="en-US" dirty="0"/>
              <a:t> </a:t>
            </a:r>
            <a:r>
              <a:rPr lang="en-US" i="1" dirty="0" err="1"/>
              <a:t>dy</a:t>
            </a:r>
            <a:r>
              <a:rPr lang="en-US" i="1" dirty="0"/>
              <a:t>/</a:t>
            </a:r>
            <a:r>
              <a:rPr lang="en-US" i="1" dirty="0" err="1"/>
              <a:t>dθ</a:t>
            </a:r>
            <a:r>
              <a:rPr lang="en-US" i="1" dirty="0"/>
              <a:t> </a:t>
            </a:r>
            <a:r>
              <a:rPr lang="en-US" dirty="0"/>
              <a:t>= 0 </a:t>
            </a:r>
            <a:r>
              <a:rPr lang="id-ID" dirty="0"/>
              <a:t>jika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θ </a:t>
            </a:r>
            <a:r>
              <a:rPr lang="en-US" dirty="0"/>
              <a:t>= 1 </a:t>
            </a:r>
            <a:r>
              <a:rPr lang="id-ID" dirty="0"/>
              <a:t>atau</a:t>
            </a:r>
            <a:r>
              <a:rPr lang="en-US" dirty="0"/>
              <a:t> </a:t>
            </a:r>
            <a:r>
              <a:rPr lang="en-US" dirty="0" err="1"/>
              <a:t>cos</a:t>
            </a:r>
            <a:r>
              <a:rPr lang="en-US" dirty="0"/>
              <a:t> </a:t>
            </a:r>
            <a:r>
              <a:rPr lang="en-US" i="1" dirty="0"/>
              <a:t>θ </a:t>
            </a:r>
            <a:r>
              <a:rPr lang="en-US" dirty="0"/>
              <a:t>= − 1</a:t>
            </a:r>
            <a:r>
              <a:rPr lang="id-ID" dirty="0"/>
              <a:t>/</a:t>
            </a:r>
            <a:r>
              <a:rPr lang="en-US" dirty="0"/>
              <a:t>2</a:t>
            </a:r>
            <a:r>
              <a:rPr lang="en-US" i="1" dirty="0"/>
              <a:t>. 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1920" y="2276872"/>
            <a:ext cx="7143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0032" y="2348880"/>
            <a:ext cx="20955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2996952"/>
            <a:ext cx="469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PANJANG  BUSUR SUATU KURVA  KUTUB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3356992"/>
            <a:ext cx="809920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id-ID" dirty="0"/>
              <a:t>TEOREMA 5.5.1 RUMUS PANJANG BUSUR UTK KURVA KUTUB. Jika tidak ada</a:t>
            </a:r>
          </a:p>
          <a:p>
            <a:r>
              <a:rPr lang="id-ID" dirty="0"/>
              <a:t>Segmen kurva kutub r = f(</a:t>
            </a:r>
            <a:r>
              <a:rPr lang="el-GR" dirty="0"/>
              <a:t>θ</a:t>
            </a:r>
            <a:r>
              <a:rPr lang="id-ID" dirty="0"/>
              <a:t>) ditelusuri lebih dr sekali sesuai utk </a:t>
            </a:r>
            <a:r>
              <a:rPr lang="el-GR" dirty="0"/>
              <a:t>θ</a:t>
            </a:r>
            <a:r>
              <a:rPr lang="id-ID" dirty="0"/>
              <a:t> bertambah dr</a:t>
            </a:r>
          </a:p>
          <a:p>
            <a:r>
              <a:rPr lang="id-ID" dirty="0"/>
              <a:t> </a:t>
            </a:r>
            <a:r>
              <a:rPr lang="el-GR" dirty="0"/>
              <a:t>α</a:t>
            </a:r>
            <a:r>
              <a:rPr lang="id-ID" dirty="0"/>
              <a:t> ke </a:t>
            </a:r>
            <a:r>
              <a:rPr lang="el-GR" dirty="0"/>
              <a:t>β</a:t>
            </a:r>
            <a:r>
              <a:rPr lang="id-ID" dirty="0"/>
              <a:t>, dan jika dr/d</a:t>
            </a:r>
            <a:r>
              <a:rPr lang="el-GR" dirty="0"/>
              <a:t>θ</a:t>
            </a:r>
            <a:r>
              <a:rPr lang="id-ID" dirty="0"/>
              <a:t> kontinu </a:t>
            </a:r>
            <a:r>
              <a:rPr lang="el-GR" dirty="0"/>
              <a:t>α</a:t>
            </a:r>
            <a:r>
              <a:rPr lang="id-ID" dirty="0"/>
              <a:t> </a:t>
            </a:r>
            <a:r>
              <a:rPr lang="el-GR" dirty="0"/>
              <a:t>≤</a:t>
            </a:r>
            <a:r>
              <a:rPr lang="id-ID" dirty="0"/>
              <a:t> </a:t>
            </a:r>
            <a:r>
              <a:rPr lang="el-GR" dirty="0"/>
              <a:t>θ</a:t>
            </a:r>
            <a:r>
              <a:rPr lang="id-ID" dirty="0"/>
              <a:t> </a:t>
            </a:r>
            <a:r>
              <a:rPr lang="el-GR" dirty="0"/>
              <a:t>≤</a:t>
            </a:r>
            <a:r>
              <a:rPr lang="id-ID" dirty="0"/>
              <a:t> </a:t>
            </a:r>
            <a:r>
              <a:rPr lang="el-GR" dirty="0"/>
              <a:t>β</a:t>
            </a:r>
            <a:r>
              <a:rPr lang="id-ID" dirty="0"/>
              <a:t> , maka panjang busur L, dr</a:t>
            </a:r>
            <a:r>
              <a:rPr lang="el-GR" dirty="0"/>
              <a:t>θ</a:t>
            </a:r>
            <a:r>
              <a:rPr lang="id-ID" dirty="0"/>
              <a:t> = </a:t>
            </a:r>
            <a:r>
              <a:rPr lang="el-GR" dirty="0"/>
              <a:t>α</a:t>
            </a:r>
            <a:r>
              <a:rPr lang="id-ID" dirty="0"/>
              <a:t> ke </a:t>
            </a:r>
            <a:r>
              <a:rPr lang="el-GR" dirty="0"/>
              <a:t>θ</a:t>
            </a:r>
            <a:r>
              <a:rPr lang="id-ID" dirty="0"/>
              <a:t> = </a:t>
            </a:r>
            <a:r>
              <a:rPr lang="el-GR" dirty="0"/>
              <a:t>β</a:t>
            </a:r>
            <a:endParaRPr lang="id-ID" dirty="0"/>
          </a:p>
          <a:p>
            <a:r>
              <a:rPr lang="id-ID" dirty="0"/>
              <a:t>Adalah :</a:t>
            </a:r>
          </a:p>
          <a:p>
            <a:endParaRPr lang="id-ID" dirty="0"/>
          </a:p>
          <a:p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39752" y="4293096"/>
            <a:ext cx="441960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0" y="5229200"/>
                <a:ext cx="7697492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CONTOH 5.5.4 Tentukan panjang busur dr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id-ID" dirty="0"/>
                  <a:t>   antara </a:t>
                </a:r>
                <a:r>
                  <a:rPr lang="el-GR" dirty="0"/>
                  <a:t>θ</a:t>
                </a:r>
                <a:r>
                  <a:rPr lang="id-ID" dirty="0"/>
                  <a:t> = 0 dan </a:t>
                </a:r>
                <a:r>
                  <a:rPr lang="el-GR" dirty="0"/>
                  <a:t>θ</a:t>
                </a:r>
                <a:r>
                  <a:rPr lang="id-ID" dirty="0"/>
                  <a:t> = </a:t>
                </a:r>
                <a:r>
                  <a:rPr lang="el-GR" dirty="0"/>
                  <a:t>π</a:t>
                </a:r>
                <a:r>
                  <a:rPr lang="id-ID" dirty="0"/>
                  <a:t>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9200"/>
                <a:ext cx="7697492" cy="381451"/>
              </a:xfrm>
              <a:prstGeom prst="rect">
                <a:avLst/>
              </a:prstGeom>
              <a:blipFill>
                <a:blip r:embed="rId9"/>
                <a:stretch>
                  <a:fillRect l="-633" t="-6452" b="-25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5600254"/>
            <a:ext cx="2123728" cy="106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95736" y="5661248"/>
            <a:ext cx="22193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99992" y="5661248"/>
            <a:ext cx="194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16216" y="5589240"/>
            <a:ext cx="22574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644008" y="6237312"/>
            <a:ext cx="2009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686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5.5.5 </a:t>
            </a:r>
            <a:r>
              <a:rPr lang="id-ID" dirty="0"/>
              <a:t>Tentukan panjang total busur kardioida r = 1 + cos </a:t>
            </a:r>
            <a:r>
              <a:rPr lang="el-GR" dirty="0"/>
              <a:t>θ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17907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268760"/>
            <a:ext cx="21812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26876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3275" y="1340768"/>
            <a:ext cx="19907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1916832"/>
            <a:ext cx="17145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1916832"/>
            <a:ext cx="1543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79712" y="2564904"/>
            <a:ext cx="20478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139952" y="2564904"/>
            <a:ext cx="1409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80112" y="2564904"/>
            <a:ext cx="1457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232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5.1 Koordinat Kutub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80728"/>
            <a:ext cx="2304256" cy="124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2204864"/>
            <a:ext cx="2354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b="1" dirty="0">
                <a:solidFill>
                  <a:srgbClr val="0070C0"/>
                </a:solidFill>
              </a:rPr>
              <a:t>Titik asal               sb kutub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5776" y="908720"/>
            <a:ext cx="6390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Sistem koodinat kutub terdiri dr titik tetap O </a:t>
            </a:r>
            <a:r>
              <a:rPr lang="id-ID" b="1" dirty="0">
                <a:solidFill>
                  <a:srgbClr val="0070C0"/>
                </a:solidFill>
              </a:rPr>
              <a:t>disbt titik asal</a:t>
            </a:r>
          </a:p>
          <a:p>
            <a:r>
              <a:rPr lang="id-ID" b="1" dirty="0">
                <a:solidFill>
                  <a:srgbClr val="0070C0"/>
                </a:solidFill>
              </a:rPr>
              <a:t>(kutub)</a:t>
            </a:r>
            <a:r>
              <a:rPr lang="id-ID" dirty="0"/>
              <a:t>, dan grs yg bermula dr titik asal di</a:t>
            </a:r>
            <a:r>
              <a:rPr lang="id-ID" b="1" dirty="0">
                <a:solidFill>
                  <a:srgbClr val="0070C0"/>
                </a:solidFill>
              </a:rPr>
              <a:t>sbt sumbu kutub.</a:t>
            </a:r>
          </a:p>
          <a:p>
            <a:r>
              <a:rPr lang="id-ID" b="1" dirty="0">
                <a:solidFill>
                  <a:srgbClr val="0070C0"/>
                </a:solidFill>
              </a:rPr>
              <a:t>Koordinat kutub (koordinat polar) (r,</a:t>
            </a:r>
            <a:r>
              <a:rPr lang="el-GR" b="1" dirty="0">
                <a:solidFill>
                  <a:srgbClr val="0070C0"/>
                </a:solidFill>
              </a:rPr>
              <a:t>θ</a:t>
            </a:r>
            <a:r>
              <a:rPr lang="id-ID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27784" y="1772816"/>
            <a:ext cx="6516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Contoh titik titik </a:t>
            </a:r>
            <a:r>
              <a:rPr lang="en-US" i="1" dirty="0"/>
              <a:t>(</a:t>
            </a:r>
            <a:r>
              <a:rPr lang="en-US" dirty="0"/>
              <a:t>6</a:t>
            </a:r>
            <a:r>
              <a:rPr lang="en-US" i="1" dirty="0"/>
              <a:t>, π/</a:t>
            </a:r>
            <a:r>
              <a:rPr lang="en-US" dirty="0"/>
              <a:t>4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i="1" dirty="0"/>
              <a:t>(</a:t>
            </a:r>
            <a:r>
              <a:rPr lang="en-US" dirty="0"/>
              <a:t>5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π/</a:t>
            </a:r>
            <a:r>
              <a:rPr lang="en-US" dirty="0"/>
              <a:t>3</a:t>
            </a:r>
            <a:r>
              <a:rPr lang="en-US" i="1" dirty="0"/>
              <a:t>)</a:t>
            </a:r>
            <a:r>
              <a:rPr lang="en-US" dirty="0"/>
              <a:t>,</a:t>
            </a:r>
            <a:r>
              <a:rPr lang="id-ID" dirty="0"/>
              <a:t>  </a:t>
            </a:r>
            <a:r>
              <a:rPr lang="en-US" i="1" dirty="0"/>
              <a:t>(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5</a:t>
            </a:r>
            <a:r>
              <a:rPr lang="en-US" i="1" dirty="0"/>
              <a:t>π/</a:t>
            </a:r>
            <a:r>
              <a:rPr lang="en-US" dirty="0"/>
              <a:t>4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id-ID" dirty="0"/>
              <a:t>dan</a:t>
            </a:r>
            <a:r>
              <a:rPr lang="en-US" dirty="0"/>
              <a:t> </a:t>
            </a:r>
            <a:r>
              <a:rPr lang="en-US" i="1" dirty="0"/>
              <a:t>(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11</a:t>
            </a:r>
            <a:r>
              <a:rPr lang="en-US" i="1" dirty="0"/>
              <a:t>π/</a:t>
            </a:r>
            <a:r>
              <a:rPr lang="en-US" dirty="0"/>
              <a:t>6</a:t>
            </a:r>
            <a:r>
              <a:rPr lang="en-US" i="1" dirty="0"/>
              <a:t>) 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708920"/>
            <a:ext cx="7992888" cy="145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2420888"/>
            <a:ext cx="1373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</a:rPr>
              <a:t>Gambar 5.1.1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87824" y="4221088"/>
            <a:ext cx="1397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</a:rPr>
              <a:t>Gambar 5.1.2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97152"/>
            <a:ext cx="4114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11960" y="486916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i="1" dirty="0">
                <a:solidFill>
                  <a:srgbClr val="FFC000"/>
                </a:solidFill>
              </a:rPr>
              <a:t>Koordinat kutub dr suatu titik tidak tunggal sbg contoh </a:t>
            </a:r>
            <a:r>
              <a:rPr lang="id-ID" b="1" i="1" dirty="0">
                <a:solidFill>
                  <a:srgbClr val="0070C0"/>
                </a:solidFill>
              </a:rPr>
              <a:t>: </a:t>
            </a:r>
            <a:r>
              <a:rPr lang="en-US" b="1" i="1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7</a:t>
            </a:r>
            <a:r>
              <a:rPr lang="en-US" b="1" i="1" dirty="0">
                <a:solidFill>
                  <a:srgbClr val="0070C0"/>
                </a:solidFill>
              </a:rPr>
              <a:t>π/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i="1" dirty="0">
                <a:solidFill>
                  <a:srgbClr val="0070C0"/>
                </a:solidFill>
              </a:rPr>
              <a:t>), 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−</a:t>
            </a:r>
            <a:r>
              <a:rPr lang="en-US" b="1" i="1" dirty="0">
                <a:solidFill>
                  <a:srgbClr val="0070C0"/>
                </a:solidFill>
              </a:rPr>
              <a:t>π/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i="1" dirty="0">
                <a:solidFill>
                  <a:srgbClr val="0070C0"/>
                </a:solidFill>
              </a:rPr>
              <a:t>), </a:t>
            </a:r>
            <a:r>
              <a:rPr lang="id-ID" b="1" dirty="0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15</a:t>
            </a:r>
            <a:r>
              <a:rPr lang="en-US" b="1" i="1" dirty="0">
                <a:solidFill>
                  <a:srgbClr val="0070C0"/>
                </a:solidFill>
              </a:rPr>
              <a:t>π/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r>
              <a:rPr lang="en-US" b="1" i="1" dirty="0">
                <a:solidFill>
                  <a:srgbClr val="0070C0"/>
                </a:solidFill>
              </a:rPr>
              <a:t>)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dirty="0"/>
            </a:b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6237312"/>
            <a:ext cx="1391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</a:rPr>
              <a:t>Gambar 5.1.3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269979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32656"/>
            <a:ext cx="2194173" cy="148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64088" y="836712"/>
            <a:ext cx="324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Titik (3,5</a:t>
            </a:r>
            <a:r>
              <a:rPr lang="el-GR" dirty="0"/>
              <a:t>π</a:t>
            </a:r>
            <a:r>
              <a:rPr lang="id-ID" dirty="0"/>
              <a:t>/4) sama dg (-3, </a:t>
            </a:r>
            <a:r>
              <a:rPr lang="el-GR" dirty="0"/>
              <a:t>π</a:t>
            </a:r>
            <a:r>
              <a:rPr lang="id-ID" dirty="0"/>
              <a:t>/4)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1916832"/>
            <a:ext cx="1405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</a:rPr>
              <a:t>Gambar 5.1.4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204864"/>
            <a:ext cx="488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HUBUNGAN ANTARA KOORDINAT KUTUB</a:t>
            </a:r>
          </a:p>
          <a:p>
            <a:r>
              <a:rPr lang="id-ID" b="1" dirty="0">
                <a:solidFill>
                  <a:srgbClr val="0070C0"/>
                </a:solidFill>
              </a:rPr>
              <a:t> DAN KOORDINAT SIKU SIKU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924944"/>
            <a:ext cx="25812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2852936"/>
            <a:ext cx="2448272" cy="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808" y="3573016"/>
            <a:ext cx="2376264" cy="5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5157192"/>
            <a:ext cx="600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5.1.1 </a:t>
            </a:r>
            <a:r>
              <a:rPr lang="id-ID" dirty="0"/>
              <a:t>dapatkan koordinat siku siku dari P(6,2</a:t>
            </a:r>
            <a:r>
              <a:rPr lang="el-GR" dirty="0"/>
              <a:t>π</a:t>
            </a:r>
            <a:r>
              <a:rPr lang="id-ID" dirty="0"/>
              <a:t>/3)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4077072"/>
            <a:ext cx="2057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236296" y="6309320"/>
            <a:ext cx="1410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</a:rPr>
              <a:t>Gambar 5.1.6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4869160"/>
            <a:ext cx="1394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2060"/>
                </a:solidFill>
              </a:rPr>
              <a:t>Gambar 5.1.5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544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i="1" dirty="0"/>
              <a:t>Diketahui r </a:t>
            </a:r>
            <a:r>
              <a:rPr lang="id-ID" dirty="0"/>
              <a:t>= 6 dan </a:t>
            </a:r>
            <a:r>
              <a:rPr lang="el-GR" i="1" dirty="0"/>
              <a:t>θ </a:t>
            </a:r>
            <a:r>
              <a:rPr lang="el-GR" dirty="0"/>
              <a:t>= 2</a:t>
            </a:r>
            <a:r>
              <a:rPr lang="el-GR" i="1" dirty="0"/>
              <a:t>π/</a:t>
            </a:r>
            <a:r>
              <a:rPr lang="el-GR" dirty="0"/>
              <a:t>3 </a:t>
            </a:r>
            <a:br>
              <a:rPr lang="el-GR" dirty="0"/>
            </a:br>
            <a:br>
              <a:rPr lang="el-GR" dirty="0"/>
            </a:br>
            <a:endParaRPr lang="id-ID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805264"/>
            <a:ext cx="11525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5616" y="5805264"/>
            <a:ext cx="14382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71800" y="5877272"/>
            <a:ext cx="1085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851920" y="5805264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16016" y="6438900"/>
            <a:ext cx="1866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38550" y="3219450"/>
            <a:ext cx="1866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36712"/>
            <a:ext cx="64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5.1.2 </a:t>
            </a:r>
            <a:r>
              <a:rPr lang="id-ID" dirty="0"/>
              <a:t>dapatkan koordinat kutub dari titik P(-2, -2</a:t>
            </a:r>
            <a:r>
              <a:rPr lang="el-GR" dirty="0"/>
              <a:t>√</a:t>
            </a:r>
            <a:r>
              <a:rPr lang="id-ID" dirty="0"/>
              <a:t>3)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18478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412776"/>
            <a:ext cx="27908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484784"/>
            <a:ext cx="12192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228184" y="1412776"/>
            <a:ext cx="20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Dg demikian r =  4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1988840"/>
            <a:ext cx="895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87824" y="1916832"/>
            <a:ext cx="13144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979712" y="2492896"/>
            <a:ext cx="640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Titik (-2,-2√3) terletak di kw 3  berarti </a:t>
            </a:r>
            <a:r>
              <a:rPr lang="el-GR" dirty="0"/>
              <a:t>θ</a:t>
            </a:r>
            <a:r>
              <a:rPr lang="id-ID" dirty="0"/>
              <a:t> = 4</a:t>
            </a:r>
            <a:r>
              <a:rPr lang="el-GR" dirty="0"/>
              <a:t>π</a:t>
            </a:r>
            <a:r>
              <a:rPr lang="id-ID" dirty="0"/>
              <a:t>/3, jadi P( 4, 4</a:t>
            </a:r>
            <a:r>
              <a:rPr lang="el-GR" dirty="0"/>
              <a:t>π</a:t>
            </a:r>
            <a:r>
              <a:rPr lang="id-ID" dirty="0"/>
              <a:t>/3)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1720" y="2924944"/>
            <a:ext cx="7092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Semua koordinat kutub </a:t>
            </a:r>
            <a:r>
              <a:rPr lang="en-US" dirty="0"/>
              <a:t> </a:t>
            </a:r>
            <a:r>
              <a:rPr lang="en-US" i="1" dirty="0"/>
              <a:t>P </a:t>
            </a:r>
            <a:r>
              <a:rPr lang="id-ID" dirty="0"/>
              <a:t>berbentuk                           atau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8144" y="2852936"/>
            <a:ext cx="1257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05750" y="2924944"/>
            <a:ext cx="1238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0" y="3573016"/>
            <a:ext cx="8770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Koordinat kutub menunjukkan cara baru menggambar persamaan tertentu sbg contoh</a:t>
            </a:r>
          </a:p>
          <a:p>
            <a:r>
              <a:rPr lang="id-ID" dirty="0"/>
              <a:t>Persamaan r = sin </a:t>
            </a:r>
            <a:r>
              <a:rPr lang="el-GR" dirty="0"/>
              <a:t>θ</a:t>
            </a:r>
            <a:r>
              <a:rPr lang="id-ID" dirty="0"/>
              <a:t> 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4221088"/>
            <a:ext cx="9144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779912" y="3861048"/>
            <a:ext cx="1127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Tabel 5.1.1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1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22860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052736"/>
            <a:ext cx="25241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908720"/>
            <a:ext cx="94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980728"/>
            <a:ext cx="7620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908720"/>
            <a:ext cx="1000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1340768"/>
            <a:ext cx="1323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6216" y="1268760"/>
            <a:ext cx="1562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932040" y="1772816"/>
            <a:ext cx="411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Pers.tsb merupakan pers. Lingkaran</a:t>
            </a:r>
          </a:p>
          <a:p>
            <a:r>
              <a:rPr lang="id-ID" b="1" dirty="0">
                <a:solidFill>
                  <a:srgbClr val="0070C0"/>
                </a:solidFill>
              </a:rPr>
              <a:t>Berjari jari ½ berpusat (0,1/2)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4367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5.2  Grafik Dalam Koordinat Kutub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41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GARIS DALAM KOORDINAT KUTUB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808"/>
            <a:ext cx="2133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23728" y="1412776"/>
            <a:ext cx="674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5.2.1 </a:t>
            </a:r>
            <a:r>
              <a:rPr lang="id-ID" dirty="0"/>
              <a:t>Sketlah grafik dr persamaan berikut dlm koordinat</a:t>
            </a:r>
          </a:p>
          <a:p>
            <a:r>
              <a:rPr lang="id-ID" dirty="0"/>
              <a:t>Kutub    (a)    r = 1           (b)  </a:t>
            </a:r>
            <a:r>
              <a:rPr lang="el-GR" dirty="0"/>
              <a:t>θ</a:t>
            </a:r>
            <a:r>
              <a:rPr lang="id-ID" dirty="0"/>
              <a:t> = </a:t>
            </a:r>
            <a:r>
              <a:rPr lang="el-GR" dirty="0"/>
              <a:t>π</a:t>
            </a:r>
            <a:r>
              <a:rPr lang="id-ID" dirty="0"/>
              <a:t>/4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132856"/>
            <a:ext cx="17430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204864"/>
            <a:ext cx="16764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195736" y="2132856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                                 (b)                             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149080"/>
            <a:ext cx="481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LINGKARAN DALAM KOORDINAT KUTUB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00525" y="4437112"/>
            <a:ext cx="49434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4869160"/>
            <a:ext cx="3486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14096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UJI SIMETRI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3016"/>
            <a:ext cx="61817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23728" y="5877272"/>
            <a:ext cx="1429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Gambar 5.2.4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6712"/>
            <a:ext cx="7452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5.2.2 </a:t>
            </a:r>
            <a:r>
              <a:rPr lang="id-ID" dirty="0"/>
              <a:t>Sketlah grafik persamaan berikut dalam koordinat kutub</a:t>
            </a:r>
          </a:p>
          <a:p>
            <a:r>
              <a:rPr lang="id-ID" dirty="0"/>
              <a:t>                            (a) r = 5        (b)  r  =  6 cos </a:t>
            </a:r>
            <a:r>
              <a:rPr lang="el-GR" dirty="0"/>
              <a:t>θ</a:t>
            </a:r>
            <a:r>
              <a:rPr lang="id-ID" dirty="0"/>
              <a:t>         (c)  r  = - 3 sin </a:t>
            </a:r>
            <a:r>
              <a:rPr lang="el-GR" dirty="0"/>
              <a:t>θ</a:t>
            </a:r>
            <a:r>
              <a:rPr lang="id-ID" dirty="0"/>
              <a:t>        </a:t>
            </a:r>
          </a:p>
          <a:p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1296144" cy="121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556792"/>
            <a:ext cx="1512168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1556792"/>
            <a:ext cx="14573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1628800"/>
            <a:ext cx="450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(a)                          (b)                                  (c)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325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KARDIOIDA DAN LIMACON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1484784"/>
            <a:ext cx="3563888" cy="50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980728"/>
            <a:ext cx="48958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124744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Persamaan dalam bentuk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2492896"/>
            <a:ext cx="1516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>
                <a:solidFill>
                  <a:srgbClr val="0070C0"/>
                </a:solidFill>
              </a:rPr>
              <a:t>Gambar 5.2.10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8529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5.2.3 </a:t>
            </a:r>
            <a:r>
              <a:rPr lang="id-ID" dirty="0"/>
              <a:t>Sketlah grafik persamaan r = a (1 – cos </a:t>
            </a:r>
            <a:r>
              <a:rPr lang="el-GR" dirty="0"/>
              <a:t>θ</a:t>
            </a:r>
            <a:r>
              <a:rPr lang="id-ID" dirty="0"/>
              <a:t>), a &gt; 0  dalam koordinat kutub     </a:t>
            </a:r>
          </a:p>
          <a:p>
            <a:endParaRPr lang="id-ID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3212976"/>
            <a:ext cx="21050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912" y="3212976"/>
            <a:ext cx="14573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4797152"/>
            <a:ext cx="158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LIMNISCATE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4653136"/>
            <a:ext cx="14287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7075" y="4581128"/>
            <a:ext cx="20669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5157192"/>
            <a:ext cx="442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5.2.4 </a:t>
            </a:r>
            <a:r>
              <a:rPr lang="id-ID" dirty="0"/>
              <a:t>Sketlah kurva r ² = 4 cos 2</a:t>
            </a:r>
            <a:r>
              <a:rPr lang="el-GR" dirty="0"/>
              <a:t>θ</a:t>
            </a:r>
            <a:endParaRPr lang="id-ID" dirty="0"/>
          </a:p>
          <a:p>
            <a:r>
              <a:rPr lang="id-ID" dirty="0"/>
              <a:t> dalm  koordinat kutub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573325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140968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6165304"/>
            <a:ext cx="1152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35696" y="6165304"/>
            <a:ext cx="1323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5.2.5 </a:t>
            </a:r>
            <a:r>
              <a:rPr lang="id-ID" dirty="0"/>
              <a:t>Sketlah kurva r  = </a:t>
            </a:r>
            <a:r>
              <a:rPr lang="el-GR" dirty="0"/>
              <a:t>θ</a:t>
            </a:r>
            <a:r>
              <a:rPr lang="id-ID" dirty="0"/>
              <a:t> ( </a:t>
            </a:r>
            <a:r>
              <a:rPr lang="el-GR" dirty="0"/>
              <a:t>θ</a:t>
            </a:r>
            <a:r>
              <a:rPr lang="id-ID" dirty="0"/>
              <a:t> </a:t>
            </a:r>
            <a:r>
              <a:rPr lang="el-GR" dirty="0"/>
              <a:t>≥</a:t>
            </a:r>
            <a:r>
              <a:rPr lang="id-ID" dirty="0"/>
              <a:t> 0) </a:t>
            </a:r>
          </a:p>
          <a:p>
            <a:r>
              <a:rPr lang="id-ID" dirty="0"/>
              <a:t>dalm  koordinat kutub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0032" y="764704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25" y="188640"/>
            <a:ext cx="16668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628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KURVA ROSE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060848"/>
            <a:ext cx="25146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1988840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Persamaan – persamaan dalam bentuk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852936"/>
            <a:ext cx="72580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618</TotalTime>
  <Words>1303</Words>
  <Application>Microsoft Office PowerPoint</Application>
  <PresentationFormat>On-screen Show (4:3)</PresentationFormat>
  <Paragraphs>140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Blackadder ITC</vt:lpstr>
      <vt:lpstr>Brush Script MT</vt:lpstr>
      <vt:lpstr>Calibri</vt:lpstr>
      <vt:lpstr>Cambria Math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 BARCA</dc:creator>
  <cp:lastModifiedBy>Drs. Komar Baihaqi, M.Si(1163)</cp:lastModifiedBy>
  <cp:revision>68</cp:revision>
  <dcterms:created xsi:type="dcterms:W3CDTF">2015-12-11T13:42:19Z</dcterms:created>
  <dcterms:modified xsi:type="dcterms:W3CDTF">2021-03-04T14:42:21Z</dcterms:modified>
</cp:coreProperties>
</file>