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4" r:id="rId11"/>
    <p:sldId id="290" r:id="rId12"/>
    <p:sldId id="291" r:id="rId13"/>
    <p:sldId id="292" r:id="rId14"/>
    <p:sldId id="293" r:id="rId15"/>
    <p:sldId id="294" r:id="rId16"/>
    <p:sldId id="266" r:id="rId17"/>
    <p:sldId id="267" r:id="rId18"/>
    <p:sldId id="269" r:id="rId19"/>
    <p:sldId id="268" r:id="rId20"/>
    <p:sldId id="270" r:id="rId21"/>
    <p:sldId id="271" r:id="rId22"/>
    <p:sldId id="295" r:id="rId23"/>
    <p:sldId id="296" r:id="rId24"/>
    <p:sldId id="297" r:id="rId25"/>
    <p:sldId id="298" r:id="rId26"/>
    <p:sldId id="299" r:id="rId27"/>
    <p:sldId id="301" r:id="rId28"/>
    <p:sldId id="273" r:id="rId29"/>
    <p:sldId id="303" r:id="rId30"/>
    <p:sldId id="304" r:id="rId31"/>
    <p:sldId id="277" r:id="rId32"/>
    <p:sldId id="305" r:id="rId33"/>
    <p:sldId id="306" r:id="rId34"/>
    <p:sldId id="307" r:id="rId35"/>
    <p:sldId id="308" r:id="rId36"/>
    <p:sldId id="281" r:id="rId37"/>
    <p:sldId id="286" r:id="rId38"/>
    <p:sldId id="280" r:id="rId39"/>
    <p:sldId id="282" r:id="rId40"/>
    <p:sldId id="287" r:id="rId41"/>
    <p:sldId id="288" r:id="rId42"/>
    <p:sldId id="289" r:id="rId43"/>
    <p:sldId id="300" r:id="rId44"/>
    <p:sldId id="309" r:id="rId45"/>
    <p:sldId id="310" r:id="rId46"/>
    <p:sldId id="311" r:id="rId4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6" autoAdjust="0"/>
    <p:restoredTop sz="94660"/>
  </p:normalViewPr>
  <p:slideViewPr>
    <p:cSldViewPr>
      <p:cViewPr varScale="1">
        <p:scale>
          <a:sx n="108" d="100"/>
          <a:sy n="108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772D1-0F44-4713-B6AF-37E235148E94}" type="datetimeFigureOut">
              <a:rPr lang="id-ID" smtClean="0"/>
              <a:pPr/>
              <a:t>16/06/2021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25F5C-CB6E-460F-B3BE-CA5EF9FC26D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033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5F5C-CB6E-460F-B3BE-CA5EF9FC26DA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473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5F5C-CB6E-460F-B3BE-CA5EF9FC26DA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519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 dg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5F5C-CB6E-460F-B3BE-CA5EF9FC26DA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3909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25F5C-CB6E-460F-B3BE-CA5EF9FC26DA}" type="slidenum">
              <a:rPr lang="id-ID" smtClean="0"/>
              <a:pPr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6145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25F5C-CB6E-460F-B3BE-CA5EF9FC26DA}" type="slidenum">
              <a:rPr lang="id-ID" smtClean="0"/>
              <a:pPr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651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25F5C-CB6E-460F-B3BE-CA5EF9FC26DA}" type="slidenum">
              <a:rPr lang="id-ID" smtClean="0"/>
              <a:pPr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7304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25F5C-CB6E-460F-B3BE-CA5EF9FC26DA}" type="slidenum">
              <a:rPr lang="id-ID" smtClean="0"/>
              <a:pPr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0942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25F5C-CB6E-460F-B3BE-CA5EF9FC26DA}" type="slidenum">
              <a:rPr lang="id-ID" smtClean="0"/>
              <a:pPr/>
              <a:t>45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819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B06C-4165-4B92-B5B4-FA9876C7BD14}" type="datetimeFigureOut">
              <a:rPr lang="id-ID" smtClean="0"/>
              <a:pPr/>
              <a:t>16/06/2021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2C4-6821-4ABD-BD13-51CBB73FF6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B06C-4165-4B92-B5B4-FA9876C7BD14}" type="datetimeFigureOut">
              <a:rPr lang="id-ID" smtClean="0"/>
              <a:pPr/>
              <a:t>16/06/2021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2C4-6821-4ABD-BD13-51CBB73FF6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B06C-4165-4B92-B5B4-FA9876C7BD14}" type="datetimeFigureOut">
              <a:rPr lang="id-ID" smtClean="0"/>
              <a:pPr/>
              <a:t>16/06/2021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2C4-6821-4ABD-BD13-51CBB73FF6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B06C-4165-4B92-B5B4-FA9876C7BD14}" type="datetimeFigureOut">
              <a:rPr lang="id-ID" smtClean="0"/>
              <a:pPr/>
              <a:t>16/06/2021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2C4-6821-4ABD-BD13-51CBB73FF6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B06C-4165-4B92-B5B4-FA9876C7BD14}" type="datetimeFigureOut">
              <a:rPr lang="id-ID" smtClean="0"/>
              <a:pPr/>
              <a:t>16/06/2021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2C4-6821-4ABD-BD13-51CBB73FF6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B06C-4165-4B92-B5B4-FA9876C7BD14}" type="datetimeFigureOut">
              <a:rPr lang="id-ID" smtClean="0"/>
              <a:pPr/>
              <a:t>16/06/2021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2C4-6821-4ABD-BD13-51CBB73FF6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B06C-4165-4B92-B5B4-FA9876C7BD14}" type="datetimeFigureOut">
              <a:rPr lang="id-ID" smtClean="0"/>
              <a:pPr/>
              <a:t>16/06/2021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2C4-6821-4ABD-BD13-51CBB73FF6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B06C-4165-4B92-B5B4-FA9876C7BD14}" type="datetimeFigureOut">
              <a:rPr lang="id-ID" smtClean="0"/>
              <a:pPr/>
              <a:t>16/06/2021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2C4-6821-4ABD-BD13-51CBB73FF6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B06C-4165-4B92-B5B4-FA9876C7BD14}" type="datetimeFigureOut">
              <a:rPr lang="id-ID" smtClean="0"/>
              <a:pPr/>
              <a:t>16/06/2021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2C4-6821-4ABD-BD13-51CBB73FF6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B06C-4165-4B92-B5B4-FA9876C7BD14}" type="datetimeFigureOut">
              <a:rPr lang="id-ID" smtClean="0"/>
              <a:pPr/>
              <a:t>16/06/2021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2C4-6821-4ABD-BD13-51CBB73FF6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B06C-4165-4B92-B5B4-FA9876C7BD14}" type="datetimeFigureOut">
              <a:rPr lang="id-ID" smtClean="0"/>
              <a:pPr/>
              <a:t>16/06/2021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CFC2C4-6821-4ABD-BD13-51CBB73FF6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D6B06C-4165-4B92-B5B4-FA9876C7BD14}" type="datetimeFigureOut">
              <a:rPr lang="id-ID" smtClean="0"/>
              <a:pPr/>
              <a:t>16/06/2021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CFC2C4-6821-4ABD-BD13-51CBB73FF696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image" Target="../media/image134.emf"/><Relationship Id="rId7" Type="http://schemas.openxmlformats.org/officeDocument/2006/relationships/image" Target="../media/image138.emf"/><Relationship Id="rId2" Type="http://schemas.openxmlformats.org/officeDocument/2006/relationships/image" Target="../media/image1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emf"/><Relationship Id="rId5" Type="http://schemas.openxmlformats.org/officeDocument/2006/relationships/image" Target="../media/image136.emf"/><Relationship Id="rId4" Type="http://schemas.openxmlformats.org/officeDocument/2006/relationships/image" Target="../media/image135.emf"/><Relationship Id="rId9" Type="http://schemas.openxmlformats.org/officeDocument/2006/relationships/image" Target="../media/image14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2" Type="http://schemas.openxmlformats.org/officeDocument/2006/relationships/image" Target="../media/image14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3" Type="http://schemas.openxmlformats.org/officeDocument/2006/relationships/image" Target="../media/image149.emf"/><Relationship Id="rId7" Type="http://schemas.openxmlformats.org/officeDocument/2006/relationships/image" Target="../media/image153.emf"/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emf"/><Relationship Id="rId11" Type="http://schemas.openxmlformats.org/officeDocument/2006/relationships/image" Target="../media/image157.emf"/><Relationship Id="rId5" Type="http://schemas.openxmlformats.org/officeDocument/2006/relationships/image" Target="../media/image151.emf"/><Relationship Id="rId10" Type="http://schemas.openxmlformats.org/officeDocument/2006/relationships/image" Target="../media/image156.emf"/><Relationship Id="rId4" Type="http://schemas.openxmlformats.org/officeDocument/2006/relationships/image" Target="../media/image150.emf"/><Relationship Id="rId9" Type="http://schemas.openxmlformats.org/officeDocument/2006/relationships/image" Target="../media/image15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15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e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10" Type="http://schemas.openxmlformats.org/officeDocument/2006/relationships/image" Target="../media/image171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8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12" Type="http://schemas.openxmlformats.org/officeDocument/2006/relationships/image" Target="../media/image187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11" Type="http://schemas.openxmlformats.org/officeDocument/2006/relationships/image" Target="../media/image186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Relationship Id="rId14" Type="http://schemas.openxmlformats.org/officeDocument/2006/relationships/image" Target="../media/image18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10.png"/><Relationship Id="rId18" Type="http://schemas.openxmlformats.org/officeDocument/2006/relationships/image" Target="../media/image21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12" Type="http://schemas.openxmlformats.org/officeDocument/2006/relationships/image" Target="../media/image209.png"/><Relationship Id="rId17" Type="http://schemas.openxmlformats.org/officeDocument/2006/relationships/image" Target="../media/image214.png"/><Relationship Id="rId2" Type="http://schemas.openxmlformats.org/officeDocument/2006/relationships/image" Target="../media/image199.png"/><Relationship Id="rId16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3.png"/><Relationship Id="rId11" Type="http://schemas.openxmlformats.org/officeDocument/2006/relationships/image" Target="../media/image208.png"/><Relationship Id="rId5" Type="http://schemas.openxmlformats.org/officeDocument/2006/relationships/image" Target="../media/image202.png"/><Relationship Id="rId15" Type="http://schemas.openxmlformats.org/officeDocument/2006/relationships/image" Target="../media/image212.png"/><Relationship Id="rId10" Type="http://schemas.openxmlformats.org/officeDocument/2006/relationships/image" Target="../media/image207.png"/><Relationship Id="rId19" Type="http://schemas.openxmlformats.org/officeDocument/2006/relationships/image" Target="../media/image216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Relationship Id="rId14" Type="http://schemas.openxmlformats.org/officeDocument/2006/relationships/image" Target="../media/image2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3" Type="http://schemas.openxmlformats.org/officeDocument/2006/relationships/image" Target="../media/image218.png"/><Relationship Id="rId7" Type="http://schemas.openxmlformats.org/officeDocument/2006/relationships/image" Target="../media/image222.png"/><Relationship Id="rId12" Type="http://schemas.openxmlformats.org/officeDocument/2006/relationships/image" Target="../media/image227.png"/><Relationship Id="rId2" Type="http://schemas.openxmlformats.org/officeDocument/2006/relationships/image" Target="../media/image217.png"/><Relationship Id="rId16" Type="http://schemas.openxmlformats.org/officeDocument/2006/relationships/image" Target="../media/image2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5" Type="http://schemas.openxmlformats.org/officeDocument/2006/relationships/image" Target="../media/image220.png"/><Relationship Id="rId15" Type="http://schemas.openxmlformats.org/officeDocument/2006/relationships/image" Target="../media/image230.png"/><Relationship Id="rId10" Type="http://schemas.openxmlformats.org/officeDocument/2006/relationships/image" Target="../media/image225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Relationship Id="rId14" Type="http://schemas.openxmlformats.org/officeDocument/2006/relationships/image" Target="../media/image2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emf"/><Relationship Id="rId3" Type="http://schemas.openxmlformats.org/officeDocument/2006/relationships/image" Target="../media/image232.emf"/><Relationship Id="rId7" Type="http://schemas.openxmlformats.org/officeDocument/2006/relationships/image" Target="../media/image23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emf"/><Relationship Id="rId5" Type="http://schemas.openxmlformats.org/officeDocument/2006/relationships/image" Target="../media/image234.emf"/><Relationship Id="rId4" Type="http://schemas.openxmlformats.org/officeDocument/2006/relationships/image" Target="../media/image233.emf"/><Relationship Id="rId9" Type="http://schemas.openxmlformats.org/officeDocument/2006/relationships/image" Target="../media/image23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3" Type="http://schemas.openxmlformats.org/officeDocument/2006/relationships/image" Target="../media/image240.emf"/><Relationship Id="rId7" Type="http://schemas.openxmlformats.org/officeDocument/2006/relationships/image" Target="../media/image244.emf"/><Relationship Id="rId2" Type="http://schemas.openxmlformats.org/officeDocument/2006/relationships/image" Target="../media/image2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3.emf"/><Relationship Id="rId5" Type="http://schemas.openxmlformats.org/officeDocument/2006/relationships/image" Target="../media/image242.emf"/><Relationship Id="rId4" Type="http://schemas.openxmlformats.org/officeDocument/2006/relationships/image" Target="../media/image241.emf"/><Relationship Id="rId9" Type="http://schemas.openxmlformats.org/officeDocument/2006/relationships/image" Target="../media/image24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48.emf"/><Relationship Id="rId7" Type="http://schemas.openxmlformats.org/officeDocument/2006/relationships/image" Target="../media/image252.emf"/><Relationship Id="rId2" Type="http://schemas.openxmlformats.org/officeDocument/2006/relationships/image" Target="../media/image24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1.emf"/><Relationship Id="rId5" Type="http://schemas.openxmlformats.org/officeDocument/2006/relationships/image" Target="../media/image250.emf"/><Relationship Id="rId4" Type="http://schemas.openxmlformats.org/officeDocument/2006/relationships/image" Target="../media/image249.emf"/><Relationship Id="rId9" Type="http://schemas.openxmlformats.org/officeDocument/2006/relationships/image" Target="../media/image25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3" Type="http://schemas.openxmlformats.org/officeDocument/2006/relationships/image" Target="../media/image256.emf"/><Relationship Id="rId7" Type="http://schemas.openxmlformats.org/officeDocument/2006/relationships/image" Target="../media/image260.emf"/><Relationship Id="rId2" Type="http://schemas.openxmlformats.org/officeDocument/2006/relationships/image" Target="../media/image2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9.emf"/><Relationship Id="rId5" Type="http://schemas.openxmlformats.org/officeDocument/2006/relationships/image" Target="../media/image258.emf"/><Relationship Id="rId4" Type="http://schemas.openxmlformats.org/officeDocument/2006/relationships/image" Target="../media/image257.emf"/><Relationship Id="rId9" Type="http://schemas.openxmlformats.org/officeDocument/2006/relationships/image" Target="../media/image26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emf"/><Relationship Id="rId2" Type="http://schemas.openxmlformats.org/officeDocument/2006/relationships/image" Target="../media/image26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6.emf"/><Relationship Id="rId4" Type="http://schemas.openxmlformats.org/officeDocument/2006/relationships/image" Target="../media/image26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7" Type="http://schemas.microsoft.com/office/2007/relationships/hdphoto" Target="../media/hdphoto1.wdp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70.png"/><Relationship Id="rId4" Type="http://schemas.openxmlformats.org/officeDocument/2006/relationships/image" Target="../media/image2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3.png"/><Relationship Id="rId7" Type="http://schemas.openxmlformats.org/officeDocument/2006/relationships/image" Target="../media/image277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6.png"/><Relationship Id="rId5" Type="http://schemas.openxmlformats.org/officeDocument/2006/relationships/image" Target="../media/image275.png"/><Relationship Id="rId4" Type="http://schemas.openxmlformats.org/officeDocument/2006/relationships/image" Target="../media/image274.png"/><Relationship Id="rId9" Type="http://schemas.openxmlformats.org/officeDocument/2006/relationships/image" Target="../media/image27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png"/><Relationship Id="rId13" Type="http://schemas.openxmlformats.org/officeDocument/2006/relationships/image" Target="../media/image290.png"/><Relationship Id="rId3" Type="http://schemas.openxmlformats.org/officeDocument/2006/relationships/image" Target="../media/image280.png"/><Relationship Id="rId7" Type="http://schemas.openxmlformats.org/officeDocument/2006/relationships/image" Target="../media/image284.png"/><Relationship Id="rId12" Type="http://schemas.openxmlformats.org/officeDocument/2006/relationships/image" Target="../media/image28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11" Type="http://schemas.openxmlformats.org/officeDocument/2006/relationships/image" Target="../media/image288.png"/><Relationship Id="rId5" Type="http://schemas.openxmlformats.org/officeDocument/2006/relationships/image" Target="../media/image282.png"/><Relationship Id="rId15" Type="http://schemas.openxmlformats.org/officeDocument/2006/relationships/image" Target="../media/image292.png"/><Relationship Id="rId10" Type="http://schemas.openxmlformats.org/officeDocument/2006/relationships/image" Target="../media/image287.png"/><Relationship Id="rId4" Type="http://schemas.openxmlformats.org/officeDocument/2006/relationships/image" Target="../media/image281.png"/><Relationship Id="rId9" Type="http://schemas.openxmlformats.org/officeDocument/2006/relationships/image" Target="../media/image286.png"/><Relationship Id="rId14" Type="http://schemas.openxmlformats.org/officeDocument/2006/relationships/image" Target="../media/image2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emf"/><Relationship Id="rId3" Type="http://schemas.openxmlformats.org/officeDocument/2006/relationships/image" Target="../media/image295.emf"/><Relationship Id="rId7" Type="http://schemas.openxmlformats.org/officeDocument/2006/relationships/image" Target="../media/image299.emf"/><Relationship Id="rId2" Type="http://schemas.openxmlformats.org/officeDocument/2006/relationships/image" Target="../media/image29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8.emf"/><Relationship Id="rId5" Type="http://schemas.openxmlformats.org/officeDocument/2006/relationships/image" Target="../media/image297.emf"/><Relationship Id="rId10" Type="http://schemas.openxmlformats.org/officeDocument/2006/relationships/image" Target="../media/image302.emf"/><Relationship Id="rId4" Type="http://schemas.openxmlformats.org/officeDocument/2006/relationships/image" Target="../media/image296.emf"/><Relationship Id="rId9" Type="http://schemas.openxmlformats.org/officeDocument/2006/relationships/image" Target="../media/image30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png"/><Relationship Id="rId3" Type="http://schemas.openxmlformats.org/officeDocument/2006/relationships/image" Target="../media/image304.png"/><Relationship Id="rId7" Type="http://schemas.openxmlformats.org/officeDocument/2006/relationships/image" Target="../media/image308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emf"/><Relationship Id="rId3" Type="http://schemas.openxmlformats.org/officeDocument/2006/relationships/image" Target="../media/image311.png"/><Relationship Id="rId7" Type="http://schemas.openxmlformats.org/officeDocument/2006/relationships/image" Target="../media/image315.emf"/><Relationship Id="rId12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4.emf"/><Relationship Id="rId11" Type="http://schemas.openxmlformats.org/officeDocument/2006/relationships/image" Target="../media/image319.emf"/><Relationship Id="rId5" Type="http://schemas.openxmlformats.org/officeDocument/2006/relationships/image" Target="../media/image313.emf"/><Relationship Id="rId10" Type="http://schemas.openxmlformats.org/officeDocument/2006/relationships/image" Target="../media/image318.emf"/><Relationship Id="rId4" Type="http://schemas.openxmlformats.org/officeDocument/2006/relationships/image" Target="../media/image312.emf"/><Relationship Id="rId9" Type="http://schemas.openxmlformats.org/officeDocument/2006/relationships/image" Target="../media/image3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emf"/><Relationship Id="rId13" Type="http://schemas.openxmlformats.org/officeDocument/2006/relationships/image" Target="../media/image331.emf"/><Relationship Id="rId3" Type="http://schemas.openxmlformats.org/officeDocument/2006/relationships/image" Target="../media/image321.emf"/><Relationship Id="rId7" Type="http://schemas.openxmlformats.org/officeDocument/2006/relationships/image" Target="../media/image325.emf"/><Relationship Id="rId12" Type="http://schemas.openxmlformats.org/officeDocument/2006/relationships/image" Target="../media/image3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4.emf"/><Relationship Id="rId11" Type="http://schemas.openxmlformats.org/officeDocument/2006/relationships/image" Target="../media/image329.emf"/><Relationship Id="rId5" Type="http://schemas.openxmlformats.org/officeDocument/2006/relationships/image" Target="../media/image323.emf"/><Relationship Id="rId10" Type="http://schemas.openxmlformats.org/officeDocument/2006/relationships/image" Target="../media/image328.emf"/><Relationship Id="rId4" Type="http://schemas.openxmlformats.org/officeDocument/2006/relationships/image" Target="../media/image322.emf"/><Relationship Id="rId9" Type="http://schemas.openxmlformats.org/officeDocument/2006/relationships/image" Target="../media/image327.emf"/><Relationship Id="rId14" Type="http://schemas.openxmlformats.org/officeDocument/2006/relationships/image" Target="../media/image33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emf"/><Relationship Id="rId2" Type="http://schemas.openxmlformats.org/officeDocument/2006/relationships/image" Target="../media/image33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emf"/><Relationship Id="rId3" Type="http://schemas.openxmlformats.org/officeDocument/2006/relationships/image" Target="../media/image336.emf"/><Relationship Id="rId7" Type="http://schemas.openxmlformats.org/officeDocument/2006/relationships/image" Target="../media/image34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9.emf"/><Relationship Id="rId11" Type="http://schemas.openxmlformats.org/officeDocument/2006/relationships/image" Target="../media/image344.emf"/><Relationship Id="rId5" Type="http://schemas.openxmlformats.org/officeDocument/2006/relationships/image" Target="../media/image338.emf"/><Relationship Id="rId10" Type="http://schemas.openxmlformats.org/officeDocument/2006/relationships/image" Target="../media/image343.emf"/><Relationship Id="rId4" Type="http://schemas.openxmlformats.org/officeDocument/2006/relationships/image" Target="../media/image337.emf"/><Relationship Id="rId9" Type="http://schemas.openxmlformats.org/officeDocument/2006/relationships/image" Target="../media/image34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7" Type="http://schemas.openxmlformats.org/officeDocument/2006/relationships/image" Target="../media/image350.png"/><Relationship Id="rId2" Type="http://schemas.openxmlformats.org/officeDocument/2006/relationships/image" Target="../media/image34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9.emf"/><Relationship Id="rId5" Type="http://schemas.openxmlformats.org/officeDocument/2006/relationships/image" Target="../media/image348.emf"/><Relationship Id="rId4" Type="http://schemas.openxmlformats.org/officeDocument/2006/relationships/image" Target="../media/image347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png"/><Relationship Id="rId3" Type="http://schemas.openxmlformats.org/officeDocument/2006/relationships/image" Target="../media/image352.png"/><Relationship Id="rId7" Type="http://schemas.openxmlformats.org/officeDocument/2006/relationships/image" Target="../media/image356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5.png"/><Relationship Id="rId11" Type="http://schemas.openxmlformats.org/officeDocument/2006/relationships/image" Target="../media/image360.png"/><Relationship Id="rId5" Type="http://schemas.openxmlformats.org/officeDocument/2006/relationships/image" Target="../media/image354.png"/><Relationship Id="rId10" Type="http://schemas.openxmlformats.org/officeDocument/2006/relationships/image" Target="../media/image359.png"/><Relationship Id="rId4" Type="http://schemas.openxmlformats.org/officeDocument/2006/relationships/image" Target="../media/image353.png"/><Relationship Id="rId9" Type="http://schemas.openxmlformats.org/officeDocument/2006/relationships/image" Target="../media/image35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emf"/><Relationship Id="rId3" Type="http://schemas.openxmlformats.org/officeDocument/2006/relationships/image" Target="../media/image362.emf"/><Relationship Id="rId7" Type="http://schemas.openxmlformats.org/officeDocument/2006/relationships/image" Target="../media/image366.emf"/><Relationship Id="rId12" Type="http://schemas.openxmlformats.org/officeDocument/2006/relationships/image" Target="../media/image371.emf"/><Relationship Id="rId2" Type="http://schemas.openxmlformats.org/officeDocument/2006/relationships/image" Target="../media/image36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.emf"/><Relationship Id="rId11" Type="http://schemas.openxmlformats.org/officeDocument/2006/relationships/image" Target="../media/image370.emf"/><Relationship Id="rId5" Type="http://schemas.openxmlformats.org/officeDocument/2006/relationships/image" Target="../media/image364.emf"/><Relationship Id="rId10" Type="http://schemas.openxmlformats.org/officeDocument/2006/relationships/image" Target="../media/image369.emf"/><Relationship Id="rId4" Type="http://schemas.openxmlformats.org/officeDocument/2006/relationships/image" Target="../media/image363.emf"/><Relationship Id="rId9" Type="http://schemas.openxmlformats.org/officeDocument/2006/relationships/image" Target="../media/image36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emf"/><Relationship Id="rId3" Type="http://schemas.openxmlformats.org/officeDocument/2006/relationships/image" Target="../media/image373.emf"/><Relationship Id="rId7" Type="http://schemas.openxmlformats.org/officeDocument/2006/relationships/image" Target="../media/image377.emf"/><Relationship Id="rId2" Type="http://schemas.openxmlformats.org/officeDocument/2006/relationships/image" Target="../media/image37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6.emf"/><Relationship Id="rId11" Type="http://schemas.openxmlformats.org/officeDocument/2006/relationships/image" Target="../media/image381.emf"/><Relationship Id="rId5" Type="http://schemas.openxmlformats.org/officeDocument/2006/relationships/image" Target="../media/image375.emf"/><Relationship Id="rId10" Type="http://schemas.openxmlformats.org/officeDocument/2006/relationships/image" Target="../media/image380.emf"/><Relationship Id="rId4" Type="http://schemas.openxmlformats.org/officeDocument/2006/relationships/image" Target="../media/image374.emf"/><Relationship Id="rId9" Type="http://schemas.openxmlformats.org/officeDocument/2006/relationships/image" Target="../media/image379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emf"/><Relationship Id="rId3" Type="http://schemas.openxmlformats.org/officeDocument/2006/relationships/image" Target="../media/image383.emf"/><Relationship Id="rId7" Type="http://schemas.openxmlformats.org/officeDocument/2006/relationships/image" Target="../media/image387.emf"/><Relationship Id="rId2" Type="http://schemas.openxmlformats.org/officeDocument/2006/relationships/image" Target="../media/image38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6.emf"/><Relationship Id="rId5" Type="http://schemas.openxmlformats.org/officeDocument/2006/relationships/image" Target="../media/image385.emf"/><Relationship Id="rId4" Type="http://schemas.openxmlformats.org/officeDocument/2006/relationships/image" Target="../media/image384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emf"/><Relationship Id="rId3" Type="http://schemas.openxmlformats.org/officeDocument/2006/relationships/image" Target="../media/image390.emf"/><Relationship Id="rId7" Type="http://schemas.openxmlformats.org/officeDocument/2006/relationships/image" Target="../media/image394.emf"/><Relationship Id="rId2" Type="http://schemas.openxmlformats.org/officeDocument/2006/relationships/image" Target="../media/image38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3.emf"/><Relationship Id="rId5" Type="http://schemas.openxmlformats.org/officeDocument/2006/relationships/image" Target="../media/image392.emf"/><Relationship Id="rId4" Type="http://schemas.openxmlformats.org/officeDocument/2006/relationships/image" Target="../media/image39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5.png"/><Relationship Id="rId2" Type="http://schemas.openxmlformats.org/officeDocument/2006/relationships/image" Target="../media/image39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image" Target="../media/image39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1.png"/><Relationship Id="rId4" Type="http://schemas.openxmlformats.org/officeDocument/2006/relationships/image" Target="../media/image40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987823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0"/>
            <a:ext cx="1296144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211960" y="548680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5400" b="1" i="1" dirty="0">
                <a:solidFill>
                  <a:schemeClr val="accent5">
                    <a:lumMod val="75000"/>
                  </a:schemeClr>
                </a:solidFill>
                <a:latin typeface="Blackadder ITC" pitchFamily="82" charset="0"/>
              </a:rPr>
              <a:t>Deret  Tak  Hingga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7824" y="2276872"/>
            <a:ext cx="262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2">
                    <a:lumMod val="25000"/>
                  </a:schemeClr>
                </a:solidFill>
              </a:rPr>
              <a:t>6.1 Barisan Tak Hingga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824" y="2636912"/>
            <a:ext cx="24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accent1">
                    <a:lumMod val="75000"/>
                  </a:schemeClr>
                </a:solidFill>
              </a:rPr>
              <a:t>6.2 Deret Tak Hingga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7824" y="2924944"/>
            <a:ext cx="227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accent4">
                    <a:lumMod val="75000"/>
                  </a:schemeClr>
                </a:solidFill>
              </a:rPr>
              <a:t>6.3 Uji Konvergensi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7824" y="3212976"/>
            <a:ext cx="454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accent5">
                    <a:lumMod val="75000"/>
                  </a:schemeClr>
                </a:solidFill>
              </a:rPr>
              <a:t>6.4 Deret Berganti Tanda, Deret Pangkat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7824" y="3573016"/>
            <a:ext cx="337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accent6">
                    <a:lumMod val="50000"/>
                  </a:schemeClr>
                </a:solidFill>
              </a:rPr>
              <a:t>6.5 Deret Taylor dan Maclurin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7823" y="4036422"/>
            <a:ext cx="498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2">
                    <a:lumMod val="10000"/>
                  </a:schemeClr>
                </a:solidFill>
              </a:rPr>
              <a:t>6.7 Diferensiasi dan Integrasi Deret Pangkat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41599" y="571480"/>
            <a:ext cx="911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konvergen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divergen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konvergen</a:t>
            </a:r>
            <a:r>
              <a:rPr lang="en-US" dirty="0"/>
              <a:t> </a:t>
            </a:r>
            <a:r>
              <a:rPr lang="en-US" dirty="0" err="1"/>
              <a:t>dptkan</a:t>
            </a:r>
            <a:r>
              <a:rPr lang="en-US" dirty="0"/>
              <a:t> </a:t>
            </a:r>
            <a:r>
              <a:rPr lang="en-US" dirty="0" err="1"/>
              <a:t>nilainya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5966" y="1069190"/>
            <a:ext cx="1191076" cy="78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0816" y="975224"/>
            <a:ext cx="1461234" cy="77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8255" y="1043210"/>
            <a:ext cx="1157287" cy="73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6880" y="986059"/>
            <a:ext cx="1566885" cy="84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15103" y="1024921"/>
            <a:ext cx="1362075" cy="72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-52833" y="1748822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penyelesaian</a:t>
            </a:r>
            <a:endParaRPr 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6" y="2155573"/>
            <a:ext cx="2495550" cy="95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27113" y="2305044"/>
            <a:ext cx="4143278" cy="73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8248" y="6219476"/>
            <a:ext cx="2838450" cy="45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356602" y="6006917"/>
            <a:ext cx="264890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6019" y="3123167"/>
            <a:ext cx="3948255" cy="8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196495" y="3325056"/>
            <a:ext cx="1809013" cy="61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5920" y="4152992"/>
            <a:ext cx="4143277" cy="8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334882" y="4116049"/>
            <a:ext cx="2393259" cy="89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799510" y="4236252"/>
            <a:ext cx="2393259" cy="72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315103" y="4980665"/>
            <a:ext cx="1537773" cy="89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-44823" y="5264331"/>
            <a:ext cx="3491880" cy="74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696898" y="5301805"/>
            <a:ext cx="1750203" cy="7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23020E6F-F945-4C06-82A9-DAEA013E565F}"/>
              </a:ext>
            </a:extLst>
          </p:cNvPr>
          <p:cNvSpPr txBox="1"/>
          <p:nvPr/>
        </p:nvSpPr>
        <p:spPr>
          <a:xfrm>
            <a:off x="12863" y="476672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rgbClr val="FF0000"/>
                </a:solidFill>
              </a:rPr>
              <a:t>Latihan soal dikumpulkan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EA13514D-1E34-4D37-B463-42124302894B}"/>
              </a:ext>
            </a:extLst>
          </p:cNvPr>
          <p:cNvSpPr txBox="1"/>
          <p:nvPr/>
        </p:nvSpPr>
        <p:spPr>
          <a:xfrm>
            <a:off x="107504" y="1340768"/>
            <a:ext cx="9036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Dikerjakan No. urut absen 1 s/d 5</a:t>
            </a:r>
          </a:p>
          <a:p>
            <a:r>
              <a:rPr lang="id-ID" dirty="0"/>
              <a:t>1,utk soal berikut, tulislah lima suku pertama barisan </a:t>
            </a:r>
            <a:r>
              <a:rPr lang="id-ID" dirty="0" err="1"/>
              <a:t>tsb</a:t>
            </a:r>
            <a:r>
              <a:rPr lang="id-ID" dirty="0"/>
              <a:t>, tentukan apakah barisan </a:t>
            </a:r>
            <a:r>
              <a:rPr lang="id-ID" dirty="0" err="1"/>
              <a:t>tsb</a:t>
            </a:r>
            <a:r>
              <a:rPr lang="id-ID" dirty="0"/>
              <a:t> konvergen, dan jika konvergen dapatkan nilainya ;</a:t>
            </a:r>
          </a:p>
          <a:p>
            <a:pPr marL="342900" indent="-342900">
              <a:buAutoNum type="alphaLcPeriod"/>
            </a:pPr>
            <a:r>
              <a:rPr lang="id-ID" dirty="0"/>
              <a:t>                                   b.                     </a:t>
            </a:r>
          </a:p>
          <a:p>
            <a:pPr marL="342900" indent="-342900">
              <a:buAutoNum type="alphaLcPeriod"/>
            </a:pPr>
            <a:endParaRPr lang="id-ID" dirty="0"/>
          </a:p>
          <a:p>
            <a:pPr marL="342900" indent="-342900">
              <a:buAutoNum type="alphaLcPeriod"/>
            </a:pPr>
            <a:endParaRPr lang="id-ID" dirty="0"/>
          </a:p>
          <a:p>
            <a:r>
              <a:rPr lang="id-ID" dirty="0"/>
              <a:t>2.Tentukan deret berikut konvergen, jika konvergen tentukan </a:t>
            </a:r>
            <a:r>
              <a:rPr lang="id-ID" dirty="0" err="1"/>
              <a:t>jumlahmya</a:t>
            </a:r>
            <a:endParaRPr lang="id-ID" dirty="0"/>
          </a:p>
          <a:p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06B5631-ED0A-4539-B47E-57E3FAA8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37" y="2255946"/>
            <a:ext cx="1079309" cy="77709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8719D953-FDDD-404B-AD4D-307050E6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255946"/>
            <a:ext cx="990972" cy="783957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C43396E5-1807-42B5-9193-630457FD8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71" y="3297586"/>
            <a:ext cx="3085492" cy="554985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62681ABC-B6AB-43A4-9327-DDC11D785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348" y="3429000"/>
            <a:ext cx="3236253" cy="577665"/>
          </a:xfrm>
          <a:prstGeom prst="rect">
            <a:avLst/>
          </a:prstGeom>
        </p:spPr>
      </p:pic>
      <p:sp>
        <p:nvSpPr>
          <p:cNvPr id="8" name="Persegi Panjang 7">
            <a:extLst>
              <a:ext uri="{FF2B5EF4-FFF2-40B4-BE49-F238E27FC236}">
                <a16:creationId xmlns:a16="http://schemas.microsoft.com/office/drawing/2014/main" id="{6AE92C5C-27F9-4567-AAEF-9DCF9B2195ED}"/>
              </a:ext>
            </a:extLst>
          </p:cNvPr>
          <p:cNvSpPr/>
          <p:nvPr/>
        </p:nvSpPr>
        <p:spPr>
          <a:xfrm>
            <a:off x="176440" y="3995678"/>
            <a:ext cx="88600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6 s/d 10</a:t>
            </a:r>
          </a:p>
          <a:p>
            <a:r>
              <a:rPr lang="id-ID" dirty="0"/>
              <a:t>3,utk soal berikut, tulislah lima suku pertama barisan </a:t>
            </a:r>
            <a:r>
              <a:rPr lang="id-ID" dirty="0" err="1"/>
              <a:t>tsb</a:t>
            </a:r>
            <a:r>
              <a:rPr lang="id-ID" dirty="0"/>
              <a:t>, tentukan apakah barisan </a:t>
            </a:r>
            <a:r>
              <a:rPr lang="id-ID" dirty="0" err="1"/>
              <a:t>tsb</a:t>
            </a:r>
            <a:r>
              <a:rPr lang="id-ID" dirty="0"/>
              <a:t> konvergen, dan jika konvergen dapatkan nilainya ;</a:t>
            </a:r>
          </a:p>
          <a:p>
            <a:r>
              <a:rPr lang="id-ID" dirty="0"/>
              <a:t> a.                                  b.                     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4.Tentukan deret berikut konvergen, jika konvergen tentukan </a:t>
            </a:r>
            <a:r>
              <a:rPr lang="id-ID" dirty="0" err="1"/>
              <a:t>jumlahmya</a:t>
            </a:r>
            <a:endParaRPr lang="id-ID" dirty="0"/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79D0A9B1-948D-4FDC-9819-9832FBBB7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56" y="4804563"/>
            <a:ext cx="1283840" cy="801347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F0B5C8EC-4170-45B3-A0A8-307220059E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9792" y="4821953"/>
            <a:ext cx="990972" cy="783957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56399D8E-8164-43DD-9681-9AE5D2099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290" y="5980654"/>
            <a:ext cx="2713012" cy="80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3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EA9F517C-87C6-4FF1-B9EE-476EF43FF019}"/>
              </a:ext>
            </a:extLst>
          </p:cNvPr>
          <p:cNvSpPr/>
          <p:nvPr/>
        </p:nvSpPr>
        <p:spPr>
          <a:xfrm>
            <a:off x="710" y="571973"/>
            <a:ext cx="91432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11 s/d 15</a:t>
            </a:r>
          </a:p>
          <a:p>
            <a:r>
              <a:rPr lang="id-ID" dirty="0"/>
              <a:t>5,utk soal berikut, tulislah lima suku pertama barisan </a:t>
            </a:r>
            <a:r>
              <a:rPr lang="id-ID" dirty="0" err="1"/>
              <a:t>tsb</a:t>
            </a:r>
            <a:r>
              <a:rPr lang="id-ID" dirty="0"/>
              <a:t>, tentukan apakah barisan </a:t>
            </a:r>
            <a:r>
              <a:rPr lang="id-ID" dirty="0" err="1"/>
              <a:t>tsb</a:t>
            </a:r>
            <a:r>
              <a:rPr lang="id-ID" dirty="0"/>
              <a:t> konvergen, dan jika konvergen dapatkan nilainya ;</a:t>
            </a:r>
          </a:p>
          <a:p>
            <a:r>
              <a:rPr lang="id-ID" dirty="0"/>
              <a:t> a.                                  b.                     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6.Tentukan deret berikut konvergen, jika konvergen tentukan </a:t>
            </a:r>
            <a:r>
              <a:rPr lang="id-ID" dirty="0" err="1"/>
              <a:t>jumlahmya</a:t>
            </a:r>
            <a:endParaRPr lang="id-ID" dirty="0"/>
          </a:p>
          <a:p>
            <a:r>
              <a:rPr lang="id-ID" dirty="0"/>
              <a:t>      a.                                   b.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6CA107E4-E7C6-4FD2-8A23-C9C9025D5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66780"/>
            <a:ext cx="1523933" cy="734679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6885F6C9-FA18-488E-8384-E0F09F97E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666779"/>
            <a:ext cx="1183974" cy="734679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17FDEC2B-D376-4150-BE90-88AC7D623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34" y="1418890"/>
            <a:ext cx="1183973" cy="726728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47F6026E-DE05-47CC-A0C3-C2E45B17F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396" y="1464285"/>
            <a:ext cx="1674643" cy="734679"/>
          </a:xfrm>
          <a:prstGeom prst="rect">
            <a:avLst/>
          </a:prstGeom>
        </p:spPr>
      </p:pic>
      <p:sp>
        <p:nvSpPr>
          <p:cNvPr id="7" name="Persegi Panjang 6">
            <a:extLst>
              <a:ext uri="{FF2B5EF4-FFF2-40B4-BE49-F238E27FC236}">
                <a16:creationId xmlns:a16="http://schemas.microsoft.com/office/drawing/2014/main" id="{33C486D1-3CBA-49E8-9AC2-7D7E4DF3F176}"/>
              </a:ext>
            </a:extLst>
          </p:cNvPr>
          <p:cNvSpPr/>
          <p:nvPr/>
        </p:nvSpPr>
        <p:spPr>
          <a:xfrm>
            <a:off x="32433" y="3456542"/>
            <a:ext cx="9143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16 s/d 20</a:t>
            </a:r>
          </a:p>
          <a:p>
            <a:r>
              <a:rPr lang="id-ID" dirty="0"/>
              <a:t>7,utk soal berikut, nyatakan dalam bentuk { } tentukan apakah barisan </a:t>
            </a:r>
            <a:r>
              <a:rPr lang="id-ID" dirty="0" err="1"/>
              <a:t>tsb</a:t>
            </a:r>
            <a:r>
              <a:rPr lang="id-ID" dirty="0"/>
              <a:t> konvergen, dan jika konvergen dapatkan nilainya ;</a:t>
            </a:r>
          </a:p>
          <a:p>
            <a:r>
              <a:rPr lang="id-ID" dirty="0"/>
              <a:t> a.                                                                                 b.                     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8.Tentukan deret berikut konvergen, jika konvergen tentukan </a:t>
            </a:r>
            <a:r>
              <a:rPr lang="id-ID" dirty="0" err="1"/>
              <a:t>jumlahmya</a:t>
            </a:r>
            <a:endParaRPr lang="id-ID" dirty="0"/>
          </a:p>
          <a:p>
            <a:r>
              <a:rPr lang="id-ID" dirty="0"/>
              <a:t>      a.                                   b.</a:t>
            </a: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49E5173C-9D76-49B5-8C85-595754D6C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4318636"/>
            <a:ext cx="2627075" cy="687829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37BA32C1-2C0F-4817-B6A5-BE6D187C5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80" y="4266789"/>
            <a:ext cx="2299692" cy="687829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09995C45-9D47-4F13-A45B-A9978A02E0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201" y="5496266"/>
            <a:ext cx="1351012" cy="1000936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D299BFB5-90A8-41E5-9C41-37512CBDD2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5816" y="5607477"/>
            <a:ext cx="1409633" cy="9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8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88EA9BFE-8D98-4FA1-813C-C51B61316B66}"/>
              </a:ext>
            </a:extLst>
          </p:cNvPr>
          <p:cNvSpPr/>
          <p:nvPr/>
        </p:nvSpPr>
        <p:spPr>
          <a:xfrm>
            <a:off x="125760" y="683351"/>
            <a:ext cx="8892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21 s/d 25</a:t>
            </a:r>
          </a:p>
          <a:p>
            <a:r>
              <a:rPr lang="id-ID" dirty="0"/>
              <a:t>9,utk soal berikut, nyatakan dalam bentuk { } tentukan apakah barisan </a:t>
            </a:r>
            <a:r>
              <a:rPr lang="id-ID" dirty="0" err="1"/>
              <a:t>tsb</a:t>
            </a:r>
            <a:r>
              <a:rPr lang="id-ID" dirty="0"/>
              <a:t> konvergen, dan jika konvergen dapatkan nilainya ;</a:t>
            </a:r>
          </a:p>
          <a:p>
            <a:r>
              <a:rPr lang="id-ID" dirty="0"/>
              <a:t> a.                                                                                 b.                     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10.Tentukan deret berikut konvergen, jika konvergen tentukan </a:t>
            </a:r>
            <a:r>
              <a:rPr lang="id-ID" dirty="0" err="1"/>
              <a:t>jumlahmya</a:t>
            </a:r>
            <a:endParaRPr lang="id-ID" dirty="0"/>
          </a:p>
          <a:p>
            <a:r>
              <a:rPr lang="id-ID" dirty="0"/>
              <a:t>      a.                                   b.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DDDE3EED-9C07-432A-A2D4-DBCCBC1D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56319"/>
            <a:ext cx="1239653" cy="115740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D5CC3B66-087E-4B08-B36F-565868DB9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683947"/>
            <a:ext cx="1658314" cy="96990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56880A38-20C7-47D4-89D3-BA22D0D0C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61" y="1686465"/>
            <a:ext cx="4009933" cy="615350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8F8DBE1C-DC99-4345-BB01-AB3C64520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1556137"/>
            <a:ext cx="3646952" cy="562751"/>
          </a:xfrm>
          <a:prstGeom prst="rect">
            <a:avLst/>
          </a:prstGeom>
        </p:spPr>
      </p:pic>
      <p:sp>
        <p:nvSpPr>
          <p:cNvPr id="7" name="Persegi Panjang 6">
            <a:extLst>
              <a:ext uri="{FF2B5EF4-FFF2-40B4-BE49-F238E27FC236}">
                <a16:creationId xmlns:a16="http://schemas.microsoft.com/office/drawing/2014/main" id="{DF7853F6-F8E6-41FE-AE75-31C232E6E8B2}"/>
              </a:ext>
            </a:extLst>
          </p:cNvPr>
          <p:cNvSpPr/>
          <p:nvPr/>
        </p:nvSpPr>
        <p:spPr>
          <a:xfrm>
            <a:off x="104766" y="3694843"/>
            <a:ext cx="90392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26 s/d 30</a:t>
            </a:r>
          </a:p>
          <a:p>
            <a:r>
              <a:rPr lang="id-ID" dirty="0"/>
              <a:t>11,Gunakan                         </a:t>
            </a:r>
            <a:r>
              <a:rPr lang="id-ID" dirty="0" err="1"/>
              <a:t>utk</a:t>
            </a:r>
            <a:r>
              <a:rPr lang="id-ID" dirty="0"/>
              <a:t> menunjukkan barisan </a:t>
            </a:r>
            <a:r>
              <a:rPr lang="id-ID" dirty="0" err="1"/>
              <a:t>tsb</a:t>
            </a:r>
            <a:r>
              <a:rPr lang="id-ID" dirty="0"/>
              <a:t> monoton sempurna, dan klasifikasikan barisan  </a:t>
            </a:r>
            <a:r>
              <a:rPr lang="id-ID" dirty="0" err="1"/>
              <a:t>aik</a:t>
            </a:r>
            <a:r>
              <a:rPr lang="id-ID" dirty="0"/>
              <a:t> atau turun</a:t>
            </a:r>
          </a:p>
          <a:p>
            <a:r>
              <a:rPr lang="id-ID" dirty="0"/>
              <a:t> a.                                                                                 b.                     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12.Nyatakan desimal berulang berikut sebagai suatu pecahan</a:t>
            </a:r>
          </a:p>
          <a:p>
            <a:r>
              <a:rPr lang="id-ID" dirty="0"/>
              <a:t>  a.  0,4444. . . . . . . . . .                                         b. 5,3737373737. . . . . . . . .</a:t>
            </a: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DDC548C7-3848-4428-A700-0EFECCAEF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410" y="3989821"/>
            <a:ext cx="925658" cy="356814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B6A80A96-F120-4424-85C2-36D8B7A27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661" y="4634757"/>
            <a:ext cx="1134988" cy="774319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46BD68A8-F844-4B35-BDEE-09B745947A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4088" y="4439169"/>
            <a:ext cx="1399998" cy="9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CE571BD1-AB3E-459A-B1C9-2054D1F426EC}"/>
              </a:ext>
            </a:extLst>
          </p:cNvPr>
          <p:cNvSpPr/>
          <p:nvPr/>
        </p:nvSpPr>
        <p:spPr>
          <a:xfrm>
            <a:off x="179512" y="692696"/>
            <a:ext cx="90730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31 s/d 35</a:t>
            </a:r>
          </a:p>
          <a:p>
            <a:r>
              <a:rPr lang="id-ID" dirty="0"/>
              <a:t>13,Gunakan                         </a:t>
            </a:r>
            <a:r>
              <a:rPr lang="id-ID" dirty="0" err="1"/>
              <a:t>utk</a:t>
            </a:r>
            <a:r>
              <a:rPr lang="id-ID" dirty="0"/>
              <a:t> menunjukkan barisan </a:t>
            </a:r>
            <a:r>
              <a:rPr lang="id-ID" dirty="0" err="1"/>
              <a:t>tsb</a:t>
            </a:r>
            <a:r>
              <a:rPr lang="id-ID" dirty="0"/>
              <a:t> monoton sempurna, dan klasifikasikan barisan  naik atau turun</a:t>
            </a:r>
          </a:p>
          <a:p>
            <a:r>
              <a:rPr lang="id-ID" dirty="0"/>
              <a:t> a.                                                                                 b.                     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14.Tunjukkan bahwa :</a:t>
            </a:r>
          </a:p>
          <a:p>
            <a:r>
              <a:rPr lang="id-ID" dirty="0"/>
              <a:t>  a.                                                                           b. 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CFF30947-2729-4B3E-A407-138323E6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018287"/>
            <a:ext cx="1030323" cy="279704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EF2C8309-704F-40E8-83A9-32DB8FB8B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75" y="1608333"/>
            <a:ext cx="1151316" cy="802641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FD4527C4-FF9B-478E-9132-309531B90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032" y="1565848"/>
            <a:ext cx="1406691" cy="541268"/>
          </a:xfrm>
          <a:prstGeom prst="rect">
            <a:avLst/>
          </a:prstGeom>
        </p:spPr>
      </p:pic>
      <p:sp>
        <p:nvSpPr>
          <p:cNvPr id="8" name="Persegi Panjang 7">
            <a:extLst>
              <a:ext uri="{FF2B5EF4-FFF2-40B4-BE49-F238E27FC236}">
                <a16:creationId xmlns:a16="http://schemas.microsoft.com/office/drawing/2014/main" id="{7D100110-B1B7-4821-9D90-AA650D6DEB7A}"/>
              </a:ext>
            </a:extLst>
          </p:cNvPr>
          <p:cNvSpPr/>
          <p:nvPr/>
        </p:nvSpPr>
        <p:spPr>
          <a:xfrm>
            <a:off x="167607" y="3530990"/>
            <a:ext cx="8999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36 s/d 40</a:t>
            </a:r>
          </a:p>
          <a:p>
            <a:r>
              <a:rPr lang="id-ID" dirty="0"/>
              <a:t>15,Gunakan                  </a:t>
            </a:r>
            <a:r>
              <a:rPr lang="id-ID" dirty="0" err="1"/>
              <a:t>utk</a:t>
            </a:r>
            <a:r>
              <a:rPr lang="id-ID" dirty="0"/>
              <a:t> menunjukkan barisan </a:t>
            </a:r>
            <a:r>
              <a:rPr lang="id-ID" dirty="0" err="1"/>
              <a:t>tsb</a:t>
            </a:r>
            <a:r>
              <a:rPr lang="id-ID" dirty="0"/>
              <a:t> monoton sempurna, dan klasifikasikan barisan  naik atau turun</a:t>
            </a:r>
          </a:p>
          <a:p>
            <a:r>
              <a:rPr lang="id-ID" dirty="0"/>
              <a:t> a.                                                                         b.                     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16.Tunjukkan bahwa :</a:t>
            </a:r>
          </a:p>
          <a:p>
            <a:r>
              <a:rPr lang="id-ID" dirty="0"/>
              <a:t>  a.                                                                           b. </a:t>
            </a: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8EFC5FCC-FEA3-4031-9863-B4E35B67E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026" y="3780460"/>
            <a:ext cx="732656" cy="386338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757ACC43-A213-4225-8CD2-529AE7492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900" y="4416268"/>
            <a:ext cx="1173932" cy="802641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D7065FD6-39BA-4874-99B5-78242C50A4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5895" y="4381100"/>
            <a:ext cx="1190261" cy="618143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057742FF-DA67-4FF2-8946-B52BCAE600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526" y="2705083"/>
            <a:ext cx="1800200" cy="871373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33E60C27-AAC5-4AEB-91D5-FD697B001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7454" y="2637086"/>
            <a:ext cx="1612269" cy="774319"/>
          </a:xfrm>
          <a:prstGeom prst="rect">
            <a:avLst/>
          </a:prstGeom>
        </p:spPr>
      </p:pic>
      <p:pic>
        <p:nvPicPr>
          <p:cNvPr id="14" name="Gambar 13">
            <a:extLst>
              <a:ext uri="{FF2B5EF4-FFF2-40B4-BE49-F238E27FC236}">
                <a16:creationId xmlns:a16="http://schemas.microsoft.com/office/drawing/2014/main" id="{921099A0-AFB4-43AF-8EDA-C75D211A7B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983" y="5598515"/>
            <a:ext cx="3008905" cy="601959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3DEB4A61-1A01-48F5-ADAE-ABF9058FA1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82210" y="5566860"/>
            <a:ext cx="2721294" cy="6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0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8B05196A-93E4-45F1-9CF9-2C10DCFE4571}"/>
              </a:ext>
            </a:extLst>
          </p:cNvPr>
          <p:cNvSpPr/>
          <p:nvPr/>
        </p:nvSpPr>
        <p:spPr>
          <a:xfrm>
            <a:off x="323528" y="836574"/>
            <a:ext cx="8820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41 s/d 45</a:t>
            </a:r>
          </a:p>
          <a:p>
            <a:r>
              <a:rPr lang="id-ID" dirty="0"/>
              <a:t>17,Gunakan                  </a:t>
            </a:r>
            <a:r>
              <a:rPr lang="id-ID" dirty="0" err="1"/>
              <a:t>utk</a:t>
            </a:r>
            <a:r>
              <a:rPr lang="id-ID" dirty="0"/>
              <a:t> menunjukkan barisan </a:t>
            </a:r>
            <a:r>
              <a:rPr lang="id-ID" dirty="0" err="1"/>
              <a:t>tsb</a:t>
            </a:r>
            <a:r>
              <a:rPr lang="id-ID" dirty="0"/>
              <a:t> monoton sempurna, dan klasifikasikan barisan  naik atau turun</a:t>
            </a:r>
          </a:p>
          <a:p>
            <a:r>
              <a:rPr lang="id-ID" dirty="0"/>
              <a:t> a.                                                                         b.                     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18.Gunakan deret Geometri untuk menunjukkan :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7FCFF45D-CA86-4DEF-BED6-5A6A59796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1206996" cy="76340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83E26E73-511D-425F-BC34-68E557D7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13071"/>
            <a:ext cx="860344" cy="36809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A8FEB373-3AA5-4F0B-A6C7-DCFBECEC2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316" y="1688670"/>
            <a:ext cx="1037017" cy="775540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920558A4-4FE1-4E99-AE2A-10EA1B6C1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63" y="2935008"/>
            <a:ext cx="3823625" cy="626257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F484581A-AC21-4545-91EA-BBB9A022B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2935008"/>
            <a:ext cx="3823625" cy="6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7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643" y="256376"/>
            <a:ext cx="2685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6600CC"/>
                </a:solidFill>
              </a:rPr>
              <a:t>6.3   Uji  Konvergensi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930" y="682501"/>
            <a:ext cx="8658139" cy="369331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6.3.1</a:t>
            </a:r>
          </a:p>
          <a:p>
            <a:pPr marL="342900" indent="-342900">
              <a:buAutoNum type="alphaLcParenBoth"/>
            </a:pPr>
            <a:r>
              <a:rPr lang="id-ID" dirty="0"/>
              <a:t>Jika kedua deret konvergen , maka penjumlahan dan pengurangan kedua deret tsb</a:t>
            </a:r>
          </a:p>
          <a:p>
            <a:pPr marL="342900" indent="-342900"/>
            <a:r>
              <a:rPr lang="id-ID" dirty="0"/>
              <a:t>      konvergen</a:t>
            </a:r>
          </a:p>
          <a:p>
            <a:pPr marL="342900" indent="-342900"/>
            <a:endParaRPr lang="id-ID" dirty="0"/>
          </a:p>
          <a:p>
            <a:pPr marL="342900" indent="-342900"/>
            <a:endParaRPr lang="id-ID" dirty="0"/>
          </a:p>
          <a:p>
            <a:pPr marL="342900" indent="-342900"/>
            <a:r>
              <a:rPr lang="id-ID" dirty="0"/>
              <a:t> (b) jika c adl konstanta tidak nol, maka kedua deret tsb konvergen atau keduanya</a:t>
            </a:r>
          </a:p>
          <a:p>
            <a:pPr marL="342900" indent="-342900"/>
            <a:r>
              <a:rPr lang="id-ID" dirty="0"/>
              <a:t>      divergen , deretnya sbb</a:t>
            </a:r>
          </a:p>
          <a:p>
            <a:pPr marL="342900" indent="-342900"/>
            <a:endParaRPr lang="id-ID" dirty="0"/>
          </a:p>
          <a:p>
            <a:pPr marL="342900" indent="-342900"/>
            <a:r>
              <a:rPr lang="id-ID" dirty="0"/>
              <a:t>(c) Konvergensi atau divergensi tdk dipengaruhi penghapusan sejumlah suku </a:t>
            </a:r>
          </a:p>
          <a:p>
            <a:pPr marL="342900" indent="-342900"/>
            <a:r>
              <a:rPr lang="id-ID" dirty="0"/>
              <a:t>      berhingga dr deret ; jumlahnya, utk sebarang bil.positif K, deret</a:t>
            </a:r>
          </a:p>
          <a:p>
            <a:pPr marL="342900" indent="-342900"/>
            <a:endParaRPr lang="id-ID" dirty="0"/>
          </a:p>
          <a:p>
            <a:pPr marL="342900" indent="-342900"/>
            <a:endParaRPr lang="id-ID" dirty="0"/>
          </a:p>
          <a:p>
            <a:pPr marL="342900" indent="-342900"/>
            <a:r>
              <a:rPr lang="id-ID" dirty="0"/>
              <a:t>       keduanya divergen atau keduanya konvergen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2748" y="1301592"/>
            <a:ext cx="2362200" cy="73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8220" y="1301591"/>
            <a:ext cx="2714625" cy="73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4676" y="2335703"/>
            <a:ext cx="1725356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0405" y="3502064"/>
            <a:ext cx="240245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4" y="3496793"/>
            <a:ext cx="27146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-103514" y="4583113"/>
            <a:ext cx="408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6.3.1 </a:t>
            </a:r>
            <a:r>
              <a:rPr lang="id-ID" dirty="0"/>
              <a:t>dapatkan jumlah deret 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67944" y="4434972"/>
            <a:ext cx="1440160" cy="8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682876" y="4679242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99" y="4994911"/>
            <a:ext cx="2314575" cy="8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59551" y="5075541"/>
            <a:ext cx="1296144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5933551"/>
            <a:ext cx="2762250" cy="71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04890" y="6029022"/>
            <a:ext cx="1286594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34036" y="5351996"/>
            <a:ext cx="1706116" cy="73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01146" y="5282918"/>
            <a:ext cx="2005186" cy="8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40151" y="6021288"/>
            <a:ext cx="1706115" cy="73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0255" y="5936499"/>
            <a:ext cx="1050695" cy="8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483" y="201802"/>
            <a:ext cx="1989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UJI  INTEGRAL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483" y="971146"/>
            <a:ext cx="309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Dua ekspresi                     dan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017" y="890316"/>
            <a:ext cx="696466" cy="72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8608" y="760148"/>
            <a:ext cx="962025" cy="85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600" y="90875"/>
            <a:ext cx="1989327" cy="17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76927" y="90876"/>
            <a:ext cx="2367073" cy="180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41412" y="1691993"/>
            <a:ext cx="8583760" cy="175432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6.3.3 </a:t>
            </a:r>
            <a:r>
              <a:rPr lang="id-ID" sz="1600" b="1" dirty="0">
                <a:solidFill>
                  <a:srgbClr val="0070C0"/>
                </a:solidFill>
              </a:rPr>
              <a:t>(UJI INTEGRAL)</a:t>
            </a:r>
            <a:endParaRPr lang="id-ID" b="1" dirty="0">
              <a:solidFill>
                <a:srgbClr val="0070C0"/>
              </a:solidFill>
            </a:endParaRPr>
          </a:p>
          <a:p>
            <a:r>
              <a:rPr lang="id-ID" dirty="0"/>
              <a:t>Misalkan suatu deret dg suku suku positif dan f(x) fungsi yg dihasilkan, jika k diganti</a:t>
            </a:r>
          </a:p>
          <a:p>
            <a:r>
              <a:rPr lang="id-ID" dirty="0"/>
              <a:t>dg x dlm rumus uk. Jika f adl deret turun dan kontinu pd interval [a, +∞), maka 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Keduanya divergen atau keduanya konvergen. 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0768" y="2611017"/>
            <a:ext cx="2181225" cy="8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47445" y="3535912"/>
            <a:ext cx="837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6.3.3 </a:t>
            </a:r>
            <a:r>
              <a:rPr lang="id-ID" dirty="0"/>
              <a:t>Gunakan uji integral utk menentukan konvergensinya dr deret sbb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6692" y="3893207"/>
            <a:ext cx="2119235" cy="80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974271" y="3776486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2447" y="4666704"/>
            <a:ext cx="1276350" cy="70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01111" y="4625043"/>
            <a:ext cx="1775929" cy="83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02656" y="4844953"/>
            <a:ext cx="2664296" cy="56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474007" y="4499828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i="1" dirty="0">
                <a:solidFill>
                  <a:srgbClr val="6600CC"/>
                </a:solidFill>
              </a:rPr>
              <a:t>Jadi integral tsb divergen akibatnya </a:t>
            </a:r>
          </a:p>
          <a:p>
            <a:r>
              <a:rPr lang="id-ID" sz="1600" b="1" i="1" dirty="0">
                <a:solidFill>
                  <a:srgbClr val="6600CC"/>
                </a:solidFill>
              </a:rPr>
              <a:t>Deret juga divergen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869160"/>
            <a:ext cx="482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(a)</a:t>
            </a:r>
          </a:p>
          <a:p>
            <a:endParaRPr lang="id-ID" dirty="0"/>
          </a:p>
          <a:p>
            <a:r>
              <a:rPr lang="id-ID" dirty="0"/>
              <a:t>(b)</a:t>
            </a:r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2868" y="5436468"/>
            <a:ext cx="1095375" cy="88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30735" y="5473036"/>
            <a:ext cx="1276350" cy="78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62697" y="5545083"/>
            <a:ext cx="1486422" cy="70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76310" y="5470317"/>
            <a:ext cx="1543050" cy="85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05951" y="6363489"/>
            <a:ext cx="5761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6600CC"/>
                </a:solidFill>
              </a:rPr>
              <a:t>Integral tsb konvergen akibatnya deret konvergen  dg a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10" grpId="0"/>
      <p:bldP spid="12" grpId="0"/>
      <p:bldP spid="16" grpId="0"/>
      <p:bldP spid="17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0638" y="317192"/>
            <a:ext cx="251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UJI  PERBANDINGAN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686524"/>
            <a:ext cx="7940379" cy="3416320"/>
          </a:xfrm>
          <a:prstGeom prst="rect">
            <a:avLst/>
          </a:prstGeom>
          <a:noFill/>
          <a:ln>
            <a:solidFill>
              <a:srgbClr val="6600CC"/>
            </a:solidFill>
          </a:ln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6.3.5 </a:t>
            </a:r>
            <a:r>
              <a:rPr lang="id-ID" sz="1600" b="1" dirty="0">
                <a:solidFill>
                  <a:schemeClr val="accent2">
                    <a:lumMod val="50000"/>
                  </a:schemeClr>
                </a:solidFill>
              </a:rPr>
              <a:t>(UJI PERBANDINGAN)</a:t>
            </a:r>
            <a:endParaRPr lang="id-ID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d-ID" dirty="0"/>
              <a:t>Diberikan ∑ak dan ∑bk adl deret deret dg suku suku  non negattif  dan</a:t>
            </a:r>
          </a:p>
          <a:p>
            <a:r>
              <a:rPr lang="id-ID" dirty="0"/>
              <a:t>           a₁≤ b₁, a₂≤ b₂, a₃ ≤ b₃, . . . . , ak ≤ bk, . . . . . .  </a:t>
            </a:r>
          </a:p>
          <a:p>
            <a:endParaRPr lang="id-ID" dirty="0"/>
          </a:p>
          <a:p>
            <a:pPr marL="342900" indent="-342900">
              <a:buAutoNum type="alphaLcParenBoth"/>
            </a:pPr>
            <a:r>
              <a:rPr lang="id-ID" dirty="0"/>
              <a:t>Jika deret elemen elemen yg bersesuaian lebih besar ∑ bk konvergen maka</a:t>
            </a:r>
          </a:p>
          <a:p>
            <a:pPr marL="342900" indent="-342900"/>
            <a:r>
              <a:rPr lang="id-ID" dirty="0"/>
              <a:t>       deret dg elemen elemen yg bersesuaian yg lebih kecil, ∑ak juga konvergen</a:t>
            </a:r>
          </a:p>
          <a:p>
            <a:pPr marL="342900" indent="-342900"/>
            <a:endParaRPr lang="id-ID" dirty="0"/>
          </a:p>
          <a:p>
            <a:pPr marL="342900" indent="-342900"/>
            <a:r>
              <a:rPr lang="id-ID" dirty="0"/>
              <a:t>(b) jika deret elemen elemen yg bersesuaian lebih kecil ∑ ak divergen maka</a:t>
            </a:r>
          </a:p>
          <a:p>
            <a:pPr marL="342900" indent="-342900"/>
            <a:r>
              <a:rPr lang="id-ID" dirty="0"/>
              <a:t>       deret dg elemen elemen yg bersesuaian yg lebih besar, ∑bk juga divergen</a:t>
            </a:r>
          </a:p>
          <a:p>
            <a:pPr marL="342900" indent="-342900"/>
            <a:endParaRPr lang="id-ID" dirty="0"/>
          </a:p>
          <a:p>
            <a:pPr marL="342900" indent="-342900"/>
            <a:endParaRPr lang="id-ID" dirty="0"/>
          </a:p>
          <a:p>
            <a:pPr marL="342900" indent="-342900"/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-64987" y="3733512"/>
            <a:ext cx="775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6.3.6   </a:t>
            </a:r>
            <a:r>
              <a:rPr lang="id-ID" dirty="0"/>
              <a:t>Uji perbandingan sangat mudah diterapkan utk deret deret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2209" y="4132349"/>
            <a:ext cx="3168352" cy="923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4224682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50" y="5314094"/>
            <a:ext cx="3775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id-ID" dirty="0"/>
              <a:t>                            utk k = 1,2,3, . . . </a:t>
            </a:r>
          </a:p>
          <a:p>
            <a:pPr marL="342900" indent="-342900"/>
            <a:r>
              <a:rPr lang="id-ID" dirty="0"/>
              <a:t>( deret-p dg p = ½ adl divergen)</a:t>
            </a:r>
          </a:p>
          <a:p>
            <a:pPr marL="342900" indent="-342900"/>
            <a:r>
              <a:rPr lang="id-ID" dirty="0"/>
              <a:t>Jadi deret tsb divergen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610" y="4967957"/>
            <a:ext cx="1200150" cy="69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9636" y="4998785"/>
            <a:ext cx="1283525" cy="63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995936" y="5314991"/>
            <a:ext cx="4769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 startAt="2"/>
            </a:pPr>
            <a:r>
              <a:rPr lang="id-ID" dirty="0"/>
              <a:t>                               , utk k = 1,2,3,. . .</a:t>
            </a:r>
          </a:p>
          <a:p>
            <a:pPr marL="342900" indent="-342900"/>
            <a:r>
              <a:rPr lang="id-ID" dirty="0"/>
              <a:t>    (deret-p dg p= 2 adl konvergen), maka deret</a:t>
            </a:r>
          </a:p>
          <a:p>
            <a:pPr marL="342900" indent="-342900"/>
            <a:r>
              <a:rPr lang="id-ID" dirty="0"/>
              <a:t>     tsb konvergen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/>
      <p:bldP spid="7" grpId="0" build="allAtOnce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9" y="202870"/>
            <a:ext cx="147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DERET </a:t>
            </a:r>
            <a:r>
              <a:rPr lang="id-ID" sz="2000" b="1" i="1" dirty="0">
                <a:solidFill>
                  <a:srgbClr val="0070C0"/>
                </a:solidFill>
              </a:rPr>
              <a:t>-p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6690" y="729667"/>
            <a:ext cx="8306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Bentuk deret yg di sebut </a:t>
            </a:r>
            <a:r>
              <a:rPr lang="id-ID" b="1" dirty="0"/>
              <a:t>deret </a:t>
            </a:r>
            <a:r>
              <a:rPr lang="id-ID" b="1" i="1" dirty="0"/>
              <a:t>–p </a:t>
            </a:r>
            <a:r>
              <a:rPr lang="id-ID" dirty="0"/>
              <a:t>atau </a:t>
            </a:r>
            <a:r>
              <a:rPr lang="id-ID" b="1" dirty="0">
                <a:solidFill>
                  <a:srgbClr val="0070C0"/>
                </a:solidFill>
              </a:rPr>
              <a:t>deret hypermonic  </a:t>
            </a:r>
            <a:r>
              <a:rPr lang="id-ID" dirty="0"/>
              <a:t>sbb</a:t>
            </a:r>
          </a:p>
          <a:p>
            <a:endParaRPr lang="id-ID" dirty="0"/>
          </a:p>
          <a:p>
            <a:r>
              <a:rPr lang="id-ID" dirty="0"/>
              <a:t>                                                                              dg p &gt; 0, contoh contoh deret –p  adl: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196" y="1039771"/>
            <a:ext cx="3569965" cy="85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117" y="1873585"/>
            <a:ext cx="4219575" cy="7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2501" y="1975527"/>
            <a:ext cx="4572000" cy="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86236" y="3783952"/>
            <a:ext cx="6190477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TEOREME 6.3.4 </a:t>
            </a:r>
            <a:r>
              <a:rPr lang="id-ID" sz="1400" b="1" dirty="0">
                <a:solidFill>
                  <a:srgbClr val="7030A0"/>
                </a:solidFill>
              </a:rPr>
              <a:t>(KONVERGENSI DERET –p)</a:t>
            </a:r>
            <a:endParaRPr lang="id-ID" b="1" dirty="0">
              <a:solidFill>
                <a:srgbClr val="7030A0"/>
              </a:solidFill>
            </a:endParaRP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Konvergen jika p &gt; 1 dan divergen jika 0 &lt; p  ≤ 1                       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408480" y="4129000"/>
            <a:ext cx="32385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5281930"/>
            <a:ext cx="240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6.3.5 </a:t>
            </a:r>
            <a:r>
              <a:rPr lang="id-ID" dirty="0"/>
              <a:t>Deret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72987" y="5136650"/>
            <a:ext cx="3286958" cy="68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6115987"/>
            <a:ext cx="652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Divergen karena deret tersebut adalah deret-p dengan p = 1/3 &lt; 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636911"/>
            <a:ext cx="4552501" cy="90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21" y="251346"/>
            <a:ext cx="2898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6.1 Barisan Tak Hingga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808" y="739154"/>
            <a:ext cx="797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Bentuk dari </a:t>
            </a:r>
            <a:r>
              <a:rPr lang="id-ID" b="1" dirty="0">
                <a:solidFill>
                  <a:srgbClr val="0070C0"/>
                </a:solidFill>
              </a:rPr>
              <a:t>barisan tak hingga </a:t>
            </a:r>
            <a:r>
              <a:rPr lang="id-ID" dirty="0"/>
              <a:t>sbb :   a₁, a₂, a₃, a₄, . . . . . . . . . . . Dpt ditulis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8718" y="1029159"/>
            <a:ext cx="9221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Sebagai contoh        2, 4, 6, 8,   . . . . . . . . . ., 2n, ... . . . .</a:t>
            </a:r>
          </a:p>
          <a:p>
            <a:r>
              <a:rPr lang="id-ID" dirty="0"/>
              <a:t>Suku ke n dpt di tulis sbg rumus f(n) = 2n,    n = 1,2,3, . . . . .  atau f(1), f(2), f(3),. . . ,f(n),. . . 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8626" y="560991"/>
            <a:ext cx="8640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5044" y="1576654"/>
            <a:ext cx="5615427" cy="262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879" y="1732299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6.6.1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789040"/>
            <a:ext cx="291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KONVERGENSI BARISAN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238166"/>
            <a:ext cx="7992888" cy="205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72311" y="6298704"/>
            <a:ext cx="11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chemeClr val="bg2">
                    <a:lumMod val="10000"/>
                  </a:schemeClr>
                </a:solidFill>
              </a:rPr>
              <a:t>Bertambah </a:t>
            </a:r>
          </a:p>
          <a:p>
            <a:r>
              <a:rPr lang="id-ID" sz="1400" b="1" dirty="0">
                <a:solidFill>
                  <a:schemeClr val="bg2">
                    <a:lumMod val="10000"/>
                  </a:schemeClr>
                </a:solidFill>
              </a:rPr>
              <a:t>tanpa batas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7774" y="6298704"/>
            <a:ext cx="1369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chemeClr val="tx2">
                    <a:lumMod val="50000"/>
                  </a:schemeClr>
                </a:solidFill>
              </a:rPr>
              <a:t>   Berosilasi </a:t>
            </a:r>
          </a:p>
          <a:p>
            <a:r>
              <a:rPr lang="id-ID" sz="1400" b="1" dirty="0">
                <a:solidFill>
                  <a:schemeClr val="tx2">
                    <a:lumMod val="50000"/>
                  </a:schemeClr>
                </a:solidFill>
              </a:rPr>
              <a:t>antara -1 dan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6505" y="6280227"/>
            <a:ext cx="1215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chemeClr val="accent1">
                    <a:lumMod val="50000"/>
                  </a:schemeClr>
                </a:solidFill>
              </a:rPr>
              <a:t>Bertambah </a:t>
            </a:r>
          </a:p>
          <a:p>
            <a:r>
              <a:rPr lang="id-ID" sz="1400" b="1" dirty="0">
                <a:solidFill>
                  <a:schemeClr val="accent1">
                    <a:lumMod val="50000"/>
                  </a:schemeClr>
                </a:solidFill>
              </a:rPr>
              <a:t>menuju ke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64409" y="6243251"/>
            <a:ext cx="2397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chemeClr val="accent1">
                    <a:lumMod val="50000"/>
                  </a:schemeClr>
                </a:solidFill>
              </a:rPr>
              <a:t>Bertambah  menuju ke 1,</a:t>
            </a:r>
          </a:p>
          <a:p>
            <a:r>
              <a:rPr lang="id-ID" sz="1400" b="1" dirty="0">
                <a:solidFill>
                  <a:schemeClr val="accent1">
                    <a:lumMod val="50000"/>
                  </a:schemeClr>
                </a:solidFill>
              </a:rPr>
              <a:t> juga mrpkan suatu osilasi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64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UJI   RASIO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905" y="830639"/>
            <a:ext cx="7187480" cy="2585323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6.3.6 </a:t>
            </a:r>
            <a:r>
              <a:rPr lang="id-ID" sz="1600" b="1" dirty="0">
                <a:solidFill>
                  <a:schemeClr val="accent3">
                    <a:lumMod val="50000"/>
                  </a:schemeClr>
                </a:solidFill>
              </a:rPr>
              <a:t>(UJI RASIO) </a:t>
            </a:r>
            <a:endParaRPr lang="id-ID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id-ID" i="1" dirty="0"/>
              <a:t>Jika diberikan deret dg suku suku positif ∑ak, dan diasumsikan bahwa </a:t>
            </a:r>
          </a:p>
          <a:p>
            <a:r>
              <a:rPr lang="id-ID" i="1" dirty="0"/>
              <a:t>                        ,   maka</a:t>
            </a:r>
          </a:p>
          <a:p>
            <a:endParaRPr lang="id-ID" i="1" dirty="0"/>
          </a:p>
          <a:p>
            <a:pPr marL="342900" indent="-342900">
              <a:buAutoNum type="alphaLcParenBoth"/>
            </a:pPr>
            <a:r>
              <a:rPr lang="id-ID" i="1" dirty="0"/>
              <a:t>Jika  </a:t>
            </a:r>
            <a:r>
              <a:rPr lang="el-GR" i="1" dirty="0"/>
              <a:t>ρ</a:t>
            </a:r>
            <a:r>
              <a:rPr lang="id-ID" i="1" dirty="0"/>
              <a:t>  &lt; 1, maka deret konvergen</a:t>
            </a:r>
          </a:p>
          <a:p>
            <a:pPr marL="342900" indent="-342900">
              <a:buAutoNum type="alphaLcParenBoth"/>
            </a:pPr>
            <a:r>
              <a:rPr lang="id-ID" i="1" dirty="0"/>
              <a:t> jika  </a:t>
            </a:r>
            <a:r>
              <a:rPr lang="el-GR" i="1" dirty="0"/>
              <a:t>ρ</a:t>
            </a:r>
            <a:r>
              <a:rPr lang="id-ID" i="1" dirty="0"/>
              <a:t>  &gt; 1 atau </a:t>
            </a:r>
            <a:r>
              <a:rPr lang="el-GR" i="1" dirty="0"/>
              <a:t>ρ</a:t>
            </a:r>
            <a:r>
              <a:rPr lang="id-ID" i="1" dirty="0"/>
              <a:t> = + ∞, maka deret divergen</a:t>
            </a:r>
          </a:p>
          <a:p>
            <a:pPr marL="342900" indent="-342900">
              <a:buAutoNum type="alphaLcParenBoth"/>
            </a:pPr>
            <a:r>
              <a:rPr lang="id-ID" i="1" dirty="0"/>
              <a:t> jika </a:t>
            </a:r>
            <a:r>
              <a:rPr lang="el-GR" i="1" dirty="0"/>
              <a:t>ρ</a:t>
            </a:r>
            <a:r>
              <a:rPr lang="id-ID" i="1" dirty="0"/>
              <a:t> = 1 , maka deret mungkin konvergen atau divergen diperlukan </a:t>
            </a:r>
          </a:p>
          <a:p>
            <a:pPr marL="342900" indent="-342900"/>
            <a:r>
              <a:rPr lang="id-ID" i="1" dirty="0"/>
              <a:t>       yg lain</a:t>
            </a:r>
          </a:p>
          <a:p>
            <a:pPr marL="342900" indent="-342900">
              <a:buAutoNum type="alphaLcParenBoth"/>
            </a:pP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099" y="1397069"/>
            <a:ext cx="1296516" cy="58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75709" y="3153894"/>
            <a:ext cx="850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6.3.8 </a:t>
            </a:r>
            <a:r>
              <a:rPr lang="id-ID" dirty="0"/>
              <a:t>Gunakan uji Rasio utk menentukan konvergensi deret deret berikut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3141" y="3506251"/>
            <a:ext cx="5991225" cy="76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57884" y="3724243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55657" y="4430033"/>
            <a:ext cx="198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(a) Konvergen krn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1122" y="4275776"/>
            <a:ext cx="1428750" cy="69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5822" y="4240007"/>
            <a:ext cx="1619250" cy="69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06973" y="4238390"/>
            <a:ext cx="1457324" cy="67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10176" y="4267999"/>
            <a:ext cx="1619250" cy="64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-57884" y="4989745"/>
            <a:ext cx="206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(b) Konvergen krn,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01545" y="4973954"/>
            <a:ext cx="1646144" cy="54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55610" y="4909570"/>
            <a:ext cx="1447800" cy="58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43304" y="4984212"/>
            <a:ext cx="187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37445" y="5549457"/>
            <a:ext cx="187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(c) Divergen krn,</a:t>
            </a: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94590" y="5415625"/>
            <a:ext cx="1415688" cy="65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75856" y="5539440"/>
            <a:ext cx="1800225" cy="5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76056" y="5493380"/>
            <a:ext cx="1333500" cy="58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488172" y="5499766"/>
            <a:ext cx="1876425" cy="48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0" y="6165304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(d) Divergen krn,</a:t>
            </a:r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4590" y="6130160"/>
            <a:ext cx="1438275" cy="45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47864" y="6093296"/>
            <a:ext cx="2047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64088" y="6093296"/>
            <a:ext cx="1790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092280" y="6093296"/>
            <a:ext cx="205172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051720" y="6525344"/>
            <a:ext cx="2638425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7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8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7" grpId="0"/>
      <p:bldP spid="8" grpId="0"/>
      <p:bldP spid="13" grpId="0"/>
      <p:bldP spid="17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2224" y="256002"/>
            <a:ext cx="329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UJI  PERBANDINGAN  LIMIT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824" y="677554"/>
            <a:ext cx="7051418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6.3.7 </a:t>
            </a:r>
            <a:r>
              <a:rPr lang="id-ID" sz="1600" b="1" dirty="0">
                <a:solidFill>
                  <a:schemeClr val="tx2"/>
                </a:solidFill>
              </a:rPr>
              <a:t>(UJI PERBANDINGAN LIMIT)</a:t>
            </a:r>
            <a:endParaRPr lang="id-ID" b="1" dirty="0">
              <a:solidFill>
                <a:schemeClr val="tx2"/>
              </a:solidFill>
            </a:endParaRPr>
          </a:p>
          <a:p>
            <a:r>
              <a:rPr lang="id-ID" dirty="0"/>
              <a:t>Diberikan deret dg suku suku positif ∑ak dan ∑bk, diasumsikan 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Jika 1 &lt; </a:t>
            </a:r>
            <a:r>
              <a:rPr lang="el-GR" dirty="0"/>
              <a:t>ρ</a:t>
            </a:r>
            <a:r>
              <a:rPr lang="id-ID" dirty="0"/>
              <a:t> &lt; ∞, maka kedua deret konvergen atau kedua deret divergen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717328" y="1323389"/>
            <a:ext cx="1422623" cy="455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-182045" y="2289606"/>
            <a:ext cx="923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6.3.12 </a:t>
            </a:r>
            <a:r>
              <a:rPr lang="id-ID" dirty="0"/>
              <a:t>gunakn uji perbandingan limit utk menentukan konvergensi deret berikut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5845" y="2658263"/>
            <a:ext cx="4886325" cy="77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688" y="2653919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425" y="3323392"/>
            <a:ext cx="10191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9136" y="3364140"/>
            <a:ext cx="809625" cy="80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61792" y="3483319"/>
            <a:ext cx="1459864" cy="68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7880" y="3430350"/>
            <a:ext cx="1085850" cy="7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90" y="3538102"/>
            <a:ext cx="1724025" cy="86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167636" y="3363624"/>
            <a:ext cx="17316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rgbClr val="0070C0"/>
                </a:solidFill>
              </a:rPr>
              <a:t>Krn </a:t>
            </a:r>
            <a:r>
              <a:rPr lang="el-GR" sz="1400" b="1" dirty="0">
                <a:solidFill>
                  <a:srgbClr val="0070C0"/>
                </a:solidFill>
              </a:rPr>
              <a:t>ρ</a:t>
            </a:r>
            <a:r>
              <a:rPr lang="id-ID" sz="1400" b="1" dirty="0">
                <a:solidFill>
                  <a:srgbClr val="0070C0"/>
                </a:solidFill>
              </a:rPr>
              <a:t> berhingga</a:t>
            </a:r>
          </a:p>
          <a:p>
            <a:r>
              <a:rPr lang="id-ID" sz="1400" b="1" dirty="0">
                <a:solidFill>
                  <a:srgbClr val="0070C0"/>
                </a:solidFill>
              </a:rPr>
              <a:t>Dan positif,mk </a:t>
            </a:r>
          </a:p>
          <a:p>
            <a:r>
              <a:rPr lang="id-ID" sz="1400" b="1" dirty="0">
                <a:solidFill>
                  <a:srgbClr val="0070C0"/>
                </a:solidFill>
              </a:rPr>
              <a:t>Deret tsb divergen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1832" y="4028242"/>
            <a:ext cx="1104900" cy="60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51571" y="4132176"/>
            <a:ext cx="809625" cy="60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36007" y="4175505"/>
            <a:ext cx="1228725" cy="601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79911" y="4077072"/>
            <a:ext cx="1314450" cy="69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24721" y="4203854"/>
            <a:ext cx="1343025" cy="85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971618" y="4322954"/>
            <a:ext cx="2123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0070C0"/>
                </a:solidFill>
              </a:rPr>
              <a:t>Krn </a:t>
            </a:r>
            <a:r>
              <a:rPr lang="el-GR" sz="1400" b="1" dirty="0">
                <a:solidFill>
                  <a:srgbClr val="0070C0"/>
                </a:solidFill>
              </a:rPr>
              <a:t>ρ</a:t>
            </a:r>
            <a:r>
              <a:rPr lang="id-ID" sz="1400" b="1" dirty="0">
                <a:solidFill>
                  <a:srgbClr val="0070C0"/>
                </a:solidFill>
              </a:rPr>
              <a:t> berhingga dan positif,mk deret </a:t>
            </a:r>
            <a:r>
              <a:rPr lang="id-ID" sz="1400" b="1" dirty="0" err="1">
                <a:solidFill>
                  <a:srgbClr val="0070C0"/>
                </a:solidFill>
              </a:rPr>
              <a:t>tsb</a:t>
            </a:r>
            <a:r>
              <a:rPr lang="id-ID" sz="1400" b="1" dirty="0">
                <a:solidFill>
                  <a:srgbClr val="0070C0"/>
                </a:solidFill>
              </a:rPr>
              <a:t> konvergen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31832" y="4973104"/>
            <a:ext cx="1500336" cy="84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056228" y="4897580"/>
            <a:ext cx="2506216" cy="119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589204" y="5069211"/>
            <a:ext cx="2382414" cy="86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-29344" y="3402866"/>
            <a:ext cx="4828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(a)</a:t>
            </a:r>
          </a:p>
          <a:p>
            <a:endParaRPr lang="id-ID" dirty="0"/>
          </a:p>
          <a:p>
            <a:r>
              <a:rPr lang="id-ID" dirty="0"/>
              <a:t>(b)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(c)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42320" y="6199839"/>
            <a:ext cx="614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Krn </a:t>
            </a:r>
            <a:r>
              <a:rPr lang="el-GR" b="1" dirty="0">
                <a:solidFill>
                  <a:srgbClr val="0070C0"/>
                </a:solidFill>
              </a:rPr>
              <a:t>ρ</a:t>
            </a:r>
            <a:r>
              <a:rPr lang="id-ID" b="1" dirty="0">
                <a:solidFill>
                  <a:srgbClr val="0070C0"/>
                </a:solidFill>
              </a:rPr>
              <a:t> berhingga dan tak nol, maka deret tsb konvergen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7" grpId="0"/>
      <p:bldP spid="13" grpId="0"/>
      <p:bldP spid="19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A526542B-D056-4780-8C58-6DCDAA0ED827}"/>
              </a:ext>
            </a:extLst>
          </p:cNvPr>
          <p:cNvSpPr txBox="1"/>
          <p:nvPr/>
        </p:nvSpPr>
        <p:spPr>
          <a:xfrm>
            <a:off x="35496" y="476672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rgbClr val="FF0000"/>
                </a:solidFill>
              </a:rPr>
              <a:t>Latihan soal </a:t>
            </a:r>
            <a:r>
              <a:rPr lang="id-ID" sz="2000" b="1" dirty="0" err="1">
                <a:solidFill>
                  <a:srgbClr val="FF0000"/>
                </a:solidFill>
              </a:rPr>
              <a:t>dikumpukan</a:t>
            </a:r>
            <a:endParaRPr lang="id-ID" sz="2000" b="1" dirty="0">
              <a:solidFill>
                <a:srgbClr val="FF0000"/>
              </a:solidFill>
            </a:endParaRP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0F90AF98-388B-400A-9B80-B2D40131B1F4}"/>
              </a:ext>
            </a:extLst>
          </p:cNvPr>
          <p:cNvSpPr txBox="1"/>
          <p:nvPr/>
        </p:nvSpPr>
        <p:spPr>
          <a:xfrm>
            <a:off x="22633" y="1092598"/>
            <a:ext cx="896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Dikerjakan No. urut absen 1 s/d 5</a:t>
            </a:r>
          </a:p>
          <a:p>
            <a:r>
              <a:rPr lang="id-ID" dirty="0"/>
              <a:t> 1.Tentukan jumlah deret berikut :  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2.Gunakan uji </a:t>
            </a:r>
            <a:r>
              <a:rPr lang="id-ID" dirty="0" err="1"/>
              <a:t>yan</a:t>
            </a:r>
            <a:r>
              <a:rPr lang="id-ID" dirty="0"/>
              <a:t> sesuai </a:t>
            </a:r>
            <a:r>
              <a:rPr lang="id-ID" dirty="0" err="1"/>
              <a:t>utk</a:t>
            </a:r>
            <a:r>
              <a:rPr lang="id-ID" dirty="0"/>
              <a:t> menentukan apakah deret </a:t>
            </a:r>
            <a:r>
              <a:rPr lang="id-ID" dirty="0" err="1"/>
              <a:t>tsb</a:t>
            </a:r>
            <a:r>
              <a:rPr lang="id-ID" dirty="0"/>
              <a:t> konvergen  :            </a:t>
            </a:r>
          </a:p>
          <a:p>
            <a:r>
              <a:rPr lang="id-ID" dirty="0"/>
              <a:t>    a.                                                                         b.  </a:t>
            </a:r>
          </a:p>
          <a:p>
            <a:r>
              <a:rPr lang="id-ID" dirty="0"/>
              <a:t>                                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F25F9A07-CFFC-44D4-91A8-411DB3F3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95553"/>
            <a:ext cx="3888432" cy="613190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C3A2F0B1-632F-4823-A0AA-512A3BBF8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604" y="1806896"/>
            <a:ext cx="1981944" cy="790503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3B552278-7A61-4400-904E-5C56E94BA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728136"/>
            <a:ext cx="1008112" cy="888602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09C7D8B4-996F-4DBB-BF14-24686E083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2790947"/>
            <a:ext cx="1262676" cy="888601"/>
          </a:xfrm>
          <a:prstGeom prst="rect">
            <a:avLst/>
          </a:prstGeom>
        </p:spPr>
      </p:pic>
      <p:sp>
        <p:nvSpPr>
          <p:cNvPr id="8" name="Persegi Panjang 7">
            <a:extLst>
              <a:ext uri="{FF2B5EF4-FFF2-40B4-BE49-F238E27FC236}">
                <a16:creationId xmlns:a16="http://schemas.microsoft.com/office/drawing/2014/main" id="{E2D83B48-5E11-4520-BFB3-AFB08A432FA6}"/>
              </a:ext>
            </a:extLst>
          </p:cNvPr>
          <p:cNvSpPr/>
          <p:nvPr/>
        </p:nvSpPr>
        <p:spPr>
          <a:xfrm>
            <a:off x="251520" y="3836131"/>
            <a:ext cx="74546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6 s/d 10</a:t>
            </a:r>
          </a:p>
          <a:p>
            <a:r>
              <a:rPr lang="id-ID" dirty="0"/>
              <a:t> 3.Tentukan jumlah deret berikut :  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4.Gunakan uji </a:t>
            </a:r>
            <a:r>
              <a:rPr lang="id-ID" dirty="0" err="1"/>
              <a:t>yan</a:t>
            </a:r>
            <a:r>
              <a:rPr lang="id-ID" dirty="0"/>
              <a:t> sesuai </a:t>
            </a:r>
            <a:r>
              <a:rPr lang="id-ID" dirty="0" err="1"/>
              <a:t>utk</a:t>
            </a:r>
            <a:r>
              <a:rPr lang="id-ID" dirty="0"/>
              <a:t> menentukan apakah deret </a:t>
            </a:r>
            <a:r>
              <a:rPr lang="id-ID" dirty="0" err="1"/>
              <a:t>tsb</a:t>
            </a:r>
            <a:r>
              <a:rPr lang="id-ID" dirty="0"/>
              <a:t> konvergen  :            </a:t>
            </a:r>
          </a:p>
          <a:p>
            <a:r>
              <a:rPr lang="id-ID" dirty="0"/>
              <a:t>    a.                                                                         b.  </a:t>
            </a:r>
          </a:p>
          <a:p>
            <a:r>
              <a:rPr lang="id-ID" dirty="0"/>
              <a:t> </a:t>
            </a: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AD001CA1-0CC5-435B-8214-E0F7E1CF2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5532056"/>
            <a:ext cx="1008112" cy="1047608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0B60D65E-7AA9-43CD-93A1-505498FD0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9238" y="5541887"/>
            <a:ext cx="1262675" cy="1078124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BEFEA7DF-E2BD-4BD0-B72D-51C6CDABB7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7299" y="4115220"/>
            <a:ext cx="5129822" cy="107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87070550-ED20-4CD2-B89A-FE6A444F2281}"/>
              </a:ext>
            </a:extLst>
          </p:cNvPr>
          <p:cNvSpPr/>
          <p:nvPr/>
        </p:nvSpPr>
        <p:spPr>
          <a:xfrm>
            <a:off x="323528" y="843677"/>
            <a:ext cx="89644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11 s/d 15</a:t>
            </a:r>
          </a:p>
          <a:p>
            <a:r>
              <a:rPr lang="id-ID" dirty="0"/>
              <a:t> 5.Pada setiap bagian, tentukan apakah deret p konvergen atau divergen :</a:t>
            </a:r>
          </a:p>
          <a:p>
            <a:r>
              <a:rPr lang="id-ID" dirty="0"/>
              <a:t>  a.                                                                         b.   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6.Gunakan uji </a:t>
            </a:r>
            <a:r>
              <a:rPr lang="id-ID" dirty="0" err="1"/>
              <a:t>yan</a:t>
            </a:r>
            <a:r>
              <a:rPr lang="id-ID" dirty="0"/>
              <a:t> sesuai </a:t>
            </a:r>
            <a:r>
              <a:rPr lang="id-ID" dirty="0" err="1"/>
              <a:t>utk</a:t>
            </a:r>
            <a:r>
              <a:rPr lang="id-ID" dirty="0"/>
              <a:t> menentukan apakah deret </a:t>
            </a:r>
            <a:r>
              <a:rPr lang="id-ID" dirty="0" err="1"/>
              <a:t>tsb</a:t>
            </a:r>
            <a:r>
              <a:rPr lang="id-ID" dirty="0"/>
              <a:t> konvergen  :            </a:t>
            </a:r>
          </a:p>
          <a:p>
            <a:r>
              <a:rPr lang="id-ID" dirty="0"/>
              <a:t>    a.                                                                         b.  </a:t>
            </a:r>
          </a:p>
          <a:p>
            <a:r>
              <a:rPr lang="id-ID" dirty="0"/>
              <a:t> 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FC15035F-C44D-4F72-9A9B-86C8A504F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1125353" cy="101866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B0100E6A-E50B-42D7-AF40-1C7C2A1B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47" y="1435478"/>
            <a:ext cx="1125353" cy="870603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B53D0065-2C91-4A2F-8326-930584600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348149"/>
            <a:ext cx="1125353" cy="1008112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082180DF-8CB7-4E17-9DA3-AD4166A43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788" y="4506200"/>
            <a:ext cx="1422412" cy="1152128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BCBFF066-F434-4109-81ED-549F9719F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2770938"/>
            <a:ext cx="1377889" cy="1018665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A59B4B26-A17F-4DB2-9E41-A8CE83D485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56" y="2770938"/>
            <a:ext cx="1125353" cy="1191003"/>
          </a:xfrm>
          <a:prstGeom prst="rect">
            <a:avLst/>
          </a:prstGeom>
        </p:spPr>
      </p:pic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F60114B0-B863-4F4B-9AD1-439C74497A3B}"/>
              </a:ext>
            </a:extLst>
          </p:cNvPr>
          <p:cNvSpPr/>
          <p:nvPr/>
        </p:nvSpPr>
        <p:spPr>
          <a:xfrm>
            <a:off x="74248" y="3945655"/>
            <a:ext cx="81508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16 s/d 20</a:t>
            </a:r>
          </a:p>
          <a:p>
            <a:r>
              <a:rPr lang="id-ID" dirty="0"/>
              <a:t> 7.Pada setiap bagian, tentukan apakah deret p konvergen atau divergen :</a:t>
            </a:r>
          </a:p>
          <a:p>
            <a:r>
              <a:rPr lang="id-ID" dirty="0"/>
              <a:t>  a.                                                                         b.   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8.Gunakan uji </a:t>
            </a:r>
            <a:r>
              <a:rPr lang="id-ID" dirty="0" err="1"/>
              <a:t>yan</a:t>
            </a:r>
            <a:r>
              <a:rPr lang="id-ID" dirty="0"/>
              <a:t> sesuai </a:t>
            </a:r>
            <a:r>
              <a:rPr lang="id-ID" dirty="0" err="1"/>
              <a:t>utk</a:t>
            </a:r>
            <a:r>
              <a:rPr lang="id-ID" dirty="0"/>
              <a:t> menentukan apakah deret </a:t>
            </a:r>
            <a:r>
              <a:rPr lang="id-ID" dirty="0" err="1"/>
              <a:t>tsb</a:t>
            </a:r>
            <a:r>
              <a:rPr lang="id-ID" dirty="0"/>
              <a:t> konvergen  :            </a:t>
            </a:r>
          </a:p>
          <a:p>
            <a:r>
              <a:rPr lang="id-ID" dirty="0"/>
              <a:t>    a.                                                                         b.  </a:t>
            </a:r>
          </a:p>
          <a:p>
            <a:r>
              <a:rPr lang="id-ID" dirty="0"/>
              <a:t> </a:t>
            </a:r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C802D667-8040-4D1D-B93D-7578E11876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52" y="5830660"/>
            <a:ext cx="1125353" cy="904869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2F7ED7C0-9BF0-4D61-BA12-526F6E4ECE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4311" y="5928855"/>
            <a:ext cx="1377889" cy="9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4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2A35F0BE-9875-4CC5-AC38-0747703E8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9" y="2698831"/>
            <a:ext cx="1602635" cy="1019485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55DD02C5-B3ED-4B62-B442-962C6B2A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132" y="2698831"/>
            <a:ext cx="1298274" cy="890833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AD2B7A9C-1076-42D5-BD67-0942354C8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62" y="5714235"/>
            <a:ext cx="1298274" cy="1124453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27D3F064-BA1D-4086-AEE0-E41BE7A38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854" y="5811295"/>
            <a:ext cx="997666" cy="890833"/>
          </a:xfrm>
          <a:prstGeom prst="rect">
            <a:avLst/>
          </a:prstGeom>
        </p:spPr>
      </p:pic>
      <p:sp>
        <p:nvSpPr>
          <p:cNvPr id="6" name="Persegi Panjang 5">
            <a:extLst>
              <a:ext uri="{FF2B5EF4-FFF2-40B4-BE49-F238E27FC236}">
                <a16:creationId xmlns:a16="http://schemas.microsoft.com/office/drawing/2014/main" id="{3B15D5ED-FEA1-4F32-9CD8-B40CBBA886C2}"/>
              </a:ext>
            </a:extLst>
          </p:cNvPr>
          <p:cNvSpPr/>
          <p:nvPr/>
        </p:nvSpPr>
        <p:spPr>
          <a:xfrm>
            <a:off x="36236" y="696359"/>
            <a:ext cx="9071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21 s/d 25</a:t>
            </a:r>
          </a:p>
          <a:p>
            <a:r>
              <a:rPr lang="id-ID" dirty="0"/>
              <a:t> 9.Gunakan uji integral </a:t>
            </a:r>
            <a:r>
              <a:rPr lang="id-ID" dirty="0" err="1"/>
              <a:t>utk</a:t>
            </a:r>
            <a:r>
              <a:rPr lang="id-ID" dirty="0"/>
              <a:t> apakah deret berikut konvergen atau </a:t>
            </a:r>
            <a:r>
              <a:rPr lang="id-ID" dirty="0" err="1"/>
              <a:t>diverge</a:t>
            </a:r>
            <a:r>
              <a:rPr lang="id-ID" dirty="0"/>
              <a:t> :</a:t>
            </a:r>
          </a:p>
          <a:p>
            <a:r>
              <a:rPr lang="id-ID" dirty="0"/>
              <a:t>  a.                                                                         b.   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10.Gunakan uji </a:t>
            </a:r>
            <a:r>
              <a:rPr lang="id-ID" dirty="0" err="1"/>
              <a:t>yan</a:t>
            </a:r>
            <a:r>
              <a:rPr lang="id-ID" dirty="0"/>
              <a:t> sesuai </a:t>
            </a:r>
            <a:r>
              <a:rPr lang="id-ID" dirty="0" err="1"/>
              <a:t>utk</a:t>
            </a:r>
            <a:r>
              <a:rPr lang="id-ID" dirty="0"/>
              <a:t> menentukan apakah deret </a:t>
            </a:r>
            <a:r>
              <a:rPr lang="id-ID" dirty="0" err="1"/>
              <a:t>tsb</a:t>
            </a:r>
            <a:r>
              <a:rPr lang="id-ID" dirty="0"/>
              <a:t> konvergen  :            </a:t>
            </a:r>
          </a:p>
          <a:p>
            <a:r>
              <a:rPr lang="id-ID" dirty="0"/>
              <a:t>    a.                                                                         b.  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010994DE-1488-4B8A-8EE6-BBEC5D0F8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39" y="1475455"/>
            <a:ext cx="1298274" cy="1019485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AB7143C6-1D11-48A1-8DD5-F630430C24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8760" y="1252179"/>
            <a:ext cx="716328" cy="890833"/>
          </a:xfrm>
          <a:prstGeom prst="rect">
            <a:avLst/>
          </a:prstGeom>
        </p:spPr>
      </p:pic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785E0F5E-2DAE-4420-B690-F8124CC76ED9}"/>
              </a:ext>
            </a:extLst>
          </p:cNvPr>
          <p:cNvSpPr/>
          <p:nvPr/>
        </p:nvSpPr>
        <p:spPr>
          <a:xfrm>
            <a:off x="149140" y="3674385"/>
            <a:ext cx="89948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26 s/d 30</a:t>
            </a:r>
          </a:p>
          <a:p>
            <a:r>
              <a:rPr lang="id-ID" dirty="0"/>
              <a:t> 11.Gunakan uji integral </a:t>
            </a:r>
            <a:r>
              <a:rPr lang="id-ID" dirty="0" err="1"/>
              <a:t>utk</a:t>
            </a:r>
            <a:r>
              <a:rPr lang="id-ID" dirty="0"/>
              <a:t> apakah deret berikut konvergen atau </a:t>
            </a:r>
            <a:r>
              <a:rPr lang="id-ID" dirty="0" err="1"/>
              <a:t>diverge</a:t>
            </a:r>
            <a:r>
              <a:rPr lang="id-ID" dirty="0"/>
              <a:t> :</a:t>
            </a:r>
          </a:p>
          <a:p>
            <a:r>
              <a:rPr lang="id-ID" dirty="0"/>
              <a:t>  a.                                                                         b.   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12.Gunakan uji </a:t>
            </a:r>
            <a:r>
              <a:rPr lang="id-ID" dirty="0" err="1"/>
              <a:t>yan</a:t>
            </a:r>
            <a:r>
              <a:rPr lang="id-ID" dirty="0"/>
              <a:t> sesuai </a:t>
            </a:r>
            <a:r>
              <a:rPr lang="id-ID" dirty="0" err="1"/>
              <a:t>utk</a:t>
            </a:r>
            <a:r>
              <a:rPr lang="id-ID" dirty="0"/>
              <a:t> menentukan apakah deret </a:t>
            </a:r>
            <a:r>
              <a:rPr lang="id-ID" dirty="0" err="1"/>
              <a:t>tsb</a:t>
            </a:r>
            <a:r>
              <a:rPr lang="id-ID" dirty="0"/>
              <a:t> konvergen  :            </a:t>
            </a:r>
          </a:p>
          <a:p>
            <a:r>
              <a:rPr lang="id-ID" dirty="0"/>
              <a:t>    a.                                                                         b.  </a:t>
            </a:r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4B70486E-CBE5-4DE1-AE8C-AD8BFC79B1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39" y="4318804"/>
            <a:ext cx="1140674" cy="1019485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B12CA15F-A7EA-40A7-9E6F-4BAA92E21F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1301" y="4259366"/>
            <a:ext cx="965009" cy="98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92565A51-C445-48D5-85F9-41A02AC33F03}"/>
              </a:ext>
            </a:extLst>
          </p:cNvPr>
          <p:cNvSpPr/>
          <p:nvPr/>
        </p:nvSpPr>
        <p:spPr>
          <a:xfrm>
            <a:off x="20498" y="692696"/>
            <a:ext cx="91235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31 s/d 35</a:t>
            </a:r>
          </a:p>
          <a:p>
            <a:r>
              <a:rPr lang="id-ID" dirty="0"/>
              <a:t> 13.Gunakan uji rasio </a:t>
            </a:r>
            <a:r>
              <a:rPr lang="id-ID" dirty="0" err="1"/>
              <a:t>utk</a:t>
            </a:r>
            <a:r>
              <a:rPr lang="id-ID" dirty="0"/>
              <a:t> apakah deret berikut konvergen atau divergen  :</a:t>
            </a:r>
          </a:p>
          <a:p>
            <a:r>
              <a:rPr lang="id-ID" dirty="0"/>
              <a:t>  a.                                                                         b.   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14.Gunakan uji </a:t>
            </a:r>
            <a:r>
              <a:rPr lang="id-ID" dirty="0" err="1"/>
              <a:t>yan</a:t>
            </a:r>
            <a:r>
              <a:rPr lang="id-ID" dirty="0"/>
              <a:t> sesuai </a:t>
            </a:r>
            <a:r>
              <a:rPr lang="id-ID" dirty="0" err="1"/>
              <a:t>utk</a:t>
            </a:r>
            <a:r>
              <a:rPr lang="id-ID" dirty="0"/>
              <a:t> menentukan apakah deret </a:t>
            </a:r>
            <a:r>
              <a:rPr lang="id-ID" dirty="0" err="1"/>
              <a:t>tsb</a:t>
            </a:r>
            <a:r>
              <a:rPr lang="id-ID" dirty="0"/>
              <a:t> konvergen  :            </a:t>
            </a:r>
          </a:p>
          <a:p>
            <a:r>
              <a:rPr lang="id-ID" dirty="0"/>
              <a:t>    a.                                                                         b.  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D7C009E1-6476-4390-9DEC-334D7758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860344" cy="100811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C22FAD9B-E011-43B3-A248-03C44F760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108" y="1340768"/>
            <a:ext cx="683671" cy="1008112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D8AA73B2-AF96-4D3E-B98A-5B045DE21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630545"/>
            <a:ext cx="950437" cy="1085369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8B07408F-3C15-44C0-A528-7A054217A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108" y="2650323"/>
            <a:ext cx="804664" cy="930474"/>
          </a:xfrm>
          <a:prstGeom prst="rect">
            <a:avLst/>
          </a:prstGeom>
        </p:spPr>
      </p:pic>
      <p:sp>
        <p:nvSpPr>
          <p:cNvPr id="7" name="Persegi Panjang 6">
            <a:extLst>
              <a:ext uri="{FF2B5EF4-FFF2-40B4-BE49-F238E27FC236}">
                <a16:creationId xmlns:a16="http://schemas.microsoft.com/office/drawing/2014/main" id="{E58A05B5-D415-4A96-99B4-CFD78D42D75B}"/>
              </a:ext>
            </a:extLst>
          </p:cNvPr>
          <p:cNvSpPr/>
          <p:nvPr/>
        </p:nvSpPr>
        <p:spPr>
          <a:xfrm>
            <a:off x="20498" y="3692166"/>
            <a:ext cx="9015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36 s/d 40</a:t>
            </a:r>
          </a:p>
          <a:p>
            <a:r>
              <a:rPr lang="id-ID" dirty="0"/>
              <a:t> 15.Gunakan uji rasio </a:t>
            </a:r>
            <a:r>
              <a:rPr lang="id-ID" dirty="0" err="1"/>
              <a:t>utk</a:t>
            </a:r>
            <a:r>
              <a:rPr lang="id-ID" dirty="0"/>
              <a:t> apakah deret berikut konvergen atau divergen  :</a:t>
            </a:r>
          </a:p>
          <a:p>
            <a:r>
              <a:rPr lang="id-ID" dirty="0"/>
              <a:t>  a.                                                                         b.   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16.Gunakan uji </a:t>
            </a:r>
            <a:r>
              <a:rPr lang="id-ID" dirty="0" err="1"/>
              <a:t>yan</a:t>
            </a:r>
            <a:r>
              <a:rPr lang="id-ID" dirty="0"/>
              <a:t> sesuai </a:t>
            </a:r>
            <a:r>
              <a:rPr lang="id-ID" dirty="0" err="1"/>
              <a:t>utk</a:t>
            </a:r>
            <a:r>
              <a:rPr lang="id-ID" dirty="0"/>
              <a:t> menentukan apakah deret </a:t>
            </a:r>
            <a:r>
              <a:rPr lang="id-ID" dirty="0" err="1"/>
              <a:t>tsb</a:t>
            </a:r>
            <a:r>
              <a:rPr lang="id-ID" dirty="0"/>
              <a:t> konvergen  :            </a:t>
            </a:r>
          </a:p>
          <a:p>
            <a:r>
              <a:rPr lang="id-ID" dirty="0"/>
              <a:t>    a.                                                                         b.  </a:t>
            </a: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7DBF2B6D-A1C3-4BDB-8952-7B9AFD9C2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5761162"/>
            <a:ext cx="1368152" cy="930474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7F820A21-88B0-4060-A5B0-E371B7213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4108" y="5751465"/>
            <a:ext cx="1512168" cy="1004045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F57511F5-5E5C-4FE0-82B8-FBAD5A5E43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604" y="4309767"/>
            <a:ext cx="804664" cy="930474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4C0A9A63-1B0D-4E5D-8775-F7E0E47CBC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1221" y="4303644"/>
            <a:ext cx="950437" cy="10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1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BADB2905-B709-4217-8392-3E2ACA270DD3}"/>
              </a:ext>
            </a:extLst>
          </p:cNvPr>
          <p:cNvSpPr/>
          <p:nvPr/>
        </p:nvSpPr>
        <p:spPr>
          <a:xfrm>
            <a:off x="179512" y="764704"/>
            <a:ext cx="8856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41 s/d 45</a:t>
            </a:r>
          </a:p>
          <a:p>
            <a:r>
              <a:rPr lang="id-ID" dirty="0"/>
              <a:t> 17.Gunakan uji perbandingan limit </a:t>
            </a:r>
            <a:r>
              <a:rPr lang="id-ID" dirty="0" err="1"/>
              <a:t>utk</a:t>
            </a:r>
            <a:r>
              <a:rPr lang="id-ID" dirty="0"/>
              <a:t> apakah deret berikut konvergen atau divergen  :</a:t>
            </a:r>
          </a:p>
          <a:p>
            <a:r>
              <a:rPr lang="id-ID" dirty="0"/>
              <a:t>  a.                                                                         b.   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18.Gunakan uji </a:t>
            </a:r>
            <a:r>
              <a:rPr lang="id-ID" dirty="0" err="1"/>
              <a:t>yan</a:t>
            </a:r>
            <a:r>
              <a:rPr lang="id-ID" dirty="0"/>
              <a:t> sesuai </a:t>
            </a:r>
            <a:r>
              <a:rPr lang="id-ID" dirty="0" err="1"/>
              <a:t>utk</a:t>
            </a:r>
            <a:r>
              <a:rPr lang="id-ID" dirty="0"/>
              <a:t> menentukan apakah deret </a:t>
            </a:r>
            <a:r>
              <a:rPr lang="id-ID" dirty="0" err="1"/>
              <a:t>tsb</a:t>
            </a:r>
            <a:r>
              <a:rPr lang="id-ID" dirty="0"/>
              <a:t> konvergen  :            </a:t>
            </a:r>
          </a:p>
          <a:p>
            <a:r>
              <a:rPr lang="id-ID" dirty="0"/>
              <a:t>    a.                                                                         b.  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9E6B9781-C7D7-4205-8D74-38F8969E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1769673" cy="864096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6FC9000-BC73-4483-A221-62E056F2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412776"/>
            <a:ext cx="1318356" cy="1080120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34884D6D-CE55-46FC-A2D1-F98AA294C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730714"/>
            <a:ext cx="1279004" cy="1054259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E9EA362D-722A-4284-A4F0-2366CD5A8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2835965"/>
            <a:ext cx="1279004" cy="105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31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3EB68838-1C75-499A-857B-FFDC2A23F47D}"/>
              </a:ext>
            </a:extLst>
          </p:cNvPr>
          <p:cNvSpPr/>
          <p:nvPr/>
        </p:nvSpPr>
        <p:spPr>
          <a:xfrm>
            <a:off x="17407" y="548680"/>
            <a:ext cx="521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6. 4   Deret Berganti Tanda, Deret Pangkat</a:t>
            </a:r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0EC1630-C36D-41C3-82F8-B724328A4EA6}"/>
              </a:ext>
            </a:extLst>
          </p:cNvPr>
          <p:cNvSpPr/>
          <p:nvPr/>
        </p:nvSpPr>
        <p:spPr>
          <a:xfrm>
            <a:off x="17407" y="948790"/>
            <a:ext cx="302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DERET BERGANTI TANDA</a:t>
            </a:r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028CC96E-C781-419E-92B2-7F29F34167EC}"/>
              </a:ext>
            </a:extLst>
          </p:cNvPr>
          <p:cNvSpPr/>
          <p:nvPr/>
        </p:nvSpPr>
        <p:spPr>
          <a:xfrm>
            <a:off x="35524" y="1348900"/>
            <a:ext cx="9108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Deret </a:t>
            </a:r>
            <a:r>
              <a:rPr lang="id-ID" dirty="0" err="1"/>
              <a:t>dg</a:t>
            </a:r>
            <a:r>
              <a:rPr lang="id-ID" dirty="0"/>
              <a:t> suku </a:t>
            </a:r>
            <a:r>
              <a:rPr lang="id-ID" dirty="0" err="1"/>
              <a:t>suku</a:t>
            </a:r>
            <a:r>
              <a:rPr lang="id-ID" dirty="0"/>
              <a:t> positif dan negatif bergantian disebut </a:t>
            </a:r>
            <a:r>
              <a:rPr lang="id-ID" b="1" i="1" dirty="0">
                <a:solidFill>
                  <a:srgbClr val="C00000"/>
                </a:solidFill>
              </a:rPr>
              <a:t>deret berganti tanda </a:t>
            </a:r>
            <a:r>
              <a:rPr lang="id-ID" dirty="0" err="1"/>
              <a:t>sbg</a:t>
            </a:r>
            <a:r>
              <a:rPr lang="id-ID" dirty="0"/>
              <a:t> contoh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52E9A9D7-86E9-4E94-ACD0-3AFD3512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95231"/>
            <a:ext cx="3836785" cy="896131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D9D0DE46-DACA-4E42-92E3-D0D7AE7E2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581" y="2033918"/>
            <a:ext cx="4028423" cy="799788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6F4E7D5B-C804-4D3C-82CC-456915D1F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16" y="3101694"/>
            <a:ext cx="3836785" cy="896130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615304C4-E0CA-47BE-A200-4ADACE80E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838" y="3012121"/>
            <a:ext cx="4341336" cy="985703"/>
          </a:xfrm>
          <a:prstGeom prst="rect">
            <a:avLst/>
          </a:prstGeom>
        </p:spPr>
      </p:pic>
      <p:sp>
        <p:nvSpPr>
          <p:cNvPr id="9" name="Persegi Panjang 8">
            <a:extLst>
              <a:ext uri="{FF2B5EF4-FFF2-40B4-BE49-F238E27FC236}">
                <a16:creationId xmlns:a16="http://schemas.microsoft.com/office/drawing/2014/main" id="{99D06E72-4401-4A52-BA86-91A35EE63F77}"/>
              </a:ext>
            </a:extLst>
          </p:cNvPr>
          <p:cNvSpPr/>
          <p:nvPr/>
        </p:nvSpPr>
        <p:spPr>
          <a:xfrm>
            <a:off x="35524" y="4401104"/>
            <a:ext cx="87706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6.4.1 (UJI DERET BERGANTI TANDA)</a:t>
            </a:r>
          </a:p>
          <a:p>
            <a:r>
              <a:rPr lang="id-ID" dirty="0"/>
              <a:t>Suatu deret berganti tanda konvergen jika dan hanya jika dua kondisi berikut dipenuhi</a:t>
            </a:r>
          </a:p>
          <a:p>
            <a:endParaRPr lang="id-ID" dirty="0"/>
          </a:p>
        </p:txBody>
      </p:sp>
      <p:pic>
        <p:nvPicPr>
          <p:cNvPr id="10" name="Gambar 9">
            <a:extLst>
              <a:ext uri="{FF2B5EF4-FFF2-40B4-BE49-F238E27FC236}">
                <a16:creationId xmlns:a16="http://schemas.microsoft.com/office/drawing/2014/main" id="{E252DE26-39FF-48D2-8C36-8085A7079A7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4109" y="5114958"/>
            <a:ext cx="3384376" cy="10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2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5517232"/>
            <a:ext cx="9245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CATATAN : </a:t>
            </a:r>
          </a:p>
          <a:p>
            <a:r>
              <a:rPr lang="id-ID" b="1" i="1" dirty="0">
                <a:solidFill>
                  <a:srgbClr val="C00000"/>
                </a:solidFill>
              </a:rPr>
              <a:t>Jika deret berganti tanda tidak memenuhi kondisi (b), maka deret tsb divergen,akan</a:t>
            </a:r>
          </a:p>
          <a:p>
            <a:r>
              <a:rPr lang="id-ID" b="1" i="1" dirty="0">
                <a:solidFill>
                  <a:srgbClr val="C00000"/>
                </a:solidFill>
              </a:rPr>
              <a:t> tetapi Jika kondisi (b) dipenuhi tetapi kondisi (a) tidak, deret dpt konvergen </a:t>
            </a:r>
          </a:p>
          <a:p>
            <a:r>
              <a:rPr lang="id-ID" b="1" i="1" dirty="0">
                <a:solidFill>
                  <a:srgbClr val="C00000"/>
                </a:solidFill>
              </a:rPr>
              <a:t>maupupun divergen</a:t>
            </a:r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3D66A620-DB6D-421F-AAEA-EF1C7929A5F7}"/>
              </a:ext>
            </a:extLst>
          </p:cNvPr>
          <p:cNvSpPr/>
          <p:nvPr/>
        </p:nvSpPr>
        <p:spPr>
          <a:xfrm>
            <a:off x="152556" y="692696"/>
            <a:ext cx="8991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6.4.1 </a:t>
            </a:r>
            <a:r>
              <a:rPr lang="id-ID" dirty="0"/>
              <a:t>Gunakan uji deret berganti tanda </a:t>
            </a:r>
            <a:r>
              <a:rPr lang="id-ID" dirty="0" err="1"/>
              <a:t>utk</a:t>
            </a:r>
            <a:r>
              <a:rPr lang="id-ID" dirty="0"/>
              <a:t> menunjukkan bahwa deret berikut</a:t>
            </a:r>
          </a:p>
          <a:p>
            <a:r>
              <a:rPr lang="id-ID" dirty="0"/>
              <a:t>konvergen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CD6403B1-86BD-4C84-820A-634C58D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015861"/>
            <a:ext cx="3916040" cy="1106059"/>
          </a:xfrm>
          <a:prstGeom prst="rect">
            <a:avLst/>
          </a:prstGeom>
        </p:spPr>
      </p:pic>
      <p:sp>
        <p:nvSpPr>
          <p:cNvPr id="5" name="Persegi Panjang 4">
            <a:extLst>
              <a:ext uri="{FF2B5EF4-FFF2-40B4-BE49-F238E27FC236}">
                <a16:creationId xmlns:a16="http://schemas.microsoft.com/office/drawing/2014/main" id="{D4031903-6DF5-4B6F-828F-5CB5B915671F}"/>
              </a:ext>
            </a:extLst>
          </p:cNvPr>
          <p:cNvSpPr/>
          <p:nvPr/>
        </p:nvSpPr>
        <p:spPr>
          <a:xfrm>
            <a:off x="6516216" y="1207452"/>
            <a:ext cx="1605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03E55ADB-36D8-4BBA-AE8F-4AB5F79C4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56" y="2348880"/>
            <a:ext cx="2322258" cy="910222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9B003F51-F4D1-4B26-BE27-24414009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2461712"/>
            <a:ext cx="2559794" cy="723531"/>
          </a:xfrm>
          <a:prstGeom prst="rect">
            <a:avLst/>
          </a:prstGeom>
        </p:spPr>
      </p:pic>
      <p:sp>
        <p:nvSpPr>
          <p:cNvPr id="8" name="Persegi Panjang 7">
            <a:extLst>
              <a:ext uri="{FF2B5EF4-FFF2-40B4-BE49-F238E27FC236}">
                <a16:creationId xmlns:a16="http://schemas.microsoft.com/office/drawing/2014/main" id="{1D07264C-DA88-4FCE-8CBC-C79CDE45F4AD}"/>
              </a:ext>
            </a:extLst>
          </p:cNvPr>
          <p:cNvSpPr/>
          <p:nvPr/>
        </p:nvSpPr>
        <p:spPr>
          <a:xfrm>
            <a:off x="5553316" y="2428874"/>
            <a:ext cx="3438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Deret </a:t>
            </a:r>
            <a:r>
              <a:rPr lang="id-ID" sz="2000" b="1" dirty="0" err="1">
                <a:solidFill>
                  <a:srgbClr val="0070C0"/>
                </a:solidFill>
              </a:rPr>
              <a:t>tsb</a:t>
            </a:r>
            <a:r>
              <a:rPr lang="id-ID" sz="2000" b="1" dirty="0">
                <a:solidFill>
                  <a:srgbClr val="0070C0"/>
                </a:solidFill>
              </a:rPr>
              <a:t> konvergen </a:t>
            </a:r>
            <a:r>
              <a:rPr lang="id-ID" sz="2000" b="1" dirty="0" err="1">
                <a:solidFill>
                  <a:srgbClr val="0070C0"/>
                </a:solidFill>
              </a:rPr>
              <a:t>krn</a:t>
            </a:r>
            <a:r>
              <a:rPr lang="id-ID" sz="2000" b="1" dirty="0">
                <a:solidFill>
                  <a:srgbClr val="0070C0"/>
                </a:solidFill>
              </a:rPr>
              <a:t> memenuhi 2 kondisi </a:t>
            </a:r>
            <a:r>
              <a:rPr lang="id-ID" sz="2000" b="1" dirty="0" err="1">
                <a:solidFill>
                  <a:srgbClr val="0070C0"/>
                </a:solidFill>
              </a:rPr>
              <a:t>tsb</a:t>
            </a:r>
            <a:endParaRPr lang="id-ID" sz="2000" b="1" dirty="0">
              <a:solidFill>
                <a:srgbClr val="0070C0"/>
              </a:solidFill>
            </a:endParaRP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A324CD47-3728-4AEA-884E-8FEAAE083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490" y="3541632"/>
            <a:ext cx="3367756" cy="910221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C5048DEE-F1B3-4BC1-8AC0-98325913C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3246" y="3429000"/>
            <a:ext cx="3438128" cy="1106058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04B404CB-1EDA-4037-929C-335224BCA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86" y="3179866"/>
            <a:ext cx="1125499" cy="723531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C8EC8CC6-CE5A-4CF7-B7EF-F488BF4DE6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5277" y="4535058"/>
            <a:ext cx="2986723" cy="1045043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9DBE9D93-648F-4CBD-8E3C-011E26C302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4664776"/>
            <a:ext cx="971314" cy="723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7CCAABB5-6CEE-4FA8-9247-67EDAAE86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572"/>
            <a:ext cx="4090771" cy="542591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174D564D-D959-40EE-9B23-FC772BD6F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09" y="630717"/>
            <a:ext cx="3420152" cy="493819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6FB09160-92E8-4A85-86DB-AB3CD4133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2" y="1052736"/>
            <a:ext cx="9036496" cy="2376264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D9B5B3A2-1BC8-4A87-B671-1C7D1C293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1808820"/>
            <a:ext cx="5840127" cy="864096"/>
          </a:xfrm>
          <a:prstGeom prst="rect">
            <a:avLst/>
          </a:prstGeom>
        </p:spPr>
      </p:pic>
      <p:sp>
        <p:nvSpPr>
          <p:cNvPr id="6" name="Persegi Panjang 5">
            <a:extLst>
              <a:ext uri="{FF2B5EF4-FFF2-40B4-BE49-F238E27FC236}">
                <a16:creationId xmlns:a16="http://schemas.microsoft.com/office/drawing/2014/main" id="{DBDEC492-D152-4B0E-9D45-91567E02C00F}"/>
              </a:ext>
            </a:extLst>
          </p:cNvPr>
          <p:cNvSpPr/>
          <p:nvPr/>
        </p:nvSpPr>
        <p:spPr>
          <a:xfrm>
            <a:off x="53752" y="3505049"/>
            <a:ext cx="9090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CONTOH 6.5.1 </a:t>
            </a:r>
            <a:r>
              <a:rPr lang="id-ID" dirty="0"/>
              <a:t>dapatkan </a:t>
            </a:r>
            <a:r>
              <a:rPr lang="id-ID" dirty="0" err="1"/>
              <a:t>polinomial</a:t>
            </a:r>
            <a:r>
              <a:rPr lang="id-ID" dirty="0"/>
              <a:t> </a:t>
            </a:r>
            <a:r>
              <a:rPr lang="id-ID" dirty="0" err="1"/>
              <a:t>Macluurin</a:t>
            </a:r>
            <a:r>
              <a:rPr lang="id-ID" dirty="0"/>
              <a:t> p₀, p₁, p₂, p₃ dan </a:t>
            </a:r>
            <a:r>
              <a:rPr lang="id-ID" dirty="0" err="1"/>
              <a:t>pn</a:t>
            </a:r>
            <a:r>
              <a:rPr lang="id-ID" dirty="0"/>
              <a:t> </a:t>
            </a:r>
            <a:r>
              <a:rPr lang="id-ID" dirty="0" err="1"/>
              <a:t>utk</a:t>
            </a:r>
            <a:r>
              <a:rPr lang="id-ID" dirty="0"/>
              <a:t> e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175F53F9-58A9-4848-AC85-BB425B53C6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52" y="3950430"/>
            <a:ext cx="810838" cy="518549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C6F81AEB-FDF4-4B2D-9059-6E778C49A2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590" y="4000418"/>
            <a:ext cx="4176464" cy="369332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2785ED5E-B929-433C-82F7-C0CF1A857D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997" y="4463677"/>
            <a:ext cx="4566926" cy="419320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75B69239-6A79-4841-964B-EAA272ECD7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5530" y="3996384"/>
            <a:ext cx="1673784" cy="358671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CF710FC6-EE1F-4BFE-AAEB-F9B40483E5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1054" y="4392065"/>
            <a:ext cx="2882737" cy="527694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506CF7A8-E9E9-48A9-9A93-252CA56B17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851190"/>
            <a:ext cx="5347484" cy="688544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66E59C14-0030-4440-BB14-D5D375AE1E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6712" y="5502972"/>
            <a:ext cx="3926336" cy="688544"/>
          </a:xfrm>
          <a:prstGeom prst="rect">
            <a:avLst/>
          </a:prstGeom>
        </p:spPr>
      </p:pic>
      <p:pic>
        <p:nvPicPr>
          <p:cNvPr id="14" name="Gambar 13">
            <a:extLst>
              <a:ext uri="{FF2B5EF4-FFF2-40B4-BE49-F238E27FC236}">
                <a16:creationId xmlns:a16="http://schemas.microsoft.com/office/drawing/2014/main" id="{D1D99A8C-8531-4D7E-A80D-42E362BF0F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997" y="6113436"/>
            <a:ext cx="4654065" cy="695773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6A9A86CB-EEFE-41B3-A30F-A9CA76C447A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57524" y="5456699"/>
            <a:ext cx="3807453" cy="700737"/>
          </a:xfrm>
          <a:prstGeom prst="rect">
            <a:avLst/>
          </a:prstGeom>
        </p:spPr>
      </p:pic>
      <p:pic>
        <p:nvPicPr>
          <p:cNvPr id="16" name="Gambar 15">
            <a:extLst>
              <a:ext uri="{FF2B5EF4-FFF2-40B4-BE49-F238E27FC236}">
                <a16:creationId xmlns:a16="http://schemas.microsoft.com/office/drawing/2014/main" id="{68E58724-BE80-480C-B26B-5762B17AED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1380" y="6168221"/>
            <a:ext cx="3673068" cy="71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0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230172" y="386080"/>
            <a:ext cx="8242000" cy="1477328"/>
          </a:xfrm>
          <a:prstGeom prst="rect">
            <a:avLst/>
          </a:prstGeom>
          <a:noFill/>
          <a:ln>
            <a:solidFill>
              <a:srgbClr val="6600CC"/>
            </a:solidFill>
          </a:ln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DEFINISI 6.1.2 </a:t>
            </a:r>
            <a:r>
              <a:rPr lang="id-ID" dirty="0"/>
              <a:t>Suatu barisan {an} dikatakan </a:t>
            </a:r>
            <a:r>
              <a:rPr lang="id-ID" b="1" dirty="0"/>
              <a:t>konvergen</a:t>
            </a:r>
            <a:r>
              <a:rPr lang="id-ID" dirty="0"/>
              <a:t> ke limit L di tulis</a:t>
            </a:r>
          </a:p>
          <a:p>
            <a:endParaRPr lang="id-ID" dirty="0"/>
          </a:p>
          <a:p>
            <a:r>
              <a:rPr lang="id-ID" dirty="0"/>
              <a:t>Jika hanya jika utk sebarang </a:t>
            </a:r>
            <a:r>
              <a:rPr lang="el-GR" dirty="0"/>
              <a:t>ε</a:t>
            </a:r>
            <a:r>
              <a:rPr lang="id-ID" dirty="0"/>
              <a:t>  &gt; 0 tdp suatu bilangan bulat positif N shg </a:t>
            </a:r>
          </a:p>
          <a:p>
            <a:r>
              <a:rPr lang="id-ID" dirty="0"/>
              <a:t>| an – L | &lt; </a:t>
            </a:r>
            <a:r>
              <a:rPr lang="el-GR" dirty="0"/>
              <a:t>ε</a:t>
            </a:r>
            <a:r>
              <a:rPr lang="id-ID" dirty="0"/>
              <a:t> utk n ≥ N. Suatu barisan yg tidak konvergen ke suatu limit berhingga</a:t>
            </a:r>
          </a:p>
          <a:p>
            <a:r>
              <a:rPr lang="id-ID" dirty="0"/>
              <a:t>Disebut </a:t>
            </a:r>
            <a:r>
              <a:rPr lang="id-ID" b="1" dirty="0"/>
              <a:t>divergen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697641"/>
            <a:ext cx="10287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3068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552" y="1984908"/>
            <a:ext cx="8566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6.1.3  </a:t>
            </a:r>
            <a:r>
              <a:rPr lang="id-ID" dirty="0"/>
              <a:t>Tentukan apkah barisan tsb konvergen atau divergen.Jika konvergen </a:t>
            </a:r>
          </a:p>
          <a:p>
            <a:r>
              <a:rPr lang="id-ID" dirty="0"/>
              <a:t>Tentukan limitnya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293" y="2650157"/>
            <a:ext cx="3705225" cy="789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32548" y="2537321"/>
            <a:ext cx="3048000" cy="97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96684" y="2619434"/>
            <a:ext cx="1032744" cy="69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332936" y="260536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(e)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1643" y="3409449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719" y="3770182"/>
            <a:ext cx="1504949" cy="6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36984" y="3743954"/>
            <a:ext cx="1247775" cy="72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38076" y="3747884"/>
            <a:ext cx="1567692" cy="85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62342" y="3743954"/>
            <a:ext cx="1567692" cy="83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60480" y="3827600"/>
            <a:ext cx="1152128" cy="62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243054" y="3815268"/>
            <a:ext cx="2033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accent3">
                    <a:lumMod val="50000"/>
                  </a:schemeClr>
                </a:solidFill>
              </a:rPr>
              <a:t>Jadi barisan tsb</a:t>
            </a:r>
          </a:p>
          <a:p>
            <a:r>
              <a:rPr lang="id-ID" b="1" dirty="0">
                <a:solidFill>
                  <a:schemeClr val="accent3">
                    <a:lumMod val="50000"/>
                  </a:schemeClr>
                </a:solidFill>
              </a:rPr>
              <a:t> konvergen ke 1/2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29680" y="4581584"/>
            <a:ext cx="8886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(b) Krn suku suku genap dekat ½ dan suku suku ganjil dekat -1/2 maka barisan tsb tidak</a:t>
            </a:r>
          </a:p>
          <a:p>
            <a:r>
              <a:rPr lang="id-ID" dirty="0"/>
              <a:t> memp. Limit dan disimpulkan barisan tsb divergen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5204909"/>
            <a:ext cx="323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(c) Krn 1/n              0 , maka     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31640" y="5589240"/>
            <a:ext cx="5040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02533" y="5140392"/>
            <a:ext cx="1815034" cy="61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5308927" y="5273996"/>
            <a:ext cx="355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accent3">
                    <a:lumMod val="50000"/>
                  </a:schemeClr>
                </a:solidFill>
              </a:rPr>
              <a:t>Jadi barisan tsb konvergen ke 0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7543" y="5652865"/>
            <a:ext cx="2025855" cy="490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2884759" y="5771878"/>
            <a:ext cx="2145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chemeClr val="accent3">
                    <a:lumMod val="50000"/>
                  </a:schemeClr>
                </a:solidFill>
              </a:rPr>
              <a:t>Barisan tsb divergen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5536" y="6143816"/>
            <a:ext cx="1885950" cy="71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431730" y="6073727"/>
            <a:ext cx="1656557" cy="79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0" y="5733256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(d)</a:t>
            </a:r>
          </a:p>
          <a:p>
            <a:endParaRPr lang="id-ID" dirty="0"/>
          </a:p>
          <a:p>
            <a:r>
              <a:rPr lang="id-ID" dirty="0"/>
              <a:t>(e)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83968" y="6237312"/>
            <a:ext cx="355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accent3">
                    <a:lumMod val="50000"/>
                  </a:schemeClr>
                </a:solidFill>
              </a:rPr>
              <a:t>Jadi barisan tsb konvergen ke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5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6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0" grpId="0"/>
      <p:bldP spid="11" grpId="0"/>
      <p:bldP spid="17" grpId="0"/>
      <p:bldP spid="18" grpId="0"/>
      <p:bldP spid="19" grpId="0"/>
      <p:bldP spid="38" grpId="0"/>
      <p:bldP spid="40" grpId="0"/>
      <p:bldP spid="43" grpId="0"/>
      <p:bldP spid="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9A4CFCC6-BE20-418C-B8FA-4BB30A927FE1}"/>
              </a:ext>
            </a:extLst>
          </p:cNvPr>
          <p:cNvSpPr txBox="1"/>
          <p:nvPr/>
        </p:nvSpPr>
        <p:spPr>
          <a:xfrm>
            <a:off x="125760" y="908720"/>
            <a:ext cx="889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DEFINISI 6.5.2  </a:t>
            </a:r>
            <a:r>
              <a:rPr lang="id-ID" dirty="0"/>
              <a:t>Jika f dapat </a:t>
            </a:r>
            <a:r>
              <a:rPr lang="id-ID" dirty="0" err="1"/>
              <a:t>dideferensiasi</a:t>
            </a:r>
            <a:r>
              <a:rPr lang="id-ID" dirty="0"/>
              <a:t> n kali pada x₀, mala </a:t>
            </a:r>
            <a:r>
              <a:rPr lang="id-ID" dirty="0" err="1"/>
              <a:t>polinomial</a:t>
            </a:r>
            <a:r>
              <a:rPr lang="id-ID" dirty="0"/>
              <a:t> Taylor  ke n dari f sekitar titik x = x₀ didefinisikan :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72AC0EBE-C7EC-41A9-89D5-348C08AE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1537221"/>
            <a:ext cx="8226660" cy="1450568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0349503C-7C91-42EA-A25F-3BCDADB9C0CC}"/>
              </a:ext>
            </a:extLst>
          </p:cNvPr>
          <p:cNvSpPr txBox="1"/>
          <p:nvPr/>
        </p:nvSpPr>
        <p:spPr>
          <a:xfrm>
            <a:off x="0" y="3149773"/>
            <a:ext cx="878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rgbClr val="FF0000"/>
                </a:solidFill>
              </a:rPr>
              <a:t>CONTOH 6.5.2 </a:t>
            </a:r>
            <a:r>
              <a:rPr lang="id-ID" dirty="0" err="1"/>
              <a:t>Datkan</a:t>
            </a:r>
            <a:r>
              <a:rPr lang="id-ID" dirty="0"/>
              <a:t> empat suku pertama </a:t>
            </a:r>
            <a:r>
              <a:rPr lang="id-ID" dirty="0" err="1"/>
              <a:t>polinomial</a:t>
            </a:r>
            <a:r>
              <a:rPr lang="id-ID" dirty="0"/>
              <a:t> Taylor </a:t>
            </a:r>
            <a:r>
              <a:rPr lang="id-ID" dirty="0" err="1"/>
              <a:t>dr</a:t>
            </a:r>
            <a:r>
              <a:rPr lang="id-ID" dirty="0"/>
              <a:t> </a:t>
            </a:r>
            <a:r>
              <a:rPr lang="id-ID" dirty="0" err="1"/>
              <a:t>ln</a:t>
            </a:r>
            <a:r>
              <a:rPr lang="id-ID" dirty="0"/>
              <a:t> x </a:t>
            </a:r>
            <a:r>
              <a:rPr lang="id-ID" dirty="0" err="1"/>
              <a:t>disekitar</a:t>
            </a:r>
            <a:r>
              <a:rPr lang="id-ID" dirty="0"/>
              <a:t> x = 2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8C722270-2537-4C7E-A13F-E3CD8C7AA8E1}"/>
              </a:ext>
            </a:extLst>
          </p:cNvPr>
          <p:cNvSpPr txBox="1"/>
          <p:nvPr/>
        </p:nvSpPr>
        <p:spPr>
          <a:xfrm>
            <a:off x="17871" y="359360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Dimisalkan f(x) = </a:t>
            </a:r>
            <a:r>
              <a:rPr lang="id-ID" dirty="0" err="1"/>
              <a:t>ln</a:t>
            </a:r>
            <a:r>
              <a:rPr lang="id-ID" dirty="0"/>
              <a:t> x jadi,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A6A0E4D5-DDCF-472F-88A8-6696FDB6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30" y="3540631"/>
            <a:ext cx="2885543" cy="1520220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665AE73E-BB3D-41B0-A1B8-5488698C583C}"/>
              </a:ext>
            </a:extLst>
          </p:cNvPr>
          <p:cNvSpPr txBox="1"/>
          <p:nvPr/>
        </p:nvSpPr>
        <p:spPr>
          <a:xfrm>
            <a:off x="0" y="3931409"/>
            <a:ext cx="365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Dengan </a:t>
            </a:r>
            <a:r>
              <a:rPr lang="id-ID" dirty="0" err="1"/>
              <a:t>subsitusi</a:t>
            </a:r>
            <a:r>
              <a:rPr lang="id-ID" dirty="0"/>
              <a:t> x = 2, diperoleh :</a:t>
            </a: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07F17385-0CB9-4659-B191-67E40FEE2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379" y="3931409"/>
            <a:ext cx="1635292" cy="475364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97BCBCEE-18DF-4054-855C-F87C24893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60" y="4406773"/>
            <a:ext cx="2328597" cy="475364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64DC785A-5B94-4BDF-A497-5F8EC2D30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1370" y="4455698"/>
            <a:ext cx="1635292" cy="475364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7214EDA5-FACD-4AC7-9035-8CB8CA7288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06" y="4989004"/>
            <a:ext cx="4056148" cy="600102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20A19457-0BAC-4782-847D-C064D4BB4B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8445" y="5069351"/>
            <a:ext cx="2623323" cy="475364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EAB7ED37-17F4-4C9A-9425-7F6DF946ED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344" y="5584908"/>
            <a:ext cx="6185728" cy="601102"/>
          </a:xfrm>
          <a:prstGeom prst="rect">
            <a:avLst/>
          </a:prstGeom>
        </p:spPr>
      </p:pic>
      <p:pic>
        <p:nvPicPr>
          <p:cNvPr id="14" name="Gambar 13">
            <a:extLst>
              <a:ext uri="{FF2B5EF4-FFF2-40B4-BE49-F238E27FC236}">
                <a16:creationId xmlns:a16="http://schemas.microsoft.com/office/drawing/2014/main" id="{0E6281CD-FA85-4484-A86F-39CE5720AC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015" y="6141949"/>
            <a:ext cx="4792386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2656"/>
            <a:ext cx="4312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NOTASI SIGMA UNTUK POLINOMIAL</a:t>
            </a:r>
          </a:p>
          <a:p>
            <a:r>
              <a:rPr lang="id-ID" b="1" dirty="0">
                <a:solidFill>
                  <a:srgbClr val="0070C0"/>
                </a:solidFill>
              </a:rPr>
              <a:t>TAYLOR DAN MACLAUIRIN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634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Polinomial Taylor lebih sesuai dinyatakn dlm notasi sigma sbb: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3457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268760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760199"/>
            <a:ext cx="645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Pd khususnya, polinomial Maclauirin ke n utk f(x) dapat ditulis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067951"/>
            <a:ext cx="4981416" cy="61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2708920"/>
            <a:ext cx="509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6.5.3 </a:t>
            </a:r>
            <a:r>
              <a:rPr lang="id-ID" dirty="0"/>
              <a:t>Dapatkan deret Maclauirin untuk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068960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3116405"/>
            <a:ext cx="2625690" cy="232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50241" y="2665814"/>
            <a:ext cx="28709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8536" y="3396178"/>
            <a:ext cx="4276504" cy="80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8536" y="4280814"/>
            <a:ext cx="4276504" cy="80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7B8762E1-5421-4D23-9E0B-2F7B2A77E703}"/>
              </a:ext>
            </a:extLst>
          </p:cNvPr>
          <p:cNvSpPr txBox="1"/>
          <p:nvPr/>
        </p:nvSpPr>
        <p:spPr>
          <a:xfrm>
            <a:off x="251520" y="3578215"/>
            <a:ext cx="35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8139A748-6C94-43F4-AF92-E68F4467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" y="6188188"/>
            <a:ext cx="6632218" cy="66981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B838D81A-2C0F-4C68-AE69-6AD5D7ED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730" y="1034954"/>
            <a:ext cx="2332269" cy="2062218"/>
          </a:xfrm>
          <a:prstGeom prst="rect">
            <a:avLst/>
          </a:prstGeo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9C0D6416-DCDD-4985-9CB1-48BE3BFD091E}"/>
              </a:ext>
            </a:extLst>
          </p:cNvPr>
          <p:cNvSpPr txBox="1"/>
          <p:nvPr/>
        </p:nvSpPr>
        <p:spPr>
          <a:xfrm>
            <a:off x="30734" y="39429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b . f(x) = </a:t>
            </a:r>
            <a:r>
              <a:rPr lang="id-ID" dirty="0" err="1"/>
              <a:t>sin</a:t>
            </a:r>
            <a:r>
              <a:rPr lang="id-ID" dirty="0"/>
              <a:t> x, jadi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C9F47F3F-6E3E-4B95-8BAC-E404944E0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3" y="337006"/>
            <a:ext cx="2304256" cy="669812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D2E561DC-D148-4177-AA96-0E4464C48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026" y="352351"/>
            <a:ext cx="2338231" cy="669812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80FE4C5B-5CAB-4B51-9771-4535E660E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33" y="1092887"/>
            <a:ext cx="3008311" cy="1445902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E6FEFC48-B5C3-489A-8B50-16F4035FD5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844" y="1173860"/>
            <a:ext cx="3165918" cy="1371687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B519B497-4BF4-4F29-AD2D-AD9D8ABF6B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460" y="2552856"/>
            <a:ext cx="3165917" cy="669812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FA293EAA-7ADD-4AEA-9996-70E4C1408D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512" y="3089329"/>
            <a:ext cx="6547671" cy="669811"/>
          </a:xfrm>
          <a:prstGeom prst="rect">
            <a:avLst/>
          </a:prstGeom>
        </p:spPr>
      </p:pic>
      <p:sp>
        <p:nvSpPr>
          <p:cNvPr id="13" name="Kotak Teks 12">
            <a:extLst>
              <a:ext uri="{FF2B5EF4-FFF2-40B4-BE49-F238E27FC236}">
                <a16:creationId xmlns:a16="http://schemas.microsoft.com/office/drawing/2014/main" id="{19F6A83C-5D97-4DC3-8410-DC93D76AC052}"/>
              </a:ext>
            </a:extLst>
          </p:cNvPr>
          <p:cNvSpPr txBox="1"/>
          <p:nvPr/>
        </p:nvSpPr>
        <p:spPr>
          <a:xfrm>
            <a:off x="70726" y="3891223"/>
            <a:ext cx="283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c.  f(x) = </a:t>
            </a:r>
            <a:r>
              <a:rPr lang="id-ID" dirty="0" err="1"/>
              <a:t>cos</a:t>
            </a:r>
            <a:r>
              <a:rPr lang="id-ID" dirty="0"/>
              <a:t> x</a:t>
            </a:r>
          </a:p>
        </p:txBody>
      </p:sp>
      <p:pic>
        <p:nvPicPr>
          <p:cNvPr id="14" name="Gambar 13">
            <a:extLst>
              <a:ext uri="{FF2B5EF4-FFF2-40B4-BE49-F238E27FC236}">
                <a16:creationId xmlns:a16="http://schemas.microsoft.com/office/drawing/2014/main" id="{97EA5860-3A44-4503-BD9B-3B831629D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2911" y="3845422"/>
            <a:ext cx="2332269" cy="967340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DC67760E-E80E-4B85-B8E1-7967C6ED76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6172" y="4929059"/>
            <a:ext cx="2733478" cy="1195800"/>
          </a:xfrm>
          <a:prstGeom prst="rect">
            <a:avLst/>
          </a:prstGeom>
        </p:spPr>
      </p:pic>
      <p:pic>
        <p:nvPicPr>
          <p:cNvPr id="16" name="Gambar 15">
            <a:extLst>
              <a:ext uri="{FF2B5EF4-FFF2-40B4-BE49-F238E27FC236}">
                <a16:creationId xmlns:a16="http://schemas.microsoft.com/office/drawing/2014/main" id="{C3F8FBF0-534F-4D72-8237-CF43E88105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8104" y="3751638"/>
            <a:ext cx="3456384" cy="243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2EFADACF-0A0E-4ADE-BB15-919099B2BBAA}"/>
              </a:ext>
            </a:extLst>
          </p:cNvPr>
          <p:cNvSpPr txBox="1"/>
          <p:nvPr/>
        </p:nvSpPr>
        <p:spPr>
          <a:xfrm>
            <a:off x="107504" y="62068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Latihan soal dikumpulkan per kelompok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DB7B4CCC-AAD2-4AEA-B9FB-0841C94E8264}"/>
              </a:ext>
            </a:extLst>
          </p:cNvPr>
          <p:cNvSpPr txBox="1"/>
          <p:nvPr/>
        </p:nvSpPr>
        <p:spPr>
          <a:xfrm>
            <a:off x="251520" y="1025832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Dikerjakan No. urut absen 1 s/d 5</a:t>
            </a:r>
          </a:p>
          <a:p>
            <a:r>
              <a:rPr lang="id-ID" dirty="0"/>
              <a:t>1.Dapatkan deret </a:t>
            </a:r>
            <a:r>
              <a:rPr lang="id-ID" dirty="0" err="1"/>
              <a:t>Maclurin</a:t>
            </a:r>
            <a:r>
              <a:rPr lang="id-ID" dirty="0"/>
              <a:t> </a:t>
            </a:r>
            <a:r>
              <a:rPr lang="id-ID" dirty="0" err="1"/>
              <a:t>utk</a:t>
            </a:r>
            <a:r>
              <a:rPr lang="id-ID" dirty="0"/>
              <a:t> fungsi yang diberikan, nyatakan jawaban Anda dalam notasi sigma : a                                      b. </a:t>
            </a:r>
          </a:p>
          <a:p>
            <a:endParaRPr lang="id-ID" dirty="0"/>
          </a:p>
          <a:p>
            <a:r>
              <a:rPr lang="id-ID" dirty="0"/>
              <a:t>2. Dapatkan deret Taylor di sekitar x = x₀ </a:t>
            </a:r>
            <a:r>
              <a:rPr lang="id-ID" dirty="0" err="1"/>
              <a:t>utk</a:t>
            </a:r>
            <a:r>
              <a:rPr lang="id-ID" dirty="0"/>
              <a:t> fungsi yang diberikan, nyatakan </a:t>
            </a:r>
            <a:r>
              <a:rPr lang="id-ID" dirty="0" err="1"/>
              <a:t>jawan</a:t>
            </a:r>
            <a:r>
              <a:rPr lang="id-ID" dirty="0"/>
              <a:t> Anda dalam notasi sigma : a.                             b.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A077883C-8EB7-48EC-8EF7-E327D5EF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469" y="1608871"/>
            <a:ext cx="706693" cy="50477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4704FFAA-CDD5-4CC7-8049-FF0AA1790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834" y="1608871"/>
            <a:ext cx="902122" cy="477641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815A01EC-8D87-4873-A23E-385AA6014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162" y="2457866"/>
            <a:ext cx="1246347" cy="477641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410239DC-DC69-447E-AE54-414A257A5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769" y="2484219"/>
            <a:ext cx="1246347" cy="584741"/>
          </a:xfrm>
          <a:prstGeom prst="rect">
            <a:avLst/>
          </a:prstGeom>
        </p:spPr>
      </p:pic>
      <p:sp>
        <p:nvSpPr>
          <p:cNvPr id="8" name="Persegi Panjang 7">
            <a:extLst>
              <a:ext uri="{FF2B5EF4-FFF2-40B4-BE49-F238E27FC236}">
                <a16:creationId xmlns:a16="http://schemas.microsoft.com/office/drawing/2014/main" id="{9CAE6F4E-07BD-401D-A00B-CD063F9BF1B7}"/>
              </a:ext>
            </a:extLst>
          </p:cNvPr>
          <p:cNvSpPr/>
          <p:nvPr/>
        </p:nvSpPr>
        <p:spPr>
          <a:xfrm>
            <a:off x="83884" y="2961860"/>
            <a:ext cx="89430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6 s/d 10</a:t>
            </a:r>
          </a:p>
          <a:p>
            <a:r>
              <a:rPr lang="id-ID" dirty="0"/>
              <a:t>3.Dapatkan deret </a:t>
            </a:r>
            <a:r>
              <a:rPr lang="id-ID" dirty="0" err="1"/>
              <a:t>Maclurin</a:t>
            </a:r>
            <a:r>
              <a:rPr lang="id-ID" dirty="0"/>
              <a:t> </a:t>
            </a:r>
            <a:r>
              <a:rPr lang="id-ID" dirty="0" err="1"/>
              <a:t>utk</a:t>
            </a:r>
            <a:r>
              <a:rPr lang="id-ID" dirty="0"/>
              <a:t> fungsi yang diberikan, nyatakan jawaban Anda dalam notasi sigma :   a                                                b. </a:t>
            </a:r>
          </a:p>
          <a:p>
            <a:endParaRPr lang="id-ID" dirty="0"/>
          </a:p>
          <a:p>
            <a:r>
              <a:rPr lang="id-ID" dirty="0"/>
              <a:t>4. Dapatkan deret Taylor di sekitar x = x₀ </a:t>
            </a:r>
            <a:r>
              <a:rPr lang="id-ID" dirty="0" err="1"/>
              <a:t>utk</a:t>
            </a:r>
            <a:r>
              <a:rPr lang="id-ID" dirty="0"/>
              <a:t> fungsi yang diberikan, nyatakan </a:t>
            </a:r>
            <a:r>
              <a:rPr lang="id-ID" dirty="0" err="1"/>
              <a:t>jawan</a:t>
            </a:r>
            <a:r>
              <a:rPr lang="id-ID" dirty="0"/>
              <a:t> Anda dalam notasi sigma :    a.                                    b.</a:t>
            </a: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E3A09579-F007-4309-A5A1-779CAB2299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9412" y="3602359"/>
            <a:ext cx="760380" cy="473328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F7D04649-C811-4812-92A8-C8FF036F96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804" y="3591934"/>
            <a:ext cx="760380" cy="385500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E22391AB-94E1-43C5-AE4E-1BC16FC719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792" y="4367541"/>
            <a:ext cx="1416327" cy="412941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86EC1BBE-3A78-4B4D-802F-ABB54DCD54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0011" y="4413253"/>
            <a:ext cx="1246346" cy="571618"/>
          </a:xfrm>
          <a:prstGeom prst="rect">
            <a:avLst/>
          </a:prstGeom>
        </p:spPr>
      </p:pic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8A5F6836-4661-4B15-AA56-6B109F800A45}"/>
              </a:ext>
            </a:extLst>
          </p:cNvPr>
          <p:cNvSpPr/>
          <p:nvPr/>
        </p:nvSpPr>
        <p:spPr>
          <a:xfrm>
            <a:off x="150804" y="4907347"/>
            <a:ext cx="89931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11 s/d 15</a:t>
            </a:r>
          </a:p>
          <a:p>
            <a:r>
              <a:rPr lang="id-ID" dirty="0"/>
              <a:t>5.Dapatkan deret </a:t>
            </a:r>
            <a:r>
              <a:rPr lang="id-ID" dirty="0" err="1"/>
              <a:t>Maclurin</a:t>
            </a:r>
            <a:r>
              <a:rPr lang="id-ID" dirty="0"/>
              <a:t> </a:t>
            </a:r>
            <a:r>
              <a:rPr lang="id-ID" dirty="0" err="1"/>
              <a:t>utk</a:t>
            </a:r>
            <a:r>
              <a:rPr lang="id-ID" dirty="0"/>
              <a:t> fungsi yang diberikan, nyatakan jawaban Anda dalam notasi sigma :   a                                                b. </a:t>
            </a:r>
          </a:p>
          <a:p>
            <a:endParaRPr lang="id-ID" dirty="0"/>
          </a:p>
          <a:p>
            <a:r>
              <a:rPr lang="id-ID" dirty="0"/>
              <a:t>6. Dapatkan deret Taylor di sekitar x = x₀ </a:t>
            </a:r>
            <a:r>
              <a:rPr lang="id-ID" dirty="0" err="1"/>
              <a:t>utk</a:t>
            </a:r>
            <a:r>
              <a:rPr lang="id-ID" dirty="0"/>
              <a:t> fungsi yang diberikan, nyatakan </a:t>
            </a:r>
            <a:r>
              <a:rPr lang="id-ID" dirty="0" err="1"/>
              <a:t>jawan</a:t>
            </a:r>
            <a:r>
              <a:rPr lang="id-ID" dirty="0"/>
              <a:t> Anda dalam notasi sigma :    a.                                    b.</a:t>
            </a:r>
          </a:p>
        </p:txBody>
      </p:sp>
      <p:pic>
        <p:nvPicPr>
          <p:cNvPr id="14" name="Gambar 13">
            <a:extLst>
              <a:ext uri="{FF2B5EF4-FFF2-40B4-BE49-F238E27FC236}">
                <a16:creationId xmlns:a16="http://schemas.microsoft.com/office/drawing/2014/main" id="{877B690A-A349-48AE-A1D8-0628A44EED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4173" y="5537445"/>
            <a:ext cx="675619" cy="387273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0C7F395D-EE67-45B3-8BAF-DA15CEA6F2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8826" y="5505284"/>
            <a:ext cx="693712" cy="451594"/>
          </a:xfrm>
          <a:prstGeom prst="rect">
            <a:avLst/>
          </a:prstGeom>
        </p:spPr>
      </p:pic>
      <p:pic>
        <p:nvPicPr>
          <p:cNvPr id="16" name="Gambar 15">
            <a:extLst>
              <a:ext uri="{FF2B5EF4-FFF2-40B4-BE49-F238E27FC236}">
                <a16:creationId xmlns:a16="http://schemas.microsoft.com/office/drawing/2014/main" id="{05B52763-8408-4A70-B6EA-DB76CB8942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4782" y="6339046"/>
            <a:ext cx="1246346" cy="513788"/>
          </a:xfrm>
          <a:prstGeom prst="rect">
            <a:avLst/>
          </a:prstGeom>
        </p:spPr>
      </p:pic>
      <p:pic>
        <p:nvPicPr>
          <p:cNvPr id="17" name="Gambar 16">
            <a:extLst>
              <a:ext uri="{FF2B5EF4-FFF2-40B4-BE49-F238E27FC236}">
                <a16:creationId xmlns:a16="http://schemas.microsoft.com/office/drawing/2014/main" id="{CCDE7DBA-B407-4A4B-91E6-A202754A38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66834" y="6370143"/>
            <a:ext cx="1449282" cy="45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rsegi Panjang 2">
            <a:extLst>
              <a:ext uri="{FF2B5EF4-FFF2-40B4-BE49-F238E27FC236}">
                <a16:creationId xmlns:a16="http://schemas.microsoft.com/office/drawing/2014/main" id="{C99A4540-2CCA-4191-B598-33F2B7DE4D4B}"/>
              </a:ext>
            </a:extLst>
          </p:cNvPr>
          <p:cNvSpPr/>
          <p:nvPr/>
        </p:nvSpPr>
        <p:spPr>
          <a:xfrm>
            <a:off x="0" y="727549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16 s/d 20</a:t>
            </a:r>
          </a:p>
          <a:p>
            <a:r>
              <a:rPr lang="id-ID" dirty="0"/>
              <a:t>7.Dapatkan deret </a:t>
            </a:r>
            <a:r>
              <a:rPr lang="id-ID" dirty="0" err="1"/>
              <a:t>Maclurin</a:t>
            </a:r>
            <a:r>
              <a:rPr lang="id-ID" dirty="0"/>
              <a:t> </a:t>
            </a:r>
            <a:r>
              <a:rPr lang="id-ID" dirty="0" err="1"/>
              <a:t>utk</a:t>
            </a:r>
            <a:r>
              <a:rPr lang="id-ID" dirty="0"/>
              <a:t> fungsi yang diberikan, nyatakan jawaban Anda dalam notasi sigma :   a                                                b. </a:t>
            </a:r>
          </a:p>
          <a:p>
            <a:r>
              <a:rPr lang="id-ID" dirty="0"/>
              <a:t>b</a:t>
            </a:r>
          </a:p>
          <a:p>
            <a:r>
              <a:rPr lang="id-ID" dirty="0"/>
              <a:t>8. Dapatkan deret Taylor di sekitar x = x₀ </a:t>
            </a:r>
            <a:r>
              <a:rPr lang="id-ID" dirty="0" err="1"/>
              <a:t>utk</a:t>
            </a:r>
            <a:r>
              <a:rPr lang="id-ID" dirty="0"/>
              <a:t> fungsi yang diberikan, nyatakan </a:t>
            </a:r>
            <a:r>
              <a:rPr lang="id-ID" dirty="0" err="1"/>
              <a:t>jawan</a:t>
            </a:r>
            <a:r>
              <a:rPr lang="id-ID" dirty="0"/>
              <a:t> Anda dalam notasi sigma :    a.                                       b. </a:t>
            </a:r>
            <a:r>
              <a:rPr lang="id-ID" dirty="0" err="1"/>
              <a:t>Sinh</a:t>
            </a:r>
            <a:r>
              <a:rPr lang="id-ID" dirty="0"/>
              <a:t> x ; x₀ = </a:t>
            </a:r>
            <a:r>
              <a:rPr lang="id-ID" dirty="0" err="1"/>
              <a:t>ln</a:t>
            </a:r>
            <a:r>
              <a:rPr lang="id-ID" dirty="0"/>
              <a:t> 4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8A9A00FF-4C2B-4FE0-B38E-B99875C2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29149"/>
            <a:ext cx="1302027" cy="481420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6710BC31-5E14-427F-91F6-96DAFD20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294158"/>
            <a:ext cx="755679" cy="457144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46F873F2-0896-4EA1-9CC8-1BD6A1704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740" y="2169774"/>
            <a:ext cx="1111966" cy="554495"/>
          </a:xfrm>
          <a:prstGeom prst="rect">
            <a:avLst/>
          </a:prstGeom>
        </p:spPr>
      </p:pic>
      <p:sp>
        <p:nvSpPr>
          <p:cNvPr id="7" name="Persegi Panjang 6">
            <a:extLst>
              <a:ext uri="{FF2B5EF4-FFF2-40B4-BE49-F238E27FC236}">
                <a16:creationId xmlns:a16="http://schemas.microsoft.com/office/drawing/2014/main" id="{FAB8D6A6-79F7-437F-AB05-0C63BD9D4705}"/>
              </a:ext>
            </a:extLst>
          </p:cNvPr>
          <p:cNvSpPr/>
          <p:nvPr/>
        </p:nvSpPr>
        <p:spPr>
          <a:xfrm>
            <a:off x="116838" y="2724269"/>
            <a:ext cx="90271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21 s/d 25</a:t>
            </a:r>
          </a:p>
          <a:p>
            <a:r>
              <a:rPr lang="id-ID" dirty="0"/>
              <a:t>9.Dapatkan deret </a:t>
            </a:r>
            <a:r>
              <a:rPr lang="id-ID" dirty="0" err="1"/>
              <a:t>Maclurin</a:t>
            </a:r>
            <a:r>
              <a:rPr lang="id-ID" dirty="0"/>
              <a:t> </a:t>
            </a:r>
            <a:r>
              <a:rPr lang="id-ID" dirty="0" err="1"/>
              <a:t>utk</a:t>
            </a:r>
            <a:r>
              <a:rPr lang="id-ID" dirty="0"/>
              <a:t> fungsi yang diberikan, nyatakan jawaban Anda dalam notasi sigma :   a  </a:t>
            </a:r>
            <a:r>
              <a:rPr lang="id-ID" dirty="0" err="1"/>
              <a:t>ln</a:t>
            </a:r>
            <a:r>
              <a:rPr lang="id-ID" dirty="0"/>
              <a:t> (3 + 2x)                              b. </a:t>
            </a:r>
            <a:r>
              <a:rPr lang="id-ID" dirty="0" err="1"/>
              <a:t>Sinh</a:t>
            </a:r>
            <a:r>
              <a:rPr lang="id-ID" dirty="0"/>
              <a:t> x</a:t>
            </a:r>
          </a:p>
          <a:p>
            <a:r>
              <a:rPr lang="id-ID" dirty="0"/>
              <a:t>10. Dapatkan deret Taylor di sekitar x = x₀ </a:t>
            </a:r>
            <a:r>
              <a:rPr lang="id-ID" dirty="0" err="1"/>
              <a:t>utk</a:t>
            </a:r>
            <a:r>
              <a:rPr lang="id-ID" dirty="0"/>
              <a:t> fungsi yang diberikan, nyatakan </a:t>
            </a:r>
            <a:r>
              <a:rPr lang="id-ID" dirty="0" err="1"/>
              <a:t>jawan</a:t>
            </a:r>
            <a:r>
              <a:rPr lang="id-ID" dirty="0"/>
              <a:t> Anda dalam notasi sigma :    a.  x⁴ + x – 3 ; x₀ = -2     b.  tan x ; x₀ = </a:t>
            </a:r>
            <a:r>
              <a:rPr lang="el-GR" dirty="0"/>
              <a:t>π</a:t>
            </a:r>
            <a:r>
              <a:rPr lang="id-ID" dirty="0"/>
              <a:t>/3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2393FA4C-46E8-4C24-B399-AA1A1B519192}"/>
              </a:ext>
            </a:extLst>
          </p:cNvPr>
          <p:cNvSpPr/>
          <p:nvPr/>
        </p:nvSpPr>
        <p:spPr>
          <a:xfrm>
            <a:off x="0" y="4443991"/>
            <a:ext cx="9235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26 s/d 30</a:t>
            </a:r>
          </a:p>
          <a:p>
            <a:r>
              <a:rPr lang="id-ID" dirty="0"/>
              <a:t>11.Dapatkan deret </a:t>
            </a:r>
            <a:r>
              <a:rPr lang="id-ID" dirty="0" err="1"/>
              <a:t>Maclurin</a:t>
            </a:r>
            <a:r>
              <a:rPr lang="id-ID" dirty="0"/>
              <a:t> </a:t>
            </a:r>
            <a:r>
              <a:rPr lang="id-ID" dirty="0" err="1"/>
              <a:t>utk</a:t>
            </a:r>
            <a:r>
              <a:rPr lang="id-ID" dirty="0"/>
              <a:t> fungsi yang diberikan, nyatakan jawaban Anda dalam notasi sigma :   a  √ (1 + x)                                              b. tan⁻¹ x</a:t>
            </a:r>
          </a:p>
          <a:p>
            <a:r>
              <a:rPr lang="id-ID" dirty="0"/>
              <a:t>12. Dapatkan deret Taylor di sekitar x = x₀ </a:t>
            </a:r>
            <a:r>
              <a:rPr lang="id-ID" dirty="0" err="1"/>
              <a:t>utk</a:t>
            </a:r>
            <a:r>
              <a:rPr lang="id-ID" dirty="0"/>
              <a:t> fungsi yang diberikan, nyatakan </a:t>
            </a:r>
            <a:r>
              <a:rPr lang="id-ID" dirty="0" err="1"/>
              <a:t>jawan</a:t>
            </a:r>
            <a:r>
              <a:rPr lang="id-ID" dirty="0"/>
              <a:t> Anda dalam notasi sigma :    a.  √ x ; x₀ = 4                  b. </a:t>
            </a:r>
            <a:r>
              <a:rPr lang="id-ID" dirty="0" err="1"/>
              <a:t>csc</a:t>
            </a:r>
            <a:r>
              <a:rPr lang="id-ID" dirty="0"/>
              <a:t> x ; x₀ = </a:t>
            </a:r>
            <a:r>
              <a:rPr lang="el-GR" dirty="0"/>
              <a:t>π</a:t>
            </a:r>
            <a:r>
              <a:rPr lang="id-ID" dirty="0"/>
              <a:t> /2</a:t>
            </a:r>
          </a:p>
        </p:txBody>
      </p:sp>
    </p:spTree>
    <p:extLst>
      <p:ext uri="{BB962C8B-B14F-4D97-AF65-F5344CB8AC3E}">
        <p14:creationId xmlns:p14="http://schemas.microsoft.com/office/powerpoint/2010/main" val="42180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942C0B10-088F-4C92-8CF2-4F6C9B31799E}"/>
              </a:ext>
            </a:extLst>
          </p:cNvPr>
          <p:cNvSpPr/>
          <p:nvPr/>
        </p:nvSpPr>
        <p:spPr>
          <a:xfrm>
            <a:off x="323528" y="843677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 31 s/d 35</a:t>
            </a:r>
          </a:p>
          <a:p>
            <a:r>
              <a:rPr lang="id-ID" dirty="0"/>
              <a:t>11.Dapatkan deret </a:t>
            </a:r>
            <a:r>
              <a:rPr lang="id-ID" dirty="0" err="1"/>
              <a:t>Maclurin</a:t>
            </a:r>
            <a:r>
              <a:rPr lang="id-ID" dirty="0"/>
              <a:t> </a:t>
            </a:r>
            <a:r>
              <a:rPr lang="id-ID" dirty="0" err="1"/>
              <a:t>utk</a:t>
            </a:r>
            <a:r>
              <a:rPr lang="id-ID" dirty="0"/>
              <a:t> fungsi yang diberikan, nyatakan jawaban Anda dalam notasi sigma :   a  √ (1 + x)                                b. tan⁻¹ x</a:t>
            </a:r>
          </a:p>
          <a:p>
            <a:r>
              <a:rPr lang="id-ID" dirty="0"/>
              <a:t>12. Dapatkan deret Taylor di sekitar x = x₀ </a:t>
            </a:r>
            <a:r>
              <a:rPr lang="id-ID" dirty="0" err="1"/>
              <a:t>utk</a:t>
            </a:r>
            <a:r>
              <a:rPr lang="id-ID" dirty="0"/>
              <a:t> fungsi yang diberikan, nyatakan </a:t>
            </a:r>
            <a:r>
              <a:rPr lang="id-ID" dirty="0" err="1"/>
              <a:t>jawan</a:t>
            </a:r>
            <a:r>
              <a:rPr lang="id-ID" dirty="0"/>
              <a:t> Anda dalam notasi sigma :    a.  √ x ; x₀ = 4     b. </a:t>
            </a:r>
            <a:r>
              <a:rPr lang="id-ID" dirty="0" err="1"/>
              <a:t>Sin</a:t>
            </a:r>
            <a:r>
              <a:rPr lang="id-ID" dirty="0"/>
              <a:t> </a:t>
            </a:r>
            <a:r>
              <a:rPr lang="el-GR" dirty="0"/>
              <a:t>π</a:t>
            </a:r>
            <a:r>
              <a:rPr lang="id-ID" dirty="0"/>
              <a:t>x ; x₀ = 1/2 </a:t>
            </a:r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A0AF7719-6381-4A9F-90A9-49172567050A}"/>
              </a:ext>
            </a:extLst>
          </p:cNvPr>
          <p:cNvSpPr/>
          <p:nvPr/>
        </p:nvSpPr>
        <p:spPr>
          <a:xfrm>
            <a:off x="348078" y="2321005"/>
            <a:ext cx="84723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 36 s/d 40</a:t>
            </a:r>
          </a:p>
          <a:p>
            <a:r>
              <a:rPr lang="id-ID" dirty="0"/>
              <a:t>11.Dapatkan deret </a:t>
            </a:r>
            <a:r>
              <a:rPr lang="id-ID" dirty="0" err="1"/>
              <a:t>Maclurin</a:t>
            </a:r>
            <a:r>
              <a:rPr lang="id-ID" dirty="0"/>
              <a:t> </a:t>
            </a:r>
            <a:r>
              <a:rPr lang="id-ID" dirty="0" err="1"/>
              <a:t>utk</a:t>
            </a:r>
            <a:r>
              <a:rPr lang="id-ID" dirty="0"/>
              <a:t> fungsi yang diberikan, nyatakan jawaban Anda dalam notasi sigma :   a  </a:t>
            </a:r>
            <a:r>
              <a:rPr lang="id-ID" dirty="0" err="1"/>
              <a:t>ln</a:t>
            </a:r>
            <a:r>
              <a:rPr lang="id-ID" dirty="0"/>
              <a:t> ( 1 - x² )                              b. </a:t>
            </a:r>
            <a:r>
              <a:rPr lang="id-ID" dirty="0" err="1"/>
              <a:t>Sin</a:t>
            </a:r>
            <a:r>
              <a:rPr lang="id-ID" dirty="0"/>
              <a:t>(x²)</a:t>
            </a:r>
          </a:p>
          <a:p>
            <a:r>
              <a:rPr lang="id-ID" dirty="0"/>
              <a:t>12. Dapatkan deret Taylor di sekitar x = x₀ </a:t>
            </a:r>
            <a:r>
              <a:rPr lang="id-ID" dirty="0" err="1"/>
              <a:t>utk</a:t>
            </a:r>
            <a:r>
              <a:rPr lang="id-ID" dirty="0"/>
              <a:t> fungsi yang diberikan, nyatakan </a:t>
            </a:r>
            <a:r>
              <a:rPr lang="id-ID" dirty="0" err="1"/>
              <a:t>jawan</a:t>
            </a:r>
            <a:r>
              <a:rPr lang="id-ID" dirty="0"/>
              <a:t> Anda dalam notasi sigma :    a. 1/(x + 2) ; x₀ = 3     b. tan⁻¹x ; x₀ = 1</a:t>
            </a:r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B2584D81-8297-4340-AC51-1DD21DA4CD28}"/>
              </a:ext>
            </a:extLst>
          </p:cNvPr>
          <p:cNvSpPr/>
          <p:nvPr/>
        </p:nvSpPr>
        <p:spPr>
          <a:xfrm>
            <a:off x="292054" y="3982999"/>
            <a:ext cx="88519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Dikerjakan No. urut absen  41 s/d 45</a:t>
            </a:r>
          </a:p>
          <a:p>
            <a:r>
              <a:rPr lang="id-ID" dirty="0"/>
              <a:t>11.Dapatkan deret </a:t>
            </a:r>
            <a:r>
              <a:rPr lang="id-ID" dirty="0" err="1"/>
              <a:t>Maclurin</a:t>
            </a:r>
            <a:r>
              <a:rPr lang="id-ID" dirty="0"/>
              <a:t> </a:t>
            </a:r>
            <a:r>
              <a:rPr lang="id-ID" dirty="0" err="1"/>
              <a:t>utk</a:t>
            </a:r>
            <a:r>
              <a:rPr lang="id-ID" dirty="0"/>
              <a:t> fungsi yang diberikan, nyatakan jawaban Anda dalam notasi sigma :   a   </a:t>
            </a:r>
            <a:r>
              <a:rPr lang="id-ID" dirty="0" err="1"/>
              <a:t>ln</a:t>
            </a:r>
            <a:r>
              <a:rPr lang="id-ID" dirty="0"/>
              <a:t>(2 + 2x)                               b. </a:t>
            </a:r>
            <a:r>
              <a:rPr lang="id-ID" dirty="0" err="1"/>
              <a:t>cos</a:t>
            </a:r>
            <a:r>
              <a:rPr lang="id-ID" dirty="0"/>
              <a:t> </a:t>
            </a:r>
            <a:r>
              <a:rPr lang="el-GR" dirty="0"/>
              <a:t>π</a:t>
            </a:r>
            <a:r>
              <a:rPr lang="id-ID" dirty="0"/>
              <a:t>/2 x</a:t>
            </a:r>
          </a:p>
          <a:p>
            <a:r>
              <a:rPr lang="id-ID" dirty="0"/>
              <a:t>12. Dapatkan deret Taylor di sekitar x = x₀ </a:t>
            </a:r>
            <a:r>
              <a:rPr lang="id-ID" dirty="0" err="1"/>
              <a:t>utk</a:t>
            </a:r>
            <a:r>
              <a:rPr lang="id-ID" dirty="0"/>
              <a:t> fungsi yang diberikan, nyatakan </a:t>
            </a:r>
            <a:r>
              <a:rPr lang="id-ID" dirty="0" err="1"/>
              <a:t>jawan</a:t>
            </a:r>
            <a:r>
              <a:rPr lang="id-ID" dirty="0"/>
              <a:t> Anda dalam notasi sigma :    a. 1/(2 – x)  ; x₀ = 4     b. </a:t>
            </a:r>
            <a:r>
              <a:rPr lang="id-ID" dirty="0" err="1"/>
              <a:t>csc</a:t>
            </a:r>
            <a:r>
              <a:rPr lang="id-ID" dirty="0"/>
              <a:t> x ; x₀ = </a:t>
            </a:r>
            <a:r>
              <a:rPr lang="el-GR" dirty="0"/>
              <a:t>π</a:t>
            </a:r>
            <a:r>
              <a:rPr lang="id-ID" dirty="0"/>
              <a:t>/2 </a:t>
            </a:r>
          </a:p>
        </p:txBody>
      </p:sp>
    </p:spTree>
    <p:extLst>
      <p:ext uri="{BB962C8B-B14F-4D97-AF65-F5344CB8AC3E}">
        <p14:creationId xmlns:p14="http://schemas.microsoft.com/office/powerpoint/2010/main" val="251578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9832" y="116632"/>
            <a:ext cx="1282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0070C0"/>
                </a:solidFill>
              </a:rPr>
              <a:t>TABEL 6.6.1</a:t>
            </a:r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EC63C8D4-5ADC-4AF4-A6C0-D390143A6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05634"/>
            <a:ext cx="8928992" cy="70635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D083ABA7-0C46-4BAB-9056-C5AD0B025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24" y="1140381"/>
            <a:ext cx="8172908" cy="70635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54B86180-40FC-4307-A2C2-1A287901D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99" y="1929443"/>
            <a:ext cx="7920880" cy="601980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2491595F-EDCF-48FC-BC1C-C6B0AF0CD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76" y="2595271"/>
            <a:ext cx="7920880" cy="706357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CB47999D-9BCE-4DD5-A33D-F0DF74782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282" y="3330018"/>
            <a:ext cx="8399181" cy="614119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9B550304-E54F-4CFD-8244-3A169980FC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515" y="3944137"/>
            <a:ext cx="8339947" cy="777178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D159FE1A-6CBC-4496-AF73-5AB50BE55A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64" y="4696682"/>
            <a:ext cx="8806215" cy="777177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87C817F0-29E2-4A57-B163-F4002EB98F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176" y="5442700"/>
            <a:ext cx="7936256" cy="616490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F84E29E2-E21D-460A-8E7B-5306859153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206" y="6097342"/>
            <a:ext cx="7936256" cy="748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6712"/>
            <a:ext cx="66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MEMBUAT DERETMACLURIN DG SUBSTITUSI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40588"/>
            <a:ext cx="7560840" cy="6905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 flipH="1">
                <a:off x="-49472" y="2357135"/>
                <a:ext cx="1741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/>
                  <a:t>Tentukan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9472" y="2357135"/>
                <a:ext cx="1741152" cy="369332"/>
              </a:xfrm>
              <a:prstGeom prst="rect">
                <a:avLst/>
              </a:prstGeom>
              <a:blipFill>
                <a:blip r:embed="rId3"/>
                <a:stretch>
                  <a:fillRect l="-3147" t="-10000" b="-2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2232" y="2917421"/>
            <a:ext cx="7452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CONTOH 6.6.6 </a:t>
            </a:r>
            <a:r>
              <a:rPr lang="id-ID" dirty="0"/>
              <a:t>Dengan menggunakan deret Maclurin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87" y="3331625"/>
            <a:ext cx="6898701" cy="7454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2252" y="412194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Tentukan ln(1 -x ), ln( ( 1+ x)/(1 – x) 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4536148"/>
            <a:ext cx="5112568" cy="7903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52" y="5359755"/>
            <a:ext cx="7056668" cy="851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4C916-2928-464F-ADF8-9514EE930867}"/>
                  </a:ext>
                </a:extLst>
              </p:cNvPr>
              <p:cNvSpPr txBox="1"/>
              <p:nvPr/>
            </p:nvSpPr>
            <p:spPr>
              <a:xfrm>
                <a:off x="1692673" y="2260380"/>
                <a:ext cx="7058406" cy="561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 .  .  .           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&lt;+∞)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4C916-2928-464F-ADF8-9514EE930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73" y="2260380"/>
                <a:ext cx="7058406" cy="5615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6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645202" y="764704"/>
            <a:ext cx="493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 MEMBUAT DERET MACLURIN DG SUBSTITU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251356"/>
            <a:ext cx="220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DERET BINOMIAL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4240" y="1010072"/>
            <a:ext cx="960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Jika m suatu bil.real, maka deret Maclaurin utk                     di sebut deret binomial, sbb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088" y="949370"/>
            <a:ext cx="978917" cy="43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316" y="1463715"/>
            <a:ext cx="7272808" cy="74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8953" y="2383298"/>
            <a:ext cx="5221213" cy="93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2567" y="2085645"/>
            <a:ext cx="406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Atau dinyatakan dlm bentuk sigma sbb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401884"/>
            <a:ext cx="595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6.6.7</a:t>
            </a:r>
            <a:r>
              <a:rPr lang="id-ID" dirty="0"/>
              <a:t>. Nyatakan                      sbg deret binomial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33006" y="3310919"/>
            <a:ext cx="826554" cy="65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-35234" y="3899831"/>
            <a:ext cx="510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 </a:t>
            </a:r>
            <a:r>
              <a:rPr lang="id-ID" dirty="0"/>
              <a:t>substitusi m = -1/2, menghasilakan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220890"/>
            <a:ext cx="1187624" cy="82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3806" y="4246126"/>
            <a:ext cx="5262410" cy="808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78814" y="5147674"/>
            <a:ext cx="4455180" cy="82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2926" y="6021287"/>
            <a:ext cx="4886080" cy="93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16216" y="2852936"/>
            <a:ext cx="2303397" cy="30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16216" y="6021288"/>
            <a:ext cx="2627784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8" y="620688"/>
            <a:ext cx="490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6.7 Diferensiasi dan integrasi deret pangkat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00" y="997883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CONTOH 6.7.1 tentukan diferensial dr deret maclurin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6" y="2306288"/>
            <a:ext cx="827229" cy="369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4" y="2121519"/>
            <a:ext cx="3431420" cy="553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2889651"/>
            <a:ext cx="477388" cy="360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93" y="2772553"/>
            <a:ext cx="3132325" cy="5942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5100499" y="2306288"/>
            <a:ext cx="390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Tentukan d[sin x]/dx dan d [e]/dx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28" y="3717032"/>
            <a:ext cx="3619089" cy="6657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68" y="1432684"/>
            <a:ext cx="5514652" cy="7055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1880" y="3752034"/>
            <a:ext cx="3975841" cy="5957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2340" y="4371626"/>
            <a:ext cx="3641515" cy="6569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35" y="5114428"/>
            <a:ext cx="3855633" cy="6894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2691" y="5143411"/>
            <a:ext cx="3062884" cy="5614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7252" y="5856344"/>
            <a:ext cx="3741092" cy="67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206" y="360532"/>
            <a:ext cx="257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BARISAN  MONOTON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785845"/>
            <a:ext cx="6168933" cy="1477328"/>
          </a:xfrm>
          <a:prstGeom prst="rect">
            <a:avLst/>
          </a:prstGeom>
          <a:solidFill>
            <a:schemeClr val="bg2"/>
          </a:solidFill>
          <a:ln>
            <a:solidFill>
              <a:srgbClr val="6600CC"/>
            </a:solidFill>
          </a:ln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DEFINISI 6.1.4 </a:t>
            </a:r>
            <a:r>
              <a:rPr lang="id-ID" b="1" dirty="0">
                <a:solidFill>
                  <a:srgbClr val="002060"/>
                </a:solidFill>
              </a:rPr>
              <a:t>Suatu barisan                  dikatakan   </a:t>
            </a:r>
          </a:p>
          <a:p>
            <a:r>
              <a:rPr lang="id-ID" b="1" dirty="0">
                <a:solidFill>
                  <a:srgbClr val="002060"/>
                </a:solidFill>
              </a:rPr>
              <a:t>                              naik jika </a:t>
            </a:r>
          </a:p>
          <a:p>
            <a:r>
              <a:rPr lang="id-ID" b="1" dirty="0">
                <a:solidFill>
                  <a:srgbClr val="002060"/>
                </a:solidFill>
              </a:rPr>
              <a:t>                              tidak turun jika                                                </a:t>
            </a:r>
          </a:p>
          <a:p>
            <a:r>
              <a:rPr lang="id-ID" b="1" dirty="0">
                <a:solidFill>
                  <a:srgbClr val="002060"/>
                </a:solidFill>
              </a:rPr>
              <a:t>                              turun jika</a:t>
            </a:r>
          </a:p>
          <a:p>
            <a:r>
              <a:rPr lang="id-ID" b="1" dirty="0">
                <a:solidFill>
                  <a:srgbClr val="002060"/>
                </a:solidFill>
              </a:rPr>
              <a:t>                              tidak naik jika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419872" y="755222"/>
            <a:ext cx="648072" cy="46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65227" y="1140835"/>
            <a:ext cx="2333625" cy="32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bg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14082" y="1464566"/>
            <a:ext cx="2314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28370" y="1764432"/>
            <a:ext cx="2286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92917" y="2281475"/>
            <a:ext cx="3535911" cy="285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611327" y="934115"/>
            <a:ext cx="172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6.1.5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18198" y="2265841"/>
            <a:ext cx="3600450" cy="51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83365" y="2852894"/>
            <a:ext cx="216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Adalah barisan naik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3365" y="3294599"/>
            <a:ext cx="229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Adalah barisan turun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66320" y="37005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Adalah barisan tdk turun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66320" y="414183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Adalah barisan tdk naik  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4068" y="458574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Adalah barisan tdk monoton      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70276" y="5039907"/>
            <a:ext cx="3744416" cy="10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5153631"/>
            <a:ext cx="4680520" cy="170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04048" y="5226240"/>
            <a:ext cx="3610644" cy="163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4704"/>
            <a:ext cx="603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CONTOH 6.7.2 tentukan integral dr deret maclurin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598002"/>
            <a:ext cx="1085254" cy="702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00737"/>
            <a:ext cx="4422450" cy="72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020817"/>
            <a:ext cx="3284041" cy="698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665" y="2020817"/>
            <a:ext cx="4608512" cy="7869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962" y="282868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CONTOH 6.7.</a:t>
            </a:r>
            <a:r>
              <a:rPr lang="id-ID" dirty="0"/>
              <a:t>3</a:t>
            </a:r>
            <a:r>
              <a:rPr lang="nl-NL" dirty="0"/>
              <a:t> tentukan integral dr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9063" y="2550148"/>
            <a:ext cx="1029533" cy="71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82" y="3248829"/>
            <a:ext cx="4444183" cy="1216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356882"/>
            <a:ext cx="4438450" cy="9548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7474" y="4464958"/>
            <a:ext cx="4422449" cy="803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1962" y="5157192"/>
            <a:ext cx="3052593" cy="708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80" y="6030571"/>
            <a:ext cx="6710916" cy="7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6712"/>
            <a:ext cx="5094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CONTOH 6.7.4 tentukan  deret maclurin dari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836712"/>
            <a:ext cx="1036393" cy="493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30556"/>
            <a:ext cx="2814286" cy="576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369" y="1206044"/>
            <a:ext cx="4626095" cy="702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849" y="1894794"/>
            <a:ext cx="3967455" cy="766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64" y="2612262"/>
            <a:ext cx="5735720" cy="803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354" y="3352335"/>
            <a:ext cx="5007940" cy="799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876" y="4299612"/>
            <a:ext cx="6079596" cy="104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8328" y="15872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BERAGAM TEKNIK UTK MEMPEROLEH DERET TAYLOR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872" y="637613"/>
            <a:ext cx="76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CONTOH 67.5 Dapatkan tiga suku pertama yg terjadi pd deret maclurin dr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689" y="595889"/>
            <a:ext cx="1673311" cy="650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92263"/>
            <a:ext cx="4875917" cy="72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56" y="1014981"/>
            <a:ext cx="2592288" cy="2357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09" y="2010134"/>
            <a:ext cx="4635906" cy="7423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53424" y="3503529"/>
            <a:ext cx="8083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CONTOH 67.6 Dapatkan tiga suku pertama yg terjadi pd deret maclurin dr tan 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509" y="3982420"/>
            <a:ext cx="4337372" cy="1383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80" y="3872861"/>
            <a:ext cx="3672408" cy="29851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938" y="5589240"/>
            <a:ext cx="3827047" cy="9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A51D8E59-2D47-4A95-99F9-5B7A411B1CCB}"/>
              </a:ext>
            </a:extLst>
          </p:cNvPr>
          <p:cNvSpPr txBox="1"/>
          <p:nvPr/>
        </p:nvSpPr>
        <p:spPr>
          <a:xfrm>
            <a:off x="18583" y="476672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rgbClr val="FF0000"/>
                </a:solidFill>
              </a:rPr>
              <a:t>Latihan soal di kumpulkan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Kotak Teks 3">
                <a:extLst>
                  <a:ext uri="{FF2B5EF4-FFF2-40B4-BE49-F238E27FC236}">
                    <a16:creationId xmlns:a16="http://schemas.microsoft.com/office/drawing/2014/main" id="{5587DB60-6CAC-42A7-9693-832C969E5FFD}"/>
                  </a:ext>
                </a:extLst>
              </p:cNvPr>
              <p:cNvSpPr txBox="1"/>
              <p:nvPr/>
            </p:nvSpPr>
            <p:spPr>
              <a:xfrm>
                <a:off x="296104" y="930000"/>
                <a:ext cx="8208912" cy="2183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/>
                  <a:t>Dikerjakan No. urut 1 s/d 5</a:t>
                </a:r>
              </a:p>
              <a:p>
                <a:r>
                  <a:rPr lang="id-ID" dirty="0"/>
                  <a:t>1.Gunakan deret </a:t>
                </a:r>
                <a:r>
                  <a:rPr lang="id-ID" dirty="0" err="1"/>
                  <a:t>maclurin</a:t>
                </a:r>
                <a:r>
                  <a:rPr lang="id-ID" dirty="0"/>
                  <a:t> dalam </a:t>
                </a:r>
                <a:r>
                  <a:rPr lang="id-ID" b="1" dirty="0">
                    <a:solidFill>
                      <a:srgbClr val="0070C0"/>
                    </a:solidFill>
                  </a:rPr>
                  <a:t>Tabel 6.6.1</a:t>
                </a:r>
                <a:r>
                  <a:rPr lang="id-ID" dirty="0"/>
                  <a:t> </a:t>
                </a:r>
                <a:r>
                  <a:rPr lang="id-ID" dirty="0" err="1"/>
                  <a:t>utk</a:t>
                </a:r>
                <a:r>
                  <a:rPr lang="id-ID" dirty="0"/>
                  <a:t> memperoleh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: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 err="1"/>
                  <a:t>Sin</a:t>
                </a:r>
                <a:r>
                  <a:rPr lang="id-ID" dirty="0"/>
                  <a:t> 2x</a:t>
                </a:r>
              </a:p>
              <a:p>
                <a:r>
                  <a:rPr lang="id-ID" dirty="0"/>
                  <a:t>2.Gunakan sebarang metode, </a:t>
                </a:r>
                <a:r>
                  <a:rPr lang="id-ID" dirty="0" err="1"/>
                  <a:t>utk</a:t>
                </a:r>
                <a:r>
                  <a:rPr lang="id-ID" dirty="0"/>
                  <a:t> mendapatkan empat suku pertama tak nol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a. x⁴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dirty="0"/>
                  <a:t>  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</m:oMath>
                </a14:m>
                <a:r>
                  <a:rPr lang="id-ID" dirty="0"/>
                  <a:t> </a:t>
                </a:r>
                <a:r>
                  <a:rPr lang="id-ID" dirty="0" err="1"/>
                  <a:t>cos</a:t>
                </a:r>
                <a:r>
                  <a:rPr lang="id-ID" dirty="0"/>
                  <a:t> x</a:t>
                </a:r>
              </a:p>
              <a:p>
                <a:r>
                  <a:rPr lang="id-ID" dirty="0"/>
                  <a:t>3. Gunakan deret untuk menghampiri nilai integral sampai dengan </a:t>
                </a:r>
                <a:r>
                  <a:rPr lang="id-ID" dirty="0" err="1"/>
                  <a:t>akusari</a:t>
                </a:r>
                <a:r>
                  <a:rPr lang="id-ID" dirty="0"/>
                  <a:t> tempat tiga desimal 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unc>
                          <m:func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</m:oMath>
                </a14:m>
                <a:r>
                  <a:rPr lang="id-ID" dirty="0"/>
                  <a:t>²dx</a:t>
                </a:r>
              </a:p>
            </p:txBody>
          </p:sp>
        </mc:Choice>
        <mc:Fallback xmlns="">
          <p:sp>
            <p:nvSpPr>
              <p:cNvPr id="4" name="Kotak Teks 3">
                <a:extLst>
                  <a:ext uri="{FF2B5EF4-FFF2-40B4-BE49-F238E27FC236}">
                    <a16:creationId xmlns:a16="http://schemas.microsoft.com/office/drawing/2014/main" id="{5587DB60-6CAC-42A7-9693-832C969E5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4" y="930000"/>
                <a:ext cx="8208912" cy="2183868"/>
              </a:xfrm>
              <a:prstGeom prst="rect">
                <a:avLst/>
              </a:prstGeom>
              <a:blipFill>
                <a:blip r:embed="rId2"/>
                <a:stretch>
                  <a:fillRect l="-669" t="-1676" b="-3463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Persegi Panjang 1">
                <a:extLst>
                  <a:ext uri="{FF2B5EF4-FFF2-40B4-BE49-F238E27FC236}">
                    <a16:creationId xmlns:a16="http://schemas.microsoft.com/office/drawing/2014/main" id="{822CA3E2-73D2-4888-9241-469DA6EDD2E8}"/>
                  </a:ext>
                </a:extLst>
              </p:cNvPr>
              <p:cNvSpPr/>
              <p:nvPr/>
            </p:nvSpPr>
            <p:spPr>
              <a:xfrm>
                <a:off x="287538" y="3076573"/>
                <a:ext cx="8847896" cy="2430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dirty="0"/>
                  <a:t>"Dikerjakan No. urut 1 s/d 5</a:t>
                </a:r>
              </a:p>
              <a:p>
                <a:r>
                  <a:rPr lang="id-ID" dirty="0"/>
                  <a:t>4.Gunakan deret </a:t>
                </a:r>
                <a:r>
                  <a:rPr lang="id-ID" dirty="0" err="1"/>
                  <a:t>maclusin</a:t>
                </a:r>
                <a:r>
                  <a:rPr lang="id-ID" dirty="0"/>
                  <a:t> dalam Tabel 6.6.1 </a:t>
                </a:r>
                <a:r>
                  <a:rPr lang="id-ID" dirty="0" err="1"/>
                  <a:t>utk</a:t>
                </a:r>
                <a:r>
                  <a:rPr lang="id-ID" dirty="0"/>
                  <a:t> memperoleh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: a. x²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dirty="0"/>
                  <a:t>                                                  𝑏. Cos 2x</a:t>
                </a:r>
              </a:p>
              <a:p>
                <a:r>
                  <a:rPr lang="id-ID" dirty="0"/>
                  <a:t>5.Gunakan sebarang metode, </a:t>
                </a:r>
                <a:r>
                  <a:rPr lang="id-ID" dirty="0" err="1"/>
                  <a:t>utk</a:t>
                </a:r>
                <a:r>
                  <a:rPr lang="id-ID" dirty="0"/>
                  <a:t> mendapatkan empat suku pertama tak nol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a. x⁴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dirty="0"/>
                  <a:t> 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dirty="0"/>
                  <a:t> sin x</a:t>
                </a:r>
              </a:p>
              <a:p>
                <a:r>
                  <a:rPr lang="id-ID" dirty="0"/>
                  <a:t>7. Gunakan deret untuk menghampiri nilai integral sampai dengan </a:t>
                </a:r>
                <a:r>
                  <a:rPr lang="id-ID" dirty="0" err="1"/>
                  <a:t>akusari</a:t>
                </a:r>
                <a:r>
                  <a:rPr lang="id-ID" dirty="0"/>
                  <a:t> tempat tiga desimal 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unc>
                          <m:func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id-ID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2" name="Persegi Panjang 1">
                <a:extLst>
                  <a:ext uri="{FF2B5EF4-FFF2-40B4-BE49-F238E27FC236}">
                    <a16:creationId xmlns:a16="http://schemas.microsoft.com/office/drawing/2014/main" id="{822CA3E2-73D2-4888-9241-469DA6EDD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8" y="3076573"/>
                <a:ext cx="8847896" cy="2430281"/>
              </a:xfrm>
              <a:prstGeom prst="rect">
                <a:avLst/>
              </a:prstGeom>
              <a:blipFill>
                <a:blip r:embed="rId3"/>
                <a:stretch>
                  <a:fillRect l="-551" t="-1508" b="-1984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68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ersegi Panjang 1">
                <a:extLst>
                  <a:ext uri="{FF2B5EF4-FFF2-40B4-BE49-F238E27FC236}">
                    <a16:creationId xmlns:a16="http://schemas.microsoft.com/office/drawing/2014/main" id="{BC6A8BC8-C6AF-4091-8E20-71B83EB8A2E5}"/>
                  </a:ext>
                </a:extLst>
              </p:cNvPr>
              <p:cNvSpPr/>
              <p:nvPr/>
            </p:nvSpPr>
            <p:spPr>
              <a:xfrm>
                <a:off x="107504" y="404664"/>
                <a:ext cx="9036496" cy="2201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dirty="0"/>
                  <a:t>Dikerjakan No. urut 11 s/d 15</a:t>
                </a:r>
              </a:p>
              <a:p>
                <a:r>
                  <a:rPr lang="id-ID" dirty="0"/>
                  <a:t>7.Gunakan deret </a:t>
                </a:r>
                <a:r>
                  <a:rPr lang="id-ID" dirty="0" err="1"/>
                  <a:t>maclusin</a:t>
                </a:r>
                <a:r>
                  <a:rPr lang="id-ID" dirty="0"/>
                  <a:t> dalam Tabel 6.6.1 </a:t>
                </a:r>
                <a:r>
                  <a:rPr lang="id-ID" dirty="0" err="1"/>
                  <a:t>utk</a:t>
                </a:r>
                <a:r>
                  <a:rPr lang="id-ID" dirty="0"/>
                  <a:t> memperoleh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: a. 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dirty="0"/>
                  <a:t>                                                 𝑏.  x²cos x</a:t>
                </a:r>
              </a:p>
              <a:p>
                <a:r>
                  <a:rPr lang="id-ID" dirty="0"/>
                  <a:t>8.Gunakan sebarang metode, </a:t>
                </a:r>
                <a:r>
                  <a:rPr lang="id-ID" dirty="0" err="1"/>
                  <a:t>utk</a:t>
                </a:r>
                <a:r>
                  <a:rPr lang="id-ID" dirty="0"/>
                  <a:t> mendapatkan empat suku pertama tak nol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a. x²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dirty="0"/>
                  <a:t>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</m:oMath>
                </a14:m>
                <a:r>
                  <a:rPr lang="id-ID" dirty="0"/>
                  <a:t> </a:t>
                </a:r>
                <a:r>
                  <a:rPr lang="id-ID" dirty="0" err="1"/>
                  <a:t>cos</a:t>
                </a:r>
                <a:r>
                  <a:rPr lang="id-ID" dirty="0"/>
                  <a:t> x</a:t>
                </a:r>
              </a:p>
              <a:p>
                <a:r>
                  <a:rPr lang="id-ID" dirty="0"/>
                  <a:t>9. Gunakan deret untuk menghampiri nilai integral sampai dengan </a:t>
                </a:r>
                <a:r>
                  <a:rPr lang="id-ID" dirty="0" err="1"/>
                  <a:t>akusari</a:t>
                </a:r>
                <a:r>
                  <a:rPr lang="id-ID" dirty="0"/>
                  <a:t> tempat tiga desimal 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p>
                      <m:e>
                        <m:f>
                          <m:f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</m:oMath>
                </a14:m>
                <a:r>
                  <a:rPr lang="id-ID" dirty="0"/>
                  <a:t> dx</a:t>
                </a:r>
              </a:p>
            </p:txBody>
          </p:sp>
        </mc:Choice>
        <mc:Fallback xmlns="">
          <p:sp>
            <p:nvSpPr>
              <p:cNvPr id="2" name="Persegi Panjang 1">
                <a:extLst>
                  <a:ext uri="{FF2B5EF4-FFF2-40B4-BE49-F238E27FC236}">
                    <a16:creationId xmlns:a16="http://schemas.microsoft.com/office/drawing/2014/main" id="{BC6A8BC8-C6AF-4091-8E20-71B83EB8A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04664"/>
                <a:ext cx="9036496" cy="2201115"/>
              </a:xfrm>
              <a:prstGeom prst="rect">
                <a:avLst/>
              </a:prstGeom>
              <a:blipFill>
                <a:blip r:embed="rId2"/>
                <a:stretch>
                  <a:fillRect l="-607" t="-1385" b="-3379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ersegi Panjang 2">
                <a:extLst>
                  <a:ext uri="{FF2B5EF4-FFF2-40B4-BE49-F238E27FC236}">
                    <a16:creationId xmlns:a16="http://schemas.microsoft.com/office/drawing/2014/main" id="{D86F7A1C-FB34-42F0-8CCC-91C18BCA2B2D}"/>
                  </a:ext>
                </a:extLst>
              </p:cNvPr>
              <p:cNvSpPr/>
              <p:nvPr/>
            </p:nvSpPr>
            <p:spPr>
              <a:xfrm>
                <a:off x="53752" y="2413337"/>
                <a:ext cx="9144000" cy="2236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dirty="0"/>
                  <a:t>Dikerjakan No. urut 16 s/d 20</a:t>
                </a:r>
              </a:p>
              <a:p>
                <a:r>
                  <a:rPr lang="id-ID" dirty="0"/>
                  <a:t>10.Gunakan deret </a:t>
                </a:r>
                <a:r>
                  <a:rPr lang="id-ID" dirty="0" err="1"/>
                  <a:t>maclusin</a:t>
                </a:r>
                <a:r>
                  <a:rPr lang="id-ID" dirty="0"/>
                  <a:t> dalam Tabel 6.6.1 </a:t>
                </a:r>
                <a:r>
                  <a:rPr lang="id-ID" dirty="0" err="1"/>
                  <a:t>utk</a:t>
                </a:r>
                <a:r>
                  <a:rPr lang="id-ID" dirty="0"/>
                  <a:t> memperoleh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: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</m:oMath>
                </a14:m>
                <a:r>
                  <a:rPr lang="id-ID" dirty="0"/>
                  <a:t>                                                 𝑏.  </a:t>
                </a:r>
                <a:r>
                  <a:rPr lang="id-ID" dirty="0" err="1"/>
                  <a:t>Sin</a:t>
                </a:r>
                <a:r>
                  <a:rPr lang="id-ID" dirty="0"/>
                  <a:t>(x²)</a:t>
                </a:r>
              </a:p>
              <a:p>
                <a:r>
                  <a:rPr lang="id-ID" dirty="0"/>
                  <a:t>11.Gunakan sebarang metode, </a:t>
                </a:r>
                <a:r>
                  <a:rPr lang="id-ID" dirty="0" err="1"/>
                  <a:t>utk</a:t>
                </a:r>
                <a:r>
                  <a:rPr lang="id-ID" dirty="0"/>
                  <a:t> mendapatkan empat suku pertama tak nol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a. x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dirty="0"/>
                  <a:t>                        b.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dirty="0" err="1"/>
                  <a:t>cos</a:t>
                </a:r>
                <a:r>
                  <a:rPr lang="id-ID" dirty="0"/>
                  <a:t> x</a:t>
                </a:r>
              </a:p>
              <a:p>
                <a:r>
                  <a:rPr lang="id-ID" dirty="0"/>
                  <a:t>12. Gunakan deret untuk menghampiri nilai integral sampai dengan </a:t>
                </a:r>
                <a:r>
                  <a:rPr lang="id-ID" dirty="0" err="1"/>
                  <a:t>akusari</a:t>
                </a:r>
                <a:r>
                  <a:rPr lang="id-ID" dirty="0"/>
                  <a:t> tempat tiga desimal 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²</m:t>
                            </m:r>
                          </m:den>
                        </m:f>
                      </m:e>
                    </m:nary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Persegi Panjang 2">
                <a:extLst>
                  <a:ext uri="{FF2B5EF4-FFF2-40B4-BE49-F238E27FC236}">
                    <a16:creationId xmlns:a16="http://schemas.microsoft.com/office/drawing/2014/main" id="{D86F7A1C-FB34-42F0-8CCC-91C18BCA2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" y="2413337"/>
                <a:ext cx="9144000" cy="2236061"/>
              </a:xfrm>
              <a:prstGeom prst="rect">
                <a:avLst/>
              </a:prstGeom>
              <a:blipFill>
                <a:blip r:embed="rId3"/>
                <a:stretch>
                  <a:fillRect l="-600" t="-1635" b="-190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B56EFA93-62D3-4895-BAA6-3106DB5AEEC3}"/>
                  </a:ext>
                </a:extLst>
              </p:cNvPr>
              <p:cNvSpPr/>
              <p:nvPr/>
            </p:nvSpPr>
            <p:spPr>
              <a:xfrm>
                <a:off x="-21210" y="4653136"/>
                <a:ext cx="9036496" cy="2236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dirty="0"/>
                  <a:t>Dikerjakan No. urut 21 s/d 25</a:t>
                </a:r>
              </a:p>
              <a:p>
                <a:r>
                  <a:rPr lang="id-ID" dirty="0"/>
                  <a:t>13.Gunakan deret </a:t>
                </a:r>
                <a:r>
                  <a:rPr lang="id-ID" dirty="0" err="1"/>
                  <a:t>maclusin</a:t>
                </a:r>
                <a:r>
                  <a:rPr lang="id-ID" dirty="0"/>
                  <a:t> dalam Tabel 6.6.1 </a:t>
                </a:r>
                <a:r>
                  <a:rPr lang="id-ID" dirty="0" err="1"/>
                  <a:t>utk</a:t>
                </a:r>
                <a:r>
                  <a:rPr lang="id-ID" dirty="0"/>
                  <a:t> memperoleh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: a. x²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dirty="0"/>
                  <a:t>                                                𝑏.  Sin² x ( petunjuk sin²x= ½ (1 – c0s 2x) )</a:t>
                </a:r>
              </a:p>
              <a:p>
                <a:r>
                  <a:rPr lang="id-ID" dirty="0"/>
                  <a:t>14.Gunakan sebarang metode, </a:t>
                </a:r>
                <a:r>
                  <a:rPr lang="id-ID" dirty="0" err="1"/>
                  <a:t>utk</a:t>
                </a:r>
                <a:r>
                  <a:rPr lang="id-ID" dirty="0"/>
                  <a:t> mendapatkan empat suku pertama tak nol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a.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</m:oMath>
                </a14:m>
                <a:r>
                  <a:rPr lang="id-ID" dirty="0"/>
                  <a:t>      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³</m:t>
                        </m:r>
                      </m:sup>
                    </m:sSup>
                    <m:r>
                      <a:rPr lang="id-ID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 err="1"/>
                  <a:t>sin</a:t>
                </a:r>
                <a:r>
                  <a:rPr lang="id-ID" dirty="0"/>
                  <a:t> x</a:t>
                </a:r>
              </a:p>
              <a:p>
                <a:r>
                  <a:rPr lang="id-ID" dirty="0"/>
                  <a:t>15. Gunakan deret untuk menghampiri nilai integral sampai dengan </a:t>
                </a:r>
                <a:r>
                  <a:rPr lang="id-ID" dirty="0" err="1"/>
                  <a:t>akusari</a:t>
                </a:r>
                <a:r>
                  <a:rPr lang="id-ID" dirty="0"/>
                  <a:t> tempat tiga desimal 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𝑡𝑎</m:t>
                        </m:r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id-ID" dirty="0"/>
                  <a:t> </a:t>
                </a:r>
              </a:p>
            </p:txBody>
          </p:sp>
        </mc:Choice>
        <mc:Fallback xmlns="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B56EFA93-62D3-4895-BAA6-3106DB5AE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10" y="4653136"/>
                <a:ext cx="9036496" cy="2236061"/>
              </a:xfrm>
              <a:prstGeom prst="rect">
                <a:avLst/>
              </a:prstGeom>
              <a:blipFill>
                <a:blip r:embed="rId4"/>
                <a:stretch>
                  <a:fillRect l="-607" t="-1362" b="-190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3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ersegi Panjang 1">
                <a:extLst>
                  <a:ext uri="{FF2B5EF4-FFF2-40B4-BE49-F238E27FC236}">
                    <a16:creationId xmlns:a16="http://schemas.microsoft.com/office/drawing/2014/main" id="{A700FA62-CA78-42CA-AB26-7227BFE9F91E}"/>
                  </a:ext>
                </a:extLst>
              </p:cNvPr>
              <p:cNvSpPr/>
              <p:nvPr/>
            </p:nvSpPr>
            <p:spPr>
              <a:xfrm>
                <a:off x="89756" y="304090"/>
                <a:ext cx="8964488" cy="2344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dirty="0"/>
                  <a:t>Dikerjakan No. urut 26 s/d 30</a:t>
                </a:r>
              </a:p>
              <a:p>
                <a:r>
                  <a:rPr lang="id-ID" dirty="0"/>
                  <a:t>17.Gunakan deret </a:t>
                </a:r>
                <a:r>
                  <a:rPr lang="id-ID" dirty="0" err="1"/>
                  <a:t>maclusin</a:t>
                </a:r>
                <a:r>
                  <a:rPr lang="id-ID" dirty="0"/>
                  <a:t> dalam Tabel 6.6.1 </a:t>
                </a:r>
                <a:r>
                  <a:rPr lang="id-ID" dirty="0" err="1"/>
                  <a:t>utk</a:t>
                </a:r>
                <a:r>
                  <a:rPr lang="id-ID" dirty="0"/>
                  <a:t> memperoleh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: a. </a:t>
                </a:r>
                <a:r>
                  <a:rPr lang="id-ID" dirty="0" err="1"/>
                  <a:t>ln</a:t>
                </a:r>
                <a:r>
                  <a:rPr lang="id-ID" dirty="0"/>
                  <a:t>( 1 + x²)                                                𝑏.  cos² x</a:t>
                </a:r>
              </a:p>
              <a:p>
                <a:r>
                  <a:rPr lang="id-ID" dirty="0"/>
                  <a:t>18.Gunakan sebarang metode, </a:t>
                </a:r>
                <a:r>
                  <a:rPr lang="id-ID" dirty="0" err="1"/>
                  <a:t>utk</a:t>
                </a:r>
                <a:r>
                  <a:rPr lang="id-ID" dirty="0"/>
                  <a:t> mendapatkan empat suku pertama tak nol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id-ID" dirty="0"/>
                  <a:t>                      b. x  </a:t>
                </a:r>
                <a:r>
                  <a:rPr lang="id-ID" dirty="0" err="1"/>
                  <a:t>tanh</a:t>
                </a:r>
                <a:r>
                  <a:rPr lang="id-ID" dirty="0"/>
                  <a:t> x</a:t>
                </a:r>
              </a:p>
              <a:p>
                <a:r>
                  <a:rPr lang="id-ID" dirty="0"/>
                  <a:t>19. Gunakan deret untuk menghampiri nilai integral sampai dengan </a:t>
                </a:r>
                <a:r>
                  <a:rPr lang="id-ID" dirty="0" err="1"/>
                  <a:t>akusari</a:t>
                </a:r>
                <a:r>
                  <a:rPr lang="id-ID" dirty="0"/>
                  <a:t> tempat tiga desimal 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p>
                      <m:e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nary>
                    <m:r>
                      <a:rPr lang="id-ID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2" name="Persegi Panjang 1">
                <a:extLst>
                  <a:ext uri="{FF2B5EF4-FFF2-40B4-BE49-F238E27FC236}">
                    <a16:creationId xmlns:a16="http://schemas.microsoft.com/office/drawing/2014/main" id="{A700FA62-CA78-42CA-AB26-7227BFE9F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6" y="304090"/>
                <a:ext cx="8964488" cy="2344937"/>
              </a:xfrm>
              <a:prstGeom prst="rect">
                <a:avLst/>
              </a:prstGeom>
              <a:blipFill>
                <a:blip r:embed="rId3"/>
                <a:stretch>
                  <a:fillRect l="-612" t="-1558" b="-3013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ersegi Panjang 2">
                <a:extLst>
                  <a:ext uri="{FF2B5EF4-FFF2-40B4-BE49-F238E27FC236}">
                    <a16:creationId xmlns:a16="http://schemas.microsoft.com/office/drawing/2014/main" id="{CA4876CF-7F61-4F2C-A8AE-0784098AD39C}"/>
                  </a:ext>
                </a:extLst>
              </p:cNvPr>
              <p:cNvSpPr/>
              <p:nvPr/>
            </p:nvSpPr>
            <p:spPr>
              <a:xfrm>
                <a:off x="0" y="2568324"/>
                <a:ext cx="8964488" cy="2153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dirty="0"/>
                  <a:t>Dikerjakan No. urut 31 s/d 35</a:t>
                </a:r>
              </a:p>
              <a:p>
                <a:r>
                  <a:rPr lang="id-ID" dirty="0"/>
                  <a:t>20.Gunakan deret </a:t>
                </a:r>
                <a:r>
                  <a:rPr lang="id-ID" dirty="0" err="1"/>
                  <a:t>maclusin</a:t>
                </a:r>
                <a:r>
                  <a:rPr lang="id-ID" dirty="0"/>
                  <a:t> dalam Tabel 6.6.1 </a:t>
                </a:r>
                <a:r>
                  <a:rPr lang="id-ID" dirty="0" err="1"/>
                  <a:t>utk</a:t>
                </a:r>
                <a:r>
                  <a:rPr lang="id-ID" dirty="0"/>
                  <a:t> memperoleh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: a. . 1/(1 - 4𝑥²)                                     𝑏.  X </a:t>
                </a:r>
                <a:r>
                  <a:rPr lang="id-ID" dirty="0" err="1"/>
                  <a:t>sinh</a:t>
                </a:r>
                <a:r>
                  <a:rPr lang="id-ID" dirty="0"/>
                  <a:t> 2x</a:t>
                </a:r>
              </a:p>
              <a:p>
                <a:r>
                  <a:rPr lang="id-ID" dirty="0"/>
                  <a:t>21.Gunakan sebarang metode, </a:t>
                </a:r>
                <a:r>
                  <a:rPr lang="id-ID" dirty="0" err="1"/>
                  <a:t>utk</a:t>
                </a:r>
                <a:r>
                  <a:rPr lang="id-ID" dirty="0"/>
                  <a:t> mendapatkan empat suku pertama tak nol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a x </a:t>
                </a:r>
                <a:r>
                  <a:rPr lang="id-ID" dirty="0" err="1"/>
                  <a:t>ln</a:t>
                </a:r>
                <a:r>
                  <a:rPr lang="id-ID" dirty="0"/>
                  <a:t> (1 - x²)                   b. x  </a:t>
                </a:r>
                <a:r>
                  <a:rPr lang="id-ID" dirty="0" err="1"/>
                  <a:t>cosh</a:t>
                </a:r>
                <a:r>
                  <a:rPr lang="id-ID" dirty="0"/>
                  <a:t> 2x</a:t>
                </a:r>
              </a:p>
              <a:p>
                <a:r>
                  <a:rPr lang="id-ID" dirty="0"/>
                  <a:t>22. Gunakan deret untuk menghampiri nilai integral sampai dengan </a:t>
                </a:r>
                <a:r>
                  <a:rPr lang="id-ID" dirty="0" err="1"/>
                  <a:t>akusari</a:t>
                </a:r>
                <a:r>
                  <a:rPr lang="id-ID" dirty="0"/>
                  <a:t> tempat tiga desimal 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sup>
                      <m:e>
                        <m:r>
                          <a:rPr lang="id-ID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Persegi Panjang 2">
                <a:extLst>
                  <a:ext uri="{FF2B5EF4-FFF2-40B4-BE49-F238E27FC236}">
                    <a16:creationId xmlns:a16="http://schemas.microsoft.com/office/drawing/2014/main" id="{CA4876CF-7F61-4F2C-A8AE-0784098AD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8324"/>
                <a:ext cx="8964488" cy="2153282"/>
              </a:xfrm>
              <a:prstGeom prst="rect">
                <a:avLst/>
              </a:prstGeom>
              <a:blipFill>
                <a:blip r:embed="rId4"/>
                <a:stretch>
                  <a:fillRect l="-544" t="-1412" b="-347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FA98745D-E5AB-4FC6-B1DF-605B810B4A2F}"/>
                  </a:ext>
                </a:extLst>
              </p:cNvPr>
              <p:cNvSpPr/>
              <p:nvPr/>
            </p:nvSpPr>
            <p:spPr>
              <a:xfrm>
                <a:off x="0" y="4640903"/>
                <a:ext cx="8725119" cy="23576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dirty="0"/>
                  <a:t>Dikerjakan No. urut 36 s/d 40</a:t>
                </a:r>
              </a:p>
              <a:p>
                <a:r>
                  <a:rPr lang="id-ID" dirty="0"/>
                  <a:t>20.Gunakan deret </a:t>
                </a:r>
                <a:r>
                  <a:rPr lang="id-ID" dirty="0" err="1"/>
                  <a:t>maclusin</a:t>
                </a:r>
                <a:r>
                  <a:rPr lang="id-ID" dirty="0"/>
                  <a:t> dalam Tabel 6.6.1 </a:t>
                </a:r>
                <a:r>
                  <a:rPr lang="id-ID" dirty="0" err="1"/>
                  <a:t>utk</a:t>
                </a:r>
                <a:r>
                  <a:rPr lang="id-ID" dirty="0"/>
                  <a:t> memperoleh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: a. .x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id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e>
                    </m:rad>
                  </m:oMath>
                </a14:m>
                <a:r>
                  <a:rPr lang="id-ID" dirty="0"/>
                  <a:t>                                   𝑏.  </a:t>
                </a:r>
                <a:r>
                  <a:rPr lang="id-ID" dirty="0" err="1"/>
                  <a:t>Sin</a:t>
                </a:r>
                <a:r>
                  <a:rPr lang="id-ID" dirty="0"/>
                  <a:t> 2x²</a:t>
                </a:r>
              </a:p>
              <a:p>
                <a:r>
                  <a:rPr lang="id-ID" dirty="0"/>
                  <a:t>21.Gunakan sebarang metode, </a:t>
                </a:r>
                <a:r>
                  <a:rPr lang="id-ID" dirty="0" err="1"/>
                  <a:t>utk</a:t>
                </a:r>
                <a:r>
                  <a:rPr lang="id-ID" dirty="0"/>
                  <a:t> mendapatkan empat suku pertama tak nol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id-ID" dirty="0"/>
                  <a:t>                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dirty="0"/>
                  <a:t> </a:t>
                </a:r>
                <a:r>
                  <a:rPr lang="id-ID" dirty="0" err="1"/>
                  <a:t>sin</a:t>
                </a:r>
                <a:r>
                  <a:rPr lang="id-ID" dirty="0"/>
                  <a:t> x²</a:t>
                </a:r>
              </a:p>
              <a:p>
                <a:r>
                  <a:rPr lang="id-ID" dirty="0"/>
                  <a:t>22. Gunakan deret untuk menghampiri nilai integral sampai dengan </a:t>
                </a:r>
                <a:r>
                  <a:rPr lang="id-ID" dirty="0" err="1"/>
                  <a:t>akusari</a:t>
                </a:r>
                <a:r>
                  <a:rPr lang="id-ID" dirty="0"/>
                  <a:t> tempat tiga desimal 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unc>
                          <m:func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FA98745D-E5AB-4FC6-B1DF-605B810B4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0903"/>
                <a:ext cx="8725119" cy="2357633"/>
              </a:xfrm>
              <a:prstGeom prst="rect">
                <a:avLst/>
              </a:prstGeom>
              <a:blipFill>
                <a:blip r:embed="rId5"/>
                <a:stretch>
                  <a:fillRect l="-559" t="-1292" b="-317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2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ersegi Panjang 1">
                <a:extLst>
                  <a:ext uri="{FF2B5EF4-FFF2-40B4-BE49-F238E27FC236}">
                    <a16:creationId xmlns:a16="http://schemas.microsoft.com/office/drawing/2014/main" id="{0044C0B2-3E58-40F9-BE57-8CEBA7561893}"/>
                  </a:ext>
                </a:extLst>
              </p:cNvPr>
              <p:cNvSpPr/>
              <p:nvPr/>
            </p:nvSpPr>
            <p:spPr>
              <a:xfrm>
                <a:off x="0" y="1052736"/>
                <a:ext cx="9144000" cy="2731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dirty="0"/>
                  <a:t>Dikerjakan No. urut 41 s/d 45</a:t>
                </a:r>
              </a:p>
              <a:p>
                <a:r>
                  <a:rPr lang="id-ID" dirty="0"/>
                  <a:t>20.Gunakan deret </a:t>
                </a:r>
                <a:r>
                  <a:rPr lang="id-ID" dirty="0" err="1"/>
                  <a:t>maclusin</a:t>
                </a:r>
                <a:r>
                  <a:rPr lang="id-ID" dirty="0"/>
                  <a:t> dalam Tabel 6.6.1 </a:t>
                </a:r>
                <a:r>
                  <a:rPr lang="id-ID" dirty="0" err="1"/>
                  <a:t>utk</a:t>
                </a:r>
                <a:r>
                  <a:rPr lang="id-ID" dirty="0"/>
                  <a:t> memperoleh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: a. .x (1 – 2x)</a:t>
                </a:r>
                <a:r>
                  <a:rPr lang="id-ID" dirty="0">
                    <a:latin typeface="Constantia" panose="02030602050306030303" pitchFamily="18" charset="0"/>
                  </a:rPr>
                  <a:t>⁻³</a:t>
                </a:r>
                <a:r>
                  <a:rPr lang="id-ID" dirty="0"/>
                  <a:t>                                  𝑏.  X tan 2x</a:t>
                </a:r>
              </a:p>
              <a:p>
                <a:r>
                  <a:rPr lang="id-ID" dirty="0"/>
                  <a:t>21.Gunakan sebarang metode, </a:t>
                </a:r>
                <a:r>
                  <a:rPr lang="id-ID" dirty="0" err="1"/>
                  <a:t>utk</a:t>
                </a:r>
                <a:r>
                  <a:rPr lang="id-ID" dirty="0"/>
                  <a:t> mendapatkan empat suku pertama tak nol deret </a:t>
                </a:r>
                <a:r>
                  <a:rPr lang="id-ID" dirty="0" err="1"/>
                  <a:t>maclurin</a:t>
                </a:r>
                <a:r>
                  <a:rPr lang="id-ID" dirty="0"/>
                  <a:t> yang diberikan a x²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dirty="0"/>
                  <a:t>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d-ID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d-ID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id-ID" dirty="0"/>
                  <a:t>             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dirty="0"/>
                  <a:t> tan x²</a:t>
                </a:r>
              </a:p>
              <a:p>
                <a:r>
                  <a:rPr lang="id-ID" dirty="0"/>
                  <a:t>22. Gunakan deret untuk menghampiri nilai integral sampai dengan </a:t>
                </a:r>
                <a:r>
                  <a:rPr lang="id-ID" dirty="0" err="1"/>
                  <a:t>akusari</a:t>
                </a:r>
                <a:r>
                  <a:rPr lang="id-ID" dirty="0"/>
                  <a:t> tempat tiga desimal 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unc>
                          <m:func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r>
                  <a:rPr lang="id-ID" dirty="0"/>
                  <a:t> </a:t>
                </a:r>
              </a:p>
              <a:p>
                <a:endParaRPr lang="id-ID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2" name="Persegi Panjang 1">
                <a:extLst>
                  <a:ext uri="{FF2B5EF4-FFF2-40B4-BE49-F238E27FC236}">
                    <a16:creationId xmlns:a16="http://schemas.microsoft.com/office/drawing/2014/main" id="{0044C0B2-3E58-40F9-BE57-8CEBA7561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2731069"/>
              </a:xfrm>
              <a:prstGeom prst="rect">
                <a:avLst/>
              </a:prstGeom>
              <a:blipFill>
                <a:blip r:embed="rId2"/>
                <a:stretch>
                  <a:fillRect l="-533" t="-1339" b="-73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8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703" y="188640"/>
            <a:ext cx="26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UJI   KEMONOTONAN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490" y="557972"/>
            <a:ext cx="3910462" cy="206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0927" y="557972"/>
            <a:ext cx="2448272" cy="7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68216" y="1328284"/>
            <a:ext cx="1377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rgbClr val="0070C0"/>
                </a:solidFill>
              </a:rPr>
              <a:t>Naik</a:t>
            </a:r>
          </a:p>
          <a:p>
            <a:r>
              <a:rPr lang="id-ID" sz="1600" b="1" dirty="0">
                <a:solidFill>
                  <a:srgbClr val="0070C0"/>
                </a:solidFill>
              </a:rPr>
              <a:t>Turun </a:t>
            </a:r>
          </a:p>
          <a:p>
            <a:r>
              <a:rPr lang="id-ID" sz="1600" b="1" dirty="0">
                <a:solidFill>
                  <a:srgbClr val="0070C0"/>
                </a:solidFill>
              </a:rPr>
              <a:t>Tidak turun</a:t>
            </a:r>
          </a:p>
          <a:p>
            <a:r>
              <a:rPr lang="id-ID" sz="1600" b="1" dirty="0">
                <a:solidFill>
                  <a:srgbClr val="0070C0"/>
                </a:solidFill>
              </a:rPr>
              <a:t>Tidak naik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8919" y="2574708"/>
            <a:ext cx="2520280" cy="4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74059" y="2720660"/>
            <a:ext cx="911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6.1.7 </a:t>
            </a:r>
            <a:r>
              <a:rPr lang="id-ID" dirty="0"/>
              <a:t>Tunjukkan bahwa                                               adalah barisan naik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2624756"/>
            <a:ext cx="2379653" cy="72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-18435" y="3123131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7887" y="3161524"/>
            <a:ext cx="1254249" cy="74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98620" y="3282678"/>
            <a:ext cx="2653499" cy="76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-18435" y="3925032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Jadi utk  n ≥  1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18286" y="4036001"/>
            <a:ext cx="1165064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68080" y="4028167"/>
            <a:ext cx="1438275" cy="66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3063" y="4041447"/>
            <a:ext cx="2018111" cy="71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18022" y="3958060"/>
            <a:ext cx="2160240" cy="7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16841" y="4641642"/>
            <a:ext cx="387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Yg membuktikan barisan adl naik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33704" y="4947074"/>
            <a:ext cx="777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6.18 </a:t>
            </a:r>
            <a:r>
              <a:rPr lang="id-ID" dirty="0"/>
              <a:t>Tunjukkan bahwa pd </a:t>
            </a:r>
            <a:r>
              <a:rPr lang="id-ID" dirty="0">
                <a:solidFill>
                  <a:srgbClr val="C00000"/>
                </a:solidFill>
              </a:rPr>
              <a:t>contoh 6.1.7 </a:t>
            </a:r>
            <a:r>
              <a:rPr lang="id-ID" dirty="0"/>
              <a:t>adl barisan naik dg uji rasio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9924" y="5291916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59240" y="5240392"/>
            <a:ext cx="1050962" cy="70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5191" y="5301714"/>
            <a:ext cx="1343025" cy="74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2083" y="5998926"/>
            <a:ext cx="815950" cy="74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72830" y="5889848"/>
            <a:ext cx="1552575" cy="90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627031" y="6033537"/>
            <a:ext cx="1729697" cy="67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308159" y="5969116"/>
            <a:ext cx="1321273" cy="82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5652118" y="5642631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accent1">
                    <a:lumMod val="75000"/>
                  </a:schemeClr>
                </a:solidFill>
              </a:rPr>
              <a:t>Jadi                   , utk n ≥ 1, hal ini</a:t>
            </a:r>
          </a:p>
          <a:p>
            <a:r>
              <a:rPr lang="id-ID" b="1" dirty="0">
                <a:solidFill>
                  <a:schemeClr val="accent1">
                    <a:lumMod val="75000"/>
                  </a:schemeClr>
                </a:solidFill>
              </a:rPr>
              <a:t> menunjukkan barisan </a:t>
            </a:r>
            <a:r>
              <a:rPr lang="id-ID" b="1" dirty="0" err="1">
                <a:solidFill>
                  <a:schemeClr val="accent1">
                    <a:lumMod val="75000"/>
                  </a:schemeClr>
                </a:solidFill>
              </a:rPr>
              <a:t>tsb</a:t>
            </a:r>
            <a:r>
              <a:rPr lang="id-ID" b="1" dirty="0">
                <a:solidFill>
                  <a:schemeClr val="accent1">
                    <a:lumMod val="75000"/>
                  </a:schemeClr>
                </a:solidFill>
              </a:rPr>
              <a:t> monoton naik</a:t>
            </a:r>
          </a:p>
        </p:txBody>
      </p:sp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03672" y="5594392"/>
            <a:ext cx="1028700" cy="38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  <p:bldP spid="12" grpId="0"/>
      <p:bldP spid="17" grpId="0"/>
      <p:bldP spid="18" grpId="0"/>
      <p:bldP spid="19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7081" y="259223"/>
            <a:ext cx="366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6600CC"/>
                </a:solidFill>
              </a:rPr>
              <a:t>BARISAN MONOTON DI AKHIR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64752" y="858754"/>
            <a:ext cx="718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6.1.9 </a:t>
            </a:r>
            <a:r>
              <a:rPr lang="id-ID" dirty="0"/>
              <a:t>Tunjukkan bahwa barisan                 adl barisan di akhir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6350" y="785834"/>
            <a:ext cx="838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7081" y="1276931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980728"/>
            <a:ext cx="1835696" cy="201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8681" y="1219119"/>
            <a:ext cx="990600" cy="69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56864" y="1199482"/>
            <a:ext cx="1440730" cy="78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930324"/>
            <a:ext cx="571500" cy="73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3363" y="1864551"/>
            <a:ext cx="1440730" cy="7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5552" y="1956527"/>
            <a:ext cx="1124201" cy="73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3196" y="2042504"/>
            <a:ext cx="1495425" cy="71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89927" y="1432503"/>
            <a:ext cx="92392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803805" y="1513546"/>
            <a:ext cx="2671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accent3">
                    <a:lumMod val="50000"/>
                  </a:schemeClr>
                </a:solidFill>
              </a:rPr>
              <a:t>Jadi                   utk n≥ 10</a:t>
            </a:r>
          </a:p>
          <a:p>
            <a:r>
              <a:rPr lang="id-ID" b="1" dirty="0">
                <a:solidFill>
                  <a:schemeClr val="accent3">
                    <a:lumMod val="50000"/>
                  </a:schemeClr>
                </a:solidFill>
              </a:rPr>
              <a:t>Hal ini menunjukkan</a:t>
            </a:r>
          </a:p>
          <a:p>
            <a:r>
              <a:rPr lang="id-ID" b="1" dirty="0">
                <a:solidFill>
                  <a:schemeClr val="accent3">
                    <a:lumMod val="50000"/>
                  </a:schemeClr>
                </a:solidFill>
              </a:rPr>
              <a:t> barisan tsb turn di akhir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396" y="2932163"/>
            <a:ext cx="9196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 </a:t>
            </a:r>
            <a:r>
              <a:rPr lang="en-US" dirty="0" err="1"/>
              <a:t>tulislah</a:t>
            </a:r>
            <a:r>
              <a:rPr lang="en-US" dirty="0"/>
              <a:t> lima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tsb,tentukan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konvergen</a:t>
            </a:r>
            <a:r>
              <a:rPr lang="en-US" dirty="0"/>
              <a:t> , </a:t>
            </a:r>
          </a:p>
          <a:p>
            <a:r>
              <a:rPr lang="en-US" dirty="0"/>
              <a:t>Dan </a:t>
            </a:r>
            <a:r>
              <a:rPr lang="en-US" dirty="0" err="1"/>
              <a:t>jikakovergen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limitnya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99657" y="3684956"/>
            <a:ext cx="895350" cy="60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253294" y="3616289"/>
            <a:ext cx="1281991" cy="60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733079" y="3564513"/>
            <a:ext cx="1028714" cy="70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004176" y="3587940"/>
            <a:ext cx="1109676" cy="65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77146" y="3606835"/>
            <a:ext cx="1332004" cy="5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-63271" y="4002678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penyelesaian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9842" y="4358444"/>
            <a:ext cx="4197594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690193" y="4431162"/>
            <a:ext cx="4243912" cy="63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5040262"/>
            <a:ext cx="2843808" cy="60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843808" y="5021724"/>
            <a:ext cx="2374945" cy="63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-37081" y="5592439"/>
            <a:ext cx="4197593" cy="63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4031280" y="5579455"/>
            <a:ext cx="5080092" cy="70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6363280" y="3509411"/>
            <a:ext cx="1109677" cy="74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0" y="6154705"/>
            <a:ext cx="4206350" cy="70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4" grpId="0"/>
      <p:bldP spid="16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2656"/>
            <a:ext cx="2751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6.2  Deret Tak Hingga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692696"/>
            <a:ext cx="8439875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id-ID" dirty="0"/>
              <a:t>Sebagai contoh, bilangan riil 1/3 dlm bentuk desimal adl 1/3 = 0,333333. . . Yg berarti</a:t>
            </a:r>
          </a:p>
          <a:p>
            <a:r>
              <a:rPr lang="id-ID" dirty="0"/>
              <a:t>                               </a:t>
            </a:r>
            <a:r>
              <a:rPr lang="id-ID" b="1" dirty="0"/>
              <a:t>1/3  = 0,3 + 0,03 + 0,003 + 0,0003 + . .  . . .  .</a:t>
            </a:r>
          </a:p>
          <a:p>
            <a:r>
              <a:rPr lang="id-ID" dirty="0"/>
              <a:t>yg menunjukkan bahwa representasi desimal dr 1/3 dpt dipandang sbg jumlahan dr</a:t>
            </a:r>
          </a:p>
          <a:p>
            <a:r>
              <a:rPr lang="id-ID" dirty="0"/>
              <a:t>tak hingga bilangan riil</a:t>
            </a:r>
          </a:p>
          <a:p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768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JUMLAH DERET TAK HINGGA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636912"/>
            <a:ext cx="7411516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DEFINISI 6.2.1 </a:t>
            </a:r>
            <a:r>
              <a:rPr lang="id-ID" dirty="0"/>
              <a:t>Deret tak hingga adl suatu ekspresi di tulis dalam bentuk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Bilangan bilangan u₁, u₂, u₃, . . .disebut suku – suku dr deret tsb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928934"/>
            <a:ext cx="3448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861048"/>
            <a:ext cx="827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Sbg motivasi ide ini , pandang 0,333333.....   atau 0.3 + 0,03 + o,003 + 0,0003 + . . . 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49080"/>
            <a:ext cx="13525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149080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4221088"/>
            <a:ext cx="17811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3968" y="4149080"/>
            <a:ext cx="2428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4149080"/>
            <a:ext cx="233975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648" y="4581128"/>
            <a:ext cx="2333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07904" y="4725144"/>
            <a:ext cx="33051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75656" y="5157192"/>
            <a:ext cx="3114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88024" y="5229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5157192"/>
            <a:ext cx="175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19672" y="5805264"/>
            <a:ext cx="1428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63888" y="5877272"/>
            <a:ext cx="2847975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6416" y="253526"/>
            <a:ext cx="2854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 ◊   DERET GEOMETRI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627" y="627971"/>
            <a:ext cx="4968552" cy="85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-68849" y="1466580"/>
            <a:ext cx="598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 r disebut rasio dr deret tsb , sbg contoh deret geometri sbb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48" y="1913612"/>
            <a:ext cx="4176464" cy="5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778750"/>
            <a:ext cx="4427984" cy="75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748" y="2403803"/>
            <a:ext cx="4283967" cy="67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86300" y="2532522"/>
            <a:ext cx="4457700" cy="50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3039402"/>
            <a:ext cx="4211960" cy="5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6775" y="3006244"/>
            <a:ext cx="4467225" cy="57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3588" y="3484166"/>
            <a:ext cx="7827656" cy="1754326"/>
          </a:xfrm>
          <a:prstGeom prst="rect">
            <a:avLst/>
          </a:prstGeom>
          <a:noFill/>
          <a:ln>
            <a:solidFill>
              <a:srgbClr val="6600CC"/>
            </a:solidFill>
          </a:ln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6.2.3 </a:t>
            </a:r>
            <a:r>
              <a:rPr lang="id-ID" dirty="0"/>
              <a:t>suatu deret geometri 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Konvergen jika |r| &lt; 1 dan divergen  |r| &gt; 1 . Jika deret konvergen maka jumlah</a:t>
            </a:r>
          </a:p>
          <a:p>
            <a:r>
              <a:rPr lang="id-ID" dirty="0"/>
              <a:t>Deret adalah</a:t>
            </a:r>
          </a:p>
          <a:p>
            <a:endParaRPr lang="id-ID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rgbClr val="6600CC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034208" y="3764027"/>
            <a:ext cx="39433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rgbClr val="6600CC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470666" y="4654917"/>
            <a:ext cx="1333500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0" y="5314952"/>
            <a:ext cx="232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6.2.2 </a:t>
            </a:r>
            <a:r>
              <a:rPr lang="id-ID" dirty="0"/>
              <a:t>deret</a:t>
            </a: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28108" y="5331866"/>
            <a:ext cx="24098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099594" y="5348972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5733256"/>
            <a:ext cx="357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id-ID" dirty="0"/>
              <a:t>a= 5, r = ¼, krn |r| &lt; 1</a:t>
            </a:r>
          </a:p>
          <a:p>
            <a:pPr marL="342900" indent="-342900"/>
            <a:r>
              <a:rPr lang="id-ID" dirty="0"/>
              <a:t>Mk deret tsb konvergen dg jumlah</a:t>
            </a: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528" y="6305551"/>
            <a:ext cx="89232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91650" y="6305550"/>
            <a:ext cx="1142999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932040" y="587727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(b)</a:t>
            </a:r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543435" y="5643308"/>
            <a:ext cx="1076325" cy="88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25233" y="5610719"/>
            <a:ext cx="1076325" cy="77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701558" y="5643308"/>
            <a:ext cx="1404701" cy="77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4644008" y="6525344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6600CC"/>
                </a:solidFill>
              </a:rPr>
              <a:t>Krn  r = 9/5 &gt; 1, jadi deret tsb divergen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 animBg="1"/>
      <p:bldP spid="15" grpId="0"/>
      <p:bldP spid="17" grpId="0"/>
      <p:bldP spid="18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53" y="119625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6600CC"/>
                </a:solidFill>
              </a:rPr>
              <a:t>◊   DERET HARMONIK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04517"/>
            <a:ext cx="607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Suatu deret </a:t>
            </a:r>
            <a:r>
              <a:rPr lang="id-ID" b="1" dirty="0">
                <a:solidFill>
                  <a:srgbClr val="6600CC"/>
                </a:solidFill>
              </a:rPr>
              <a:t>divergen </a:t>
            </a:r>
            <a:r>
              <a:rPr lang="id-ID" dirty="0"/>
              <a:t>yg penting adalahh </a:t>
            </a:r>
            <a:r>
              <a:rPr lang="id-ID" b="1" i="1" dirty="0">
                <a:solidFill>
                  <a:srgbClr val="6600CC"/>
                </a:solidFill>
              </a:rPr>
              <a:t>deret harmonik</a:t>
            </a:r>
            <a:r>
              <a:rPr lang="id-ID" dirty="0"/>
              <a:t>,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857" y="1050668"/>
            <a:ext cx="3744416" cy="77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0"/>
            <a:ext cx="2987824" cy="219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73588" y="2150710"/>
            <a:ext cx="9217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parsial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parsial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-n.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</a:t>
            </a:r>
          </a:p>
          <a:p>
            <a:pPr marL="342900" indent="-342900"/>
            <a:r>
              <a:rPr lang="en-US" dirty="0" err="1"/>
              <a:t>konvergen</a:t>
            </a:r>
            <a:r>
              <a:rPr lang="en-US" dirty="0"/>
              <a:t>  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konvergen</a:t>
            </a:r>
            <a:r>
              <a:rPr lang="en-US" dirty="0"/>
              <a:t> </a:t>
            </a:r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921" y="2874744"/>
            <a:ext cx="2714625" cy="66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000" y="4727731"/>
            <a:ext cx="3419872" cy="75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02700" y="2891516"/>
            <a:ext cx="3886200" cy="66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3524295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penyelesaian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31567" y="3759094"/>
            <a:ext cx="3419872" cy="69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72132" y="3738129"/>
            <a:ext cx="2858075" cy="81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45800" y="3825171"/>
            <a:ext cx="1664734" cy="77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965478" y="4657732"/>
            <a:ext cx="3009516" cy="77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103030" y="4598390"/>
            <a:ext cx="1766887" cy="81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-48092" y="5651971"/>
            <a:ext cx="5945211" cy="78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71623" y="5678861"/>
            <a:ext cx="3009516" cy="71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641503" y="2860456"/>
            <a:ext cx="2647950" cy="69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2951</TotalTime>
  <Words>3968</Words>
  <Application>Microsoft Office PowerPoint</Application>
  <PresentationFormat>On-screen Show (4:3)</PresentationFormat>
  <Paragraphs>463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Blackadder ITC</vt:lpstr>
      <vt:lpstr>Calibri</vt:lpstr>
      <vt:lpstr>Cambria Math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 BARCA</dc:creator>
  <cp:lastModifiedBy>Drs. Komar Baihaqi, M.Si(1163)</cp:lastModifiedBy>
  <cp:revision>252</cp:revision>
  <dcterms:created xsi:type="dcterms:W3CDTF">2015-12-14T22:40:31Z</dcterms:created>
  <dcterms:modified xsi:type="dcterms:W3CDTF">2021-06-15T19:21:37Z</dcterms:modified>
</cp:coreProperties>
</file>