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62" r:id="rId3"/>
    <p:sldId id="301" r:id="rId4"/>
    <p:sldId id="317" r:id="rId5"/>
    <p:sldId id="324" r:id="rId6"/>
    <p:sldId id="325" r:id="rId7"/>
    <p:sldId id="326" r:id="rId8"/>
    <p:sldId id="327" r:id="rId9"/>
    <p:sldId id="403" r:id="rId10"/>
    <p:sldId id="471" r:id="rId11"/>
    <p:sldId id="472" r:id="rId12"/>
    <p:sldId id="473" r:id="rId13"/>
    <p:sldId id="474" r:id="rId14"/>
    <p:sldId id="410" r:id="rId15"/>
    <p:sldId id="318" r:id="rId16"/>
    <p:sldId id="341" r:id="rId17"/>
    <p:sldId id="342" r:id="rId18"/>
    <p:sldId id="339" r:id="rId19"/>
    <p:sldId id="344" r:id="rId20"/>
    <p:sldId id="399" r:id="rId21"/>
    <p:sldId id="340" r:id="rId22"/>
    <p:sldId id="346" r:id="rId23"/>
    <p:sldId id="345" r:id="rId24"/>
    <p:sldId id="351" r:id="rId25"/>
    <p:sldId id="319" r:id="rId26"/>
    <p:sldId id="475" r:id="rId27"/>
    <p:sldId id="465" r:id="rId28"/>
    <p:sldId id="462" r:id="rId29"/>
    <p:sldId id="467" r:id="rId30"/>
    <p:sldId id="463" r:id="rId31"/>
    <p:sldId id="468" r:id="rId32"/>
    <p:sldId id="464" r:id="rId33"/>
    <p:sldId id="480" r:id="rId34"/>
    <p:sldId id="477" r:id="rId35"/>
    <p:sldId id="479" r:id="rId36"/>
    <p:sldId id="348" r:id="rId37"/>
    <p:sldId id="349" r:id="rId38"/>
    <p:sldId id="352" r:id="rId39"/>
    <p:sldId id="320" r:id="rId40"/>
    <p:sldId id="400" r:id="rId41"/>
    <p:sldId id="321" r:id="rId42"/>
    <p:sldId id="411" r:id="rId43"/>
    <p:sldId id="455" r:id="rId44"/>
    <p:sldId id="456" r:id="rId45"/>
    <p:sldId id="457" r:id="rId46"/>
    <p:sldId id="458" r:id="rId47"/>
    <p:sldId id="454" r:id="rId48"/>
    <p:sldId id="398" r:id="rId4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7C0728-BFBA-4018-A895-7E45D940962F}">
          <p14:sldIdLst>
            <p14:sldId id="256"/>
          </p14:sldIdLst>
        </p14:section>
        <p14:section name="COURSE CONTENT" id="{F4927CBE-FA17-46D1-BAAE-887D0AF2CCBF}">
          <p14:sldIdLst>
            <p14:sldId id="262"/>
            <p14:sldId id="301"/>
            <p14:sldId id="317"/>
            <p14:sldId id="324"/>
            <p14:sldId id="325"/>
            <p14:sldId id="326"/>
            <p14:sldId id="327"/>
            <p14:sldId id="403"/>
            <p14:sldId id="471"/>
            <p14:sldId id="472"/>
            <p14:sldId id="473"/>
            <p14:sldId id="474"/>
            <p14:sldId id="410"/>
            <p14:sldId id="318"/>
            <p14:sldId id="341"/>
            <p14:sldId id="342"/>
            <p14:sldId id="339"/>
            <p14:sldId id="344"/>
            <p14:sldId id="399"/>
            <p14:sldId id="340"/>
            <p14:sldId id="346"/>
            <p14:sldId id="345"/>
            <p14:sldId id="351"/>
            <p14:sldId id="319"/>
            <p14:sldId id="475"/>
            <p14:sldId id="465"/>
            <p14:sldId id="462"/>
            <p14:sldId id="467"/>
            <p14:sldId id="463"/>
            <p14:sldId id="468"/>
            <p14:sldId id="464"/>
            <p14:sldId id="480"/>
            <p14:sldId id="477"/>
            <p14:sldId id="479"/>
            <p14:sldId id="348"/>
            <p14:sldId id="349"/>
            <p14:sldId id="352"/>
            <p14:sldId id="320"/>
            <p14:sldId id="400"/>
            <p14:sldId id="321"/>
            <p14:sldId id="411"/>
            <p14:sldId id="455"/>
            <p14:sldId id="456"/>
            <p14:sldId id="457"/>
            <p14:sldId id="458"/>
            <p14:sldId id="454"/>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us"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3399FF"/>
    <a:srgbClr val="558FD5"/>
    <a:srgbClr val="008FD5"/>
    <a:srgbClr val="F7F7F7"/>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EC288-AA11-4FBA-B42F-EA1657C672DF}" v="10" dt="2018-09-17T03:29:17.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sorterViewPr>
    <p:cViewPr>
      <p:scale>
        <a:sx n="100" d="100"/>
        <a:sy n="100" d="100"/>
      </p:scale>
      <p:origin x="0" y="-13242"/>
    </p:cViewPr>
  </p:sorterViewPr>
  <p:notesViewPr>
    <p:cSldViewPr>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em" userId="f0eccc0d-5f68-4fd0-ac37-93949ba4807b" providerId="ADAL" clId="{722A25AD-BC58-4915-809B-7F8C3E7AEB5F}"/>
  </pc:docChgLst>
  <pc:docChgLst>
    <pc:chgData name="Rini Wongso" userId="63eaad76-91a1-4ce2-80f5-744d53874659" providerId="ADAL" clId="{28BEC288-AA11-4FBA-B42F-EA1657C672DF}"/>
    <pc:docChg chg="modSld">
      <pc:chgData name="Rini Wongso" userId="63eaad76-91a1-4ce2-80f5-744d53874659" providerId="ADAL" clId="{28BEC288-AA11-4FBA-B42F-EA1657C672DF}" dt="2018-09-17T03:29:17.275" v="9" actId="20577"/>
      <pc:docMkLst>
        <pc:docMk/>
      </pc:docMkLst>
      <pc:sldChg chg="modSp">
        <pc:chgData name="Rini Wongso" userId="63eaad76-91a1-4ce2-80f5-744d53874659" providerId="ADAL" clId="{28BEC288-AA11-4FBA-B42F-EA1657C672DF}" dt="2018-09-17T03:29:17.275" v="9" actId="20577"/>
        <pc:sldMkLst>
          <pc:docMk/>
          <pc:sldMk cId="4204421142" sldId="256"/>
        </pc:sldMkLst>
        <pc:spChg chg="mod">
          <ac:chgData name="Rini Wongso" userId="63eaad76-91a1-4ce2-80f5-744d53874659" providerId="ADAL" clId="{28BEC288-AA11-4FBA-B42F-EA1657C672DF}" dt="2018-09-17T03:29:17.275" v="9" actId="20577"/>
          <ac:spMkLst>
            <pc:docMk/>
            <pc:sldMk cId="4204421142" sldId="256"/>
            <ac:spMk id="5" creationId="{DF0EBB83-C62E-481F-8AFC-1C609614898F}"/>
          </ac:spMkLst>
        </pc:spChg>
        <pc:spChg chg="mod">
          <ac:chgData name="Rini Wongso" userId="63eaad76-91a1-4ce2-80f5-744d53874659" providerId="ADAL" clId="{28BEC288-AA11-4FBA-B42F-EA1657C672DF}" dt="2018-09-17T03:29:14.374" v="1" actId="20577"/>
          <ac:spMkLst>
            <pc:docMk/>
            <pc:sldMk cId="4204421142" sldId="256"/>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A00A76-C9D8-484C-A820-52A759E0F6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4F69A1D0-4B03-466A-9B33-29AB1F90FE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5AFA7F-11A5-41DD-9360-7AC289766DE7}" type="datetimeFigureOut">
              <a:rPr lang="en-ID" smtClean="0"/>
              <a:t>15/08/2019</a:t>
            </a:fld>
            <a:endParaRPr lang="en-ID"/>
          </a:p>
        </p:txBody>
      </p:sp>
      <p:sp>
        <p:nvSpPr>
          <p:cNvPr id="4" name="Footer Placeholder 3">
            <a:extLst>
              <a:ext uri="{FF2B5EF4-FFF2-40B4-BE49-F238E27FC236}">
                <a16:creationId xmlns:a16="http://schemas.microsoft.com/office/drawing/2014/main" id="{689B3599-A185-49B0-9711-71C46CD989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C1158FCF-6E9B-4CD9-A12A-CA7A101A4B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E696B3-58BD-46D1-8707-CA1AFD50D948}" type="slidenum">
              <a:rPr lang="en-ID" smtClean="0"/>
              <a:t>‹#›</a:t>
            </a:fld>
            <a:endParaRPr lang="en-ID"/>
          </a:p>
        </p:txBody>
      </p:sp>
    </p:spTree>
    <p:extLst>
      <p:ext uri="{BB962C8B-B14F-4D97-AF65-F5344CB8AC3E}">
        <p14:creationId xmlns:p14="http://schemas.microsoft.com/office/powerpoint/2010/main" val="2405557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53BEC-4CDD-41F8-A51E-61420FE8D153}" type="datetimeFigureOut">
              <a:rPr lang="en-US" smtClean="0"/>
              <a:pPr/>
              <a:t>8/15/2019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7E664-4213-4A0F-ADFD-17D1B82B2943}" type="slidenum">
              <a:rPr lang="en-US" smtClean="0"/>
              <a:pPr/>
              <a:t>‹#›</a:t>
            </a:fld>
            <a:endParaRPr lang="en-US"/>
          </a:p>
        </p:txBody>
      </p:sp>
    </p:spTree>
    <p:extLst>
      <p:ext uri="{BB962C8B-B14F-4D97-AF65-F5344CB8AC3E}">
        <p14:creationId xmlns:p14="http://schemas.microsoft.com/office/powerpoint/2010/main" val="195327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15/08/2019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15/08/2019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15/08/2019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02D8695-23FD-4C6B-9F46-3EC8EDBFAB19}" type="slidenum">
              <a:rPr lang="en-US"/>
              <a:pPr/>
              <a:t>‹#›</a:t>
            </a:fld>
            <a:endParaRPr lang="en-US"/>
          </a:p>
        </p:txBody>
      </p:sp>
    </p:spTree>
    <p:extLst>
      <p:ext uri="{BB962C8B-B14F-4D97-AF65-F5344CB8AC3E}">
        <p14:creationId xmlns:p14="http://schemas.microsoft.com/office/powerpoint/2010/main" val="84414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15/08/2019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15/08/2019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15/08/2019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15/08/2019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15/08/2019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15/08/2019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15/08/2019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15/08/2019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15/08/2019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r>
              <a:rPr lang="en-AU" sz="4000" dirty="0"/>
              <a:t>Probabilistic Reasoning over Time</a:t>
            </a:r>
            <a:br>
              <a:rPr lang="en-AU" sz="4000" dirty="0"/>
            </a:br>
            <a:r>
              <a:rPr lang="en-AU" sz="4000" dirty="0"/>
              <a:t/>
            </a:r>
            <a:br>
              <a:rPr lang="en-AU" sz="4000" dirty="0"/>
            </a:br>
            <a:r>
              <a:rPr lang="en-US" sz="2800" dirty="0"/>
              <a:t>Session  12</a:t>
            </a:r>
            <a:endParaRPr lang="en-US" sz="2800" dirty="0">
              <a:solidFill>
                <a:schemeClr val="bg1"/>
              </a:solidFill>
            </a:endParaRPr>
          </a:p>
        </p:txBody>
      </p:sp>
      <p:sp>
        <p:nvSpPr>
          <p:cNvPr id="5" name="Rectangle 7">
            <a:extLst>
              <a:ext uri="{FF2B5EF4-FFF2-40B4-BE49-F238E27FC236}">
                <a16:creationId xmlns:a16="http://schemas.microsoft.com/office/drawing/2014/main" id="{DF0EBB83-C62E-481F-8AFC-1C609614898F}"/>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Artificial Intelligence</a:t>
            </a:r>
          </a:p>
          <a:p>
            <a:pPr>
              <a:spcBef>
                <a:spcPct val="20000"/>
              </a:spcBef>
              <a:tabLst>
                <a:tab pos="1320800" algn="l"/>
                <a:tab pos="2054225" algn="l"/>
              </a:tabLst>
            </a:pPr>
            <a:r>
              <a:rPr lang="en-US" sz="2400" dirty="0">
                <a:solidFill>
                  <a:schemeClr val="bg1"/>
                </a:solidFill>
                <a:latin typeface="Open Sans"/>
              </a:rPr>
              <a:t>Effective Period	</a:t>
            </a:r>
            <a:r>
              <a:rPr lang="en-US" sz="2400">
                <a:solidFill>
                  <a:schemeClr val="bg1"/>
                </a:solidFill>
                <a:latin typeface="Open Sans"/>
              </a:rPr>
              <a:t>: December </a:t>
            </a:r>
            <a:r>
              <a:rPr lang="en-US" sz="2400" dirty="0">
                <a:solidFill>
                  <a:schemeClr val="bg1"/>
                </a:solidFill>
                <a:latin typeface="Open Sans"/>
              </a:rPr>
              <a:t>2018</a:t>
            </a:r>
            <a:endParaRPr lang="en-US" sz="1400" dirty="0">
              <a:solidFill>
                <a:schemeClr val="bg1"/>
              </a:solidFill>
              <a:latin typeface="Open Sans"/>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8150-0604-4BB0-A492-7DA6A97E9396}"/>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7B992D16-9575-4BC4-B276-9075BC4069F9}"/>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9C25C6F1-669E-4503-9275-427751C07901}"/>
              </a:ext>
            </a:extLst>
          </p:cNvPr>
          <p:cNvSpPr>
            <a:spLocks noGrp="1"/>
          </p:cNvSpPr>
          <p:nvPr>
            <p:ph idx="1"/>
          </p:nvPr>
        </p:nvSpPr>
        <p:spPr/>
        <p:txBody>
          <a:bodyPr>
            <a:normAutofit fontScale="92500" lnSpcReduction="10000"/>
          </a:bodyPr>
          <a:lstStyle/>
          <a:p>
            <a:r>
              <a:rPr lang="en-US" b="1" dirty="0"/>
              <a:t>Example</a:t>
            </a:r>
          </a:p>
          <a:p>
            <a:pPr lvl="1"/>
            <a:r>
              <a:rPr lang="en-US" dirty="0">
                <a:ea typeface="Tahoma" pitchFamily="34" charset="0"/>
                <a:cs typeface="Tahoma" pitchFamily="34" charset="0"/>
              </a:rPr>
              <a:t>A child with a lower-class parent has a 60% chance of remaining in the lower class, has a 40% chance to rise to the middle class, and has no chance to reach the upper class.</a:t>
            </a:r>
          </a:p>
          <a:p>
            <a:pPr lvl="1"/>
            <a:r>
              <a:rPr lang="en-US" dirty="0">
                <a:ea typeface="Tahoma" pitchFamily="34" charset="0"/>
                <a:cs typeface="Tahoma" pitchFamily="34" charset="0"/>
              </a:rPr>
              <a:t>A child with a middle-class parent has a 30% chance of falling to the lower class, a 40% chance of remaining middle class, and a 30% chance of rising to the upper class. </a:t>
            </a:r>
          </a:p>
          <a:p>
            <a:pPr lvl="1"/>
            <a:r>
              <a:rPr lang="en-US" dirty="0">
                <a:ea typeface="Tahoma" pitchFamily="34" charset="0"/>
                <a:cs typeface="Tahoma" pitchFamily="34" charset="0"/>
              </a:rPr>
              <a:t>A child with an upper-class parent have no chance of falling to the lower class, has a 70% chance of falling to the middle class, and has a 30% chance of remaining in the upper class.</a:t>
            </a:r>
            <a:endParaRPr lang="en-ID" b="1" dirty="0"/>
          </a:p>
        </p:txBody>
      </p:sp>
    </p:spTree>
    <p:extLst>
      <p:ext uri="{BB962C8B-B14F-4D97-AF65-F5344CB8AC3E}">
        <p14:creationId xmlns:p14="http://schemas.microsoft.com/office/powerpoint/2010/main" val="413058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8150-0604-4BB0-A492-7DA6A97E9396}"/>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7B992D16-9575-4BC4-B276-9075BC4069F9}"/>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Content Placeholder 3">
            <a:extLst>
              <a:ext uri="{FF2B5EF4-FFF2-40B4-BE49-F238E27FC236}">
                <a16:creationId xmlns:a16="http://schemas.microsoft.com/office/drawing/2014/main" id="{9C25C6F1-669E-4503-9275-427751C07901}"/>
              </a:ext>
            </a:extLst>
          </p:cNvPr>
          <p:cNvSpPr>
            <a:spLocks noGrp="1"/>
          </p:cNvSpPr>
          <p:nvPr>
            <p:ph idx="1"/>
          </p:nvPr>
        </p:nvSpPr>
        <p:spPr/>
        <p:txBody>
          <a:bodyPr>
            <a:normAutofit/>
          </a:bodyPr>
          <a:lstStyle/>
          <a:p>
            <a:r>
              <a:rPr lang="en-US" b="1" dirty="0"/>
              <a:t>Example</a:t>
            </a:r>
          </a:p>
          <a:p>
            <a:pPr marL="631825" lvl="1" indent="-231775" algn="just"/>
            <a:r>
              <a:rPr lang="en-US" dirty="0">
                <a:ea typeface="Tahoma" pitchFamily="34" charset="0"/>
                <a:cs typeface="Tahoma" pitchFamily="34" charset="0"/>
              </a:rPr>
              <a:t>Assuming that 20% of the population belongs to the lower class, that 30% belong to the middle class, and that 50% belong to the upper class.</a:t>
            </a:r>
            <a:endParaRPr lang="en-ID" dirty="0"/>
          </a:p>
          <a:p>
            <a:pPr lvl="1"/>
            <a:endParaRPr lang="en-ID" b="1" dirty="0"/>
          </a:p>
        </p:txBody>
      </p:sp>
    </p:spTree>
    <p:extLst>
      <p:ext uri="{BB962C8B-B14F-4D97-AF65-F5344CB8AC3E}">
        <p14:creationId xmlns:p14="http://schemas.microsoft.com/office/powerpoint/2010/main" val="284278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115-9236-4983-A866-66652EA22668}"/>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6ED13EFF-AD51-46EC-95BC-BB0388D80CCE}"/>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a:extLst>
              <a:ext uri="{FF2B5EF4-FFF2-40B4-BE49-F238E27FC236}">
                <a16:creationId xmlns:a16="http://schemas.microsoft.com/office/drawing/2014/main" id="{981204F6-0481-4058-8826-B39C08C52424}"/>
              </a:ext>
            </a:extLst>
          </p:cNvPr>
          <p:cNvSpPr>
            <a:spLocks noGrp="1"/>
          </p:cNvSpPr>
          <p:nvPr>
            <p:ph idx="1"/>
          </p:nvPr>
        </p:nvSpPr>
        <p:spPr/>
        <p:txBody>
          <a:bodyPr/>
          <a:lstStyle/>
          <a:p>
            <a:r>
              <a:rPr lang="en-US" dirty="0"/>
              <a:t>Example</a:t>
            </a:r>
          </a:p>
          <a:p>
            <a:pPr lvl="1"/>
            <a:r>
              <a:rPr lang="en-US" dirty="0"/>
              <a:t>Markov transition matrix</a:t>
            </a:r>
          </a:p>
          <a:p>
            <a:pPr lvl="1"/>
            <a:endParaRPr lang="en-US" dirty="0"/>
          </a:p>
          <a:p>
            <a:pPr lvl="1"/>
            <a:endParaRPr lang="en-US" dirty="0"/>
          </a:p>
          <a:p>
            <a:pPr lvl="1"/>
            <a:r>
              <a:rPr lang="en-US" dirty="0"/>
              <a:t>Markov transition diagram</a:t>
            </a:r>
          </a:p>
          <a:p>
            <a:pPr lvl="1"/>
            <a:endParaRPr lang="en-US" dirty="0"/>
          </a:p>
          <a:p>
            <a:pPr lvl="1"/>
            <a:endParaRPr lang="en-US" dirty="0"/>
          </a:p>
          <a:p>
            <a:pPr lvl="1"/>
            <a:r>
              <a:rPr lang="en-US" dirty="0"/>
              <a:t>Initial condition</a:t>
            </a:r>
            <a:endParaRPr lang="en-ID" dirty="0"/>
          </a:p>
        </p:txBody>
      </p:sp>
      <p:pic>
        <p:nvPicPr>
          <p:cNvPr id="5" name="Picture 2">
            <a:extLst>
              <a:ext uri="{FF2B5EF4-FFF2-40B4-BE49-F238E27FC236}">
                <a16:creationId xmlns:a16="http://schemas.microsoft.com/office/drawing/2014/main" id="{3C3264BE-423F-4CED-8981-95B9EBC31C75}"/>
              </a:ext>
            </a:extLst>
          </p:cNvPr>
          <p:cNvPicPr>
            <a:picLocks noChangeAspect="1" noChangeArrowheads="1"/>
          </p:cNvPicPr>
          <p:nvPr/>
        </p:nvPicPr>
        <p:blipFill>
          <a:blip r:embed="rId2" cstate="print"/>
          <a:srcRect/>
          <a:stretch>
            <a:fillRect/>
          </a:stretch>
        </p:blipFill>
        <p:spPr bwMode="auto">
          <a:xfrm>
            <a:off x="5113020" y="2272999"/>
            <a:ext cx="2880360" cy="1295400"/>
          </a:xfrm>
          <a:prstGeom prst="rect">
            <a:avLst/>
          </a:prstGeom>
          <a:noFill/>
          <a:ln w="28575">
            <a:solidFill>
              <a:schemeClr val="accent1"/>
            </a:solidFill>
            <a:miter lim="800000"/>
            <a:headEnd/>
            <a:tailEnd/>
          </a:ln>
        </p:spPr>
      </p:pic>
      <p:pic>
        <p:nvPicPr>
          <p:cNvPr id="6" name="Picture 3">
            <a:extLst>
              <a:ext uri="{FF2B5EF4-FFF2-40B4-BE49-F238E27FC236}">
                <a16:creationId xmlns:a16="http://schemas.microsoft.com/office/drawing/2014/main" id="{9E3EFD06-93A6-4746-8E72-0001C290578E}"/>
              </a:ext>
            </a:extLst>
          </p:cNvPr>
          <p:cNvPicPr>
            <a:picLocks noChangeAspect="1" noChangeArrowheads="1"/>
          </p:cNvPicPr>
          <p:nvPr/>
        </p:nvPicPr>
        <p:blipFill>
          <a:blip r:embed="rId3" cstate="print"/>
          <a:srcRect/>
          <a:stretch>
            <a:fillRect/>
          </a:stretch>
        </p:blipFill>
        <p:spPr bwMode="auto">
          <a:xfrm>
            <a:off x="5113020" y="3811985"/>
            <a:ext cx="3878580" cy="1594109"/>
          </a:xfrm>
          <a:prstGeom prst="rect">
            <a:avLst/>
          </a:prstGeom>
          <a:noFill/>
          <a:ln w="28575">
            <a:solidFill>
              <a:schemeClr val="accent1"/>
            </a:solidFill>
            <a:miter lim="800000"/>
            <a:headEnd/>
            <a:tailEnd/>
          </a:ln>
        </p:spPr>
      </p:pic>
      <p:pic>
        <p:nvPicPr>
          <p:cNvPr id="7" name="Picture 3">
            <a:extLst>
              <a:ext uri="{FF2B5EF4-FFF2-40B4-BE49-F238E27FC236}">
                <a16:creationId xmlns:a16="http://schemas.microsoft.com/office/drawing/2014/main" id="{F4277A56-AA38-48BD-B307-F96E30CDBF2D}"/>
              </a:ext>
            </a:extLst>
          </p:cNvPr>
          <p:cNvPicPr>
            <a:picLocks noChangeAspect="1" noChangeArrowheads="1"/>
          </p:cNvPicPr>
          <p:nvPr/>
        </p:nvPicPr>
        <p:blipFill>
          <a:blip r:embed="rId4" cstate="print"/>
          <a:srcRect/>
          <a:stretch>
            <a:fillRect/>
          </a:stretch>
        </p:blipFill>
        <p:spPr bwMode="auto">
          <a:xfrm>
            <a:off x="5108172" y="5704628"/>
            <a:ext cx="2885208" cy="450174"/>
          </a:xfrm>
          <a:prstGeom prst="rect">
            <a:avLst/>
          </a:prstGeom>
          <a:ln w="28575">
            <a:solidFill>
              <a:schemeClr val="accent1"/>
            </a:solidFill>
          </a:ln>
        </p:spPr>
      </p:pic>
    </p:spTree>
    <p:extLst>
      <p:ext uri="{BB962C8B-B14F-4D97-AF65-F5344CB8AC3E}">
        <p14:creationId xmlns:p14="http://schemas.microsoft.com/office/powerpoint/2010/main" val="269195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F7B6-1237-453D-B04D-7E445667434B}"/>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A4432822-1370-446A-97F6-43D495F201CC}"/>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4" name="Content Placeholder 3">
            <a:extLst>
              <a:ext uri="{FF2B5EF4-FFF2-40B4-BE49-F238E27FC236}">
                <a16:creationId xmlns:a16="http://schemas.microsoft.com/office/drawing/2014/main" id="{A69502AD-8741-4A7A-B2FB-7F4A379F8571}"/>
              </a:ext>
            </a:extLst>
          </p:cNvPr>
          <p:cNvSpPr>
            <a:spLocks noGrp="1"/>
          </p:cNvSpPr>
          <p:nvPr>
            <p:ph idx="1"/>
          </p:nvPr>
        </p:nvSpPr>
        <p:spPr/>
        <p:txBody>
          <a:bodyPr/>
          <a:lstStyle/>
          <a:p>
            <a:r>
              <a:rPr lang="en-US" b="1" dirty="0"/>
              <a:t>Solution</a:t>
            </a:r>
          </a:p>
          <a:p>
            <a:pPr lvl="1"/>
            <a:r>
              <a:rPr lang="en-US" dirty="0">
                <a:ea typeface="Tahoma" pitchFamily="34" charset="0"/>
                <a:cs typeface="Tahoma" pitchFamily="34" charset="0"/>
              </a:rPr>
              <a:t>Illustrate, consider population dynamics over the next 4 generations is : </a:t>
            </a:r>
          </a:p>
          <a:p>
            <a:endParaRPr lang="en-ID" b="1" dirty="0"/>
          </a:p>
        </p:txBody>
      </p:sp>
      <p:pic>
        <p:nvPicPr>
          <p:cNvPr id="5" name="Picture 1">
            <a:extLst>
              <a:ext uri="{FF2B5EF4-FFF2-40B4-BE49-F238E27FC236}">
                <a16:creationId xmlns:a16="http://schemas.microsoft.com/office/drawing/2014/main" id="{00C35613-34B5-41ED-AD9C-379F7598E896}"/>
              </a:ext>
            </a:extLst>
          </p:cNvPr>
          <p:cNvPicPr>
            <a:picLocks noChangeAspect="1" noChangeArrowheads="1"/>
          </p:cNvPicPr>
          <p:nvPr/>
        </p:nvPicPr>
        <p:blipFill>
          <a:blip r:embed="rId2" cstate="print"/>
          <a:srcRect/>
          <a:stretch>
            <a:fillRect/>
          </a:stretch>
        </p:blipFill>
        <p:spPr bwMode="auto">
          <a:xfrm>
            <a:off x="1524000" y="3598121"/>
            <a:ext cx="6858000" cy="817510"/>
          </a:xfrm>
          <a:prstGeom prst="rect">
            <a:avLst/>
          </a:prstGeom>
          <a:ln w="28575">
            <a:solidFill>
              <a:schemeClr val="accent1"/>
            </a:solidFill>
          </a:ln>
        </p:spPr>
      </p:pic>
      <p:pic>
        <p:nvPicPr>
          <p:cNvPr id="6" name="Picture 5">
            <a:extLst>
              <a:ext uri="{FF2B5EF4-FFF2-40B4-BE49-F238E27FC236}">
                <a16:creationId xmlns:a16="http://schemas.microsoft.com/office/drawing/2014/main" id="{9D547514-B778-4A85-BA4A-0EF4085390B0}"/>
              </a:ext>
            </a:extLst>
          </p:cNvPr>
          <p:cNvPicPr>
            <a:picLocks noChangeAspect="1" noChangeArrowheads="1"/>
          </p:cNvPicPr>
          <p:nvPr/>
        </p:nvPicPr>
        <p:blipFill>
          <a:blip r:embed="rId3" cstate="print"/>
          <a:srcRect/>
          <a:stretch>
            <a:fillRect/>
          </a:stretch>
        </p:blipFill>
        <p:spPr bwMode="auto">
          <a:xfrm>
            <a:off x="1524000" y="4453094"/>
            <a:ext cx="7253111" cy="762000"/>
          </a:xfrm>
          <a:prstGeom prst="rect">
            <a:avLst/>
          </a:prstGeom>
          <a:ln w="28575">
            <a:solidFill>
              <a:schemeClr val="accent1"/>
            </a:solidFill>
          </a:ln>
        </p:spPr>
      </p:pic>
      <p:pic>
        <p:nvPicPr>
          <p:cNvPr id="7" name="Picture 7">
            <a:extLst>
              <a:ext uri="{FF2B5EF4-FFF2-40B4-BE49-F238E27FC236}">
                <a16:creationId xmlns:a16="http://schemas.microsoft.com/office/drawing/2014/main" id="{0F6002DE-884B-4CC1-A010-742042C55564}"/>
              </a:ext>
            </a:extLst>
          </p:cNvPr>
          <p:cNvPicPr>
            <a:picLocks noChangeAspect="1" noChangeArrowheads="1"/>
          </p:cNvPicPr>
          <p:nvPr/>
        </p:nvPicPr>
        <p:blipFill>
          <a:blip r:embed="rId4" cstate="print"/>
          <a:srcRect/>
          <a:stretch>
            <a:fillRect/>
          </a:stretch>
        </p:blipFill>
        <p:spPr bwMode="auto">
          <a:xfrm>
            <a:off x="1524000" y="5240792"/>
            <a:ext cx="7253111" cy="762000"/>
          </a:xfrm>
          <a:prstGeom prst="rect">
            <a:avLst/>
          </a:prstGeom>
          <a:ln w="28575">
            <a:solidFill>
              <a:schemeClr val="accent1"/>
            </a:solidFill>
          </a:ln>
        </p:spPr>
      </p:pic>
      <p:pic>
        <p:nvPicPr>
          <p:cNvPr id="8" name="Picture 9">
            <a:extLst>
              <a:ext uri="{FF2B5EF4-FFF2-40B4-BE49-F238E27FC236}">
                <a16:creationId xmlns:a16="http://schemas.microsoft.com/office/drawing/2014/main" id="{FB566407-BDE2-4FE5-9978-5198CAC1601E}"/>
              </a:ext>
            </a:extLst>
          </p:cNvPr>
          <p:cNvPicPr>
            <a:picLocks noChangeAspect="1" noChangeArrowheads="1"/>
          </p:cNvPicPr>
          <p:nvPr/>
        </p:nvPicPr>
        <p:blipFill>
          <a:blip r:embed="rId5" cstate="print"/>
          <a:srcRect/>
          <a:stretch>
            <a:fillRect/>
          </a:stretch>
        </p:blipFill>
        <p:spPr bwMode="auto">
          <a:xfrm>
            <a:off x="1524000" y="6050039"/>
            <a:ext cx="7391400" cy="776528"/>
          </a:xfrm>
          <a:prstGeom prst="rect">
            <a:avLst/>
          </a:prstGeom>
          <a:ln w="28575">
            <a:solidFill>
              <a:schemeClr val="accent1"/>
            </a:solidFill>
          </a:ln>
        </p:spPr>
      </p:pic>
    </p:spTree>
    <p:extLst>
      <p:ext uri="{BB962C8B-B14F-4D97-AF65-F5344CB8AC3E}">
        <p14:creationId xmlns:p14="http://schemas.microsoft.com/office/powerpoint/2010/main" val="4112416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F642-4594-45B5-B257-2F94C1E6D4F0}"/>
              </a:ext>
            </a:extLst>
          </p:cNvPr>
          <p:cNvSpPr>
            <a:spLocks noGrp="1"/>
          </p:cNvSpPr>
          <p:nvPr>
            <p:ph type="title"/>
          </p:nvPr>
        </p:nvSpPr>
        <p:spPr>
          <a:xfrm>
            <a:off x="1143000" y="1691444"/>
            <a:ext cx="7543800" cy="639688"/>
          </a:xfrm>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DAEF5DFA-2F98-4CC9-A5D9-E670EE69ECFF}"/>
              </a:ext>
            </a:extLst>
          </p:cNvPr>
          <p:cNvSpPr>
            <a:spLocks noGrp="1"/>
          </p:cNvSpPr>
          <p:nvPr>
            <p:ph type="sldNum" sz="quarter" idx="12"/>
          </p:nvPr>
        </p:nvSpPr>
        <p:spPr/>
        <p:txBody>
          <a:bodyPr/>
          <a:lstStyle/>
          <a:p>
            <a:fld id="{F173735F-2667-4028-B606-D96AABD86FDB}" type="slidenum">
              <a:rPr lang="id-ID" smtClean="0"/>
              <a:pPr/>
              <a:t>14</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524C371-7E05-402A-BB51-6ECABF464F61}"/>
                  </a:ext>
                </a:extLst>
              </p:cNvPr>
              <p:cNvSpPr>
                <a:spLocks noGrp="1"/>
              </p:cNvSpPr>
              <p:nvPr>
                <p:ph idx="1"/>
              </p:nvPr>
            </p:nvSpPr>
            <p:spPr>
              <a:xfrm>
                <a:off x="1129145" y="2348850"/>
                <a:ext cx="7605464" cy="4458135"/>
              </a:xfrm>
            </p:spPr>
            <p:txBody>
              <a:bodyPr/>
              <a:lstStyle/>
              <a:p>
                <a:r>
                  <a:rPr lang="en-US" dirty="0" smtClean="0"/>
                  <a:t>Instead of only using the probability of previous state, Markov Chains also measures the probability of sensor </a:t>
                </a:r>
              </a:p>
              <a:p>
                <a:pPr lvl="1"/>
                <a:r>
                  <a:rPr lang="en-US" dirty="0"/>
                  <a:t>Observation model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ID" b="1" i="1" smtClean="0">
                        <a:latin typeface="Cambria Math" panose="02040503050406030204" pitchFamily="18" charset="0"/>
                      </a:rPr>
                      <m:t>𝑼</m:t>
                    </m:r>
                    <m:r>
                      <a:rPr lang="en-US" b="1" i="1" baseline="-25000">
                        <a:latin typeface="Cambria Math" panose="02040503050406030204" pitchFamily="18" charset="0"/>
                      </a:rPr>
                      <m:t>𝒕</m:t>
                    </m:r>
                    <m:r>
                      <a:rPr lang="en-US" i="1">
                        <a:latin typeface="Cambria Math" panose="02040503050406030204" pitchFamily="18" charset="0"/>
                      </a:rPr>
                      <m:t> | </m:t>
                    </m:r>
                    <m:r>
                      <a:rPr lang="en-ID" b="0" i="1" smtClean="0">
                        <a:latin typeface="Cambria Math" panose="02040503050406030204" pitchFamily="18" charset="0"/>
                      </a:rPr>
                      <m:t>𝑅</m:t>
                    </m:r>
                    <m:r>
                      <a:rPr lang="en-US" b="0" i="1" baseline="-25000" smtClean="0">
                        <a:latin typeface="Cambria Math" panose="02040503050406030204" pitchFamily="18" charset="0"/>
                      </a:rPr>
                      <m:t>𝑡</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.9</m:t>
                              </m:r>
                            </m:e>
                            <m:e>
                              <m:r>
                                <a:rPr lang="en-US" b="0" i="1" smtClean="0">
                                  <a:latin typeface="Cambria Math" panose="02040503050406030204" pitchFamily="18" charset="0"/>
                                </a:rPr>
                                <m:t>0.2</m:t>
                              </m:r>
                            </m:e>
                          </m:mr>
                        </m:m>
                      </m:e>
                    </m:d>
                  </m:oMath>
                </a14:m>
                <a:endParaRPr lang="en-ID" dirty="0"/>
              </a:p>
              <a:p>
                <a:pPr lvl="1"/>
                <a:r>
                  <a:rPr lang="en-US" dirty="0"/>
                  <a:t>Probability of raining in day 1: </a:t>
                </a:r>
                <a:r>
                  <a:rPr lang="en-ID" b="1" dirty="0"/>
                  <a:t>P</a:t>
                </a:r>
                <a:r>
                  <a:rPr lang="en-ID" dirty="0"/>
                  <a:t>(</a:t>
                </a:r>
                <a:r>
                  <a:rPr lang="en-ID" b="1" i="1" dirty="0"/>
                  <a:t>R</a:t>
                </a:r>
                <a:r>
                  <a:rPr lang="en-ID" b="1" i="1" baseline="-25000" dirty="0"/>
                  <a:t>1</a:t>
                </a:r>
                <a:r>
                  <a:rPr lang="en-ID" dirty="0"/>
                  <a:t>)= </a:t>
                </a:r>
                <a:r>
                  <a:rPr lang="en-ID" b="1" dirty="0"/>
                  <a:t>P</a:t>
                </a:r>
                <a:r>
                  <a:rPr lang="en-ID" dirty="0"/>
                  <a:t>(</a:t>
                </a:r>
                <a:r>
                  <a:rPr lang="en-ID" b="1" i="1" dirty="0"/>
                  <a:t>R</a:t>
                </a:r>
                <a:r>
                  <a:rPr lang="en-ID" b="1" i="1" baseline="-25000" dirty="0"/>
                  <a:t>0</a:t>
                </a:r>
                <a:r>
                  <a:rPr lang="en-ID" dirty="0"/>
                  <a:t>) </a:t>
                </a:r>
                <a:r>
                  <a:rPr lang="en-ID" b="1" dirty="0"/>
                  <a:t>P</a:t>
                </a:r>
                <a:r>
                  <a:rPr lang="en-ID" dirty="0"/>
                  <a:t>(</a:t>
                </a:r>
                <a:r>
                  <a:rPr lang="en-ID" b="1" i="1" dirty="0"/>
                  <a:t>R</a:t>
                </a:r>
                <a:r>
                  <a:rPr lang="en-ID" i="1" baseline="-25000" dirty="0"/>
                  <a:t>t </a:t>
                </a:r>
                <a:r>
                  <a:rPr lang="en-ID" dirty="0"/>
                  <a:t>|</a:t>
                </a:r>
                <a:r>
                  <a:rPr lang="en-ID" b="1" i="1" dirty="0"/>
                  <a:t> R</a:t>
                </a:r>
                <a:r>
                  <a:rPr lang="en-ID" i="1" baseline="-25000" dirty="0"/>
                  <a:t>t-1</a:t>
                </a:r>
                <a:r>
                  <a:rPr lang="en-ID" dirty="0"/>
                  <a:t>)</a:t>
                </a:r>
                <a:r>
                  <a:rPr lang="en-ID" b="1" dirty="0"/>
                  <a:t> </a:t>
                </a:r>
                <a:r>
                  <a:rPr lang="en-ID" b="1" dirty="0" smtClean="0"/>
                  <a:t>P</a:t>
                </a:r>
                <a:r>
                  <a:rPr lang="en-ID" dirty="0" smtClean="0"/>
                  <a:t>(</a:t>
                </a:r>
                <a:r>
                  <a:rPr lang="en-ID" dirty="0" err="1" smtClean="0"/>
                  <a:t>U</a:t>
                </a:r>
                <a:r>
                  <a:rPr lang="en-ID" i="1" baseline="-25000" dirty="0" err="1" smtClean="0"/>
                  <a:t>t</a:t>
                </a:r>
                <a:r>
                  <a:rPr lang="en-ID" i="1" baseline="-25000" dirty="0" smtClean="0"/>
                  <a:t> </a:t>
                </a:r>
                <a:r>
                  <a:rPr lang="en-ID" dirty="0"/>
                  <a:t>|</a:t>
                </a:r>
                <a:r>
                  <a:rPr lang="en-ID" b="1" i="1" dirty="0"/>
                  <a:t> </a:t>
                </a:r>
                <a:r>
                  <a:rPr lang="en-ID" b="1" i="1" dirty="0" err="1" smtClean="0"/>
                  <a:t>R</a:t>
                </a:r>
                <a:r>
                  <a:rPr lang="en-ID" i="1" baseline="-25000" dirty="0" err="1" smtClean="0"/>
                  <a:t>t</a:t>
                </a:r>
                <a:r>
                  <a:rPr lang="en-ID" dirty="0"/>
                  <a:t>) </a:t>
                </a:r>
              </a:p>
              <a:p>
                <a:pPr lvl="2"/>
                <a:r>
                  <a:rPr lang="en-ID" b="1" dirty="0"/>
                  <a:t>P</a:t>
                </a:r>
                <a:r>
                  <a:rPr lang="en-ID" dirty="0"/>
                  <a:t>(</a:t>
                </a:r>
                <a:r>
                  <a:rPr lang="en-ID" b="1" i="1" dirty="0"/>
                  <a:t>R</a:t>
                </a:r>
                <a:r>
                  <a:rPr lang="en-ID" b="1" i="1" baseline="-25000" dirty="0"/>
                  <a:t>1</a:t>
                </a:r>
                <a:r>
                  <a:rPr lang="en-ID" dirty="0"/>
                  <a:t>)=[(0.7*0.8+0.3*0.2)+ (0.8*0.3+0.7*0.2)] [0.9 0.2]</a:t>
                </a:r>
              </a:p>
              <a:p>
                <a:pPr lvl="2"/>
                <a:r>
                  <a:rPr lang="en-ID" b="1" dirty="0"/>
                  <a:t>P</a:t>
                </a:r>
                <a:r>
                  <a:rPr lang="en-ID" dirty="0"/>
                  <a:t>(</a:t>
                </a:r>
                <a:r>
                  <a:rPr lang="en-ID" b="1" i="1" dirty="0"/>
                  <a:t>R</a:t>
                </a:r>
                <a:r>
                  <a:rPr lang="en-ID" b="1" i="1" baseline="-25000" dirty="0"/>
                  <a:t>1</a:t>
                </a:r>
                <a:r>
                  <a:rPr lang="en-ID" dirty="0"/>
                  <a:t>)=[0.62 0.38] [0.9 0.2]</a:t>
                </a:r>
              </a:p>
              <a:p>
                <a:pPr lvl="2"/>
                <a:r>
                  <a:rPr lang="en-ID" b="1" dirty="0"/>
                  <a:t>P</a:t>
                </a:r>
                <a:r>
                  <a:rPr lang="en-ID" dirty="0"/>
                  <a:t>(</a:t>
                </a:r>
                <a:r>
                  <a:rPr lang="en-ID" b="1" i="1" dirty="0"/>
                  <a:t>R</a:t>
                </a:r>
                <a:r>
                  <a:rPr lang="en-ID" b="1" i="1" baseline="-25000" dirty="0"/>
                  <a:t>1</a:t>
                </a:r>
                <a:r>
                  <a:rPr lang="en-ID" dirty="0" smtClean="0"/>
                  <a:t>)= </a:t>
                </a:r>
                <a:r>
                  <a:rPr lang="el-GR" dirty="0" smtClean="0">
                    <a:latin typeface="Times New Roman" panose="02020603050405020304" pitchFamily="18" charset="0"/>
                    <a:cs typeface="Times New Roman" panose="02020603050405020304" pitchFamily="18" charset="0"/>
                  </a:rPr>
                  <a:t>α</a:t>
                </a:r>
                <a:r>
                  <a:rPr lang="en-ID" dirty="0" smtClean="0"/>
                  <a:t>[0.558 </a:t>
                </a:r>
                <a:r>
                  <a:rPr lang="en-ID" dirty="0"/>
                  <a:t>0.076] </a:t>
                </a:r>
                <a:r>
                  <a:rPr lang="en-ID" dirty="0" smtClean="0">
                    <a:latin typeface="Times New Roman" panose="02020603050405020304" pitchFamily="18" charset="0"/>
                    <a:cs typeface="Times New Roman" panose="02020603050405020304" pitchFamily="18" charset="0"/>
                  </a:rPr>
                  <a:t>≈ 0.8801  0.1198</a:t>
                </a:r>
                <a:endParaRPr lang="en-ID" dirty="0"/>
              </a:p>
              <a:p>
                <a:pPr lvl="2"/>
                <a:endParaRPr lang="en-ID" dirty="0"/>
              </a:p>
              <a:p>
                <a:pPr lvl="1"/>
                <a:endParaRPr lang="en-ID" dirty="0"/>
              </a:p>
            </p:txBody>
          </p:sp>
        </mc:Choice>
        <mc:Fallback xmlns="">
          <p:sp>
            <p:nvSpPr>
              <p:cNvPr id="4" name="Content Placeholder 3">
                <a:extLst>
                  <a:ext uri="{FF2B5EF4-FFF2-40B4-BE49-F238E27FC236}">
                    <a16:creationId xmlns:a16="http://schemas.microsoft.com/office/drawing/2014/main" id="{2524C371-7E05-402A-BB51-6ECABF464F61}"/>
                  </a:ext>
                </a:extLst>
              </p:cNvPr>
              <p:cNvSpPr>
                <a:spLocks noGrp="1" noRot="1" noChangeAspect="1" noMove="1" noResize="1" noEditPoints="1" noAdjustHandles="1" noChangeArrowheads="1" noChangeShapeType="1" noTextEdit="1"/>
              </p:cNvSpPr>
              <p:nvPr>
                <p:ph idx="1"/>
              </p:nvPr>
            </p:nvSpPr>
            <p:spPr>
              <a:xfrm>
                <a:off x="1129145" y="2348850"/>
                <a:ext cx="7605464" cy="4458135"/>
              </a:xfrm>
              <a:blipFill>
                <a:blip r:embed="rId2"/>
                <a:stretch>
                  <a:fillRect l="-7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8ED1825-C2FD-4788-B153-F389FFBBFC4C}"/>
              </a:ext>
            </a:extLst>
          </p:cNvPr>
          <p:cNvPicPr>
            <a:picLocks noChangeAspect="1"/>
          </p:cNvPicPr>
          <p:nvPr/>
        </p:nvPicPr>
        <p:blipFill>
          <a:blip r:embed="rId3"/>
          <a:stretch>
            <a:fillRect/>
          </a:stretch>
        </p:blipFill>
        <p:spPr>
          <a:xfrm>
            <a:off x="4163163" y="56016"/>
            <a:ext cx="4780073" cy="1635428"/>
          </a:xfrm>
          <a:prstGeom prst="rect">
            <a:avLst/>
          </a:prstGeom>
          <a:ln w="28575">
            <a:solidFill>
              <a:schemeClr val="accent1"/>
            </a:solidFill>
          </a:ln>
        </p:spPr>
      </p:pic>
    </p:spTree>
    <p:extLst>
      <p:ext uri="{BB962C8B-B14F-4D97-AF65-F5344CB8AC3E}">
        <p14:creationId xmlns:p14="http://schemas.microsoft.com/office/powerpoint/2010/main" val="2092602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15</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a:xfrm>
            <a:off x="1143000" y="2011288"/>
            <a:ext cx="8001000" cy="4458135"/>
          </a:xfrm>
        </p:spPr>
        <p:txBody>
          <a:bodyPr>
            <a:normAutofit/>
          </a:bodyPr>
          <a:lstStyle/>
          <a:p>
            <a:pPr>
              <a:lnSpc>
                <a:spcPct val="150000"/>
              </a:lnSpc>
            </a:pPr>
            <a:r>
              <a:rPr lang="en-ID" b="1" dirty="0"/>
              <a:t>Inference tasks:</a:t>
            </a:r>
          </a:p>
          <a:p>
            <a:pPr lvl="1">
              <a:lnSpc>
                <a:spcPct val="150000"/>
              </a:lnSpc>
            </a:pPr>
            <a:r>
              <a:rPr lang="en-ID" dirty="0"/>
              <a:t>Filtering: computing the belief state</a:t>
            </a:r>
          </a:p>
          <a:p>
            <a:pPr lvl="2">
              <a:lnSpc>
                <a:spcPct val="150000"/>
              </a:lnSpc>
            </a:pPr>
            <a:r>
              <a:rPr lang="en-ID" dirty="0"/>
              <a:t>Current state estimation </a:t>
            </a:r>
            <a:r>
              <a:rPr lang="en-ID" b="1" dirty="0"/>
              <a:t>P</a:t>
            </a:r>
            <a:r>
              <a:rPr lang="en-ID" dirty="0"/>
              <a:t>(</a:t>
            </a:r>
            <a:r>
              <a:rPr lang="en-ID" b="1" i="1" dirty="0" err="1"/>
              <a:t>X</a:t>
            </a:r>
            <a:r>
              <a:rPr lang="en-ID" i="1" baseline="-25000" dirty="0" err="1"/>
              <a:t>t</a:t>
            </a:r>
            <a:r>
              <a:rPr lang="en-ID" i="1" baseline="-25000" dirty="0"/>
              <a:t> </a:t>
            </a:r>
            <a:r>
              <a:rPr lang="en-ID" dirty="0"/>
              <a:t>|</a:t>
            </a:r>
            <a:r>
              <a:rPr lang="en-ID" b="1" i="1" dirty="0"/>
              <a:t> e</a:t>
            </a:r>
            <a:r>
              <a:rPr lang="en-ID" i="1" baseline="-25000" dirty="0"/>
              <a:t>1:t</a:t>
            </a:r>
            <a:r>
              <a:rPr lang="en-ID" dirty="0"/>
              <a:t>)</a:t>
            </a:r>
          </a:p>
          <a:p>
            <a:pPr lvl="1">
              <a:lnSpc>
                <a:spcPct val="150000"/>
              </a:lnSpc>
            </a:pPr>
            <a:r>
              <a:rPr lang="en-ID" dirty="0"/>
              <a:t>Prediction: computing the posterior distribution of future state</a:t>
            </a:r>
          </a:p>
          <a:p>
            <a:pPr lvl="2">
              <a:lnSpc>
                <a:spcPct val="150000"/>
              </a:lnSpc>
            </a:pPr>
            <a:r>
              <a:rPr lang="en-ID" dirty="0"/>
              <a:t>Future state prediction </a:t>
            </a:r>
            <a:r>
              <a:rPr lang="en-ID" b="1" dirty="0"/>
              <a:t>P</a:t>
            </a:r>
            <a:r>
              <a:rPr lang="en-ID" dirty="0"/>
              <a:t>(</a:t>
            </a:r>
            <a:r>
              <a:rPr lang="en-ID" b="1" i="1" dirty="0" err="1"/>
              <a:t>X</a:t>
            </a:r>
            <a:r>
              <a:rPr lang="en-ID" i="1" baseline="-25000" dirty="0" err="1"/>
              <a:t>t+k</a:t>
            </a:r>
            <a:r>
              <a:rPr lang="en-ID" i="1" baseline="-25000" dirty="0"/>
              <a:t> </a:t>
            </a:r>
            <a:r>
              <a:rPr lang="en-ID" dirty="0"/>
              <a:t>|</a:t>
            </a:r>
            <a:r>
              <a:rPr lang="en-ID" b="1" i="1" dirty="0"/>
              <a:t> e</a:t>
            </a:r>
            <a:r>
              <a:rPr lang="en-ID" i="1" baseline="-25000" dirty="0"/>
              <a:t>1:t</a:t>
            </a:r>
            <a:r>
              <a:rPr lang="en-ID" dirty="0"/>
              <a:t>)</a:t>
            </a:r>
          </a:p>
          <a:p>
            <a:pPr lvl="1">
              <a:lnSpc>
                <a:spcPct val="150000"/>
              </a:lnSpc>
            </a:pPr>
            <a:r>
              <a:rPr lang="en-ID" dirty="0"/>
              <a:t>Smoothing: computing the posterior distribution of past state</a:t>
            </a:r>
          </a:p>
          <a:p>
            <a:pPr lvl="2">
              <a:lnSpc>
                <a:spcPct val="150000"/>
              </a:lnSpc>
            </a:pPr>
            <a:r>
              <a:rPr lang="en-ID" dirty="0"/>
              <a:t>Past state analysis </a:t>
            </a:r>
            <a:r>
              <a:rPr lang="en-ID" b="1" dirty="0"/>
              <a:t>P</a:t>
            </a:r>
            <a:r>
              <a:rPr lang="en-ID" dirty="0"/>
              <a:t>(</a:t>
            </a:r>
            <a:r>
              <a:rPr lang="en-ID" b="1" i="1" dirty="0" err="1"/>
              <a:t>X</a:t>
            </a:r>
            <a:r>
              <a:rPr lang="en-ID" i="1" baseline="-25000" dirty="0" err="1"/>
              <a:t>k</a:t>
            </a:r>
            <a:r>
              <a:rPr lang="en-ID" i="1" baseline="-25000" dirty="0"/>
              <a:t> </a:t>
            </a:r>
            <a:r>
              <a:rPr lang="en-ID" dirty="0"/>
              <a:t>|</a:t>
            </a:r>
            <a:r>
              <a:rPr lang="en-ID" b="1" i="1" dirty="0"/>
              <a:t> e</a:t>
            </a:r>
            <a:r>
              <a:rPr lang="en-ID" i="1" baseline="-25000" dirty="0"/>
              <a:t>1:t</a:t>
            </a:r>
            <a:r>
              <a:rPr lang="en-ID" dirty="0"/>
              <a:t>)</a:t>
            </a:r>
          </a:p>
          <a:p>
            <a:pPr lvl="1">
              <a:lnSpc>
                <a:spcPct val="150000"/>
              </a:lnSpc>
            </a:pPr>
            <a:r>
              <a:rPr lang="en-ID" dirty="0"/>
              <a:t>Most likely explanation: pattern analysis </a:t>
            </a:r>
            <a:r>
              <a:rPr lang="en-ID" b="1" dirty="0"/>
              <a:t>P</a:t>
            </a:r>
            <a:r>
              <a:rPr lang="en-ID" dirty="0"/>
              <a:t>(</a:t>
            </a:r>
            <a:r>
              <a:rPr lang="en-ID" b="1" i="1" dirty="0"/>
              <a:t>X</a:t>
            </a:r>
            <a:r>
              <a:rPr lang="en-ID" i="1" baseline="-25000" dirty="0"/>
              <a:t>1:t </a:t>
            </a:r>
            <a:r>
              <a:rPr lang="en-ID" dirty="0"/>
              <a:t>|</a:t>
            </a:r>
            <a:r>
              <a:rPr lang="en-ID" b="1" i="1" dirty="0"/>
              <a:t> e</a:t>
            </a:r>
            <a:r>
              <a:rPr lang="en-ID" i="1" baseline="-25000" dirty="0"/>
              <a:t>1:t</a:t>
            </a:r>
            <a:r>
              <a:rPr lang="en-ID" dirty="0"/>
              <a:t>)</a:t>
            </a:r>
          </a:p>
          <a:p>
            <a:pPr lvl="1">
              <a:lnSpc>
                <a:spcPct val="150000"/>
              </a:lnSpc>
            </a:pPr>
            <a:endParaRPr lang="en-ID" dirty="0"/>
          </a:p>
        </p:txBody>
      </p:sp>
    </p:spTree>
    <p:extLst>
      <p:ext uri="{BB962C8B-B14F-4D97-AF65-F5344CB8AC3E}">
        <p14:creationId xmlns:p14="http://schemas.microsoft.com/office/powerpoint/2010/main" val="205537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Filtering and prediction</a:t>
            </a:r>
          </a:p>
          <a:p>
            <a:pPr lvl="1">
              <a:lnSpc>
                <a:spcPct val="150000"/>
              </a:lnSpc>
            </a:pPr>
            <a:r>
              <a:rPr lang="en-ID" dirty="0"/>
              <a:t>To recursively update the distribution using a forward message from previous states</a:t>
            </a:r>
          </a:p>
          <a:p>
            <a:pPr lvl="1">
              <a:lnSpc>
                <a:spcPct val="150000"/>
              </a:lnSpc>
            </a:pPr>
            <a:endParaRPr lang="en-ID" dirty="0"/>
          </a:p>
          <a:p>
            <a:pPr lvl="1">
              <a:lnSpc>
                <a:spcPct val="150000"/>
              </a:lnSpc>
            </a:pPr>
            <a:endParaRPr lang="en-ID" dirty="0"/>
          </a:p>
          <a:p>
            <a:pPr lvl="1">
              <a:lnSpc>
                <a:spcPct val="150000"/>
              </a:lnSpc>
            </a:pPr>
            <a:endParaRPr lang="en-ID" dirty="0"/>
          </a:p>
          <a:p>
            <a:pPr lvl="1">
              <a:lnSpc>
                <a:spcPct val="150000"/>
              </a:lnSpc>
            </a:pPr>
            <a:r>
              <a:rPr lang="en-ID" dirty="0"/>
              <a:t>Prediction can be seen simply as filtering without the addition of new evidence</a:t>
            </a:r>
          </a:p>
        </p:txBody>
      </p:sp>
      <p:pic>
        <p:nvPicPr>
          <p:cNvPr id="6" name="Picture 5">
            <a:extLst>
              <a:ext uri="{FF2B5EF4-FFF2-40B4-BE49-F238E27FC236}">
                <a16:creationId xmlns:a16="http://schemas.microsoft.com/office/drawing/2014/main" id="{74B81881-4C70-4E36-9EA4-D74FEA7C0EF4}"/>
              </a:ext>
            </a:extLst>
          </p:cNvPr>
          <p:cNvPicPr>
            <a:picLocks noChangeAspect="1"/>
          </p:cNvPicPr>
          <p:nvPr/>
        </p:nvPicPr>
        <p:blipFill>
          <a:blip r:embed="rId2"/>
          <a:stretch>
            <a:fillRect/>
          </a:stretch>
        </p:blipFill>
        <p:spPr>
          <a:xfrm>
            <a:off x="1295400" y="3657600"/>
            <a:ext cx="7774970" cy="1430301"/>
          </a:xfrm>
          <a:prstGeom prst="rect">
            <a:avLst/>
          </a:prstGeom>
          <a:ln w="28575">
            <a:solidFill>
              <a:schemeClr val="accent1"/>
            </a:solidFill>
          </a:ln>
        </p:spPr>
      </p:pic>
      <p:sp>
        <p:nvSpPr>
          <p:cNvPr id="8" name="Rectangle 7">
            <a:extLst>
              <a:ext uri="{FF2B5EF4-FFF2-40B4-BE49-F238E27FC236}">
                <a16:creationId xmlns:a16="http://schemas.microsoft.com/office/drawing/2014/main" id="{0122C25D-FA6A-49AF-AB5E-C27074604FBE}"/>
              </a:ext>
            </a:extLst>
          </p:cNvPr>
          <p:cNvSpPr/>
          <p:nvPr/>
        </p:nvSpPr>
        <p:spPr>
          <a:xfrm>
            <a:off x="2133600" y="4372750"/>
            <a:ext cx="1524000" cy="808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63B3B9AB-FAB0-4F5D-AEDD-84D249F31120}"/>
              </a:ext>
            </a:extLst>
          </p:cNvPr>
          <p:cNvSpPr txBox="1"/>
          <p:nvPr/>
        </p:nvSpPr>
        <p:spPr>
          <a:xfrm>
            <a:off x="2131671" y="4812268"/>
            <a:ext cx="1482393" cy="369332"/>
          </a:xfrm>
          <a:prstGeom prst="rect">
            <a:avLst/>
          </a:prstGeom>
          <a:noFill/>
        </p:spPr>
        <p:txBody>
          <a:bodyPr wrap="none" rtlCol="0">
            <a:spAutoFit/>
          </a:bodyPr>
          <a:lstStyle/>
          <a:p>
            <a:r>
              <a:rPr lang="en-ID" dirty="0"/>
              <a:t>new evidence</a:t>
            </a:r>
          </a:p>
        </p:txBody>
      </p:sp>
    </p:spTree>
    <p:extLst>
      <p:ext uri="{BB962C8B-B14F-4D97-AF65-F5344CB8AC3E}">
        <p14:creationId xmlns:p14="http://schemas.microsoft.com/office/powerpoint/2010/main" val="2480150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Filtering</a:t>
            </a:r>
          </a:p>
        </p:txBody>
      </p:sp>
      <p:pic>
        <p:nvPicPr>
          <p:cNvPr id="6" name="Picture 5">
            <a:extLst>
              <a:ext uri="{FF2B5EF4-FFF2-40B4-BE49-F238E27FC236}">
                <a16:creationId xmlns:a16="http://schemas.microsoft.com/office/drawing/2014/main" id="{324E634C-434B-400F-927C-755B2D424E90}"/>
              </a:ext>
            </a:extLst>
          </p:cNvPr>
          <p:cNvPicPr>
            <a:picLocks noChangeAspect="1"/>
          </p:cNvPicPr>
          <p:nvPr/>
        </p:nvPicPr>
        <p:blipFill>
          <a:blip r:embed="rId2"/>
          <a:stretch>
            <a:fillRect/>
          </a:stretch>
        </p:blipFill>
        <p:spPr>
          <a:xfrm>
            <a:off x="1483394" y="2633811"/>
            <a:ext cx="6924675" cy="3819525"/>
          </a:xfrm>
          <a:prstGeom prst="rect">
            <a:avLst/>
          </a:prstGeom>
          <a:ln w="28575">
            <a:solidFill>
              <a:schemeClr val="accent1"/>
            </a:solidFill>
          </a:ln>
        </p:spPr>
      </p:pic>
      <p:sp>
        <p:nvSpPr>
          <p:cNvPr id="5" name="TextBox 4"/>
          <p:cNvSpPr txBox="1"/>
          <p:nvPr/>
        </p:nvSpPr>
        <p:spPr>
          <a:xfrm>
            <a:off x="1518030" y="5105400"/>
            <a:ext cx="3124200" cy="369332"/>
          </a:xfrm>
          <a:prstGeom prst="rect">
            <a:avLst/>
          </a:prstGeom>
          <a:noFill/>
        </p:spPr>
        <p:txBody>
          <a:bodyPr wrap="square" rtlCol="0">
            <a:spAutoFit/>
          </a:bodyPr>
          <a:lstStyle/>
          <a:p>
            <a:r>
              <a:rPr lang="en-ID" b="1" dirty="0" smtClean="0">
                <a:solidFill>
                  <a:srgbClr val="002060"/>
                </a:solidFill>
              </a:rPr>
              <a:t>P(R</a:t>
            </a:r>
            <a:r>
              <a:rPr lang="en-ID" b="1" baseline="-25000" dirty="0" smtClean="0">
                <a:solidFill>
                  <a:srgbClr val="002060"/>
                </a:solidFill>
              </a:rPr>
              <a:t>1</a:t>
            </a:r>
            <a:r>
              <a:rPr lang="en-ID" b="1" dirty="0" smtClean="0">
                <a:solidFill>
                  <a:srgbClr val="002060"/>
                </a:solidFill>
              </a:rPr>
              <a:t>|u</a:t>
            </a:r>
            <a:r>
              <a:rPr lang="en-ID" b="1" baseline="-25000" dirty="0" smtClean="0">
                <a:solidFill>
                  <a:srgbClr val="002060"/>
                </a:solidFill>
              </a:rPr>
              <a:t>1</a:t>
            </a:r>
            <a:r>
              <a:rPr lang="en-ID" b="1" dirty="0" smtClean="0">
                <a:solidFill>
                  <a:srgbClr val="002060"/>
                </a:solidFill>
              </a:rPr>
              <a:t>) = </a:t>
            </a:r>
            <a:r>
              <a:rPr lang="el-GR" b="1" dirty="0" smtClean="0">
                <a:solidFill>
                  <a:srgbClr val="002060"/>
                </a:solidFill>
                <a:latin typeface="Times New Roman" panose="02020603050405020304" pitchFamily="18" charset="0"/>
                <a:cs typeface="Times New Roman" panose="02020603050405020304" pitchFamily="18" charset="0"/>
              </a:rPr>
              <a:t>α</a:t>
            </a:r>
            <a:r>
              <a:rPr lang="en-ID" b="1" dirty="0" smtClean="0">
                <a:solidFill>
                  <a:srgbClr val="002060"/>
                </a:solidFill>
                <a:latin typeface="Times New Roman" panose="02020603050405020304" pitchFamily="18" charset="0"/>
                <a:cs typeface="Times New Roman" panose="02020603050405020304" pitchFamily="18" charset="0"/>
              </a:rPr>
              <a:t> P(u</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 P(R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endParaRPr>
          </a:p>
        </p:txBody>
      </p:sp>
      <p:cxnSp>
        <p:nvCxnSpPr>
          <p:cNvPr id="8" name="Straight Arrow Connector 7"/>
          <p:cNvCxnSpPr/>
          <p:nvPr/>
        </p:nvCxnSpPr>
        <p:spPr>
          <a:xfrm flipV="1">
            <a:off x="3505200" y="3886200"/>
            <a:ext cx="1219200" cy="1219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00301" y="1971393"/>
            <a:ext cx="4038600" cy="646331"/>
          </a:xfrm>
          <a:prstGeom prst="rect">
            <a:avLst/>
          </a:prstGeom>
          <a:noFill/>
        </p:spPr>
        <p:txBody>
          <a:bodyPr wrap="square" rtlCol="0">
            <a:spAutoFit/>
          </a:bodyPr>
          <a:lstStyle/>
          <a:p>
            <a:r>
              <a:rPr lang="en-ID" b="1" dirty="0" smtClean="0">
                <a:solidFill>
                  <a:srgbClr val="002060"/>
                </a:solidFill>
              </a:rPr>
              <a:t>P(R</a:t>
            </a:r>
            <a:r>
              <a:rPr lang="en-ID" b="1" baseline="-25000" dirty="0">
                <a:solidFill>
                  <a:srgbClr val="002060"/>
                </a:solidFill>
              </a:rPr>
              <a:t>2</a:t>
            </a:r>
            <a:r>
              <a:rPr lang="en-ID" b="1" dirty="0" smtClean="0">
                <a:solidFill>
                  <a:srgbClr val="002060"/>
                </a:solidFill>
              </a:rPr>
              <a:t>|u</a:t>
            </a:r>
            <a:r>
              <a:rPr lang="en-ID" b="1" baseline="-25000" dirty="0" smtClean="0">
                <a:solidFill>
                  <a:srgbClr val="002060"/>
                </a:solidFill>
              </a:rPr>
              <a:t>1</a:t>
            </a:r>
            <a:r>
              <a:rPr lang="en-ID" b="1" dirty="0" smtClean="0">
                <a:solidFill>
                  <a:srgbClr val="002060"/>
                </a:solidFill>
              </a:rPr>
              <a:t>) = ∑ </a:t>
            </a:r>
            <a:r>
              <a:rPr lang="en-ID" b="1" dirty="0" smtClean="0">
                <a:solidFill>
                  <a:srgbClr val="002060"/>
                </a:solidFill>
                <a:latin typeface="Times New Roman" panose="02020603050405020304" pitchFamily="18" charset="0"/>
                <a:cs typeface="Times New Roman" panose="02020603050405020304" pitchFamily="18" charset="0"/>
              </a:rPr>
              <a:t>P(R</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 P(r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a:solidFill>
                  <a:srgbClr val="002060"/>
                </a:solidFill>
              </a:rPr>
              <a:t>|u</a:t>
            </a:r>
            <a:r>
              <a:rPr lang="en-ID" b="1" baseline="-25000" dirty="0">
                <a:solidFill>
                  <a:srgbClr val="002060"/>
                </a:solidFill>
              </a:rPr>
              <a:t>1</a:t>
            </a:r>
            <a:r>
              <a:rPr lang="en-ID" b="1" dirty="0" smtClean="0">
                <a:solidFill>
                  <a:srgbClr val="002060"/>
                </a:solidFill>
                <a:latin typeface="Times New Roman" panose="02020603050405020304" pitchFamily="18" charset="0"/>
                <a:cs typeface="Times New Roman" panose="02020603050405020304" pitchFamily="18" charset="0"/>
              </a:rPr>
              <a:t>)</a:t>
            </a:r>
          </a:p>
          <a:p>
            <a:r>
              <a:rPr lang="en-ID" b="1" dirty="0" smtClean="0">
                <a:solidFill>
                  <a:srgbClr val="002060"/>
                </a:solidFill>
                <a:latin typeface="Times New Roman" panose="02020603050405020304" pitchFamily="18" charset="0"/>
                <a:cs typeface="Times New Roman" panose="02020603050405020304" pitchFamily="18" charset="0"/>
              </a:rPr>
              <a:t>               = (.7  .3) * .818 + .3  .7) * .182</a:t>
            </a:r>
            <a:endParaRPr lang="en-US" b="1" dirty="0">
              <a:solidFill>
                <a:srgbClr val="002060"/>
              </a:solidFill>
            </a:endParaRPr>
          </a:p>
        </p:txBody>
      </p:sp>
      <p:cxnSp>
        <p:nvCxnSpPr>
          <p:cNvPr id="11" name="Straight Connector 10"/>
          <p:cNvCxnSpPr/>
          <p:nvPr/>
        </p:nvCxnSpPr>
        <p:spPr>
          <a:xfrm>
            <a:off x="6553200" y="2524930"/>
            <a:ext cx="457200" cy="29447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19266" y="5779368"/>
            <a:ext cx="3581400" cy="369332"/>
          </a:xfrm>
          <a:prstGeom prst="rect">
            <a:avLst/>
          </a:prstGeom>
          <a:noFill/>
        </p:spPr>
        <p:txBody>
          <a:bodyPr wrap="square" rtlCol="0">
            <a:spAutoFit/>
          </a:bodyPr>
          <a:lstStyle/>
          <a:p>
            <a:r>
              <a:rPr lang="en-ID" b="1" dirty="0" smtClean="0">
                <a:solidFill>
                  <a:srgbClr val="002060"/>
                </a:solidFill>
              </a:rPr>
              <a:t>P(R</a:t>
            </a:r>
            <a:r>
              <a:rPr lang="en-ID" b="1" baseline="-25000" dirty="0" smtClean="0">
                <a:solidFill>
                  <a:srgbClr val="002060"/>
                </a:solidFill>
              </a:rPr>
              <a:t>2</a:t>
            </a:r>
            <a:r>
              <a:rPr lang="en-ID" b="1" dirty="0" smtClean="0">
                <a:solidFill>
                  <a:srgbClr val="002060"/>
                </a:solidFill>
              </a:rPr>
              <a:t>|u</a:t>
            </a:r>
            <a:r>
              <a:rPr lang="en-ID" b="1" baseline="-25000" dirty="0" smtClean="0">
                <a:solidFill>
                  <a:srgbClr val="002060"/>
                </a:solidFill>
              </a:rPr>
              <a:t>1</a:t>
            </a:r>
            <a:r>
              <a:rPr lang="en-ID" b="1" dirty="0" smtClean="0">
                <a:solidFill>
                  <a:srgbClr val="002060"/>
                </a:solidFill>
              </a:rPr>
              <a:t>,u</a:t>
            </a:r>
            <a:r>
              <a:rPr lang="en-ID" b="1" baseline="-25000" dirty="0" smtClean="0">
                <a:solidFill>
                  <a:srgbClr val="002060"/>
                </a:solidFill>
              </a:rPr>
              <a:t>2</a:t>
            </a:r>
            <a:r>
              <a:rPr lang="en-ID" b="1" dirty="0" smtClean="0">
                <a:solidFill>
                  <a:srgbClr val="002060"/>
                </a:solidFill>
              </a:rPr>
              <a:t>) = </a:t>
            </a:r>
            <a:r>
              <a:rPr lang="el-GR" b="1" dirty="0" smtClean="0">
                <a:solidFill>
                  <a:srgbClr val="002060"/>
                </a:solidFill>
                <a:latin typeface="Times New Roman" panose="02020603050405020304" pitchFamily="18" charset="0"/>
                <a:cs typeface="Times New Roman" panose="02020603050405020304" pitchFamily="18" charset="0"/>
              </a:rPr>
              <a:t>α</a:t>
            </a:r>
            <a:r>
              <a:rPr lang="en-ID" b="1" dirty="0" smtClean="0">
                <a:solidFill>
                  <a:srgbClr val="002060"/>
                </a:solidFill>
                <a:latin typeface="Times New Roman" panose="02020603050405020304" pitchFamily="18" charset="0"/>
                <a:cs typeface="Times New Roman" panose="02020603050405020304" pitchFamily="18" charset="0"/>
              </a:rPr>
              <a:t> P(u</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 P(R</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|u</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endParaRPr>
          </a:p>
        </p:txBody>
      </p:sp>
      <p:sp>
        <p:nvSpPr>
          <p:cNvPr id="12" name="TextBox 11"/>
          <p:cNvSpPr txBox="1"/>
          <p:nvPr/>
        </p:nvSpPr>
        <p:spPr>
          <a:xfrm>
            <a:off x="1928720" y="2803011"/>
            <a:ext cx="3124200" cy="369332"/>
          </a:xfrm>
          <a:prstGeom prst="rect">
            <a:avLst/>
          </a:prstGeom>
          <a:noFill/>
        </p:spPr>
        <p:txBody>
          <a:bodyPr wrap="square" rtlCol="0">
            <a:spAutoFit/>
          </a:bodyPr>
          <a:lstStyle/>
          <a:p>
            <a:r>
              <a:rPr lang="en-ID" b="1" dirty="0" smtClean="0">
                <a:solidFill>
                  <a:srgbClr val="002060"/>
                </a:solidFill>
              </a:rPr>
              <a:t>P(R</a:t>
            </a:r>
            <a:r>
              <a:rPr lang="en-ID" b="1" baseline="-25000" dirty="0" smtClean="0">
                <a:solidFill>
                  <a:srgbClr val="002060"/>
                </a:solidFill>
              </a:rPr>
              <a:t>1</a:t>
            </a:r>
            <a:r>
              <a:rPr lang="en-ID" b="1" dirty="0" smtClean="0">
                <a:solidFill>
                  <a:srgbClr val="002060"/>
                </a:solidFill>
              </a:rPr>
              <a:t>) = </a:t>
            </a:r>
            <a:r>
              <a:rPr lang="en-ID" b="1" dirty="0" smtClean="0">
                <a:solidFill>
                  <a:srgbClr val="002060"/>
                </a:solidFill>
                <a:latin typeface="Times New Roman" panose="02020603050405020304" pitchFamily="18" charset="0"/>
                <a:cs typeface="Times New Roman" panose="02020603050405020304" pitchFamily="18" charset="0"/>
              </a:rPr>
              <a:t>P(R</a:t>
            </a:r>
            <a:r>
              <a:rPr lang="en-ID" b="1" baseline="-25000" dirty="0" smtClean="0">
                <a:solidFill>
                  <a:srgbClr val="002060"/>
                </a:solidFill>
                <a:latin typeface="Times New Roman" panose="02020603050405020304" pitchFamily="18" charset="0"/>
                <a:cs typeface="Times New Roman" panose="02020603050405020304" pitchFamily="18" charset="0"/>
              </a:rPr>
              <a:t>0</a:t>
            </a:r>
            <a:r>
              <a:rPr lang="en-ID" b="1" dirty="0" smtClean="0">
                <a:solidFill>
                  <a:srgbClr val="002060"/>
                </a:solidFill>
                <a:latin typeface="Times New Roman" panose="02020603050405020304" pitchFamily="18" charset="0"/>
                <a:cs typeface="Times New Roman" panose="02020603050405020304" pitchFamily="18" charset="0"/>
              </a:rPr>
              <a:t>) P(R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0</a:t>
            </a:r>
            <a:r>
              <a:rPr lang="en-ID"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endParaRPr>
          </a:p>
        </p:txBody>
      </p:sp>
    </p:spTree>
    <p:extLst>
      <p:ext uri="{BB962C8B-B14F-4D97-AF65-F5344CB8AC3E}">
        <p14:creationId xmlns:p14="http://schemas.microsoft.com/office/powerpoint/2010/main" val="2607944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Smoothing</a:t>
            </a:r>
          </a:p>
          <a:p>
            <a:pPr lvl="1">
              <a:lnSpc>
                <a:spcPct val="150000"/>
              </a:lnSpc>
            </a:pPr>
            <a:r>
              <a:rPr lang="en-ID" dirty="0"/>
              <a:t>Process of computing the distribution over past states given evidence up to the present</a:t>
            </a:r>
          </a:p>
          <a:p>
            <a:pPr lvl="1">
              <a:lnSpc>
                <a:spcPct val="150000"/>
              </a:lnSpc>
            </a:pPr>
            <a:r>
              <a:rPr lang="en-ID" dirty="0"/>
              <a:t>The computation can be split into two parts: forward message and backward message </a:t>
            </a:r>
          </a:p>
        </p:txBody>
      </p:sp>
      <p:pic>
        <p:nvPicPr>
          <p:cNvPr id="7" name="Picture 6">
            <a:extLst>
              <a:ext uri="{FF2B5EF4-FFF2-40B4-BE49-F238E27FC236}">
                <a16:creationId xmlns:a16="http://schemas.microsoft.com/office/drawing/2014/main" id="{98661FB0-7ED8-4CCC-B08E-F7CB1E218C4F}"/>
              </a:ext>
            </a:extLst>
          </p:cNvPr>
          <p:cNvPicPr>
            <a:picLocks noChangeAspect="1"/>
          </p:cNvPicPr>
          <p:nvPr/>
        </p:nvPicPr>
        <p:blipFill>
          <a:blip r:embed="rId2"/>
          <a:stretch>
            <a:fillRect/>
          </a:stretch>
        </p:blipFill>
        <p:spPr>
          <a:xfrm>
            <a:off x="1778669" y="4565468"/>
            <a:ext cx="6334125" cy="1495425"/>
          </a:xfrm>
          <a:prstGeom prst="rect">
            <a:avLst/>
          </a:prstGeom>
          <a:ln w="28575">
            <a:solidFill>
              <a:schemeClr val="accent1"/>
            </a:solidFill>
          </a:ln>
        </p:spPr>
      </p:pic>
      <p:cxnSp>
        <p:nvCxnSpPr>
          <p:cNvPr id="9" name="Straight Connector 8">
            <a:extLst>
              <a:ext uri="{FF2B5EF4-FFF2-40B4-BE49-F238E27FC236}">
                <a16:creationId xmlns:a16="http://schemas.microsoft.com/office/drawing/2014/main" id="{4222B1D9-003C-4CC8-9161-1A60138ED757}"/>
              </a:ext>
            </a:extLst>
          </p:cNvPr>
          <p:cNvCxnSpPr>
            <a:cxnSpLocks/>
          </p:cNvCxnSpPr>
          <p:nvPr/>
        </p:nvCxnSpPr>
        <p:spPr>
          <a:xfrm>
            <a:off x="4114800" y="6172200"/>
            <a:ext cx="152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ED0C8CF0-E048-46CB-B420-6ECCC5243C34}"/>
              </a:ext>
            </a:extLst>
          </p:cNvPr>
          <p:cNvCxnSpPr>
            <a:cxnSpLocks/>
          </p:cNvCxnSpPr>
          <p:nvPr/>
        </p:nvCxnSpPr>
        <p:spPr>
          <a:xfrm>
            <a:off x="5791200" y="6172200"/>
            <a:ext cx="152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57D20D06-47AC-4F8A-BF02-64BA8AD9603E}"/>
              </a:ext>
            </a:extLst>
          </p:cNvPr>
          <p:cNvSpPr txBox="1"/>
          <p:nvPr/>
        </p:nvSpPr>
        <p:spPr>
          <a:xfrm>
            <a:off x="4414045" y="6248702"/>
            <a:ext cx="925510" cy="369332"/>
          </a:xfrm>
          <a:prstGeom prst="rect">
            <a:avLst/>
          </a:prstGeom>
          <a:noFill/>
        </p:spPr>
        <p:txBody>
          <a:bodyPr wrap="none" rtlCol="0">
            <a:spAutoFit/>
          </a:bodyPr>
          <a:lstStyle/>
          <a:p>
            <a:r>
              <a:rPr lang="en-ID" dirty="0"/>
              <a:t>forward</a:t>
            </a:r>
          </a:p>
        </p:txBody>
      </p:sp>
      <p:sp>
        <p:nvSpPr>
          <p:cNvPr id="13" name="TextBox 12">
            <a:extLst>
              <a:ext uri="{FF2B5EF4-FFF2-40B4-BE49-F238E27FC236}">
                <a16:creationId xmlns:a16="http://schemas.microsoft.com/office/drawing/2014/main" id="{4C0E4523-60EC-4704-B7D2-A72B77F68670}"/>
              </a:ext>
            </a:extLst>
          </p:cNvPr>
          <p:cNvSpPr txBox="1"/>
          <p:nvPr/>
        </p:nvSpPr>
        <p:spPr>
          <a:xfrm>
            <a:off x="6028781" y="6266566"/>
            <a:ext cx="1091068" cy="369332"/>
          </a:xfrm>
          <a:prstGeom prst="rect">
            <a:avLst/>
          </a:prstGeom>
          <a:noFill/>
        </p:spPr>
        <p:txBody>
          <a:bodyPr wrap="none" rtlCol="0">
            <a:spAutoFit/>
          </a:bodyPr>
          <a:lstStyle/>
          <a:p>
            <a:r>
              <a:rPr lang="en-ID" dirty="0"/>
              <a:t>backward</a:t>
            </a:r>
          </a:p>
        </p:txBody>
      </p:sp>
      <p:pic>
        <p:nvPicPr>
          <p:cNvPr id="14" name="Picture 13">
            <a:extLst>
              <a:ext uri="{FF2B5EF4-FFF2-40B4-BE49-F238E27FC236}">
                <a16:creationId xmlns:a16="http://schemas.microsoft.com/office/drawing/2014/main" id="{35B6EA2A-12DE-446A-8BEB-C100B324CED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952875" y="49192"/>
            <a:ext cx="5191125" cy="1181100"/>
          </a:xfrm>
          <a:prstGeom prst="rect">
            <a:avLst/>
          </a:prstGeom>
        </p:spPr>
      </p:pic>
    </p:spTree>
    <p:extLst>
      <p:ext uri="{BB962C8B-B14F-4D97-AF65-F5344CB8AC3E}">
        <p14:creationId xmlns:p14="http://schemas.microsoft.com/office/powerpoint/2010/main" val="1321951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19</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Smoothing</a:t>
            </a:r>
          </a:p>
          <a:p>
            <a:pPr lvl="1">
              <a:lnSpc>
                <a:spcPct val="150000"/>
              </a:lnSpc>
            </a:pPr>
            <a:r>
              <a:rPr lang="en-ID" dirty="0"/>
              <a:t>The process of backward message</a:t>
            </a:r>
          </a:p>
        </p:txBody>
      </p:sp>
      <p:pic>
        <p:nvPicPr>
          <p:cNvPr id="5" name="Picture 4">
            <a:extLst>
              <a:ext uri="{FF2B5EF4-FFF2-40B4-BE49-F238E27FC236}">
                <a16:creationId xmlns:a16="http://schemas.microsoft.com/office/drawing/2014/main" id="{8A79833F-B695-4C10-9E27-1FC595A3307C}"/>
              </a:ext>
            </a:extLst>
          </p:cNvPr>
          <p:cNvPicPr>
            <a:picLocks noChangeAspect="1"/>
          </p:cNvPicPr>
          <p:nvPr/>
        </p:nvPicPr>
        <p:blipFill>
          <a:blip r:embed="rId2"/>
          <a:stretch>
            <a:fillRect/>
          </a:stretch>
        </p:blipFill>
        <p:spPr>
          <a:xfrm>
            <a:off x="1032163" y="3200400"/>
            <a:ext cx="7753200" cy="3200400"/>
          </a:xfrm>
          <a:prstGeom prst="rect">
            <a:avLst/>
          </a:prstGeom>
          <a:ln w="28575">
            <a:solidFill>
              <a:schemeClr val="accent1"/>
            </a:solidFill>
          </a:ln>
        </p:spPr>
      </p:pic>
    </p:spTree>
    <p:extLst>
      <p:ext uri="{BB962C8B-B14F-4D97-AF65-F5344CB8AC3E}">
        <p14:creationId xmlns:p14="http://schemas.microsoft.com/office/powerpoint/2010/main" val="95877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pPr>
              <a:lnSpc>
                <a:spcPct val="150000"/>
              </a:lnSpc>
              <a:buNone/>
            </a:pPr>
            <a:r>
              <a:rPr lang="en-US" dirty="0"/>
              <a:t>At the end of this session, students will be able to:</a:t>
            </a:r>
          </a:p>
          <a:p>
            <a:pPr>
              <a:buFont typeface="Wingdings" panose="05000000000000000000" pitchFamily="2" charset="2"/>
              <a:buChar char="§"/>
            </a:pPr>
            <a:r>
              <a:rPr lang="en-US" dirty="0"/>
              <a:t>LO 4: Apply various techniques to an agent when acting under certainty</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DFA3-1E13-4F6D-AE06-FFF1C4FD7D19}"/>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E7A0F800-D81D-457D-AC4C-CCDD4D2523AC}"/>
              </a:ext>
            </a:extLst>
          </p:cNvPr>
          <p:cNvSpPr>
            <a:spLocks noGrp="1"/>
          </p:cNvSpPr>
          <p:nvPr>
            <p:ph type="sldNum" sz="quarter" idx="12"/>
          </p:nvPr>
        </p:nvSpPr>
        <p:spPr/>
        <p:txBody>
          <a:bodyPr/>
          <a:lstStyle/>
          <a:p>
            <a:fld id="{F173735F-2667-4028-B606-D96AABD86FDB}" type="slidenum">
              <a:rPr lang="id-ID" smtClean="0"/>
              <a:pPr/>
              <a:t>20</a:t>
            </a:fld>
            <a:endParaRPr lang="id-ID"/>
          </a:p>
        </p:txBody>
      </p:sp>
      <p:pic>
        <p:nvPicPr>
          <p:cNvPr id="5" name="Content Placeholder 4">
            <a:extLst>
              <a:ext uri="{FF2B5EF4-FFF2-40B4-BE49-F238E27FC236}">
                <a16:creationId xmlns:a16="http://schemas.microsoft.com/office/drawing/2014/main" id="{FF19E50C-3E43-437F-BD1F-2385BA3D28CF}"/>
              </a:ext>
            </a:extLst>
          </p:cNvPr>
          <p:cNvPicPr>
            <a:picLocks noGrp="1" noChangeAspect="1"/>
          </p:cNvPicPr>
          <p:nvPr>
            <p:ph idx="1"/>
          </p:nvPr>
        </p:nvPicPr>
        <p:blipFill>
          <a:blip r:embed="rId2"/>
          <a:stretch>
            <a:fillRect/>
          </a:stretch>
        </p:blipFill>
        <p:spPr>
          <a:xfrm>
            <a:off x="2362200" y="2607327"/>
            <a:ext cx="5426217" cy="3846009"/>
          </a:xfrm>
          <a:prstGeom prst="rect">
            <a:avLst/>
          </a:prstGeom>
          <a:ln w="28575">
            <a:solidFill>
              <a:schemeClr val="accent1"/>
            </a:solidFill>
          </a:ln>
        </p:spPr>
      </p:pic>
      <p:sp>
        <p:nvSpPr>
          <p:cNvPr id="6" name="Content Placeholder 3">
            <a:extLst>
              <a:ext uri="{FF2B5EF4-FFF2-40B4-BE49-F238E27FC236}">
                <a16:creationId xmlns:a16="http://schemas.microsoft.com/office/drawing/2014/main" id="{03155A9E-E699-466D-AC16-A95F74D5B695}"/>
              </a:ext>
            </a:extLst>
          </p:cNvPr>
          <p:cNvSpPr txBox="1">
            <a:spLocks/>
          </p:cNvSpPr>
          <p:nvPr/>
        </p:nvSpPr>
        <p:spPr>
          <a:xfrm>
            <a:off x="1143000" y="2011288"/>
            <a:ext cx="7605464" cy="4458135"/>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b="1" dirty="0"/>
              <a:t>Smoothing</a:t>
            </a:r>
          </a:p>
        </p:txBody>
      </p:sp>
      <p:sp>
        <p:nvSpPr>
          <p:cNvPr id="7" name="TextBox 6"/>
          <p:cNvSpPr txBox="1"/>
          <p:nvPr/>
        </p:nvSpPr>
        <p:spPr>
          <a:xfrm>
            <a:off x="457200" y="3871023"/>
            <a:ext cx="3733800" cy="2585323"/>
          </a:xfrm>
          <a:prstGeom prst="rect">
            <a:avLst/>
          </a:prstGeom>
          <a:noFill/>
        </p:spPr>
        <p:txBody>
          <a:bodyPr wrap="square" rtlCol="0">
            <a:spAutoFit/>
          </a:bodyPr>
          <a:lstStyle/>
          <a:p>
            <a:r>
              <a:rPr lang="en-ID" b="1" dirty="0" smtClean="0">
                <a:solidFill>
                  <a:srgbClr val="002060"/>
                </a:solidFill>
                <a:latin typeface="Times New Roman" panose="02020603050405020304" pitchFamily="18" charset="0"/>
                <a:cs typeface="Times New Roman" panose="02020603050405020304" pitchFamily="18" charset="0"/>
              </a:rPr>
              <a:t>P(u</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 =  P(u</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 P( |r</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 P(r</a:t>
            </a:r>
            <a:r>
              <a:rPr lang="en-ID" b="1" baseline="-25000" dirty="0" smtClean="0">
                <a:solidFill>
                  <a:srgbClr val="002060"/>
                </a:solidFill>
                <a:latin typeface="Times New Roman" panose="02020603050405020304" pitchFamily="18" charset="0"/>
                <a:cs typeface="Times New Roman" panose="02020603050405020304" pitchFamily="18" charset="0"/>
              </a:rPr>
              <a:t>2</a:t>
            </a:r>
            <a:r>
              <a:rPr lang="en-ID" b="1" dirty="0" smtClean="0">
                <a:solidFill>
                  <a:srgbClr val="002060"/>
                </a:solidFill>
                <a:latin typeface="Times New Roman" panose="02020603050405020304" pitchFamily="18" charset="0"/>
                <a:cs typeface="Times New Roman" panose="02020603050405020304" pitchFamily="18" charset="0"/>
              </a:rPr>
              <a:t>|R</a:t>
            </a:r>
            <a:r>
              <a:rPr lang="en-ID" b="1" baseline="-25000" dirty="0" smtClean="0">
                <a:solidFill>
                  <a:srgbClr val="002060"/>
                </a:solidFill>
                <a:latin typeface="Times New Roman" panose="02020603050405020304" pitchFamily="18" charset="0"/>
                <a:cs typeface="Times New Roman" panose="02020603050405020304" pitchFamily="18" charset="0"/>
              </a:rPr>
              <a:t>1</a:t>
            </a:r>
            <a:r>
              <a:rPr lang="en-ID" b="1" dirty="0" smtClean="0">
                <a:solidFill>
                  <a:srgbClr val="002060"/>
                </a:solidFill>
                <a:latin typeface="Times New Roman" panose="02020603050405020304" pitchFamily="18" charset="0"/>
                <a:cs typeface="Times New Roman" panose="02020603050405020304" pitchFamily="18" charset="0"/>
              </a:rPr>
              <a:t>)</a:t>
            </a:r>
          </a:p>
          <a:p>
            <a:r>
              <a:rPr lang="en-ID" b="1" dirty="0" smtClean="0">
                <a:solidFill>
                  <a:srgbClr val="002060"/>
                </a:solidFill>
                <a:latin typeface="Times New Roman" panose="02020603050405020304" pitchFamily="18" charset="0"/>
                <a:cs typeface="Times New Roman" panose="02020603050405020304" pitchFamily="18" charset="0"/>
              </a:rPr>
              <a:t>	.9*1*(.7 .3) + .2*1*(.3.7) =    	(.69  .41)</a:t>
            </a:r>
            <a:endParaRPr lang="en-ID" b="1" dirty="0">
              <a:solidFill>
                <a:srgbClr val="002060"/>
              </a:solidFill>
              <a:latin typeface="Times New Roman" panose="02020603050405020304" pitchFamily="18" charset="0"/>
              <a:cs typeface="Times New Roman" panose="02020603050405020304" pitchFamily="18" charset="0"/>
            </a:endParaRPr>
          </a:p>
          <a:p>
            <a:endParaRPr lang="en-ID" b="1" dirty="0">
              <a:solidFill>
                <a:srgbClr val="002060"/>
              </a:solidFill>
              <a:latin typeface="Times New Roman" panose="02020603050405020304" pitchFamily="18" charset="0"/>
              <a:cs typeface="Times New Roman" panose="02020603050405020304" pitchFamily="18" charset="0"/>
            </a:endParaRPr>
          </a:p>
          <a:p>
            <a:endParaRPr lang="en-ID" b="1" dirty="0">
              <a:solidFill>
                <a:srgbClr val="002060"/>
              </a:solidFill>
              <a:latin typeface="Times New Roman" panose="02020603050405020304" pitchFamily="18" charset="0"/>
              <a:cs typeface="Times New Roman" panose="02020603050405020304" pitchFamily="18" charset="0"/>
            </a:endParaRPr>
          </a:p>
          <a:p>
            <a:r>
              <a:rPr lang="en-ID" b="1" dirty="0">
                <a:solidFill>
                  <a:srgbClr val="002060"/>
                </a:solidFill>
              </a:rPr>
              <a:t>P(R</a:t>
            </a:r>
            <a:r>
              <a:rPr lang="en-ID" b="1" baseline="-25000" dirty="0">
                <a:solidFill>
                  <a:srgbClr val="002060"/>
                </a:solidFill>
              </a:rPr>
              <a:t>1</a:t>
            </a:r>
            <a:r>
              <a:rPr lang="en-ID" b="1" dirty="0">
                <a:solidFill>
                  <a:srgbClr val="002060"/>
                </a:solidFill>
              </a:rPr>
              <a:t>|u</a:t>
            </a:r>
            <a:r>
              <a:rPr lang="en-ID" b="1" baseline="-25000" dirty="0">
                <a:solidFill>
                  <a:srgbClr val="002060"/>
                </a:solidFill>
              </a:rPr>
              <a:t>1</a:t>
            </a:r>
            <a:r>
              <a:rPr lang="en-ID" b="1" dirty="0">
                <a:solidFill>
                  <a:srgbClr val="002060"/>
                </a:solidFill>
              </a:rPr>
              <a:t>,u</a:t>
            </a:r>
            <a:r>
              <a:rPr lang="en-ID" b="1" baseline="-25000" dirty="0">
                <a:solidFill>
                  <a:srgbClr val="002060"/>
                </a:solidFill>
              </a:rPr>
              <a:t>2</a:t>
            </a:r>
            <a:r>
              <a:rPr lang="en-ID" b="1" dirty="0">
                <a:solidFill>
                  <a:srgbClr val="002060"/>
                </a:solidFill>
              </a:rPr>
              <a:t>) = </a:t>
            </a:r>
            <a:r>
              <a:rPr lang="el-GR" b="1" dirty="0">
                <a:solidFill>
                  <a:srgbClr val="002060"/>
                </a:solidFill>
                <a:latin typeface="Times New Roman" panose="02020603050405020304" pitchFamily="18" charset="0"/>
                <a:cs typeface="Times New Roman" panose="02020603050405020304" pitchFamily="18" charset="0"/>
              </a:rPr>
              <a:t>α</a:t>
            </a:r>
            <a:r>
              <a:rPr lang="en-ID" b="1" dirty="0">
                <a:solidFill>
                  <a:srgbClr val="002060"/>
                </a:solidFill>
                <a:latin typeface="Times New Roman" panose="02020603050405020304" pitchFamily="18" charset="0"/>
                <a:cs typeface="Times New Roman" panose="02020603050405020304" pitchFamily="18" charset="0"/>
              </a:rPr>
              <a:t> P(R</a:t>
            </a:r>
            <a:r>
              <a:rPr lang="en-ID" b="1" baseline="-25000" dirty="0">
                <a:solidFill>
                  <a:srgbClr val="002060"/>
                </a:solidFill>
                <a:latin typeface="Times New Roman" panose="02020603050405020304" pitchFamily="18" charset="0"/>
                <a:cs typeface="Times New Roman" panose="02020603050405020304" pitchFamily="18" charset="0"/>
              </a:rPr>
              <a:t>1</a:t>
            </a:r>
            <a:r>
              <a:rPr lang="en-ID" b="1" dirty="0">
                <a:solidFill>
                  <a:srgbClr val="002060"/>
                </a:solidFill>
                <a:latin typeface="Times New Roman" panose="02020603050405020304" pitchFamily="18" charset="0"/>
                <a:cs typeface="Times New Roman" panose="02020603050405020304" pitchFamily="18" charset="0"/>
              </a:rPr>
              <a:t>|u</a:t>
            </a:r>
            <a:r>
              <a:rPr lang="en-ID" b="1" baseline="-25000" dirty="0">
                <a:solidFill>
                  <a:srgbClr val="002060"/>
                </a:solidFill>
                <a:latin typeface="Times New Roman" panose="02020603050405020304" pitchFamily="18" charset="0"/>
                <a:cs typeface="Times New Roman" panose="02020603050405020304" pitchFamily="18" charset="0"/>
              </a:rPr>
              <a:t>1</a:t>
            </a:r>
            <a:r>
              <a:rPr lang="en-ID" b="1" dirty="0">
                <a:solidFill>
                  <a:srgbClr val="002060"/>
                </a:solidFill>
                <a:latin typeface="Times New Roman" panose="02020603050405020304" pitchFamily="18" charset="0"/>
                <a:cs typeface="Times New Roman" panose="02020603050405020304" pitchFamily="18" charset="0"/>
              </a:rPr>
              <a:t>) P(u</a:t>
            </a:r>
            <a:r>
              <a:rPr lang="en-ID" b="1" baseline="-25000" dirty="0">
                <a:solidFill>
                  <a:srgbClr val="002060"/>
                </a:solidFill>
                <a:latin typeface="Times New Roman" panose="02020603050405020304" pitchFamily="18" charset="0"/>
                <a:cs typeface="Times New Roman" panose="02020603050405020304" pitchFamily="18" charset="0"/>
              </a:rPr>
              <a:t>2</a:t>
            </a:r>
            <a:r>
              <a:rPr lang="en-ID" b="1" dirty="0">
                <a:solidFill>
                  <a:srgbClr val="002060"/>
                </a:solidFill>
                <a:latin typeface="Times New Roman" panose="02020603050405020304" pitchFamily="18" charset="0"/>
                <a:cs typeface="Times New Roman" panose="02020603050405020304" pitchFamily="18" charset="0"/>
              </a:rPr>
              <a:t>|R</a:t>
            </a:r>
            <a:r>
              <a:rPr lang="en-ID" b="1" baseline="-25000" dirty="0">
                <a:solidFill>
                  <a:srgbClr val="002060"/>
                </a:solidFill>
                <a:latin typeface="Times New Roman" panose="02020603050405020304" pitchFamily="18" charset="0"/>
                <a:cs typeface="Times New Roman" panose="02020603050405020304" pitchFamily="18" charset="0"/>
              </a:rPr>
              <a:t>1</a:t>
            </a:r>
            <a:r>
              <a:rPr lang="en-ID" b="1" dirty="0">
                <a:solidFill>
                  <a:srgbClr val="002060"/>
                </a:solidFill>
                <a:latin typeface="Times New Roman" panose="02020603050405020304" pitchFamily="18" charset="0"/>
                <a:cs typeface="Times New Roman" panose="02020603050405020304" pitchFamily="18" charset="0"/>
              </a:rPr>
              <a:t>)</a:t>
            </a:r>
          </a:p>
          <a:p>
            <a:r>
              <a:rPr lang="en-ID" b="1" dirty="0" smtClean="0">
                <a:solidFill>
                  <a:srgbClr val="002060"/>
                </a:solidFill>
                <a:latin typeface="Times New Roman" panose="02020603050405020304" pitchFamily="18" charset="0"/>
                <a:cs typeface="Times New Roman" panose="02020603050405020304" pitchFamily="18" charset="0"/>
              </a:rPr>
              <a:t>          </a:t>
            </a:r>
            <a:r>
              <a:rPr lang="el-GR" b="1" dirty="0" smtClean="0">
                <a:solidFill>
                  <a:srgbClr val="002060"/>
                </a:solidFill>
                <a:latin typeface="Times New Roman" panose="02020603050405020304" pitchFamily="18" charset="0"/>
                <a:cs typeface="Times New Roman" panose="02020603050405020304" pitchFamily="18" charset="0"/>
              </a:rPr>
              <a:t>α</a:t>
            </a:r>
            <a:r>
              <a:rPr lang="en-ID" b="1" dirty="0" smtClean="0">
                <a:solidFill>
                  <a:srgbClr val="002060"/>
                </a:solidFill>
                <a:latin typeface="Times New Roman" panose="02020603050405020304" pitchFamily="18" charset="0"/>
                <a:cs typeface="Times New Roman" panose="02020603050405020304" pitchFamily="18" charset="0"/>
              </a:rPr>
              <a:t> (.818  * .182)*(.69 * .41) =</a:t>
            </a:r>
          </a:p>
          <a:p>
            <a:r>
              <a:rPr lang="en-ID" b="1" dirty="0" smtClean="0">
                <a:solidFill>
                  <a:srgbClr val="002060"/>
                </a:solidFill>
                <a:latin typeface="Times New Roman" panose="02020603050405020304" pitchFamily="18" charset="0"/>
                <a:cs typeface="Times New Roman" panose="02020603050405020304" pitchFamily="18" charset="0"/>
              </a:rPr>
              <a:t>             .883  .117</a:t>
            </a:r>
            <a:endParaRPr lang="en-ID" b="1" dirty="0">
              <a:solidFill>
                <a:srgbClr val="002060"/>
              </a:solidFill>
              <a:latin typeface="Times New Roman" panose="02020603050405020304" pitchFamily="18" charset="0"/>
              <a:cs typeface="Times New Roman" panose="02020603050405020304" pitchFamily="18" charset="0"/>
            </a:endParaRPr>
          </a:p>
          <a:p>
            <a:endParaRPr lang="en-US" b="1" dirty="0">
              <a:solidFill>
                <a:srgbClr val="002060"/>
              </a:solidFill>
            </a:endParaRPr>
          </a:p>
        </p:txBody>
      </p:sp>
    </p:spTree>
    <p:extLst>
      <p:ext uri="{BB962C8B-B14F-4D97-AF65-F5344CB8AC3E}">
        <p14:creationId xmlns:p14="http://schemas.microsoft.com/office/powerpoint/2010/main" val="4230490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Most likely explanation</a:t>
            </a:r>
          </a:p>
          <a:p>
            <a:pPr lvl="1">
              <a:lnSpc>
                <a:spcPct val="150000"/>
              </a:lnSpc>
            </a:pPr>
            <a:r>
              <a:rPr lang="en-ID" dirty="0"/>
              <a:t>Suppose that </a:t>
            </a:r>
            <a:r>
              <a:rPr lang="en-ID" dirty="0">
                <a:solidFill>
                  <a:srgbClr val="3399FF"/>
                </a:solidFill>
              </a:rPr>
              <a:t>[true, true, false, true, true] </a:t>
            </a:r>
            <a:r>
              <a:rPr lang="en-ID" dirty="0"/>
              <a:t>is the umbrella sequence for the security guard’s first five days on the job</a:t>
            </a:r>
          </a:p>
          <a:p>
            <a:pPr lvl="1">
              <a:lnSpc>
                <a:spcPct val="150000"/>
              </a:lnSpc>
            </a:pPr>
            <a:r>
              <a:rPr lang="en-ID" dirty="0"/>
              <a:t>What is the weather sequence most likely to explain this?</a:t>
            </a:r>
          </a:p>
          <a:p>
            <a:pPr lvl="2">
              <a:lnSpc>
                <a:spcPct val="150000"/>
              </a:lnSpc>
            </a:pPr>
            <a:r>
              <a:rPr lang="en-ID" dirty="0"/>
              <a:t>Here, we want find </a:t>
            </a:r>
            <a:r>
              <a:rPr lang="en-ID" b="1" dirty="0">
                <a:solidFill>
                  <a:srgbClr val="3399FF"/>
                </a:solidFill>
              </a:rPr>
              <a:t>the possible sequence </a:t>
            </a:r>
            <a:r>
              <a:rPr lang="en-ID" dirty="0"/>
              <a:t>with high probability!</a:t>
            </a:r>
          </a:p>
          <a:p>
            <a:pPr lvl="2">
              <a:lnSpc>
                <a:spcPct val="150000"/>
              </a:lnSpc>
            </a:pPr>
            <a:r>
              <a:rPr lang="en-ID" dirty="0"/>
              <a:t>How?</a:t>
            </a:r>
          </a:p>
        </p:txBody>
      </p:sp>
    </p:spTree>
    <p:extLst>
      <p:ext uri="{BB962C8B-B14F-4D97-AF65-F5344CB8AC3E}">
        <p14:creationId xmlns:p14="http://schemas.microsoft.com/office/powerpoint/2010/main" val="4181541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3E9E-5874-457E-82DB-A0DF1E239E45}"/>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4005FB3F-9A40-4757-9283-98E44FA9A033}"/>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a:extLst>
              <a:ext uri="{FF2B5EF4-FFF2-40B4-BE49-F238E27FC236}">
                <a16:creationId xmlns:a16="http://schemas.microsoft.com/office/drawing/2014/main" id="{17584AA6-06CA-43F9-B9F4-A5607FD77A94}"/>
              </a:ext>
            </a:extLst>
          </p:cNvPr>
          <p:cNvSpPr>
            <a:spLocks noGrp="1"/>
          </p:cNvSpPr>
          <p:nvPr>
            <p:ph idx="1"/>
          </p:nvPr>
        </p:nvSpPr>
        <p:spPr/>
        <p:txBody>
          <a:bodyPr/>
          <a:lstStyle/>
          <a:p>
            <a:pPr>
              <a:lnSpc>
                <a:spcPct val="150000"/>
              </a:lnSpc>
            </a:pPr>
            <a:r>
              <a:rPr lang="en-ID" b="1" dirty="0"/>
              <a:t>Most likely explanation</a:t>
            </a:r>
          </a:p>
          <a:p>
            <a:pPr lvl="1">
              <a:lnSpc>
                <a:spcPct val="150000"/>
              </a:lnSpc>
            </a:pPr>
            <a:r>
              <a:rPr lang="en-ID" dirty="0"/>
              <a:t>There is a recursive relationship between the most likely paths to each state </a:t>
            </a:r>
            <a:r>
              <a:rPr lang="en-ID" b="1" dirty="0"/>
              <a:t>x</a:t>
            </a:r>
            <a:r>
              <a:rPr lang="en-ID" baseline="-25000" dirty="0"/>
              <a:t>t+1</a:t>
            </a:r>
            <a:r>
              <a:rPr lang="en-ID" dirty="0"/>
              <a:t> and most likely paths to each state </a:t>
            </a:r>
            <a:r>
              <a:rPr lang="en-ID" b="1" dirty="0" err="1"/>
              <a:t>x</a:t>
            </a:r>
            <a:r>
              <a:rPr lang="en-ID" baseline="-25000" dirty="0" err="1"/>
              <a:t>t</a:t>
            </a:r>
            <a:r>
              <a:rPr lang="en-ID" baseline="-25000" dirty="0"/>
              <a:t> </a:t>
            </a:r>
            <a:r>
              <a:rPr lang="en-ID" dirty="0"/>
              <a:t>(Markov property)</a:t>
            </a:r>
          </a:p>
          <a:p>
            <a:pPr lvl="1">
              <a:lnSpc>
                <a:spcPct val="150000"/>
              </a:lnSpc>
            </a:pPr>
            <a:r>
              <a:rPr lang="en-ID" dirty="0"/>
              <a:t>Thus, we can write the relationship as</a:t>
            </a:r>
          </a:p>
        </p:txBody>
      </p:sp>
      <p:pic>
        <p:nvPicPr>
          <p:cNvPr id="5" name="Picture 4">
            <a:extLst>
              <a:ext uri="{FF2B5EF4-FFF2-40B4-BE49-F238E27FC236}">
                <a16:creationId xmlns:a16="http://schemas.microsoft.com/office/drawing/2014/main" id="{D8EDBB0D-0F1D-443A-8AC4-D3B6E38C2CCF}"/>
              </a:ext>
            </a:extLst>
          </p:cNvPr>
          <p:cNvPicPr>
            <a:picLocks noChangeAspect="1"/>
          </p:cNvPicPr>
          <p:nvPr/>
        </p:nvPicPr>
        <p:blipFill>
          <a:blip r:embed="rId2"/>
          <a:stretch>
            <a:fillRect/>
          </a:stretch>
        </p:blipFill>
        <p:spPr>
          <a:xfrm>
            <a:off x="1122744" y="4685409"/>
            <a:ext cx="7854648" cy="1295400"/>
          </a:xfrm>
          <a:prstGeom prst="rect">
            <a:avLst/>
          </a:prstGeom>
          <a:ln w="28575">
            <a:solidFill>
              <a:schemeClr val="accent1"/>
            </a:solidFill>
          </a:ln>
        </p:spPr>
      </p:pic>
    </p:spTree>
    <p:extLst>
      <p:ext uri="{BB962C8B-B14F-4D97-AF65-F5344CB8AC3E}">
        <p14:creationId xmlns:p14="http://schemas.microsoft.com/office/powerpoint/2010/main" val="3057459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Inference in Temporal Model</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Most likely explanation</a:t>
            </a:r>
          </a:p>
        </p:txBody>
      </p:sp>
      <p:pic>
        <p:nvPicPr>
          <p:cNvPr id="5" name="Picture 4">
            <a:extLst>
              <a:ext uri="{FF2B5EF4-FFF2-40B4-BE49-F238E27FC236}">
                <a16:creationId xmlns:a16="http://schemas.microsoft.com/office/drawing/2014/main" id="{B7978ACF-6C91-400D-A2A6-BB73CFF3F510}"/>
              </a:ext>
            </a:extLst>
          </p:cNvPr>
          <p:cNvPicPr>
            <a:picLocks noChangeAspect="1"/>
          </p:cNvPicPr>
          <p:nvPr/>
        </p:nvPicPr>
        <p:blipFill>
          <a:blip r:embed="rId2"/>
          <a:stretch>
            <a:fillRect/>
          </a:stretch>
        </p:blipFill>
        <p:spPr>
          <a:xfrm>
            <a:off x="1364102" y="2680159"/>
            <a:ext cx="7343775" cy="3838575"/>
          </a:xfrm>
          <a:prstGeom prst="rect">
            <a:avLst/>
          </a:prstGeom>
          <a:ln w="28575">
            <a:solidFill>
              <a:schemeClr val="accent1"/>
            </a:solidFill>
          </a:ln>
        </p:spPr>
      </p:pic>
    </p:spTree>
    <p:extLst>
      <p:ext uri="{BB962C8B-B14F-4D97-AF65-F5344CB8AC3E}">
        <p14:creationId xmlns:p14="http://schemas.microsoft.com/office/powerpoint/2010/main" val="3307161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Hidden Markov Models</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24</a:t>
            </a:fld>
            <a:endParaRPr lang="id-ID"/>
          </a:p>
        </p:txBody>
      </p:sp>
      <p:sp>
        <p:nvSpPr>
          <p:cNvPr id="6" name="Content Placeholder 5">
            <a:extLst>
              <a:ext uri="{FF2B5EF4-FFF2-40B4-BE49-F238E27FC236}">
                <a16:creationId xmlns:a16="http://schemas.microsoft.com/office/drawing/2014/main" id="{C8A774DC-0BBB-49B5-8B48-9C8FA81D1D5C}"/>
              </a:ext>
            </a:extLst>
          </p:cNvPr>
          <p:cNvSpPr>
            <a:spLocks noGrp="1"/>
          </p:cNvSpPr>
          <p:nvPr>
            <p:ph idx="1"/>
          </p:nvPr>
        </p:nvSpPr>
        <p:spPr/>
        <p:txBody>
          <a:bodyPr/>
          <a:lstStyle/>
          <a:p>
            <a:pPr>
              <a:lnSpc>
                <a:spcPct val="150000"/>
              </a:lnSpc>
            </a:pPr>
            <a:r>
              <a:rPr lang="en-ID" b="1" dirty="0">
                <a:solidFill>
                  <a:srgbClr val="3399FF"/>
                </a:solidFill>
              </a:rPr>
              <a:t>Simple Markov models </a:t>
            </a:r>
            <a:r>
              <a:rPr lang="en-ID" dirty="0">
                <a:sym typeface="Wingdings" panose="05000000000000000000" pitchFamily="2" charset="2"/>
              </a:rPr>
              <a:t> The observer know the state directly</a:t>
            </a:r>
          </a:p>
          <a:p>
            <a:pPr>
              <a:lnSpc>
                <a:spcPct val="150000"/>
              </a:lnSpc>
            </a:pPr>
            <a:r>
              <a:rPr lang="en-ID" b="1" dirty="0">
                <a:solidFill>
                  <a:srgbClr val="3399FF"/>
                </a:solidFill>
                <a:sym typeface="Wingdings" panose="05000000000000000000" pitchFamily="2" charset="2"/>
              </a:rPr>
              <a:t>Hidden Markov models </a:t>
            </a:r>
            <a:r>
              <a:rPr lang="en-ID" dirty="0">
                <a:sym typeface="Wingdings" panose="05000000000000000000" pitchFamily="2" charset="2"/>
              </a:rPr>
              <a:t> The observer know the state indirectly (through an output state or observed data)</a:t>
            </a:r>
            <a:endParaRPr lang="en-ID" dirty="0"/>
          </a:p>
          <a:p>
            <a:pPr>
              <a:lnSpc>
                <a:spcPct val="150000"/>
              </a:lnSpc>
            </a:pPr>
            <a:r>
              <a:rPr lang="en-ID" dirty="0"/>
              <a:t>Umbrella world is an </a:t>
            </a:r>
            <a:r>
              <a:rPr lang="en-ID" b="1" dirty="0">
                <a:solidFill>
                  <a:srgbClr val="3399FF"/>
                </a:solidFill>
              </a:rPr>
              <a:t>HMM</a:t>
            </a:r>
            <a:r>
              <a:rPr lang="en-ID" dirty="0"/>
              <a:t>, since the security only knows the rain state from his director’s umbrella existence</a:t>
            </a:r>
          </a:p>
        </p:txBody>
      </p:sp>
    </p:spTree>
    <p:extLst>
      <p:ext uri="{BB962C8B-B14F-4D97-AF65-F5344CB8AC3E}">
        <p14:creationId xmlns:p14="http://schemas.microsoft.com/office/powerpoint/2010/main" val="36252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Hidden Markov Models</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25</a:t>
            </a:fld>
            <a:endParaRPr lang="id-ID"/>
          </a:p>
        </p:txBody>
      </p:sp>
      <p:sp>
        <p:nvSpPr>
          <p:cNvPr id="5" name="Oval 16">
            <a:extLst>
              <a:ext uri="{FF2B5EF4-FFF2-40B4-BE49-F238E27FC236}">
                <a16:creationId xmlns:a16="http://schemas.microsoft.com/office/drawing/2014/main" id="{E05B5FDA-CBBB-44D4-9475-BEFC869ECF82}"/>
              </a:ext>
            </a:extLst>
          </p:cNvPr>
          <p:cNvSpPr>
            <a:spLocks noChangeAspect="1" noChangeArrowheads="1"/>
          </p:cNvSpPr>
          <p:nvPr/>
        </p:nvSpPr>
        <p:spPr bwMode="auto">
          <a:xfrm>
            <a:off x="1365250" y="4438650"/>
            <a:ext cx="1054100" cy="438150"/>
          </a:xfrm>
          <a:prstGeom prst="ellipse">
            <a:avLst/>
          </a:prstGeom>
          <a:solidFill>
            <a:srgbClr val="FF9966">
              <a:alpha val="60001"/>
            </a:srgbClr>
          </a:solidFill>
          <a:ln w="28575">
            <a:solidFill>
              <a:schemeClr val="tx1"/>
            </a:solidFill>
            <a:round/>
            <a:headEnd type="none" w="sm" len="sm"/>
            <a:tailEnd/>
          </a:ln>
          <a:effectLst/>
        </p:spPr>
        <p:txBody>
          <a:bodyPr wrap="none" anchor="ctr"/>
          <a:lstStyle/>
          <a:p>
            <a:pPr algn="ctr"/>
            <a:r>
              <a:rPr lang="en-US" sz="1800" b="1" i="1">
                <a:cs typeface="Arial" pitchFamily="34" charset="0"/>
              </a:rPr>
              <a:t>X</a:t>
            </a:r>
            <a:r>
              <a:rPr lang="en-US" sz="1800" b="1" i="1" baseline="-25000">
                <a:cs typeface="Arial" pitchFamily="34" charset="0"/>
              </a:rPr>
              <a:t>1</a:t>
            </a:r>
          </a:p>
        </p:txBody>
      </p:sp>
      <p:sp>
        <p:nvSpPr>
          <p:cNvPr id="6" name="Oval 17">
            <a:extLst>
              <a:ext uri="{FF2B5EF4-FFF2-40B4-BE49-F238E27FC236}">
                <a16:creationId xmlns:a16="http://schemas.microsoft.com/office/drawing/2014/main" id="{0F408868-5B4E-4B5F-BC07-9D9C73F061BB}"/>
              </a:ext>
            </a:extLst>
          </p:cNvPr>
          <p:cNvSpPr>
            <a:spLocks noChangeAspect="1" noChangeArrowheads="1"/>
          </p:cNvSpPr>
          <p:nvPr/>
        </p:nvSpPr>
        <p:spPr bwMode="auto">
          <a:xfrm>
            <a:off x="2882900" y="4438650"/>
            <a:ext cx="1052512" cy="438150"/>
          </a:xfrm>
          <a:prstGeom prst="ellipse">
            <a:avLst/>
          </a:prstGeom>
          <a:solidFill>
            <a:srgbClr val="FF9966">
              <a:alpha val="60001"/>
            </a:srgbClr>
          </a:solidFill>
          <a:ln w="28575">
            <a:solidFill>
              <a:schemeClr val="tx1"/>
            </a:solidFill>
            <a:round/>
            <a:headEnd type="none" w="sm" len="sm"/>
            <a:tailEnd/>
          </a:ln>
          <a:effectLst/>
        </p:spPr>
        <p:txBody>
          <a:bodyPr wrap="none" anchor="ctr"/>
          <a:lstStyle/>
          <a:p>
            <a:pPr algn="ctr"/>
            <a:r>
              <a:rPr lang="en-US" sz="1800" b="1" i="1"/>
              <a:t>X</a:t>
            </a:r>
            <a:r>
              <a:rPr lang="en-US" sz="1800" b="1" i="1" baseline="-25000"/>
              <a:t>2</a:t>
            </a:r>
          </a:p>
        </p:txBody>
      </p:sp>
      <p:sp>
        <p:nvSpPr>
          <p:cNvPr id="7" name="Oval 18">
            <a:extLst>
              <a:ext uri="{FF2B5EF4-FFF2-40B4-BE49-F238E27FC236}">
                <a16:creationId xmlns:a16="http://schemas.microsoft.com/office/drawing/2014/main" id="{355130E9-208A-49A1-A740-AC7BA5A117ED}"/>
              </a:ext>
            </a:extLst>
          </p:cNvPr>
          <p:cNvSpPr>
            <a:spLocks noChangeAspect="1" noChangeArrowheads="1"/>
          </p:cNvSpPr>
          <p:nvPr/>
        </p:nvSpPr>
        <p:spPr bwMode="auto">
          <a:xfrm>
            <a:off x="6148387" y="4438650"/>
            <a:ext cx="1054100" cy="438150"/>
          </a:xfrm>
          <a:prstGeom prst="ellipse">
            <a:avLst/>
          </a:prstGeom>
          <a:solidFill>
            <a:srgbClr val="FF9966">
              <a:alpha val="60001"/>
            </a:srgbClr>
          </a:solidFill>
          <a:ln w="28575">
            <a:solidFill>
              <a:schemeClr val="tx1"/>
            </a:solidFill>
            <a:round/>
            <a:headEnd type="none" w="sm" len="sm"/>
            <a:tailEnd/>
          </a:ln>
          <a:effectLst/>
        </p:spPr>
        <p:txBody>
          <a:bodyPr wrap="none" anchor="ctr"/>
          <a:lstStyle/>
          <a:p>
            <a:pPr algn="ctr"/>
            <a:r>
              <a:rPr lang="en-US" sz="1800" b="1" i="1"/>
              <a:t>X</a:t>
            </a:r>
            <a:r>
              <a:rPr lang="en-US" sz="1800" b="1" i="1" baseline="-25000"/>
              <a:t>L-1</a:t>
            </a:r>
          </a:p>
        </p:txBody>
      </p:sp>
      <p:sp>
        <p:nvSpPr>
          <p:cNvPr id="8" name="Oval 19">
            <a:extLst>
              <a:ext uri="{FF2B5EF4-FFF2-40B4-BE49-F238E27FC236}">
                <a16:creationId xmlns:a16="http://schemas.microsoft.com/office/drawing/2014/main" id="{3F54FB07-F6EF-479B-ACB3-E887FDA3ACD8}"/>
              </a:ext>
            </a:extLst>
          </p:cNvPr>
          <p:cNvSpPr>
            <a:spLocks noChangeAspect="1" noChangeArrowheads="1"/>
          </p:cNvSpPr>
          <p:nvPr/>
        </p:nvSpPr>
        <p:spPr bwMode="auto">
          <a:xfrm>
            <a:off x="7632700" y="4438650"/>
            <a:ext cx="1054100" cy="438150"/>
          </a:xfrm>
          <a:prstGeom prst="ellipse">
            <a:avLst/>
          </a:prstGeom>
          <a:solidFill>
            <a:srgbClr val="FF9966">
              <a:alpha val="60001"/>
            </a:srgbClr>
          </a:solidFill>
          <a:ln w="28575">
            <a:solidFill>
              <a:schemeClr val="tx1"/>
            </a:solidFill>
            <a:round/>
            <a:headEnd type="none" w="sm" len="sm"/>
            <a:tailEnd/>
          </a:ln>
          <a:effectLst/>
        </p:spPr>
        <p:txBody>
          <a:bodyPr wrap="none" anchor="ctr"/>
          <a:lstStyle/>
          <a:p>
            <a:pPr algn="ctr"/>
            <a:r>
              <a:rPr lang="en-US" sz="1800" b="1" i="1"/>
              <a:t>X</a:t>
            </a:r>
            <a:r>
              <a:rPr lang="en-US" sz="1800" b="1" i="1" baseline="-25000"/>
              <a:t>L</a:t>
            </a:r>
          </a:p>
        </p:txBody>
      </p:sp>
      <p:sp>
        <p:nvSpPr>
          <p:cNvPr id="9" name="Oval 40">
            <a:extLst>
              <a:ext uri="{FF2B5EF4-FFF2-40B4-BE49-F238E27FC236}">
                <a16:creationId xmlns:a16="http://schemas.microsoft.com/office/drawing/2014/main" id="{22150954-5067-4559-AC21-F40DC32B08C2}"/>
              </a:ext>
            </a:extLst>
          </p:cNvPr>
          <p:cNvSpPr>
            <a:spLocks noChangeAspect="1" noChangeArrowheads="1"/>
          </p:cNvSpPr>
          <p:nvPr/>
        </p:nvSpPr>
        <p:spPr bwMode="auto">
          <a:xfrm>
            <a:off x="4513262" y="4452938"/>
            <a:ext cx="1054100" cy="438150"/>
          </a:xfrm>
          <a:prstGeom prst="ellipse">
            <a:avLst/>
          </a:prstGeom>
          <a:solidFill>
            <a:srgbClr val="FF9966">
              <a:alpha val="60001"/>
            </a:srgbClr>
          </a:solidFill>
          <a:ln w="28575">
            <a:solidFill>
              <a:schemeClr val="tx1"/>
            </a:solidFill>
            <a:round/>
            <a:headEnd type="none" w="sm" len="sm"/>
            <a:tailEnd/>
          </a:ln>
          <a:effectLst/>
        </p:spPr>
        <p:txBody>
          <a:bodyPr wrap="none" anchor="ctr"/>
          <a:lstStyle/>
          <a:p>
            <a:pPr algn="ctr"/>
            <a:r>
              <a:rPr lang="en-US" sz="1800" b="1" i="1"/>
              <a:t>X</a:t>
            </a:r>
            <a:r>
              <a:rPr lang="en-US" sz="1800" b="1" i="1" baseline="-25000"/>
              <a:t>i</a:t>
            </a:r>
          </a:p>
        </p:txBody>
      </p:sp>
      <p:sp>
        <p:nvSpPr>
          <p:cNvPr id="10" name="AutoShape 44">
            <a:extLst>
              <a:ext uri="{FF2B5EF4-FFF2-40B4-BE49-F238E27FC236}">
                <a16:creationId xmlns:a16="http://schemas.microsoft.com/office/drawing/2014/main" id="{7B396463-A32F-4647-91A1-5AA8DEFE9927}"/>
              </a:ext>
            </a:extLst>
          </p:cNvPr>
          <p:cNvSpPr>
            <a:spLocks noChangeArrowheads="1"/>
          </p:cNvSpPr>
          <p:nvPr/>
        </p:nvSpPr>
        <p:spPr bwMode="auto">
          <a:xfrm>
            <a:off x="3441700" y="2097065"/>
            <a:ext cx="2814637" cy="1044597"/>
          </a:xfrm>
          <a:prstGeom prst="wedgeRoundRectCallout">
            <a:avLst>
              <a:gd name="adj1" fmla="val -37819"/>
              <a:gd name="adj2" fmla="val 72579"/>
              <a:gd name="adj3" fmla="val 16667"/>
            </a:avLst>
          </a:prstGeom>
          <a:solidFill>
            <a:srgbClr val="FAD2D2"/>
          </a:solidFill>
          <a:ln w="25400">
            <a:solidFill>
              <a:schemeClr val="tx1"/>
            </a:solidFill>
            <a:miter lim="800000"/>
            <a:headEnd/>
            <a:tailEnd/>
          </a:ln>
          <a:effectLst/>
        </p:spPr>
        <p:txBody>
          <a:bodyPr anchor="ctr"/>
          <a:lstStyle/>
          <a:p>
            <a:pPr algn="ctr"/>
            <a:r>
              <a:rPr lang="en-US" sz="2400" dirty="0">
                <a:latin typeface="Tahoma" pitchFamily="34" charset="0"/>
                <a:ea typeface="Tahoma" pitchFamily="34" charset="0"/>
                <a:cs typeface="Tahoma" pitchFamily="34" charset="0"/>
              </a:rPr>
              <a:t>Hidden states</a:t>
            </a:r>
          </a:p>
        </p:txBody>
      </p:sp>
      <p:sp>
        <p:nvSpPr>
          <p:cNvPr id="11" name="AutoShape 46">
            <a:extLst>
              <a:ext uri="{FF2B5EF4-FFF2-40B4-BE49-F238E27FC236}">
                <a16:creationId xmlns:a16="http://schemas.microsoft.com/office/drawing/2014/main" id="{282020BC-C913-4F7D-95A3-FD59A7DB122E}"/>
              </a:ext>
            </a:extLst>
          </p:cNvPr>
          <p:cNvSpPr>
            <a:spLocks noChangeArrowheads="1"/>
          </p:cNvSpPr>
          <p:nvPr/>
        </p:nvSpPr>
        <p:spPr bwMode="auto">
          <a:xfrm>
            <a:off x="3086100" y="5492750"/>
            <a:ext cx="3230562" cy="984250"/>
          </a:xfrm>
          <a:prstGeom prst="wedgeEllipseCallout">
            <a:avLst>
              <a:gd name="adj1" fmla="val -39338"/>
              <a:gd name="adj2" fmla="val -96611"/>
            </a:avLst>
          </a:prstGeom>
          <a:solidFill>
            <a:srgbClr val="EFA9EF"/>
          </a:solidFill>
          <a:ln w="25400">
            <a:solidFill>
              <a:schemeClr val="tx1"/>
            </a:solidFill>
            <a:miter lim="800000"/>
            <a:headEnd/>
            <a:tailEnd/>
          </a:ln>
          <a:effectLst/>
        </p:spPr>
        <p:txBody>
          <a:bodyPr anchor="ctr"/>
          <a:lstStyle/>
          <a:p>
            <a:pPr algn="ctr"/>
            <a:r>
              <a:rPr lang="en-US" sz="2400" dirty="0">
                <a:latin typeface="Tahoma" pitchFamily="34" charset="0"/>
                <a:ea typeface="Tahoma" pitchFamily="34" charset="0"/>
                <a:cs typeface="Tahoma" pitchFamily="34" charset="0"/>
              </a:rPr>
              <a:t>Observed data</a:t>
            </a:r>
          </a:p>
        </p:txBody>
      </p:sp>
      <p:sp>
        <p:nvSpPr>
          <p:cNvPr id="12" name="Oval 52">
            <a:extLst>
              <a:ext uri="{FF2B5EF4-FFF2-40B4-BE49-F238E27FC236}">
                <a16:creationId xmlns:a16="http://schemas.microsoft.com/office/drawing/2014/main" id="{182922C3-582E-40E9-9DEF-D08E9A661158}"/>
              </a:ext>
            </a:extLst>
          </p:cNvPr>
          <p:cNvSpPr>
            <a:spLocks noChangeArrowheads="1"/>
          </p:cNvSpPr>
          <p:nvPr/>
        </p:nvSpPr>
        <p:spPr bwMode="auto">
          <a:xfrm>
            <a:off x="4340225" y="4610100"/>
            <a:ext cx="76200" cy="74613"/>
          </a:xfrm>
          <a:prstGeom prst="ellipse">
            <a:avLst/>
          </a:prstGeom>
          <a:solidFill>
            <a:srgbClr val="FF9900"/>
          </a:solidFill>
          <a:ln w="28575" algn="ctr">
            <a:solidFill>
              <a:schemeClr val="tx1"/>
            </a:solidFill>
            <a:round/>
            <a:headEnd/>
            <a:tailEnd/>
          </a:ln>
          <a:effectLst/>
        </p:spPr>
        <p:txBody>
          <a:bodyPr wrap="none" anchor="ctr">
            <a:spAutoFit/>
          </a:bodyPr>
          <a:lstStyle/>
          <a:p>
            <a:endParaRPr lang="en-US"/>
          </a:p>
        </p:txBody>
      </p:sp>
      <p:sp>
        <p:nvSpPr>
          <p:cNvPr id="13" name="Oval 53">
            <a:extLst>
              <a:ext uri="{FF2B5EF4-FFF2-40B4-BE49-F238E27FC236}">
                <a16:creationId xmlns:a16="http://schemas.microsoft.com/office/drawing/2014/main" id="{76426E26-9C02-4A6F-BCE3-55ABA5DC1DDC}"/>
              </a:ext>
            </a:extLst>
          </p:cNvPr>
          <p:cNvSpPr>
            <a:spLocks noChangeArrowheads="1"/>
          </p:cNvSpPr>
          <p:nvPr/>
        </p:nvSpPr>
        <p:spPr bwMode="auto">
          <a:xfrm>
            <a:off x="4175125" y="4610100"/>
            <a:ext cx="76200" cy="74613"/>
          </a:xfrm>
          <a:prstGeom prst="ellipse">
            <a:avLst/>
          </a:prstGeom>
          <a:solidFill>
            <a:srgbClr val="FF9900"/>
          </a:solidFill>
          <a:ln w="28575" algn="ctr">
            <a:solidFill>
              <a:schemeClr val="tx1"/>
            </a:solidFill>
            <a:round/>
            <a:headEnd/>
            <a:tailEnd/>
          </a:ln>
          <a:effectLst/>
        </p:spPr>
        <p:txBody>
          <a:bodyPr wrap="none" anchor="ctr">
            <a:spAutoFit/>
          </a:bodyPr>
          <a:lstStyle/>
          <a:p>
            <a:endParaRPr lang="en-US"/>
          </a:p>
        </p:txBody>
      </p:sp>
      <p:sp>
        <p:nvSpPr>
          <p:cNvPr id="14" name="Oval 54">
            <a:extLst>
              <a:ext uri="{FF2B5EF4-FFF2-40B4-BE49-F238E27FC236}">
                <a16:creationId xmlns:a16="http://schemas.microsoft.com/office/drawing/2014/main" id="{393BF29C-EE53-46A7-A94F-8AEE7578EACE}"/>
              </a:ext>
            </a:extLst>
          </p:cNvPr>
          <p:cNvSpPr>
            <a:spLocks noChangeArrowheads="1"/>
          </p:cNvSpPr>
          <p:nvPr/>
        </p:nvSpPr>
        <p:spPr bwMode="auto">
          <a:xfrm>
            <a:off x="4010025" y="4610100"/>
            <a:ext cx="76200" cy="74613"/>
          </a:xfrm>
          <a:prstGeom prst="ellipse">
            <a:avLst/>
          </a:prstGeom>
          <a:solidFill>
            <a:srgbClr val="FF9900"/>
          </a:solidFill>
          <a:ln w="28575" algn="ctr">
            <a:solidFill>
              <a:schemeClr val="tx1"/>
            </a:solidFill>
            <a:round/>
            <a:headEnd/>
            <a:tailEnd/>
          </a:ln>
          <a:effectLst/>
        </p:spPr>
        <p:txBody>
          <a:bodyPr wrap="none" anchor="ctr">
            <a:spAutoFit/>
          </a:bodyPr>
          <a:lstStyle/>
          <a:p>
            <a:endParaRPr lang="en-US"/>
          </a:p>
        </p:txBody>
      </p:sp>
      <p:sp>
        <p:nvSpPr>
          <p:cNvPr id="15" name="Oval 55">
            <a:extLst>
              <a:ext uri="{FF2B5EF4-FFF2-40B4-BE49-F238E27FC236}">
                <a16:creationId xmlns:a16="http://schemas.microsoft.com/office/drawing/2014/main" id="{CFC90417-C462-42A1-9CCB-6BE534A32990}"/>
              </a:ext>
            </a:extLst>
          </p:cNvPr>
          <p:cNvSpPr>
            <a:spLocks noChangeArrowheads="1"/>
          </p:cNvSpPr>
          <p:nvPr/>
        </p:nvSpPr>
        <p:spPr bwMode="auto">
          <a:xfrm>
            <a:off x="5989637" y="4629150"/>
            <a:ext cx="76200" cy="74613"/>
          </a:xfrm>
          <a:prstGeom prst="ellipse">
            <a:avLst/>
          </a:prstGeom>
          <a:solidFill>
            <a:srgbClr val="FF9900"/>
          </a:solidFill>
          <a:ln w="28575" algn="ctr">
            <a:solidFill>
              <a:schemeClr val="tx1"/>
            </a:solidFill>
            <a:round/>
            <a:headEnd/>
            <a:tailEnd/>
          </a:ln>
          <a:effectLst/>
        </p:spPr>
        <p:txBody>
          <a:bodyPr wrap="none" anchor="ctr">
            <a:spAutoFit/>
          </a:bodyPr>
          <a:lstStyle/>
          <a:p>
            <a:endParaRPr lang="en-US"/>
          </a:p>
        </p:txBody>
      </p:sp>
      <p:sp>
        <p:nvSpPr>
          <p:cNvPr id="16" name="Oval 56">
            <a:extLst>
              <a:ext uri="{FF2B5EF4-FFF2-40B4-BE49-F238E27FC236}">
                <a16:creationId xmlns:a16="http://schemas.microsoft.com/office/drawing/2014/main" id="{74361D6B-A242-4298-8502-51C1A2878812}"/>
              </a:ext>
            </a:extLst>
          </p:cNvPr>
          <p:cNvSpPr>
            <a:spLocks noChangeArrowheads="1"/>
          </p:cNvSpPr>
          <p:nvPr/>
        </p:nvSpPr>
        <p:spPr bwMode="auto">
          <a:xfrm>
            <a:off x="5824537" y="4629150"/>
            <a:ext cx="76200" cy="74613"/>
          </a:xfrm>
          <a:prstGeom prst="ellipse">
            <a:avLst/>
          </a:prstGeom>
          <a:solidFill>
            <a:srgbClr val="FF9900"/>
          </a:solidFill>
          <a:ln w="28575" algn="ctr">
            <a:solidFill>
              <a:schemeClr val="tx1"/>
            </a:solidFill>
            <a:round/>
            <a:headEnd/>
            <a:tailEnd/>
          </a:ln>
          <a:effectLst/>
        </p:spPr>
        <p:txBody>
          <a:bodyPr wrap="none" anchor="ctr">
            <a:spAutoFit/>
          </a:bodyPr>
          <a:lstStyle/>
          <a:p>
            <a:endParaRPr lang="en-US"/>
          </a:p>
        </p:txBody>
      </p:sp>
      <p:sp>
        <p:nvSpPr>
          <p:cNvPr id="17" name="Oval 57">
            <a:extLst>
              <a:ext uri="{FF2B5EF4-FFF2-40B4-BE49-F238E27FC236}">
                <a16:creationId xmlns:a16="http://schemas.microsoft.com/office/drawing/2014/main" id="{888A7642-F942-4F1C-809C-7C6B5142238A}"/>
              </a:ext>
            </a:extLst>
          </p:cNvPr>
          <p:cNvSpPr>
            <a:spLocks noChangeArrowheads="1"/>
          </p:cNvSpPr>
          <p:nvPr/>
        </p:nvSpPr>
        <p:spPr bwMode="auto">
          <a:xfrm>
            <a:off x="5659437" y="4629150"/>
            <a:ext cx="76200" cy="74613"/>
          </a:xfrm>
          <a:prstGeom prst="ellipse">
            <a:avLst/>
          </a:prstGeom>
          <a:solidFill>
            <a:srgbClr val="FF9900"/>
          </a:solidFill>
          <a:ln w="28575" algn="ctr">
            <a:solidFill>
              <a:schemeClr val="tx1"/>
            </a:solidFill>
            <a:round/>
            <a:headEnd/>
            <a:tailEnd/>
          </a:ln>
          <a:effectLst/>
        </p:spPr>
        <p:txBody>
          <a:bodyPr wrap="none" anchor="ctr">
            <a:spAutoFit/>
          </a:bodyPr>
          <a:lstStyle/>
          <a:p>
            <a:endParaRPr lang="en-US"/>
          </a:p>
        </p:txBody>
      </p:sp>
      <p:grpSp>
        <p:nvGrpSpPr>
          <p:cNvPr id="18" name="Group 62">
            <a:extLst>
              <a:ext uri="{FF2B5EF4-FFF2-40B4-BE49-F238E27FC236}">
                <a16:creationId xmlns:a16="http://schemas.microsoft.com/office/drawing/2014/main" id="{7241E479-757C-4ADA-9F4B-BC75CA74BC2F}"/>
              </a:ext>
            </a:extLst>
          </p:cNvPr>
          <p:cNvGrpSpPr>
            <a:grpSpLocks/>
          </p:cNvGrpSpPr>
          <p:nvPr/>
        </p:nvGrpSpPr>
        <p:grpSpPr bwMode="auto">
          <a:xfrm>
            <a:off x="1365250" y="3554403"/>
            <a:ext cx="7321550" cy="974722"/>
            <a:chOff x="569" y="2011"/>
            <a:chExt cx="4612" cy="614"/>
          </a:xfrm>
        </p:grpSpPr>
        <p:sp>
          <p:nvSpPr>
            <p:cNvPr id="19" name="Oval 5">
              <a:extLst>
                <a:ext uri="{FF2B5EF4-FFF2-40B4-BE49-F238E27FC236}">
                  <a16:creationId xmlns:a16="http://schemas.microsoft.com/office/drawing/2014/main" id="{C8B84C90-132D-4850-AAAC-F5081FF20C28}"/>
                </a:ext>
              </a:extLst>
            </p:cNvPr>
            <p:cNvSpPr>
              <a:spLocks noChangeAspect="1" noChangeArrowheads="1"/>
            </p:cNvSpPr>
            <p:nvPr/>
          </p:nvSpPr>
          <p:spPr bwMode="auto">
            <a:xfrm>
              <a:off x="569" y="2011"/>
              <a:ext cx="664" cy="276"/>
            </a:xfrm>
            <a:prstGeom prst="ellipse">
              <a:avLst/>
            </a:prstGeom>
            <a:solidFill>
              <a:srgbClr val="FFFF66">
                <a:alpha val="70000"/>
              </a:srgbClr>
            </a:solidFill>
            <a:ln w="28575">
              <a:solidFill>
                <a:schemeClr val="tx1"/>
              </a:solidFill>
              <a:round/>
              <a:headEnd type="none" w="sm" len="sm"/>
              <a:tailEnd/>
            </a:ln>
            <a:effectLst/>
          </p:spPr>
          <p:txBody>
            <a:bodyPr wrap="none" anchor="ctr"/>
            <a:lstStyle/>
            <a:p>
              <a:pPr algn="ctr"/>
              <a:r>
                <a:rPr lang="en-US" sz="1800" b="1" i="1">
                  <a:cs typeface="Arial" pitchFamily="34" charset="0"/>
                </a:rPr>
                <a:t>H</a:t>
              </a:r>
              <a:r>
                <a:rPr lang="en-US" sz="1800" b="1" i="1" baseline="-25000">
                  <a:cs typeface="Arial" pitchFamily="34" charset="0"/>
                </a:rPr>
                <a:t>1</a:t>
              </a:r>
            </a:p>
          </p:txBody>
        </p:sp>
        <p:sp>
          <p:nvSpPr>
            <p:cNvPr id="20" name="Oval 6">
              <a:extLst>
                <a:ext uri="{FF2B5EF4-FFF2-40B4-BE49-F238E27FC236}">
                  <a16:creationId xmlns:a16="http://schemas.microsoft.com/office/drawing/2014/main" id="{2A6BBA28-F781-4435-8E80-E0B2EE4BA50B}"/>
                </a:ext>
              </a:extLst>
            </p:cNvPr>
            <p:cNvSpPr>
              <a:spLocks noChangeAspect="1" noChangeArrowheads="1"/>
            </p:cNvSpPr>
            <p:nvPr/>
          </p:nvSpPr>
          <p:spPr bwMode="auto">
            <a:xfrm>
              <a:off x="1525" y="2011"/>
              <a:ext cx="663" cy="276"/>
            </a:xfrm>
            <a:prstGeom prst="ellipse">
              <a:avLst/>
            </a:prstGeom>
            <a:solidFill>
              <a:srgbClr val="FFFF66">
                <a:alpha val="70000"/>
              </a:srgbClr>
            </a:solidFill>
            <a:ln w="28575">
              <a:solidFill>
                <a:schemeClr val="tx1"/>
              </a:solidFill>
              <a:round/>
              <a:headEnd type="none" w="sm" len="sm"/>
              <a:tailEnd/>
            </a:ln>
            <a:effectLst/>
          </p:spPr>
          <p:txBody>
            <a:bodyPr wrap="none" anchor="ctr"/>
            <a:lstStyle/>
            <a:p>
              <a:pPr algn="ctr"/>
              <a:r>
                <a:rPr lang="en-US" sz="1800" b="1" i="1"/>
                <a:t>H</a:t>
              </a:r>
              <a:r>
                <a:rPr lang="en-US" sz="1800" b="1" i="1" baseline="-25000"/>
                <a:t>2</a:t>
              </a:r>
            </a:p>
          </p:txBody>
        </p:sp>
        <p:sp>
          <p:nvSpPr>
            <p:cNvPr id="21" name="Oval 7">
              <a:extLst>
                <a:ext uri="{FF2B5EF4-FFF2-40B4-BE49-F238E27FC236}">
                  <a16:creationId xmlns:a16="http://schemas.microsoft.com/office/drawing/2014/main" id="{0CDA4E19-3DB2-48CD-BBE3-CCC286366D2E}"/>
                </a:ext>
              </a:extLst>
            </p:cNvPr>
            <p:cNvSpPr>
              <a:spLocks noChangeAspect="1" noChangeArrowheads="1"/>
            </p:cNvSpPr>
            <p:nvPr/>
          </p:nvSpPr>
          <p:spPr bwMode="auto">
            <a:xfrm>
              <a:off x="3582" y="2011"/>
              <a:ext cx="664" cy="276"/>
            </a:xfrm>
            <a:prstGeom prst="ellipse">
              <a:avLst/>
            </a:prstGeom>
            <a:solidFill>
              <a:srgbClr val="FFFF66">
                <a:alpha val="70000"/>
              </a:srgbClr>
            </a:solidFill>
            <a:ln w="28575">
              <a:solidFill>
                <a:schemeClr val="tx1"/>
              </a:solidFill>
              <a:round/>
              <a:headEnd type="none" w="sm" len="sm"/>
              <a:tailEnd/>
            </a:ln>
            <a:effectLst/>
          </p:spPr>
          <p:txBody>
            <a:bodyPr wrap="none" anchor="ctr"/>
            <a:lstStyle/>
            <a:p>
              <a:pPr algn="ctr"/>
              <a:r>
                <a:rPr lang="en-US" sz="1800" b="1" i="1"/>
                <a:t>H</a:t>
              </a:r>
              <a:r>
                <a:rPr lang="en-US" sz="1800" b="1" i="1" baseline="-25000"/>
                <a:t>L-1</a:t>
              </a:r>
            </a:p>
          </p:txBody>
        </p:sp>
        <p:sp>
          <p:nvSpPr>
            <p:cNvPr id="22" name="Oval 8">
              <a:extLst>
                <a:ext uri="{FF2B5EF4-FFF2-40B4-BE49-F238E27FC236}">
                  <a16:creationId xmlns:a16="http://schemas.microsoft.com/office/drawing/2014/main" id="{BC3269EF-EDE9-4ED8-80B4-D1C2CAE0DFEA}"/>
                </a:ext>
              </a:extLst>
            </p:cNvPr>
            <p:cNvSpPr>
              <a:spLocks noChangeAspect="1" noChangeArrowheads="1"/>
            </p:cNvSpPr>
            <p:nvPr/>
          </p:nvSpPr>
          <p:spPr bwMode="auto">
            <a:xfrm>
              <a:off x="4517" y="2011"/>
              <a:ext cx="664" cy="276"/>
            </a:xfrm>
            <a:prstGeom prst="ellipse">
              <a:avLst/>
            </a:prstGeom>
            <a:solidFill>
              <a:srgbClr val="FFFF66">
                <a:alpha val="70000"/>
              </a:srgbClr>
            </a:solidFill>
            <a:ln w="28575">
              <a:solidFill>
                <a:schemeClr val="tx1"/>
              </a:solidFill>
              <a:round/>
              <a:headEnd type="none" w="sm" len="sm"/>
              <a:tailEnd/>
            </a:ln>
            <a:effectLst/>
          </p:spPr>
          <p:txBody>
            <a:bodyPr wrap="none" anchor="ctr"/>
            <a:lstStyle/>
            <a:p>
              <a:pPr algn="ctr"/>
              <a:r>
                <a:rPr lang="en-US" sz="1800" b="1" i="1"/>
                <a:t>H</a:t>
              </a:r>
              <a:r>
                <a:rPr lang="en-US" sz="1800" b="1" i="1" baseline="-25000"/>
                <a:t>L</a:t>
              </a:r>
            </a:p>
          </p:txBody>
        </p:sp>
        <p:sp>
          <p:nvSpPr>
            <p:cNvPr id="23" name="Oval 9">
              <a:extLst>
                <a:ext uri="{FF2B5EF4-FFF2-40B4-BE49-F238E27FC236}">
                  <a16:creationId xmlns:a16="http://schemas.microsoft.com/office/drawing/2014/main" id="{BDD74095-8A78-4A21-8937-143FF5C4785E}"/>
                </a:ext>
              </a:extLst>
            </p:cNvPr>
            <p:cNvSpPr>
              <a:spLocks noChangeArrowheads="1"/>
            </p:cNvSpPr>
            <p:nvPr/>
          </p:nvSpPr>
          <p:spPr bwMode="auto">
            <a:xfrm>
              <a:off x="2447" y="2128"/>
              <a:ext cx="48" cy="47"/>
            </a:xfrm>
            <a:prstGeom prst="ellipse">
              <a:avLst/>
            </a:prstGeom>
            <a:solidFill>
              <a:srgbClr val="FFFF66">
                <a:alpha val="70000"/>
              </a:srgbClr>
            </a:solidFill>
            <a:ln w="28575">
              <a:solidFill>
                <a:schemeClr val="tx1"/>
              </a:solidFill>
              <a:round/>
              <a:headEnd/>
              <a:tailEnd/>
            </a:ln>
            <a:effectLst/>
          </p:spPr>
          <p:txBody>
            <a:bodyPr wrap="none" anchor="ctr">
              <a:spAutoFit/>
            </a:bodyPr>
            <a:lstStyle/>
            <a:p>
              <a:endParaRPr lang="en-US"/>
            </a:p>
          </p:txBody>
        </p:sp>
        <p:cxnSp>
          <p:nvCxnSpPr>
            <p:cNvPr id="24" name="AutoShape 12">
              <a:extLst>
                <a:ext uri="{FF2B5EF4-FFF2-40B4-BE49-F238E27FC236}">
                  <a16:creationId xmlns:a16="http://schemas.microsoft.com/office/drawing/2014/main" id="{62FBA6C8-3958-4D39-BDFE-EB93CBA74511}"/>
                </a:ext>
              </a:extLst>
            </p:cNvPr>
            <p:cNvCxnSpPr>
              <a:cxnSpLocks noChangeShapeType="1"/>
              <a:stCxn id="19" idx="6"/>
              <a:endCxn id="20" idx="2"/>
            </p:cNvCxnSpPr>
            <p:nvPr/>
          </p:nvCxnSpPr>
          <p:spPr bwMode="auto">
            <a:xfrm>
              <a:off x="1240" y="2149"/>
              <a:ext cx="277" cy="0"/>
            </a:xfrm>
            <a:prstGeom prst="straightConnector1">
              <a:avLst/>
            </a:prstGeom>
            <a:noFill/>
            <a:ln w="25400">
              <a:solidFill>
                <a:schemeClr val="tx1"/>
              </a:solidFill>
              <a:round/>
              <a:headEnd/>
              <a:tailEnd type="triangle" w="med" len="med"/>
            </a:ln>
            <a:effectLst/>
          </p:spPr>
        </p:cxnSp>
        <p:cxnSp>
          <p:nvCxnSpPr>
            <p:cNvPr id="25" name="AutoShape 13">
              <a:extLst>
                <a:ext uri="{FF2B5EF4-FFF2-40B4-BE49-F238E27FC236}">
                  <a16:creationId xmlns:a16="http://schemas.microsoft.com/office/drawing/2014/main" id="{CD9D561E-AFD1-4321-89BD-769FBF67FA76}"/>
                </a:ext>
              </a:extLst>
            </p:cNvPr>
            <p:cNvCxnSpPr>
              <a:cxnSpLocks noChangeShapeType="1"/>
              <a:stCxn id="21" idx="6"/>
              <a:endCxn id="22" idx="2"/>
            </p:cNvCxnSpPr>
            <p:nvPr/>
          </p:nvCxnSpPr>
          <p:spPr bwMode="auto">
            <a:xfrm>
              <a:off x="4253" y="2149"/>
              <a:ext cx="257" cy="0"/>
            </a:xfrm>
            <a:prstGeom prst="straightConnector1">
              <a:avLst/>
            </a:prstGeom>
            <a:noFill/>
            <a:ln w="25400">
              <a:solidFill>
                <a:schemeClr val="tx1"/>
              </a:solidFill>
              <a:round/>
              <a:headEnd/>
              <a:tailEnd type="triangle" w="med" len="med"/>
            </a:ln>
            <a:effectLst/>
          </p:spPr>
        </p:cxnSp>
        <p:cxnSp>
          <p:nvCxnSpPr>
            <p:cNvPr id="26" name="AutoShape 23">
              <a:extLst>
                <a:ext uri="{FF2B5EF4-FFF2-40B4-BE49-F238E27FC236}">
                  <a16:creationId xmlns:a16="http://schemas.microsoft.com/office/drawing/2014/main" id="{44C185D1-783B-489D-BC38-CF45204C75A3}"/>
                </a:ext>
              </a:extLst>
            </p:cNvPr>
            <p:cNvCxnSpPr>
              <a:cxnSpLocks noChangeShapeType="1"/>
              <a:stCxn id="19" idx="4"/>
              <a:endCxn id="5" idx="0"/>
            </p:cNvCxnSpPr>
            <p:nvPr/>
          </p:nvCxnSpPr>
          <p:spPr bwMode="auto">
            <a:xfrm>
              <a:off x="901" y="2287"/>
              <a:ext cx="0" cy="329"/>
            </a:xfrm>
            <a:prstGeom prst="straightConnector1">
              <a:avLst/>
            </a:prstGeom>
            <a:noFill/>
            <a:ln w="25400">
              <a:solidFill>
                <a:schemeClr val="tx1"/>
              </a:solidFill>
              <a:round/>
              <a:headEnd/>
              <a:tailEnd type="triangle" w="med" len="med"/>
            </a:ln>
            <a:effectLst/>
          </p:spPr>
        </p:cxnSp>
        <p:cxnSp>
          <p:nvCxnSpPr>
            <p:cNvPr id="27" name="AutoShape 24">
              <a:extLst>
                <a:ext uri="{FF2B5EF4-FFF2-40B4-BE49-F238E27FC236}">
                  <a16:creationId xmlns:a16="http://schemas.microsoft.com/office/drawing/2014/main" id="{39E92122-5B4A-412A-93B9-D41822D61AC2}"/>
                </a:ext>
              </a:extLst>
            </p:cNvPr>
            <p:cNvCxnSpPr>
              <a:cxnSpLocks noChangeShapeType="1"/>
              <a:stCxn id="20" idx="4"/>
              <a:endCxn id="6" idx="0"/>
            </p:cNvCxnSpPr>
            <p:nvPr/>
          </p:nvCxnSpPr>
          <p:spPr bwMode="auto">
            <a:xfrm flipH="1">
              <a:off x="1856" y="2287"/>
              <a:ext cx="0" cy="329"/>
            </a:xfrm>
            <a:prstGeom prst="straightConnector1">
              <a:avLst/>
            </a:prstGeom>
            <a:noFill/>
            <a:ln w="25400">
              <a:solidFill>
                <a:schemeClr val="tx1"/>
              </a:solidFill>
              <a:round/>
              <a:headEnd/>
              <a:tailEnd type="triangle" w="med" len="med"/>
            </a:ln>
            <a:effectLst/>
          </p:spPr>
        </p:cxnSp>
        <p:cxnSp>
          <p:nvCxnSpPr>
            <p:cNvPr id="28" name="AutoShape 25">
              <a:extLst>
                <a:ext uri="{FF2B5EF4-FFF2-40B4-BE49-F238E27FC236}">
                  <a16:creationId xmlns:a16="http://schemas.microsoft.com/office/drawing/2014/main" id="{C306BDDD-DCBC-4A0A-8AA0-81A3AFFD1C52}"/>
                </a:ext>
              </a:extLst>
            </p:cNvPr>
            <p:cNvCxnSpPr>
              <a:cxnSpLocks noChangeShapeType="1"/>
              <a:stCxn id="21" idx="4"/>
              <a:endCxn id="7" idx="0"/>
            </p:cNvCxnSpPr>
            <p:nvPr/>
          </p:nvCxnSpPr>
          <p:spPr bwMode="auto">
            <a:xfrm flipH="1">
              <a:off x="3914" y="2287"/>
              <a:ext cx="0" cy="329"/>
            </a:xfrm>
            <a:prstGeom prst="straightConnector1">
              <a:avLst/>
            </a:prstGeom>
            <a:noFill/>
            <a:ln w="25400">
              <a:solidFill>
                <a:schemeClr val="tx1"/>
              </a:solidFill>
              <a:round/>
              <a:headEnd/>
              <a:tailEnd type="triangle" w="med" len="med"/>
            </a:ln>
            <a:effectLst/>
          </p:spPr>
        </p:cxnSp>
        <p:cxnSp>
          <p:nvCxnSpPr>
            <p:cNvPr id="29" name="AutoShape 26">
              <a:extLst>
                <a:ext uri="{FF2B5EF4-FFF2-40B4-BE49-F238E27FC236}">
                  <a16:creationId xmlns:a16="http://schemas.microsoft.com/office/drawing/2014/main" id="{04895E92-3FCA-4412-930E-4B1345214091}"/>
                </a:ext>
              </a:extLst>
            </p:cNvPr>
            <p:cNvCxnSpPr>
              <a:cxnSpLocks noChangeShapeType="1"/>
              <a:stCxn id="22" idx="4"/>
              <a:endCxn id="8" idx="0"/>
            </p:cNvCxnSpPr>
            <p:nvPr/>
          </p:nvCxnSpPr>
          <p:spPr bwMode="auto">
            <a:xfrm>
              <a:off x="4849" y="2287"/>
              <a:ext cx="0" cy="329"/>
            </a:xfrm>
            <a:prstGeom prst="straightConnector1">
              <a:avLst/>
            </a:prstGeom>
            <a:noFill/>
            <a:ln w="25400">
              <a:solidFill>
                <a:schemeClr val="tx1"/>
              </a:solidFill>
              <a:round/>
              <a:headEnd/>
              <a:tailEnd type="triangle" w="med" len="med"/>
            </a:ln>
            <a:effectLst/>
          </p:spPr>
        </p:cxnSp>
        <p:sp>
          <p:nvSpPr>
            <p:cNvPr id="30" name="Oval 39">
              <a:extLst>
                <a:ext uri="{FF2B5EF4-FFF2-40B4-BE49-F238E27FC236}">
                  <a16:creationId xmlns:a16="http://schemas.microsoft.com/office/drawing/2014/main" id="{7A26D0BA-E4FA-4693-AB34-A2C35C87CFA2}"/>
                </a:ext>
              </a:extLst>
            </p:cNvPr>
            <p:cNvSpPr>
              <a:spLocks noChangeAspect="1" noChangeArrowheads="1"/>
            </p:cNvSpPr>
            <p:nvPr/>
          </p:nvSpPr>
          <p:spPr bwMode="auto">
            <a:xfrm>
              <a:off x="2552" y="2020"/>
              <a:ext cx="664" cy="276"/>
            </a:xfrm>
            <a:prstGeom prst="ellipse">
              <a:avLst/>
            </a:prstGeom>
            <a:solidFill>
              <a:srgbClr val="FFFF66">
                <a:alpha val="70000"/>
              </a:srgbClr>
            </a:solidFill>
            <a:ln w="28575">
              <a:solidFill>
                <a:schemeClr val="tx1"/>
              </a:solidFill>
              <a:round/>
              <a:headEnd type="none" w="sm" len="sm"/>
              <a:tailEnd/>
            </a:ln>
            <a:effectLst/>
          </p:spPr>
          <p:txBody>
            <a:bodyPr wrap="none" anchor="ctr"/>
            <a:lstStyle/>
            <a:p>
              <a:pPr algn="ctr"/>
              <a:r>
                <a:rPr lang="en-US" sz="1800" b="1" i="1"/>
                <a:t>H</a:t>
              </a:r>
              <a:r>
                <a:rPr lang="en-US" sz="1800" b="1" i="1" baseline="-25000"/>
                <a:t>i</a:t>
              </a:r>
            </a:p>
          </p:txBody>
        </p:sp>
        <p:cxnSp>
          <p:nvCxnSpPr>
            <p:cNvPr id="31" name="AutoShape 41">
              <a:extLst>
                <a:ext uri="{FF2B5EF4-FFF2-40B4-BE49-F238E27FC236}">
                  <a16:creationId xmlns:a16="http://schemas.microsoft.com/office/drawing/2014/main" id="{376078C3-0E72-4B04-B022-4F75189157B1}"/>
                </a:ext>
              </a:extLst>
            </p:cNvPr>
            <p:cNvCxnSpPr>
              <a:cxnSpLocks noChangeShapeType="1"/>
              <a:stCxn id="30" idx="4"/>
              <a:endCxn id="9" idx="0"/>
            </p:cNvCxnSpPr>
            <p:nvPr/>
          </p:nvCxnSpPr>
          <p:spPr bwMode="auto">
            <a:xfrm flipH="1">
              <a:off x="2884" y="2296"/>
              <a:ext cx="0" cy="329"/>
            </a:xfrm>
            <a:prstGeom prst="straightConnector1">
              <a:avLst/>
            </a:prstGeom>
            <a:noFill/>
            <a:ln w="25400">
              <a:solidFill>
                <a:schemeClr val="tx1"/>
              </a:solidFill>
              <a:round/>
              <a:headEnd/>
              <a:tailEnd type="triangle" w="med" len="med"/>
            </a:ln>
            <a:effectLst/>
          </p:spPr>
        </p:cxnSp>
        <p:sp>
          <p:nvSpPr>
            <p:cNvPr id="32" name="Oval 47">
              <a:extLst>
                <a:ext uri="{FF2B5EF4-FFF2-40B4-BE49-F238E27FC236}">
                  <a16:creationId xmlns:a16="http://schemas.microsoft.com/office/drawing/2014/main" id="{1080BBD8-F224-4F0C-8A80-EC1A8E20D7D0}"/>
                </a:ext>
              </a:extLst>
            </p:cNvPr>
            <p:cNvSpPr>
              <a:spLocks noChangeArrowheads="1"/>
            </p:cNvSpPr>
            <p:nvPr/>
          </p:nvSpPr>
          <p:spPr bwMode="auto">
            <a:xfrm>
              <a:off x="2343" y="2128"/>
              <a:ext cx="48" cy="47"/>
            </a:xfrm>
            <a:prstGeom prst="ellipse">
              <a:avLst/>
            </a:prstGeom>
            <a:solidFill>
              <a:srgbClr val="FFFF66">
                <a:alpha val="70000"/>
              </a:srgbClr>
            </a:solidFill>
            <a:ln w="28575">
              <a:solidFill>
                <a:schemeClr val="tx1"/>
              </a:solidFill>
              <a:round/>
              <a:headEnd/>
              <a:tailEnd/>
            </a:ln>
            <a:effectLst/>
          </p:spPr>
          <p:txBody>
            <a:bodyPr wrap="none" anchor="ctr">
              <a:spAutoFit/>
            </a:bodyPr>
            <a:lstStyle/>
            <a:p>
              <a:endParaRPr lang="en-US"/>
            </a:p>
          </p:txBody>
        </p:sp>
        <p:sp>
          <p:nvSpPr>
            <p:cNvPr id="33" name="Oval 48">
              <a:extLst>
                <a:ext uri="{FF2B5EF4-FFF2-40B4-BE49-F238E27FC236}">
                  <a16:creationId xmlns:a16="http://schemas.microsoft.com/office/drawing/2014/main" id="{1FBC4A97-B4BD-4BD1-8AAB-49F18A745C21}"/>
                </a:ext>
              </a:extLst>
            </p:cNvPr>
            <p:cNvSpPr>
              <a:spLocks noChangeArrowheads="1"/>
            </p:cNvSpPr>
            <p:nvPr/>
          </p:nvSpPr>
          <p:spPr bwMode="auto">
            <a:xfrm>
              <a:off x="2239" y="2128"/>
              <a:ext cx="48" cy="47"/>
            </a:xfrm>
            <a:prstGeom prst="ellipse">
              <a:avLst/>
            </a:prstGeom>
            <a:solidFill>
              <a:srgbClr val="FFFF66">
                <a:alpha val="70000"/>
              </a:srgbClr>
            </a:solidFill>
            <a:ln w="28575">
              <a:solidFill>
                <a:schemeClr val="tx1"/>
              </a:solidFill>
              <a:round/>
              <a:headEnd/>
              <a:tailEnd/>
            </a:ln>
            <a:effectLst/>
          </p:spPr>
          <p:txBody>
            <a:bodyPr wrap="none" anchor="ctr">
              <a:spAutoFit/>
            </a:bodyPr>
            <a:lstStyle/>
            <a:p>
              <a:endParaRPr lang="en-US"/>
            </a:p>
          </p:txBody>
        </p:sp>
        <p:sp>
          <p:nvSpPr>
            <p:cNvPr id="34" name="Oval 49">
              <a:extLst>
                <a:ext uri="{FF2B5EF4-FFF2-40B4-BE49-F238E27FC236}">
                  <a16:creationId xmlns:a16="http://schemas.microsoft.com/office/drawing/2014/main" id="{74CFB59B-B602-4960-A0F5-904BE6F6953D}"/>
                </a:ext>
              </a:extLst>
            </p:cNvPr>
            <p:cNvSpPr>
              <a:spLocks noChangeArrowheads="1"/>
            </p:cNvSpPr>
            <p:nvPr/>
          </p:nvSpPr>
          <p:spPr bwMode="auto">
            <a:xfrm>
              <a:off x="3471" y="2139"/>
              <a:ext cx="48" cy="47"/>
            </a:xfrm>
            <a:prstGeom prst="ellipse">
              <a:avLst/>
            </a:prstGeom>
            <a:solidFill>
              <a:srgbClr val="FFFF66">
                <a:alpha val="70000"/>
              </a:srgbClr>
            </a:solidFill>
            <a:ln w="28575">
              <a:solidFill>
                <a:schemeClr val="tx1"/>
              </a:solidFill>
              <a:round/>
              <a:headEnd/>
              <a:tailEnd/>
            </a:ln>
            <a:effectLst/>
          </p:spPr>
          <p:txBody>
            <a:bodyPr wrap="none" anchor="ctr">
              <a:spAutoFit/>
            </a:bodyPr>
            <a:lstStyle/>
            <a:p>
              <a:endParaRPr lang="en-US"/>
            </a:p>
          </p:txBody>
        </p:sp>
        <p:sp>
          <p:nvSpPr>
            <p:cNvPr id="35" name="Oval 50">
              <a:extLst>
                <a:ext uri="{FF2B5EF4-FFF2-40B4-BE49-F238E27FC236}">
                  <a16:creationId xmlns:a16="http://schemas.microsoft.com/office/drawing/2014/main" id="{005771DA-3A43-4919-83B1-7C5B34D3DC8B}"/>
                </a:ext>
              </a:extLst>
            </p:cNvPr>
            <p:cNvSpPr>
              <a:spLocks noChangeArrowheads="1"/>
            </p:cNvSpPr>
            <p:nvPr/>
          </p:nvSpPr>
          <p:spPr bwMode="auto">
            <a:xfrm>
              <a:off x="3367" y="2139"/>
              <a:ext cx="48" cy="47"/>
            </a:xfrm>
            <a:prstGeom prst="ellipse">
              <a:avLst/>
            </a:prstGeom>
            <a:solidFill>
              <a:srgbClr val="FFFF66">
                <a:alpha val="70000"/>
              </a:srgbClr>
            </a:solidFill>
            <a:ln w="28575">
              <a:solidFill>
                <a:schemeClr val="tx1"/>
              </a:solidFill>
              <a:round/>
              <a:headEnd/>
              <a:tailEnd/>
            </a:ln>
            <a:effectLst/>
          </p:spPr>
          <p:txBody>
            <a:bodyPr wrap="none" anchor="ctr">
              <a:spAutoFit/>
            </a:bodyPr>
            <a:lstStyle/>
            <a:p>
              <a:endParaRPr lang="en-US"/>
            </a:p>
          </p:txBody>
        </p:sp>
        <p:sp>
          <p:nvSpPr>
            <p:cNvPr id="36" name="Oval 51">
              <a:extLst>
                <a:ext uri="{FF2B5EF4-FFF2-40B4-BE49-F238E27FC236}">
                  <a16:creationId xmlns:a16="http://schemas.microsoft.com/office/drawing/2014/main" id="{0220731B-919B-46DC-87E7-4748FF237830}"/>
                </a:ext>
              </a:extLst>
            </p:cNvPr>
            <p:cNvSpPr>
              <a:spLocks noChangeArrowheads="1"/>
            </p:cNvSpPr>
            <p:nvPr/>
          </p:nvSpPr>
          <p:spPr bwMode="auto">
            <a:xfrm>
              <a:off x="3263" y="2139"/>
              <a:ext cx="48" cy="47"/>
            </a:xfrm>
            <a:prstGeom prst="ellipse">
              <a:avLst/>
            </a:prstGeom>
            <a:solidFill>
              <a:srgbClr val="FFFF66">
                <a:alpha val="70000"/>
              </a:srgbClr>
            </a:solidFill>
            <a:ln w="28575">
              <a:solidFill>
                <a:schemeClr val="tx1"/>
              </a:solidFill>
              <a:round/>
              <a:headEnd/>
              <a:tailEnd/>
            </a:ln>
            <a:effectLst/>
          </p:spPr>
          <p:txBody>
            <a:bodyPr wrap="none" anchor="ctr">
              <a:spAutoFit/>
            </a:bodyPr>
            <a:lstStyle/>
            <a:p>
              <a:endParaRPr lang="en-US"/>
            </a:p>
          </p:txBody>
        </p:sp>
      </p:grpSp>
      <p:cxnSp>
        <p:nvCxnSpPr>
          <p:cNvPr id="37" name="AutoShape 59">
            <a:extLst>
              <a:ext uri="{FF2B5EF4-FFF2-40B4-BE49-F238E27FC236}">
                <a16:creationId xmlns:a16="http://schemas.microsoft.com/office/drawing/2014/main" id="{91FD31A7-F3B9-406B-AE4D-F958F584AC0F}"/>
              </a:ext>
            </a:extLst>
          </p:cNvPr>
          <p:cNvCxnSpPr>
            <a:cxnSpLocks noChangeShapeType="1"/>
          </p:cNvCxnSpPr>
          <p:nvPr/>
        </p:nvCxnSpPr>
        <p:spPr bwMode="auto">
          <a:xfrm>
            <a:off x="2433637" y="4657725"/>
            <a:ext cx="434975" cy="0"/>
          </a:xfrm>
          <a:prstGeom prst="straightConnector1">
            <a:avLst/>
          </a:prstGeom>
          <a:noFill/>
          <a:ln w="25400">
            <a:solidFill>
              <a:schemeClr val="tx1"/>
            </a:solidFill>
            <a:round/>
            <a:headEnd/>
            <a:tailEnd type="triangle" w="med" len="med"/>
          </a:ln>
          <a:effectLst/>
        </p:spPr>
      </p:cxnSp>
      <p:cxnSp>
        <p:nvCxnSpPr>
          <p:cNvPr id="38" name="AutoShape 60">
            <a:extLst>
              <a:ext uri="{FF2B5EF4-FFF2-40B4-BE49-F238E27FC236}">
                <a16:creationId xmlns:a16="http://schemas.microsoft.com/office/drawing/2014/main" id="{943EB245-8FBE-41F5-B470-293F3A75D9B8}"/>
              </a:ext>
            </a:extLst>
          </p:cNvPr>
          <p:cNvCxnSpPr>
            <a:cxnSpLocks noChangeShapeType="1"/>
          </p:cNvCxnSpPr>
          <p:nvPr/>
        </p:nvCxnSpPr>
        <p:spPr bwMode="auto">
          <a:xfrm>
            <a:off x="7216775" y="4657725"/>
            <a:ext cx="401637" cy="0"/>
          </a:xfrm>
          <a:prstGeom prst="straightConnector1">
            <a:avLst/>
          </a:prstGeom>
          <a:noFill/>
          <a:ln w="25400">
            <a:solidFill>
              <a:schemeClr val="tx1"/>
            </a:solidFill>
            <a:round/>
            <a:headEnd/>
            <a:tailEnd type="triangle" w="med" len="med"/>
          </a:ln>
          <a:effectLst/>
        </p:spPr>
      </p:cxnSp>
    </p:spTree>
    <p:extLst>
      <p:ext uri="{BB962C8B-B14F-4D97-AF65-F5344CB8AC3E}">
        <p14:creationId xmlns:p14="http://schemas.microsoft.com/office/powerpoint/2010/main" val="351361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 presetClass="exit" presetSubtype="0" fill="hold" nodeType="withEffect">
                                  <p:stCondLst>
                                    <p:cond delay="0"/>
                                  </p:stCondLst>
                                  <p:childTnLst>
                                    <p:set>
                                      <p:cBhvr>
                                        <p:cTn id="9" dur="1" fill="hold">
                                          <p:stCondLst>
                                            <p:cond delay="0"/>
                                          </p:stCondLst>
                                        </p:cTn>
                                        <p:tgtEl>
                                          <p:spTgt spid="37"/>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3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02D8695-23FD-4C6B-9F46-3EC8EDBFAB19}" type="slidenum">
              <a:rPr lang="en-US" smtClean="0"/>
              <a:pPr/>
              <a:t>26</a:t>
            </a:fld>
            <a:endParaRPr lang="en-US"/>
          </a:p>
        </p:txBody>
      </p:sp>
      <p:pic>
        <p:nvPicPr>
          <p:cNvPr id="3" name="Picture 2"/>
          <p:cNvPicPr>
            <a:picLocks noChangeAspect="1"/>
          </p:cNvPicPr>
          <p:nvPr/>
        </p:nvPicPr>
        <p:blipFill>
          <a:blip r:embed="rId2"/>
          <a:stretch>
            <a:fillRect/>
          </a:stretch>
        </p:blipFill>
        <p:spPr>
          <a:xfrm>
            <a:off x="1219200" y="1275960"/>
            <a:ext cx="7467599" cy="5048639"/>
          </a:xfrm>
          <a:prstGeom prst="rect">
            <a:avLst/>
          </a:prstGeom>
        </p:spPr>
      </p:pic>
    </p:spTree>
    <p:extLst>
      <p:ext uri="{BB962C8B-B14F-4D97-AF65-F5344CB8AC3E}">
        <p14:creationId xmlns:p14="http://schemas.microsoft.com/office/powerpoint/2010/main" val="3193051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02D8695-23FD-4C6B-9F46-3EC8EDBFAB19}" type="slidenum">
              <a:rPr lang="en-US" smtClean="0"/>
              <a:pPr/>
              <a:t>27</a:t>
            </a:fld>
            <a:endParaRPr lang="en-US"/>
          </a:p>
        </p:txBody>
      </p:sp>
      <p:pic>
        <p:nvPicPr>
          <p:cNvPr id="3" name="Picture 2"/>
          <p:cNvPicPr>
            <a:picLocks noChangeAspect="1"/>
          </p:cNvPicPr>
          <p:nvPr/>
        </p:nvPicPr>
        <p:blipFill>
          <a:blip r:embed="rId2"/>
          <a:stretch>
            <a:fillRect/>
          </a:stretch>
        </p:blipFill>
        <p:spPr>
          <a:xfrm>
            <a:off x="1295401" y="1676401"/>
            <a:ext cx="7391400" cy="3886199"/>
          </a:xfrm>
          <a:prstGeom prst="rect">
            <a:avLst/>
          </a:prstGeom>
        </p:spPr>
      </p:pic>
    </p:spTree>
    <p:extLst>
      <p:ext uri="{BB962C8B-B14F-4D97-AF65-F5344CB8AC3E}">
        <p14:creationId xmlns:p14="http://schemas.microsoft.com/office/powerpoint/2010/main" val="808297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59" y="1351600"/>
            <a:ext cx="8037041" cy="2800767"/>
          </a:xfrm>
          <a:prstGeom prst="rect">
            <a:avLst/>
          </a:prstGeom>
          <a:noFill/>
        </p:spPr>
        <p:txBody>
          <a:bodyPr wrap="square" rtlCol="0">
            <a:spAutoFit/>
          </a:bodyPr>
          <a:lstStyle/>
          <a:p>
            <a:r>
              <a:rPr lang="id-ID" sz="1600" b="1" dirty="0" smtClean="0">
                <a:solidFill>
                  <a:srgbClr val="C00000"/>
                </a:solidFill>
              </a:rPr>
              <a:t>TOY PROBLEM FOR HMM : </a:t>
            </a:r>
            <a:r>
              <a:rPr lang="id-ID" sz="1600" dirty="0" smtClean="0">
                <a:solidFill>
                  <a:srgbClr val="002060"/>
                </a:solidFill>
              </a:rPr>
              <a:t>Gambar atau diagram HMM (Hidden Markov Model) di bawah ini memperlihatkan pengetahuan Sdr terhadap kebiasaan kebiasaan yang dilakukan oleh salah seorang rekan Sdr. Misalnya, sebagaimana diperlihatkan pada gambar, bila pada hari itu cuacanya hujan (rainy) probabilitas rekan Sdr tsb akan berjalan-jalan (Walk)  adalah 0.1, berbelanja (Shopping) 0.4, dan membersihkan rumah (Cleaning) 0.5. </a:t>
            </a:r>
          </a:p>
          <a:p>
            <a:endParaRPr lang="id-ID" sz="1600" dirty="0" smtClean="0">
              <a:solidFill>
                <a:srgbClr val="002060"/>
              </a:solidFill>
            </a:endParaRPr>
          </a:p>
          <a:p>
            <a:r>
              <a:rPr lang="id-ID" sz="1600" dirty="0" smtClean="0">
                <a:solidFill>
                  <a:srgbClr val="002060"/>
                </a:solidFill>
              </a:rPr>
              <a:t>Bila sekarang rekan Sdr tsb mengatakan bahwa untuk tiga (3) hari terakhir dia melakukan aktifitas jalan-jalan (W), berbelanja (S), dan bersih-bersih rumah (C), tentukan </a:t>
            </a:r>
            <a:r>
              <a:rPr lang="id-ID" sz="1600" b="1" i="1" dirty="0" smtClean="0">
                <a:solidFill>
                  <a:srgbClr val="002060"/>
                </a:solidFill>
              </a:rPr>
              <a:t>the most likely sequence (states)</a:t>
            </a:r>
            <a:r>
              <a:rPr lang="id-ID" sz="1600" dirty="0" smtClean="0">
                <a:solidFill>
                  <a:srgbClr val="002060"/>
                </a:solidFill>
              </a:rPr>
              <a:t> yang menghasilkan observasi tsb (W, S, and C). Gunakan </a:t>
            </a:r>
            <a:r>
              <a:rPr lang="id-ID" sz="1600" b="1" i="1" dirty="0" smtClean="0">
                <a:solidFill>
                  <a:srgbClr val="002060"/>
                </a:solidFill>
              </a:rPr>
              <a:t>Viterbi algorithm</a:t>
            </a:r>
            <a:r>
              <a:rPr lang="id-ID" sz="1600" dirty="0" smtClean="0">
                <a:solidFill>
                  <a:srgbClr val="002060"/>
                </a:solidFill>
              </a:rPr>
              <a:t> untuk menjawab pertanyaan dalam kasus ini.</a:t>
            </a:r>
          </a:p>
          <a:p>
            <a:endParaRPr lang="id-ID" sz="1600" dirty="0">
              <a:solidFill>
                <a:srgbClr val="002060"/>
              </a:solidFill>
            </a:endParaRPr>
          </a:p>
        </p:txBody>
      </p:sp>
      <p:grpSp>
        <p:nvGrpSpPr>
          <p:cNvPr id="3" name="Group 2"/>
          <p:cNvGrpSpPr/>
          <p:nvPr/>
        </p:nvGrpSpPr>
        <p:grpSpPr>
          <a:xfrm>
            <a:off x="2313511" y="3908064"/>
            <a:ext cx="4745577" cy="2612033"/>
            <a:chOff x="971600" y="1052736"/>
            <a:chExt cx="4745577" cy="2612033"/>
          </a:xfrm>
        </p:grpSpPr>
        <p:sp>
          <p:nvSpPr>
            <p:cNvPr id="4" name="TextBox 1"/>
            <p:cNvSpPr txBox="1"/>
            <p:nvPr/>
          </p:nvSpPr>
          <p:spPr>
            <a:xfrm>
              <a:off x="1907704" y="1916832"/>
              <a:ext cx="635110" cy="307777"/>
            </a:xfrm>
            <a:prstGeom prst="rect">
              <a:avLst/>
            </a:prstGeom>
            <a:noFill/>
            <a:ln>
              <a:solidFill>
                <a:schemeClr val="tx1"/>
              </a:solidFill>
              <a:prstDash val="solid"/>
            </a:ln>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dirty="0" smtClean="0"/>
                <a:t>RAINY</a:t>
              </a:r>
              <a:endParaRPr lang="id-ID" sz="1400" dirty="0"/>
            </a:p>
          </p:txBody>
        </p:sp>
        <p:sp>
          <p:nvSpPr>
            <p:cNvPr id="5" name="TextBox 3"/>
            <p:cNvSpPr txBox="1"/>
            <p:nvPr/>
          </p:nvSpPr>
          <p:spPr>
            <a:xfrm>
              <a:off x="1907704" y="1052736"/>
              <a:ext cx="756938" cy="738664"/>
            </a:xfrm>
            <a:prstGeom prst="rect">
              <a:avLst/>
            </a:prstGeom>
            <a:solidFill>
              <a:srgbClr val="FFFF00"/>
            </a:solid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W  : 0.1</a:t>
              </a:r>
            </a:p>
            <a:p>
              <a:r>
                <a:rPr lang="id-ID" sz="1400" b="1" dirty="0" smtClean="0"/>
                <a:t>S    : 0.4</a:t>
              </a:r>
            </a:p>
            <a:p>
              <a:r>
                <a:rPr lang="id-ID" sz="1400" b="1" dirty="0" smtClean="0"/>
                <a:t>C   :  0.5</a:t>
              </a:r>
              <a:endParaRPr lang="id-ID" sz="1400" b="1" dirty="0"/>
            </a:p>
          </p:txBody>
        </p:sp>
        <p:sp>
          <p:nvSpPr>
            <p:cNvPr id="6" name="TextBox 4"/>
            <p:cNvSpPr txBox="1"/>
            <p:nvPr/>
          </p:nvSpPr>
          <p:spPr>
            <a:xfrm>
              <a:off x="1979712" y="3356992"/>
              <a:ext cx="627736" cy="307777"/>
            </a:xfrm>
            <a:prstGeom prst="rect">
              <a:avLst/>
            </a:prstGeom>
            <a:noFill/>
            <a:ln>
              <a:solidFill>
                <a:schemeClr val="accent1"/>
              </a:solidFill>
            </a:ln>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dirty="0" smtClean="0"/>
                <a:t>START</a:t>
              </a:r>
              <a:endParaRPr lang="id-ID" sz="1400" dirty="0"/>
            </a:p>
          </p:txBody>
        </p:sp>
        <p:sp>
          <p:nvSpPr>
            <p:cNvPr id="7" name="TextBox 5"/>
            <p:cNvSpPr txBox="1"/>
            <p:nvPr/>
          </p:nvSpPr>
          <p:spPr>
            <a:xfrm>
              <a:off x="4067944" y="1916832"/>
              <a:ext cx="700833" cy="307777"/>
            </a:xfrm>
            <a:prstGeom prst="rect">
              <a:avLst/>
            </a:prstGeom>
            <a:noFill/>
            <a:ln>
              <a:solidFill>
                <a:schemeClr val="accent1"/>
              </a:solidFill>
            </a:ln>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dirty="0" smtClean="0"/>
                <a:t>SUNNY</a:t>
              </a:r>
              <a:endParaRPr lang="id-ID" sz="1400" dirty="0"/>
            </a:p>
          </p:txBody>
        </p:sp>
        <p:sp>
          <p:nvSpPr>
            <p:cNvPr id="8" name="TextBox 6"/>
            <p:cNvSpPr txBox="1"/>
            <p:nvPr/>
          </p:nvSpPr>
          <p:spPr>
            <a:xfrm>
              <a:off x="4067944" y="1052736"/>
              <a:ext cx="756938" cy="738664"/>
            </a:xfrm>
            <a:prstGeom prst="rect">
              <a:avLst/>
            </a:prstGeom>
            <a:solidFill>
              <a:srgbClr val="FFFF00"/>
            </a:solid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W  : 0.6</a:t>
              </a:r>
            </a:p>
            <a:p>
              <a:r>
                <a:rPr lang="id-ID" sz="1400" b="1" dirty="0" smtClean="0"/>
                <a:t>S    : 0.3</a:t>
              </a:r>
            </a:p>
            <a:p>
              <a:r>
                <a:rPr lang="id-ID" sz="1400" b="1" dirty="0" smtClean="0"/>
                <a:t>C   :  0.1</a:t>
              </a:r>
              <a:endParaRPr lang="id-ID" sz="1400" b="1" dirty="0"/>
            </a:p>
          </p:txBody>
        </p:sp>
        <p:sp>
          <p:nvSpPr>
            <p:cNvPr id="9" name="Freeform 8"/>
            <p:cNvSpPr/>
            <p:nvPr/>
          </p:nvSpPr>
          <p:spPr>
            <a:xfrm>
              <a:off x="4781006" y="1724297"/>
              <a:ext cx="936171" cy="720635"/>
            </a:xfrm>
            <a:custGeom>
              <a:avLst/>
              <a:gdLst>
                <a:gd name="connsiteX0" fmla="*/ 0 w 936171"/>
                <a:gd name="connsiteY0" fmla="*/ 470263 h 720635"/>
                <a:gd name="connsiteX1" fmla="*/ 718457 w 936171"/>
                <a:gd name="connsiteY1" fmla="*/ 679269 h 720635"/>
                <a:gd name="connsiteX2" fmla="*/ 927463 w 936171"/>
                <a:gd name="connsiteY2" fmla="*/ 222069 h 720635"/>
                <a:gd name="connsiteX3" fmla="*/ 770708 w 936171"/>
                <a:gd name="connsiteY3" fmla="*/ 13063 h 720635"/>
                <a:gd name="connsiteX4" fmla="*/ 0 w 936171"/>
                <a:gd name="connsiteY4" fmla="*/ 300446 h 72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171" h="720635">
                  <a:moveTo>
                    <a:pt x="0" y="470263"/>
                  </a:moveTo>
                  <a:cubicBezTo>
                    <a:pt x="281940" y="595449"/>
                    <a:pt x="563880" y="720635"/>
                    <a:pt x="718457" y="679269"/>
                  </a:cubicBezTo>
                  <a:cubicBezTo>
                    <a:pt x="873034" y="637903"/>
                    <a:pt x="918755" y="333103"/>
                    <a:pt x="927463" y="222069"/>
                  </a:cubicBezTo>
                  <a:cubicBezTo>
                    <a:pt x="936171" y="111035"/>
                    <a:pt x="925285" y="0"/>
                    <a:pt x="770708" y="13063"/>
                  </a:cubicBezTo>
                  <a:cubicBezTo>
                    <a:pt x="616131" y="26126"/>
                    <a:pt x="308065" y="163286"/>
                    <a:pt x="0" y="300446"/>
                  </a:cubicBez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id-ID"/>
            </a:p>
          </p:txBody>
        </p:sp>
        <p:sp>
          <p:nvSpPr>
            <p:cNvPr id="10" name="Freeform 9"/>
            <p:cNvSpPr/>
            <p:nvPr/>
          </p:nvSpPr>
          <p:spPr>
            <a:xfrm flipH="1">
              <a:off x="971600" y="1700808"/>
              <a:ext cx="936171" cy="720635"/>
            </a:xfrm>
            <a:custGeom>
              <a:avLst/>
              <a:gdLst>
                <a:gd name="connsiteX0" fmla="*/ 0 w 936171"/>
                <a:gd name="connsiteY0" fmla="*/ 470263 h 720635"/>
                <a:gd name="connsiteX1" fmla="*/ 718457 w 936171"/>
                <a:gd name="connsiteY1" fmla="*/ 679269 h 720635"/>
                <a:gd name="connsiteX2" fmla="*/ 927463 w 936171"/>
                <a:gd name="connsiteY2" fmla="*/ 222069 h 720635"/>
                <a:gd name="connsiteX3" fmla="*/ 770708 w 936171"/>
                <a:gd name="connsiteY3" fmla="*/ 13063 h 720635"/>
                <a:gd name="connsiteX4" fmla="*/ 0 w 936171"/>
                <a:gd name="connsiteY4" fmla="*/ 300446 h 72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171" h="720635">
                  <a:moveTo>
                    <a:pt x="0" y="470263"/>
                  </a:moveTo>
                  <a:cubicBezTo>
                    <a:pt x="281940" y="595449"/>
                    <a:pt x="563880" y="720635"/>
                    <a:pt x="718457" y="679269"/>
                  </a:cubicBezTo>
                  <a:cubicBezTo>
                    <a:pt x="873034" y="637903"/>
                    <a:pt x="918755" y="333103"/>
                    <a:pt x="927463" y="222069"/>
                  </a:cubicBezTo>
                  <a:cubicBezTo>
                    <a:pt x="936171" y="111035"/>
                    <a:pt x="925285" y="0"/>
                    <a:pt x="770708" y="13063"/>
                  </a:cubicBezTo>
                  <a:cubicBezTo>
                    <a:pt x="616131" y="26126"/>
                    <a:pt x="308065" y="163286"/>
                    <a:pt x="0" y="300446"/>
                  </a:cubicBez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id-ID"/>
            </a:p>
          </p:txBody>
        </p:sp>
        <p:sp>
          <p:nvSpPr>
            <p:cNvPr id="11" name="Freeform 10"/>
            <p:cNvSpPr/>
            <p:nvPr/>
          </p:nvSpPr>
          <p:spPr>
            <a:xfrm>
              <a:off x="2560320" y="1719943"/>
              <a:ext cx="1489166" cy="304800"/>
            </a:xfrm>
            <a:custGeom>
              <a:avLst/>
              <a:gdLst>
                <a:gd name="connsiteX0" fmla="*/ 0 w 1489166"/>
                <a:gd name="connsiteY0" fmla="*/ 304800 h 304800"/>
                <a:gd name="connsiteX1" fmla="*/ 731520 w 1489166"/>
                <a:gd name="connsiteY1" fmla="*/ 4354 h 304800"/>
                <a:gd name="connsiteX2" fmla="*/ 1489166 w 1489166"/>
                <a:gd name="connsiteY2" fmla="*/ 278674 h 304800"/>
              </a:gdLst>
              <a:ahLst/>
              <a:cxnLst>
                <a:cxn ang="0">
                  <a:pos x="connsiteX0" y="connsiteY0"/>
                </a:cxn>
                <a:cxn ang="0">
                  <a:pos x="connsiteX1" y="connsiteY1"/>
                </a:cxn>
                <a:cxn ang="0">
                  <a:pos x="connsiteX2" y="connsiteY2"/>
                </a:cxn>
              </a:cxnLst>
              <a:rect l="l" t="t" r="r" b="b"/>
              <a:pathLst>
                <a:path w="1489166" h="304800">
                  <a:moveTo>
                    <a:pt x="0" y="304800"/>
                  </a:moveTo>
                  <a:cubicBezTo>
                    <a:pt x="241663" y="156754"/>
                    <a:pt x="483326" y="8708"/>
                    <a:pt x="731520" y="4354"/>
                  </a:cubicBezTo>
                  <a:cubicBezTo>
                    <a:pt x="979714" y="0"/>
                    <a:pt x="1234440" y="139337"/>
                    <a:pt x="1489166" y="278674"/>
                  </a:cubicBezTo>
                </a:path>
              </a:pathLst>
            </a:cu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id-ID"/>
            </a:p>
          </p:txBody>
        </p:sp>
        <p:sp>
          <p:nvSpPr>
            <p:cNvPr id="12" name="Freeform 11"/>
            <p:cNvSpPr/>
            <p:nvPr/>
          </p:nvSpPr>
          <p:spPr>
            <a:xfrm flipV="1">
              <a:off x="2555776" y="2204864"/>
              <a:ext cx="1489166" cy="304800"/>
            </a:xfrm>
            <a:custGeom>
              <a:avLst/>
              <a:gdLst>
                <a:gd name="connsiteX0" fmla="*/ 0 w 1489166"/>
                <a:gd name="connsiteY0" fmla="*/ 304800 h 304800"/>
                <a:gd name="connsiteX1" fmla="*/ 731520 w 1489166"/>
                <a:gd name="connsiteY1" fmla="*/ 4354 h 304800"/>
                <a:gd name="connsiteX2" fmla="*/ 1489166 w 1489166"/>
                <a:gd name="connsiteY2" fmla="*/ 278674 h 304800"/>
              </a:gdLst>
              <a:ahLst/>
              <a:cxnLst>
                <a:cxn ang="0">
                  <a:pos x="connsiteX0" y="connsiteY0"/>
                </a:cxn>
                <a:cxn ang="0">
                  <a:pos x="connsiteX1" y="connsiteY1"/>
                </a:cxn>
                <a:cxn ang="0">
                  <a:pos x="connsiteX2" y="connsiteY2"/>
                </a:cxn>
              </a:cxnLst>
              <a:rect l="l" t="t" r="r" b="b"/>
              <a:pathLst>
                <a:path w="1489166" h="304800">
                  <a:moveTo>
                    <a:pt x="0" y="304800"/>
                  </a:moveTo>
                  <a:cubicBezTo>
                    <a:pt x="241663" y="156754"/>
                    <a:pt x="483326" y="8708"/>
                    <a:pt x="731520" y="4354"/>
                  </a:cubicBezTo>
                  <a:cubicBezTo>
                    <a:pt x="979714" y="0"/>
                    <a:pt x="1234440" y="139337"/>
                    <a:pt x="1489166" y="278674"/>
                  </a:cubicBezTo>
                </a:path>
              </a:pathLst>
            </a:custGeom>
            <a:ln w="28575">
              <a:solidFill>
                <a:schemeClr val="accent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id-ID"/>
            </a:p>
          </p:txBody>
        </p:sp>
        <p:sp>
          <p:nvSpPr>
            <p:cNvPr id="13" name="Freeform 12"/>
            <p:cNvSpPr/>
            <p:nvPr/>
          </p:nvSpPr>
          <p:spPr>
            <a:xfrm>
              <a:off x="1456509" y="2233749"/>
              <a:ext cx="698862" cy="1280160"/>
            </a:xfrm>
            <a:custGeom>
              <a:avLst/>
              <a:gdLst>
                <a:gd name="connsiteX0" fmla="*/ 502920 w 698862"/>
                <a:gd name="connsiteY0" fmla="*/ 1280160 h 1280160"/>
                <a:gd name="connsiteX1" fmla="*/ 32657 w 698862"/>
                <a:gd name="connsiteY1" fmla="*/ 757645 h 1280160"/>
                <a:gd name="connsiteX2" fmla="*/ 698862 w 698862"/>
                <a:gd name="connsiteY2" fmla="*/ 0 h 1280160"/>
              </a:gdLst>
              <a:ahLst/>
              <a:cxnLst>
                <a:cxn ang="0">
                  <a:pos x="connsiteX0" y="connsiteY0"/>
                </a:cxn>
                <a:cxn ang="0">
                  <a:pos x="connsiteX1" y="connsiteY1"/>
                </a:cxn>
                <a:cxn ang="0">
                  <a:pos x="connsiteX2" y="connsiteY2"/>
                </a:cxn>
              </a:cxnLst>
              <a:rect l="l" t="t" r="r" b="b"/>
              <a:pathLst>
                <a:path w="698862" h="1280160">
                  <a:moveTo>
                    <a:pt x="502920" y="1280160"/>
                  </a:moveTo>
                  <a:cubicBezTo>
                    <a:pt x="251460" y="1125582"/>
                    <a:pt x="0" y="971005"/>
                    <a:pt x="32657" y="757645"/>
                  </a:cubicBezTo>
                  <a:cubicBezTo>
                    <a:pt x="65314" y="544285"/>
                    <a:pt x="382088" y="272142"/>
                    <a:pt x="698862" y="0"/>
                  </a:cubicBez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id-ID"/>
            </a:p>
          </p:txBody>
        </p:sp>
        <p:sp>
          <p:nvSpPr>
            <p:cNvPr id="14" name="Freeform 13"/>
            <p:cNvSpPr/>
            <p:nvPr/>
          </p:nvSpPr>
          <p:spPr>
            <a:xfrm>
              <a:off x="2612571" y="2220686"/>
              <a:ext cx="2074817" cy="1319348"/>
            </a:xfrm>
            <a:custGeom>
              <a:avLst/>
              <a:gdLst>
                <a:gd name="connsiteX0" fmla="*/ 0 w 2074817"/>
                <a:gd name="connsiteY0" fmla="*/ 1319348 h 1319348"/>
                <a:gd name="connsiteX1" fmla="*/ 1750423 w 2074817"/>
                <a:gd name="connsiteY1" fmla="*/ 1018903 h 1319348"/>
                <a:gd name="connsiteX2" fmla="*/ 1946366 w 2074817"/>
                <a:gd name="connsiteY2" fmla="*/ 0 h 1319348"/>
                <a:gd name="connsiteX3" fmla="*/ 1946366 w 2074817"/>
                <a:gd name="connsiteY3" fmla="*/ 0 h 1319348"/>
              </a:gdLst>
              <a:ahLst/>
              <a:cxnLst>
                <a:cxn ang="0">
                  <a:pos x="connsiteX0" y="connsiteY0"/>
                </a:cxn>
                <a:cxn ang="0">
                  <a:pos x="connsiteX1" y="connsiteY1"/>
                </a:cxn>
                <a:cxn ang="0">
                  <a:pos x="connsiteX2" y="connsiteY2"/>
                </a:cxn>
                <a:cxn ang="0">
                  <a:pos x="connsiteX3" y="connsiteY3"/>
                </a:cxn>
              </a:cxnLst>
              <a:rect l="l" t="t" r="r" b="b"/>
              <a:pathLst>
                <a:path w="2074817" h="1319348">
                  <a:moveTo>
                    <a:pt x="0" y="1319348"/>
                  </a:moveTo>
                  <a:cubicBezTo>
                    <a:pt x="713014" y="1279071"/>
                    <a:pt x="1426029" y="1238794"/>
                    <a:pt x="1750423" y="1018903"/>
                  </a:cubicBezTo>
                  <a:cubicBezTo>
                    <a:pt x="2074817" y="799012"/>
                    <a:pt x="1946366" y="0"/>
                    <a:pt x="1946366" y="0"/>
                  </a:cubicBezTo>
                  <a:lnTo>
                    <a:pt x="1946366" y="0"/>
                  </a:ln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id-ID"/>
            </a:p>
          </p:txBody>
        </p:sp>
        <p:sp>
          <p:nvSpPr>
            <p:cNvPr id="15" name="TextBox 16"/>
            <p:cNvSpPr txBox="1"/>
            <p:nvPr/>
          </p:nvSpPr>
          <p:spPr>
            <a:xfrm>
              <a:off x="3131840" y="1484784"/>
              <a:ext cx="415498" cy="307777"/>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0.3</a:t>
              </a:r>
              <a:endParaRPr lang="id-ID" sz="1400" b="1" dirty="0"/>
            </a:p>
          </p:txBody>
        </p:sp>
        <p:sp>
          <p:nvSpPr>
            <p:cNvPr id="16" name="TextBox 17"/>
            <p:cNvSpPr txBox="1"/>
            <p:nvPr/>
          </p:nvSpPr>
          <p:spPr>
            <a:xfrm>
              <a:off x="1043608" y="1484784"/>
              <a:ext cx="412292" cy="307777"/>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0.7</a:t>
              </a:r>
              <a:endParaRPr lang="id-ID" sz="1400" b="1" dirty="0"/>
            </a:p>
          </p:txBody>
        </p:sp>
        <p:sp>
          <p:nvSpPr>
            <p:cNvPr id="17" name="TextBox 18"/>
            <p:cNvSpPr txBox="1"/>
            <p:nvPr/>
          </p:nvSpPr>
          <p:spPr>
            <a:xfrm>
              <a:off x="5292080" y="1484784"/>
              <a:ext cx="415498" cy="307777"/>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0.6</a:t>
              </a:r>
              <a:endParaRPr lang="id-ID" sz="1400" b="1" dirty="0"/>
            </a:p>
          </p:txBody>
        </p:sp>
        <p:sp>
          <p:nvSpPr>
            <p:cNvPr id="18" name="TextBox 19"/>
            <p:cNvSpPr txBox="1"/>
            <p:nvPr/>
          </p:nvSpPr>
          <p:spPr>
            <a:xfrm>
              <a:off x="3131840" y="2420888"/>
              <a:ext cx="415498" cy="307777"/>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0.4</a:t>
              </a:r>
              <a:endParaRPr lang="id-ID" sz="1400" b="1" dirty="0"/>
            </a:p>
          </p:txBody>
        </p:sp>
        <p:sp>
          <p:nvSpPr>
            <p:cNvPr id="19" name="TextBox 20"/>
            <p:cNvSpPr txBox="1"/>
            <p:nvPr/>
          </p:nvSpPr>
          <p:spPr>
            <a:xfrm>
              <a:off x="1475656" y="2852936"/>
              <a:ext cx="415498" cy="307777"/>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0.6</a:t>
              </a:r>
              <a:endParaRPr lang="id-ID" sz="1400" b="1" dirty="0"/>
            </a:p>
          </p:txBody>
        </p:sp>
        <p:sp>
          <p:nvSpPr>
            <p:cNvPr id="20" name="TextBox 21"/>
            <p:cNvSpPr txBox="1"/>
            <p:nvPr/>
          </p:nvSpPr>
          <p:spPr>
            <a:xfrm>
              <a:off x="3923928" y="3068960"/>
              <a:ext cx="415498" cy="307777"/>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smtClean="0"/>
                <a:t>0.4</a:t>
              </a:r>
              <a:endParaRPr lang="id-ID" sz="1400" b="1" dirty="0"/>
            </a:p>
          </p:txBody>
        </p:sp>
      </p:grpSp>
    </p:spTree>
    <p:extLst>
      <p:ext uri="{BB962C8B-B14F-4D97-AF65-F5344CB8AC3E}">
        <p14:creationId xmlns:p14="http://schemas.microsoft.com/office/powerpoint/2010/main" val="1246023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02D8695-23FD-4C6B-9F46-3EC8EDBFAB19}" type="slidenum">
              <a:rPr lang="en-US" smtClean="0"/>
              <a:pPr/>
              <a:t>29</a:t>
            </a:fld>
            <a:endParaRPr lang="en-US"/>
          </a:p>
        </p:txBody>
      </p:sp>
      <p:pic>
        <p:nvPicPr>
          <p:cNvPr id="3" name="Picture 2"/>
          <p:cNvPicPr>
            <a:picLocks noChangeAspect="1"/>
          </p:cNvPicPr>
          <p:nvPr/>
        </p:nvPicPr>
        <p:blipFill>
          <a:blip r:embed="rId2"/>
          <a:stretch>
            <a:fillRect/>
          </a:stretch>
        </p:blipFill>
        <p:spPr>
          <a:xfrm>
            <a:off x="1371600" y="1600201"/>
            <a:ext cx="7315200" cy="4267200"/>
          </a:xfrm>
          <a:prstGeom prst="rect">
            <a:avLst/>
          </a:prstGeom>
        </p:spPr>
      </p:pic>
    </p:spTree>
    <p:extLst>
      <p:ext uri="{BB962C8B-B14F-4D97-AF65-F5344CB8AC3E}">
        <p14:creationId xmlns:p14="http://schemas.microsoft.com/office/powerpoint/2010/main" val="1893189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dirty="0"/>
              <a:t>Time and Uncertainty</a:t>
            </a:r>
          </a:p>
          <a:p>
            <a:pPr marL="457200" indent="-457200">
              <a:lnSpc>
                <a:spcPct val="150000"/>
              </a:lnSpc>
              <a:buFont typeface="+mj-lt"/>
              <a:buAutoNum type="arabicPeriod"/>
            </a:pPr>
            <a:r>
              <a:rPr lang="en-US" dirty="0"/>
              <a:t>Markov Chain</a:t>
            </a:r>
          </a:p>
          <a:p>
            <a:pPr marL="457200" indent="-457200">
              <a:lnSpc>
                <a:spcPct val="150000"/>
              </a:lnSpc>
              <a:buFont typeface="+mj-lt"/>
              <a:buAutoNum type="arabicPeriod"/>
            </a:pPr>
            <a:r>
              <a:rPr lang="en-US" dirty="0"/>
              <a:t>Inference in Temporal Models</a:t>
            </a:r>
          </a:p>
          <a:p>
            <a:pPr marL="457200" indent="-457200">
              <a:lnSpc>
                <a:spcPct val="150000"/>
              </a:lnSpc>
              <a:buFont typeface="+mj-lt"/>
              <a:buAutoNum type="arabicPeriod"/>
            </a:pPr>
            <a:r>
              <a:rPr lang="en-US" dirty="0"/>
              <a:t>Hidden Markov Model</a:t>
            </a:r>
          </a:p>
          <a:p>
            <a:pPr marL="457200" indent="-457200">
              <a:lnSpc>
                <a:spcPct val="150000"/>
              </a:lnSpc>
              <a:buFont typeface="+mj-lt"/>
              <a:buAutoNum type="arabicPeriod"/>
            </a:pPr>
            <a:r>
              <a:rPr lang="en-US" dirty="0"/>
              <a:t>Dynamic Bayesian Network</a:t>
            </a:r>
          </a:p>
          <a:p>
            <a:pPr marL="457200" indent="-457200">
              <a:lnSpc>
                <a:spcPct val="150000"/>
              </a:lnSpc>
              <a:buFont typeface="+mj-lt"/>
              <a:buAutoNum type="arabicPeriod"/>
            </a:pPr>
            <a:r>
              <a:rPr lang="en-US" dirty="0"/>
              <a:t>Exercise</a:t>
            </a:r>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405867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1140010" y="1360246"/>
            <a:ext cx="7704856" cy="1015663"/>
          </a:xfrm>
          <a:prstGeom prst="rect">
            <a:avLst/>
          </a:prstGeom>
          <a:noFill/>
        </p:spPr>
        <p:txBody>
          <a:bodyPr wrap="square" rtlCol="0">
            <a:spAutoFit/>
          </a:bodyPr>
          <a:lstStyle/>
          <a:p>
            <a:r>
              <a:rPr lang="id-ID" sz="2000" b="1" dirty="0" smtClean="0">
                <a:solidFill>
                  <a:srgbClr val="0070C0"/>
                </a:solidFill>
              </a:rPr>
              <a:t>PROBLEM 1 HMM : EVALUATION</a:t>
            </a:r>
          </a:p>
          <a:p>
            <a:r>
              <a:rPr lang="id-ID" sz="2000" b="1" dirty="0" smtClean="0">
                <a:solidFill>
                  <a:srgbClr val="0070C0"/>
                </a:solidFill>
              </a:rPr>
              <a:t>RESULT OF FORWARD ALGORITHM SHOWN BY TRELLIS DIAGRAMS</a:t>
            </a:r>
            <a:endParaRPr lang="id-ID" sz="2000" b="1" dirty="0">
              <a:solidFill>
                <a:srgbClr val="0070C0"/>
              </a:solidFill>
            </a:endParaRPr>
          </a:p>
        </p:txBody>
      </p:sp>
      <p:sp>
        <p:nvSpPr>
          <p:cNvPr id="92" name="TextBox 91"/>
          <p:cNvSpPr txBox="1"/>
          <p:nvPr/>
        </p:nvSpPr>
        <p:spPr>
          <a:xfrm>
            <a:off x="1158685" y="4627731"/>
            <a:ext cx="5003036" cy="461665"/>
          </a:xfrm>
          <a:prstGeom prst="rect">
            <a:avLst/>
          </a:prstGeom>
          <a:noFill/>
        </p:spPr>
        <p:txBody>
          <a:bodyPr wrap="none" rtlCol="0">
            <a:spAutoFit/>
          </a:bodyPr>
          <a:lstStyle/>
          <a:p>
            <a:r>
              <a:rPr lang="id-ID" b="1" u="sng" dirty="0" smtClean="0">
                <a:solidFill>
                  <a:srgbClr val="0070C0"/>
                </a:solidFill>
              </a:rPr>
              <a:t>TOTAL PROBABILITY  </a:t>
            </a:r>
            <a:r>
              <a:rPr lang="id-ID" sz="2400" b="1" u="sng" dirty="0" smtClean="0">
                <a:solidFill>
                  <a:srgbClr val="0070C0"/>
                </a:solidFill>
                <a:sym typeface="Symbol"/>
              </a:rPr>
              <a:t></a:t>
            </a:r>
            <a:r>
              <a:rPr lang="id-ID" b="1" u="sng" dirty="0" smtClean="0">
                <a:solidFill>
                  <a:srgbClr val="0070C0"/>
                </a:solidFill>
                <a:sym typeface="Symbol"/>
              </a:rPr>
              <a:t> 0.03361 (.02904 + .00457)</a:t>
            </a:r>
            <a:endParaRPr lang="id-ID" b="1" u="sng" dirty="0">
              <a:solidFill>
                <a:srgbClr val="0070C0"/>
              </a:solidFill>
            </a:endParaRPr>
          </a:p>
        </p:txBody>
      </p:sp>
      <p:grpSp>
        <p:nvGrpSpPr>
          <p:cNvPr id="5" name="Group 33"/>
          <p:cNvGrpSpPr/>
          <p:nvPr/>
        </p:nvGrpSpPr>
        <p:grpSpPr>
          <a:xfrm>
            <a:off x="2057400" y="2106414"/>
            <a:ext cx="5017845" cy="2304256"/>
            <a:chOff x="1930419" y="1412776"/>
            <a:chExt cx="5017845" cy="2304256"/>
          </a:xfrm>
        </p:grpSpPr>
        <p:sp>
          <p:nvSpPr>
            <p:cNvPr id="2" name="TextBox 1"/>
            <p:cNvSpPr txBox="1"/>
            <p:nvPr/>
          </p:nvSpPr>
          <p:spPr>
            <a:xfrm>
              <a:off x="2827781" y="1916832"/>
              <a:ext cx="587020" cy="307777"/>
            </a:xfrm>
            <a:prstGeom prst="rect">
              <a:avLst/>
            </a:prstGeom>
            <a:solidFill>
              <a:srgbClr val="FFFF00"/>
            </a:solidFill>
          </p:spPr>
          <p:txBody>
            <a:bodyPr wrap="none" rtlCol="0">
              <a:spAutoFit/>
            </a:bodyPr>
            <a:lstStyle/>
            <a:p>
              <a:r>
                <a:rPr lang="id-ID" sz="1400" dirty="0" smtClean="0"/>
                <a:t>.6 *.1</a:t>
              </a:r>
              <a:endParaRPr lang="id-ID" sz="1400" dirty="0"/>
            </a:p>
          </p:txBody>
        </p:sp>
        <p:sp>
          <p:nvSpPr>
            <p:cNvPr id="3" name="TextBox 2"/>
            <p:cNvSpPr txBox="1"/>
            <p:nvPr/>
          </p:nvSpPr>
          <p:spPr>
            <a:xfrm>
              <a:off x="4483965" y="1916832"/>
              <a:ext cx="595035" cy="307777"/>
            </a:xfrm>
            <a:prstGeom prst="rect">
              <a:avLst/>
            </a:prstGeom>
            <a:solidFill>
              <a:srgbClr val="FFFF00"/>
            </a:solidFill>
          </p:spPr>
          <p:txBody>
            <a:bodyPr wrap="none" rtlCol="0">
              <a:spAutoFit/>
            </a:bodyPr>
            <a:lstStyle/>
            <a:p>
              <a:r>
                <a:rPr lang="id-ID" sz="1400" dirty="0" smtClean="0"/>
                <a:t>.0552</a:t>
              </a:r>
              <a:endParaRPr lang="id-ID" sz="1400" dirty="0"/>
            </a:p>
          </p:txBody>
        </p:sp>
        <p:sp>
          <p:nvSpPr>
            <p:cNvPr id="4" name="TextBox 3"/>
            <p:cNvSpPr txBox="1"/>
            <p:nvPr/>
          </p:nvSpPr>
          <p:spPr>
            <a:xfrm>
              <a:off x="2827781" y="2924944"/>
              <a:ext cx="587020" cy="307777"/>
            </a:xfrm>
            <a:prstGeom prst="rect">
              <a:avLst/>
            </a:prstGeom>
            <a:solidFill>
              <a:srgbClr val="FFFF00"/>
            </a:solidFill>
          </p:spPr>
          <p:txBody>
            <a:bodyPr wrap="none" rtlCol="0">
              <a:spAutoFit/>
            </a:bodyPr>
            <a:lstStyle/>
            <a:p>
              <a:r>
                <a:rPr lang="id-ID" sz="1400" dirty="0" smtClean="0"/>
                <a:t>.4 *.6</a:t>
              </a:r>
              <a:endParaRPr lang="id-ID" sz="1400" dirty="0"/>
            </a:p>
          </p:txBody>
        </p:sp>
        <p:sp>
          <p:nvSpPr>
            <p:cNvPr id="7" name="TextBox 6"/>
            <p:cNvSpPr txBox="1"/>
            <p:nvPr/>
          </p:nvSpPr>
          <p:spPr>
            <a:xfrm>
              <a:off x="4483965" y="2924944"/>
              <a:ext cx="595035" cy="307777"/>
            </a:xfrm>
            <a:prstGeom prst="rect">
              <a:avLst/>
            </a:prstGeom>
            <a:solidFill>
              <a:srgbClr val="FFFF00"/>
            </a:solidFill>
          </p:spPr>
          <p:txBody>
            <a:bodyPr wrap="none" rtlCol="0">
              <a:spAutoFit/>
            </a:bodyPr>
            <a:lstStyle/>
            <a:p>
              <a:r>
                <a:rPr lang="id-ID" sz="1400" dirty="0" smtClean="0"/>
                <a:t>.0486</a:t>
              </a:r>
              <a:endParaRPr lang="id-ID" sz="1400" dirty="0"/>
            </a:p>
          </p:txBody>
        </p:sp>
        <p:sp>
          <p:nvSpPr>
            <p:cNvPr id="8" name="TextBox 7"/>
            <p:cNvSpPr txBox="1"/>
            <p:nvPr/>
          </p:nvSpPr>
          <p:spPr>
            <a:xfrm>
              <a:off x="3691877" y="1772816"/>
              <a:ext cx="546945" cy="307777"/>
            </a:xfrm>
            <a:prstGeom prst="rect">
              <a:avLst/>
            </a:prstGeom>
            <a:noFill/>
          </p:spPr>
          <p:txBody>
            <a:bodyPr wrap="none" rtlCol="0">
              <a:spAutoFit/>
            </a:bodyPr>
            <a:lstStyle/>
            <a:p>
              <a:r>
                <a:rPr lang="id-ID" sz="1400" dirty="0" smtClean="0"/>
                <a:t>.7*.4</a:t>
              </a:r>
              <a:endParaRPr lang="id-ID" sz="1400" dirty="0"/>
            </a:p>
          </p:txBody>
        </p:sp>
        <p:sp>
          <p:nvSpPr>
            <p:cNvPr id="9" name="TextBox 8"/>
            <p:cNvSpPr txBox="1"/>
            <p:nvPr/>
          </p:nvSpPr>
          <p:spPr>
            <a:xfrm rot="2270564">
              <a:off x="3608559" y="2150133"/>
              <a:ext cx="689051" cy="307777"/>
            </a:xfrm>
            <a:prstGeom prst="rect">
              <a:avLst/>
            </a:prstGeom>
            <a:noFill/>
          </p:spPr>
          <p:txBody>
            <a:bodyPr wrap="square" rtlCol="0">
              <a:spAutoFit/>
            </a:bodyPr>
            <a:lstStyle/>
            <a:p>
              <a:r>
                <a:rPr lang="id-ID" sz="1400" dirty="0" smtClean="0"/>
                <a:t>.3*.3</a:t>
              </a:r>
              <a:endParaRPr lang="id-ID" sz="1400" dirty="0"/>
            </a:p>
          </p:txBody>
        </p:sp>
        <p:sp>
          <p:nvSpPr>
            <p:cNvPr id="10" name="TextBox 9"/>
            <p:cNvSpPr txBox="1"/>
            <p:nvPr/>
          </p:nvSpPr>
          <p:spPr>
            <a:xfrm>
              <a:off x="2866523" y="1412776"/>
              <a:ext cx="684803" cy="338554"/>
            </a:xfrm>
            <a:prstGeom prst="rect">
              <a:avLst/>
            </a:prstGeom>
            <a:noFill/>
          </p:spPr>
          <p:txBody>
            <a:bodyPr wrap="none" rtlCol="0">
              <a:spAutoFit/>
            </a:bodyPr>
            <a:lstStyle/>
            <a:p>
              <a:r>
                <a:rPr lang="id-ID" sz="1600" b="1" dirty="0" smtClean="0">
                  <a:solidFill>
                    <a:srgbClr val="FF0000"/>
                  </a:solidFill>
                </a:rPr>
                <a:t>WALK</a:t>
              </a:r>
              <a:endParaRPr lang="id-ID" sz="1600" b="1" dirty="0">
                <a:solidFill>
                  <a:srgbClr val="FF0000"/>
                </a:solidFill>
              </a:endParaRPr>
            </a:p>
          </p:txBody>
        </p:sp>
        <p:cxnSp>
          <p:nvCxnSpPr>
            <p:cNvPr id="12" name="Straight Arrow Connector 11"/>
            <p:cNvCxnSpPr/>
            <p:nvPr/>
          </p:nvCxnSpPr>
          <p:spPr>
            <a:xfrm>
              <a:off x="3547861" y="2060848"/>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47861" y="2132856"/>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62867" y="1916832"/>
              <a:ext cx="686406" cy="307777"/>
            </a:xfrm>
            <a:prstGeom prst="rect">
              <a:avLst/>
            </a:prstGeom>
            <a:solidFill>
              <a:srgbClr val="FFFF00"/>
            </a:solidFill>
          </p:spPr>
          <p:txBody>
            <a:bodyPr wrap="none" rtlCol="0">
              <a:spAutoFit/>
            </a:bodyPr>
            <a:lstStyle/>
            <a:p>
              <a:r>
                <a:rPr lang="id-ID" sz="1400" dirty="0" smtClean="0"/>
                <a:t>.02904</a:t>
              </a:r>
              <a:endParaRPr lang="id-ID" sz="1400" dirty="0"/>
            </a:p>
          </p:txBody>
        </p:sp>
        <p:sp>
          <p:nvSpPr>
            <p:cNvPr id="23" name="TextBox 22"/>
            <p:cNvSpPr txBox="1"/>
            <p:nvPr/>
          </p:nvSpPr>
          <p:spPr>
            <a:xfrm>
              <a:off x="5962867" y="2924944"/>
              <a:ext cx="686406" cy="307777"/>
            </a:xfrm>
            <a:prstGeom prst="rect">
              <a:avLst/>
            </a:prstGeom>
            <a:solidFill>
              <a:srgbClr val="FFFF00"/>
            </a:solidFill>
          </p:spPr>
          <p:txBody>
            <a:bodyPr wrap="none" rtlCol="0">
              <a:spAutoFit/>
            </a:bodyPr>
            <a:lstStyle/>
            <a:p>
              <a:r>
                <a:rPr lang="id-ID" sz="1400" dirty="0" smtClean="0"/>
                <a:t>.00457</a:t>
              </a:r>
              <a:endParaRPr lang="id-ID" sz="1400" dirty="0"/>
            </a:p>
          </p:txBody>
        </p:sp>
        <p:sp>
          <p:nvSpPr>
            <p:cNvPr id="24" name="TextBox 23"/>
            <p:cNvSpPr txBox="1"/>
            <p:nvPr/>
          </p:nvSpPr>
          <p:spPr>
            <a:xfrm>
              <a:off x="5204437" y="1772816"/>
              <a:ext cx="546945" cy="307777"/>
            </a:xfrm>
            <a:prstGeom prst="rect">
              <a:avLst/>
            </a:prstGeom>
            <a:noFill/>
          </p:spPr>
          <p:txBody>
            <a:bodyPr wrap="none" rtlCol="0">
              <a:spAutoFit/>
            </a:bodyPr>
            <a:lstStyle/>
            <a:p>
              <a:r>
                <a:rPr lang="id-ID" sz="1400" dirty="0" smtClean="0"/>
                <a:t>.7*.5</a:t>
              </a:r>
              <a:endParaRPr lang="id-ID" sz="1400" dirty="0"/>
            </a:p>
          </p:txBody>
        </p:sp>
        <p:cxnSp>
          <p:nvCxnSpPr>
            <p:cNvPr id="26" name="Straight Arrow Connector 25"/>
            <p:cNvCxnSpPr/>
            <p:nvPr/>
          </p:nvCxnSpPr>
          <p:spPr>
            <a:xfrm>
              <a:off x="5060421" y="2060848"/>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060421" y="2132856"/>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60029"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30619" y="3068960"/>
              <a:ext cx="546945" cy="307777"/>
            </a:xfrm>
            <a:prstGeom prst="rect">
              <a:avLst/>
            </a:prstGeom>
            <a:noFill/>
          </p:spPr>
          <p:txBody>
            <a:bodyPr wrap="none" rtlCol="0">
              <a:spAutoFit/>
            </a:bodyPr>
            <a:lstStyle/>
            <a:p>
              <a:r>
                <a:rPr lang="id-ID" sz="1400" dirty="0" smtClean="0"/>
                <a:t>.6*.3</a:t>
              </a:r>
              <a:endParaRPr lang="id-ID" sz="1400" dirty="0"/>
            </a:p>
          </p:txBody>
        </p:sp>
        <p:cxnSp>
          <p:nvCxnSpPr>
            <p:cNvPr id="40" name="Straight Arrow Connector 39"/>
            <p:cNvCxnSpPr/>
            <p:nvPr/>
          </p:nvCxnSpPr>
          <p:spPr>
            <a:xfrm>
              <a:off x="3547861"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06683" y="1412776"/>
              <a:ext cx="1090363" cy="338554"/>
            </a:xfrm>
            <a:prstGeom prst="rect">
              <a:avLst/>
            </a:prstGeom>
            <a:noFill/>
          </p:spPr>
          <p:txBody>
            <a:bodyPr wrap="none" rtlCol="0">
              <a:spAutoFit/>
            </a:bodyPr>
            <a:lstStyle/>
            <a:p>
              <a:r>
                <a:rPr lang="id-ID" sz="1600" b="1" dirty="0" smtClean="0">
                  <a:solidFill>
                    <a:srgbClr val="FF0000"/>
                  </a:solidFill>
                </a:rPr>
                <a:t>SHOPPING</a:t>
              </a:r>
              <a:endParaRPr lang="id-ID" sz="1600" b="1" dirty="0">
                <a:solidFill>
                  <a:srgbClr val="FF0000"/>
                </a:solidFill>
              </a:endParaRPr>
            </a:p>
          </p:txBody>
        </p:sp>
        <p:sp>
          <p:nvSpPr>
            <p:cNvPr id="43" name="TextBox 42"/>
            <p:cNvSpPr txBox="1"/>
            <p:nvPr/>
          </p:nvSpPr>
          <p:spPr>
            <a:xfrm>
              <a:off x="5890859" y="1412776"/>
              <a:ext cx="1057405" cy="338554"/>
            </a:xfrm>
            <a:prstGeom prst="rect">
              <a:avLst/>
            </a:prstGeom>
            <a:noFill/>
          </p:spPr>
          <p:txBody>
            <a:bodyPr wrap="none" rtlCol="0">
              <a:spAutoFit/>
            </a:bodyPr>
            <a:lstStyle/>
            <a:p>
              <a:r>
                <a:rPr lang="id-ID" sz="1600" b="1" dirty="0" smtClean="0">
                  <a:solidFill>
                    <a:srgbClr val="FF0000"/>
                  </a:solidFill>
                </a:rPr>
                <a:t>CLEANING</a:t>
              </a:r>
              <a:endParaRPr lang="id-ID" sz="1600" b="1" dirty="0">
                <a:solidFill>
                  <a:srgbClr val="FF0000"/>
                </a:solidFill>
              </a:endParaRPr>
            </a:p>
          </p:txBody>
        </p:sp>
        <p:sp>
          <p:nvSpPr>
            <p:cNvPr id="82" name="TextBox 81"/>
            <p:cNvSpPr txBox="1"/>
            <p:nvPr/>
          </p:nvSpPr>
          <p:spPr>
            <a:xfrm>
              <a:off x="1963685" y="1866310"/>
              <a:ext cx="721672" cy="338554"/>
            </a:xfrm>
            <a:prstGeom prst="rect">
              <a:avLst/>
            </a:prstGeom>
            <a:noFill/>
          </p:spPr>
          <p:txBody>
            <a:bodyPr wrap="none" rtlCol="0">
              <a:spAutoFit/>
            </a:bodyPr>
            <a:lstStyle/>
            <a:p>
              <a:r>
                <a:rPr lang="id-ID" sz="1600" b="1" dirty="0" smtClean="0">
                  <a:solidFill>
                    <a:srgbClr val="FF0000"/>
                  </a:solidFill>
                </a:rPr>
                <a:t>RAINY</a:t>
              </a:r>
              <a:endParaRPr lang="id-ID" sz="1600" b="1" dirty="0">
                <a:solidFill>
                  <a:srgbClr val="FF0000"/>
                </a:solidFill>
              </a:endParaRPr>
            </a:p>
          </p:txBody>
        </p:sp>
        <p:sp>
          <p:nvSpPr>
            <p:cNvPr id="83" name="TextBox 82"/>
            <p:cNvSpPr txBox="1"/>
            <p:nvPr/>
          </p:nvSpPr>
          <p:spPr>
            <a:xfrm>
              <a:off x="1930419" y="2874422"/>
              <a:ext cx="793807" cy="338554"/>
            </a:xfrm>
            <a:prstGeom prst="rect">
              <a:avLst/>
            </a:prstGeom>
            <a:noFill/>
          </p:spPr>
          <p:txBody>
            <a:bodyPr wrap="none" rtlCol="0">
              <a:spAutoFit/>
            </a:bodyPr>
            <a:lstStyle/>
            <a:p>
              <a:r>
                <a:rPr lang="id-ID" sz="1600" b="1" dirty="0" smtClean="0">
                  <a:solidFill>
                    <a:srgbClr val="FF0000"/>
                  </a:solidFill>
                </a:rPr>
                <a:t>SUNNY</a:t>
              </a:r>
              <a:endParaRPr lang="id-ID" sz="1600" b="1" dirty="0">
                <a:solidFill>
                  <a:srgbClr val="FF0000"/>
                </a:solidFill>
              </a:endParaRPr>
            </a:p>
          </p:txBody>
        </p:sp>
        <p:sp>
          <p:nvSpPr>
            <p:cNvPr id="85" name="TextBox 84"/>
            <p:cNvSpPr txBox="1"/>
            <p:nvPr/>
          </p:nvSpPr>
          <p:spPr>
            <a:xfrm>
              <a:off x="2899789" y="3378478"/>
              <a:ext cx="508473" cy="338554"/>
            </a:xfrm>
            <a:prstGeom prst="rect">
              <a:avLst/>
            </a:prstGeom>
            <a:noFill/>
          </p:spPr>
          <p:txBody>
            <a:bodyPr wrap="none" rtlCol="0">
              <a:spAutoFit/>
            </a:bodyPr>
            <a:lstStyle/>
            <a:p>
              <a:r>
                <a:rPr lang="id-ID" sz="1600" b="1" dirty="0" smtClean="0">
                  <a:solidFill>
                    <a:srgbClr val="FF0000"/>
                  </a:solidFill>
                </a:rPr>
                <a:t>t =0</a:t>
              </a:r>
              <a:endParaRPr lang="id-ID" sz="1600" b="1" dirty="0">
                <a:solidFill>
                  <a:srgbClr val="FF0000"/>
                </a:solidFill>
              </a:endParaRPr>
            </a:p>
          </p:txBody>
        </p:sp>
        <p:sp>
          <p:nvSpPr>
            <p:cNvPr id="86" name="TextBox 85"/>
            <p:cNvSpPr txBox="1"/>
            <p:nvPr/>
          </p:nvSpPr>
          <p:spPr>
            <a:xfrm>
              <a:off x="4483965" y="3356992"/>
              <a:ext cx="508473" cy="338554"/>
            </a:xfrm>
            <a:prstGeom prst="rect">
              <a:avLst/>
            </a:prstGeom>
            <a:noFill/>
          </p:spPr>
          <p:txBody>
            <a:bodyPr wrap="none" rtlCol="0">
              <a:spAutoFit/>
            </a:bodyPr>
            <a:lstStyle/>
            <a:p>
              <a:r>
                <a:rPr lang="id-ID" sz="1600" b="1" dirty="0" smtClean="0">
                  <a:solidFill>
                    <a:srgbClr val="FF0000"/>
                  </a:solidFill>
                </a:rPr>
                <a:t>t =1</a:t>
              </a:r>
              <a:endParaRPr lang="id-ID" sz="1600" b="1" dirty="0">
                <a:solidFill>
                  <a:srgbClr val="FF0000"/>
                </a:solidFill>
              </a:endParaRPr>
            </a:p>
          </p:txBody>
        </p:sp>
        <p:sp>
          <p:nvSpPr>
            <p:cNvPr id="87" name="TextBox 86"/>
            <p:cNvSpPr txBox="1"/>
            <p:nvPr/>
          </p:nvSpPr>
          <p:spPr>
            <a:xfrm>
              <a:off x="6068141" y="3356992"/>
              <a:ext cx="508473" cy="338554"/>
            </a:xfrm>
            <a:prstGeom prst="rect">
              <a:avLst/>
            </a:prstGeom>
            <a:noFill/>
          </p:spPr>
          <p:txBody>
            <a:bodyPr wrap="none" rtlCol="0">
              <a:spAutoFit/>
            </a:bodyPr>
            <a:lstStyle/>
            <a:p>
              <a:r>
                <a:rPr lang="id-ID" sz="1600" b="1" dirty="0" smtClean="0">
                  <a:solidFill>
                    <a:srgbClr val="FF0000"/>
                  </a:solidFill>
                </a:rPr>
                <a:t>t =2</a:t>
              </a:r>
              <a:endParaRPr lang="id-ID" sz="1600" b="1" dirty="0">
                <a:solidFill>
                  <a:srgbClr val="FF0000"/>
                </a:solidFill>
              </a:endParaRPr>
            </a:p>
          </p:txBody>
        </p:sp>
        <p:cxnSp>
          <p:nvCxnSpPr>
            <p:cNvPr id="90" name="Straight Arrow Connector 89"/>
            <p:cNvCxnSpPr/>
            <p:nvPr/>
          </p:nvCxnSpPr>
          <p:spPr>
            <a:xfrm flipV="1">
              <a:off x="3514595" y="2204864"/>
              <a:ext cx="936104" cy="7920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rot="19106530">
              <a:off x="3366448" y="2618503"/>
              <a:ext cx="546945" cy="307777"/>
            </a:xfrm>
            <a:prstGeom prst="rect">
              <a:avLst/>
            </a:prstGeom>
            <a:noFill/>
          </p:spPr>
          <p:txBody>
            <a:bodyPr wrap="none" rtlCol="0">
              <a:spAutoFit/>
            </a:bodyPr>
            <a:lstStyle/>
            <a:p>
              <a:r>
                <a:rPr lang="id-ID" sz="1400" dirty="0" smtClean="0"/>
                <a:t>.4*.4</a:t>
              </a:r>
              <a:endParaRPr lang="id-ID" sz="1400" dirty="0"/>
            </a:p>
          </p:txBody>
        </p:sp>
        <p:cxnSp>
          <p:nvCxnSpPr>
            <p:cNvPr id="96" name="Straight Arrow Connector 95"/>
            <p:cNvCxnSpPr/>
            <p:nvPr/>
          </p:nvCxnSpPr>
          <p:spPr>
            <a:xfrm flipV="1">
              <a:off x="5098771" y="2204864"/>
              <a:ext cx="936104" cy="7920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270564">
              <a:off x="5179852" y="2222141"/>
              <a:ext cx="689051" cy="307777"/>
            </a:xfrm>
            <a:prstGeom prst="rect">
              <a:avLst/>
            </a:prstGeom>
            <a:noFill/>
          </p:spPr>
          <p:txBody>
            <a:bodyPr wrap="square" rtlCol="0">
              <a:spAutoFit/>
            </a:bodyPr>
            <a:lstStyle/>
            <a:p>
              <a:r>
                <a:rPr lang="id-ID" sz="1400" dirty="0" smtClean="0"/>
                <a:t>.3*.1</a:t>
              </a:r>
              <a:endParaRPr lang="id-ID" sz="1400" dirty="0"/>
            </a:p>
          </p:txBody>
        </p:sp>
        <p:sp>
          <p:nvSpPr>
            <p:cNvPr id="100" name="TextBox 99"/>
            <p:cNvSpPr txBox="1"/>
            <p:nvPr/>
          </p:nvSpPr>
          <p:spPr>
            <a:xfrm rot="19106530">
              <a:off x="4915996" y="2563568"/>
              <a:ext cx="546945" cy="307777"/>
            </a:xfrm>
            <a:prstGeom prst="rect">
              <a:avLst/>
            </a:prstGeom>
            <a:noFill/>
          </p:spPr>
          <p:txBody>
            <a:bodyPr wrap="none" rtlCol="0">
              <a:spAutoFit/>
            </a:bodyPr>
            <a:lstStyle/>
            <a:p>
              <a:r>
                <a:rPr lang="id-ID" sz="1400" dirty="0" smtClean="0"/>
                <a:t>.4*.5</a:t>
              </a:r>
              <a:endParaRPr lang="id-ID" sz="1400" dirty="0"/>
            </a:p>
          </p:txBody>
        </p:sp>
        <p:sp>
          <p:nvSpPr>
            <p:cNvPr id="101" name="TextBox 100"/>
            <p:cNvSpPr txBox="1"/>
            <p:nvPr/>
          </p:nvSpPr>
          <p:spPr>
            <a:xfrm>
              <a:off x="5314795" y="3068960"/>
              <a:ext cx="546945" cy="307777"/>
            </a:xfrm>
            <a:prstGeom prst="rect">
              <a:avLst/>
            </a:prstGeom>
            <a:noFill/>
          </p:spPr>
          <p:txBody>
            <a:bodyPr wrap="none" rtlCol="0">
              <a:spAutoFit/>
            </a:bodyPr>
            <a:lstStyle/>
            <a:p>
              <a:r>
                <a:rPr lang="id-ID" sz="1400" dirty="0" smtClean="0"/>
                <a:t>.6*.1</a:t>
              </a:r>
              <a:endParaRPr lang="id-ID" sz="1400" dirty="0"/>
            </a:p>
          </p:txBody>
        </p:sp>
      </p:grpSp>
    </p:spTree>
    <p:extLst>
      <p:ext uri="{BB962C8B-B14F-4D97-AF65-F5344CB8AC3E}">
        <p14:creationId xmlns:p14="http://schemas.microsoft.com/office/powerpoint/2010/main" val="2786725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02D8695-23FD-4C6B-9F46-3EC8EDBFAB19}" type="slidenum">
              <a:rPr lang="en-US" smtClean="0"/>
              <a:pPr/>
              <a:t>31</a:t>
            </a:fld>
            <a:endParaRPr lang="en-US"/>
          </a:p>
        </p:txBody>
      </p:sp>
      <p:pic>
        <p:nvPicPr>
          <p:cNvPr id="3" name="Picture 2"/>
          <p:cNvPicPr>
            <a:picLocks noChangeAspect="1"/>
          </p:cNvPicPr>
          <p:nvPr/>
        </p:nvPicPr>
        <p:blipFill>
          <a:blip r:embed="rId2"/>
          <a:stretch>
            <a:fillRect/>
          </a:stretch>
        </p:blipFill>
        <p:spPr>
          <a:xfrm>
            <a:off x="1371600" y="1676401"/>
            <a:ext cx="7315200" cy="4191000"/>
          </a:xfrm>
          <a:prstGeom prst="rect">
            <a:avLst/>
          </a:prstGeom>
        </p:spPr>
      </p:pic>
    </p:spTree>
    <p:extLst>
      <p:ext uri="{BB962C8B-B14F-4D97-AF65-F5344CB8AC3E}">
        <p14:creationId xmlns:p14="http://schemas.microsoft.com/office/powerpoint/2010/main" val="1286610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1196183" y="1441011"/>
            <a:ext cx="7704856" cy="1015663"/>
          </a:xfrm>
          <a:prstGeom prst="rect">
            <a:avLst/>
          </a:prstGeom>
          <a:noFill/>
        </p:spPr>
        <p:txBody>
          <a:bodyPr wrap="square" rtlCol="0">
            <a:spAutoFit/>
          </a:bodyPr>
          <a:lstStyle/>
          <a:p>
            <a:r>
              <a:rPr lang="id-ID" sz="2000" b="1" dirty="0" smtClean="0">
                <a:solidFill>
                  <a:srgbClr val="0070C0"/>
                </a:solidFill>
              </a:rPr>
              <a:t>PROBLEM 2 HMM : MOST LIKELY SEQUENCE</a:t>
            </a:r>
          </a:p>
          <a:p>
            <a:r>
              <a:rPr lang="id-ID" sz="2000" b="1" dirty="0" smtClean="0">
                <a:solidFill>
                  <a:srgbClr val="0070C0"/>
                </a:solidFill>
              </a:rPr>
              <a:t>RESULT OF VITERBI ALGORITHM SHOWN BY TRELLIS DIAGRAMS</a:t>
            </a:r>
            <a:endParaRPr lang="id-ID" sz="2000" b="1" dirty="0">
              <a:solidFill>
                <a:srgbClr val="0070C0"/>
              </a:solidFill>
            </a:endParaRPr>
          </a:p>
        </p:txBody>
      </p:sp>
      <p:sp>
        <p:nvSpPr>
          <p:cNvPr id="37" name="TextBox 36"/>
          <p:cNvSpPr txBox="1"/>
          <p:nvPr/>
        </p:nvSpPr>
        <p:spPr>
          <a:xfrm>
            <a:off x="1201108" y="4860811"/>
            <a:ext cx="4278031" cy="738664"/>
          </a:xfrm>
          <a:prstGeom prst="rect">
            <a:avLst/>
          </a:prstGeom>
          <a:noFill/>
        </p:spPr>
        <p:txBody>
          <a:bodyPr wrap="none" rtlCol="0">
            <a:spAutoFit/>
          </a:bodyPr>
          <a:lstStyle/>
          <a:p>
            <a:r>
              <a:rPr lang="id-ID" b="1" u="sng" dirty="0" smtClean="0">
                <a:solidFill>
                  <a:srgbClr val="0070C0"/>
                </a:solidFill>
              </a:rPr>
              <a:t>OPTIMAL PATH </a:t>
            </a:r>
            <a:r>
              <a:rPr lang="id-ID" sz="2400" b="1" u="sng" dirty="0" smtClean="0">
                <a:solidFill>
                  <a:srgbClr val="0070C0"/>
                </a:solidFill>
                <a:sym typeface="Symbol"/>
              </a:rPr>
              <a:t></a:t>
            </a:r>
            <a:r>
              <a:rPr lang="id-ID" b="1" u="sng" dirty="0" smtClean="0">
                <a:solidFill>
                  <a:srgbClr val="0070C0"/>
                </a:solidFill>
                <a:sym typeface="Symbol"/>
              </a:rPr>
              <a:t>  SUNNY – RAINY – RAINY</a:t>
            </a:r>
          </a:p>
          <a:p>
            <a:r>
              <a:rPr lang="id-ID" b="1" u="sng" dirty="0" smtClean="0">
                <a:solidFill>
                  <a:srgbClr val="0070C0"/>
                </a:solidFill>
                <a:sym typeface="Symbol"/>
              </a:rPr>
              <a:t>TOTAL PROBABILITY  0.01344</a:t>
            </a:r>
            <a:endParaRPr lang="id-ID" b="1" u="sng" dirty="0">
              <a:solidFill>
                <a:srgbClr val="0070C0"/>
              </a:solidFill>
            </a:endParaRPr>
          </a:p>
        </p:txBody>
      </p:sp>
      <p:grpSp>
        <p:nvGrpSpPr>
          <p:cNvPr id="26" name="Group 25"/>
          <p:cNvGrpSpPr/>
          <p:nvPr/>
        </p:nvGrpSpPr>
        <p:grpSpPr>
          <a:xfrm>
            <a:off x="1905000" y="2317884"/>
            <a:ext cx="5017845" cy="2304256"/>
            <a:chOff x="1930419" y="1412776"/>
            <a:chExt cx="5017845" cy="2304256"/>
          </a:xfrm>
        </p:grpSpPr>
        <p:sp>
          <p:nvSpPr>
            <p:cNvPr id="35" name="TextBox 34"/>
            <p:cNvSpPr txBox="1"/>
            <p:nvPr/>
          </p:nvSpPr>
          <p:spPr>
            <a:xfrm>
              <a:off x="2827781" y="1916832"/>
              <a:ext cx="587020" cy="307777"/>
            </a:xfrm>
            <a:prstGeom prst="rect">
              <a:avLst/>
            </a:prstGeom>
            <a:solidFill>
              <a:srgbClr val="FFFF00"/>
            </a:solidFill>
          </p:spPr>
          <p:txBody>
            <a:bodyPr wrap="none" rtlCol="0">
              <a:spAutoFit/>
            </a:bodyPr>
            <a:lstStyle/>
            <a:p>
              <a:r>
                <a:rPr lang="id-ID" sz="1400" dirty="0" smtClean="0"/>
                <a:t>.6 *.1</a:t>
              </a:r>
              <a:endParaRPr lang="id-ID" sz="1400" dirty="0"/>
            </a:p>
          </p:txBody>
        </p:sp>
        <p:sp>
          <p:nvSpPr>
            <p:cNvPr id="36" name="TextBox 35"/>
            <p:cNvSpPr txBox="1"/>
            <p:nvPr/>
          </p:nvSpPr>
          <p:spPr>
            <a:xfrm>
              <a:off x="4483965" y="1916832"/>
              <a:ext cx="595035" cy="307777"/>
            </a:xfrm>
            <a:prstGeom prst="rect">
              <a:avLst/>
            </a:prstGeom>
            <a:solidFill>
              <a:srgbClr val="FFFF00"/>
            </a:solidFill>
          </p:spPr>
          <p:txBody>
            <a:bodyPr wrap="none" rtlCol="0">
              <a:spAutoFit/>
            </a:bodyPr>
            <a:lstStyle/>
            <a:p>
              <a:r>
                <a:rPr lang="id-ID" sz="1400" dirty="0" smtClean="0"/>
                <a:t>.0384</a:t>
              </a:r>
              <a:endParaRPr lang="id-ID" sz="1400" dirty="0"/>
            </a:p>
          </p:txBody>
        </p:sp>
        <p:sp>
          <p:nvSpPr>
            <p:cNvPr id="38" name="TextBox 37"/>
            <p:cNvSpPr txBox="1"/>
            <p:nvPr/>
          </p:nvSpPr>
          <p:spPr>
            <a:xfrm>
              <a:off x="2827781" y="2924944"/>
              <a:ext cx="587020" cy="307777"/>
            </a:xfrm>
            <a:prstGeom prst="rect">
              <a:avLst/>
            </a:prstGeom>
            <a:solidFill>
              <a:srgbClr val="FFFF00"/>
            </a:solidFill>
          </p:spPr>
          <p:txBody>
            <a:bodyPr wrap="none" rtlCol="0">
              <a:spAutoFit/>
            </a:bodyPr>
            <a:lstStyle/>
            <a:p>
              <a:r>
                <a:rPr lang="id-ID" sz="1400" dirty="0" smtClean="0"/>
                <a:t>.4 *.6</a:t>
              </a:r>
              <a:endParaRPr lang="id-ID" sz="1400" dirty="0"/>
            </a:p>
          </p:txBody>
        </p:sp>
        <p:sp>
          <p:nvSpPr>
            <p:cNvPr id="39" name="TextBox 38"/>
            <p:cNvSpPr txBox="1"/>
            <p:nvPr/>
          </p:nvSpPr>
          <p:spPr>
            <a:xfrm>
              <a:off x="4483965" y="2924944"/>
              <a:ext cx="595035" cy="307777"/>
            </a:xfrm>
            <a:prstGeom prst="rect">
              <a:avLst/>
            </a:prstGeom>
            <a:solidFill>
              <a:srgbClr val="FFFF00"/>
            </a:solidFill>
          </p:spPr>
          <p:txBody>
            <a:bodyPr wrap="none" rtlCol="0">
              <a:spAutoFit/>
            </a:bodyPr>
            <a:lstStyle/>
            <a:p>
              <a:r>
                <a:rPr lang="id-ID" sz="1400" dirty="0" smtClean="0"/>
                <a:t>.0432</a:t>
              </a:r>
              <a:endParaRPr lang="id-ID" sz="1400" dirty="0"/>
            </a:p>
          </p:txBody>
        </p:sp>
        <p:sp>
          <p:nvSpPr>
            <p:cNvPr id="47" name="TextBox 46"/>
            <p:cNvSpPr txBox="1"/>
            <p:nvPr/>
          </p:nvSpPr>
          <p:spPr>
            <a:xfrm>
              <a:off x="2866523" y="1412776"/>
              <a:ext cx="684803" cy="338554"/>
            </a:xfrm>
            <a:prstGeom prst="rect">
              <a:avLst/>
            </a:prstGeom>
            <a:noFill/>
          </p:spPr>
          <p:txBody>
            <a:bodyPr wrap="none" rtlCol="0">
              <a:spAutoFit/>
            </a:bodyPr>
            <a:lstStyle/>
            <a:p>
              <a:r>
                <a:rPr lang="id-ID" sz="1600" b="1" dirty="0" smtClean="0">
                  <a:solidFill>
                    <a:srgbClr val="FF0000"/>
                  </a:solidFill>
                </a:rPr>
                <a:t>WALK</a:t>
              </a:r>
              <a:endParaRPr lang="id-ID" sz="1600" b="1" dirty="0">
                <a:solidFill>
                  <a:srgbClr val="FF0000"/>
                </a:solidFill>
              </a:endParaRPr>
            </a:p>
          </p:txBody>
        </p:sp>
        <p:sp>
          <p:nvSpPr>
            <p:cNvPr id="52" name="TextBox 51"/>
            <p:cNvSpPr txBox="1"/>
            <p:nvPr/>
          </p:nvSpPr>
          <p:spPr>
            <a:xfrm>
              <a:off x="5962867" y="1916832"/>
              <a:ext cx="686406" cy="307777"/>
            </a:xfrm>
            <a:prstGeom prst="rect">
              <a:avLst/>
            </a:prstGeom>
            <a:solidFill>
              <a:srgbClr val="FFFF00"/>
            </a:solidFill>
          </p:spPr>
          <p:txBody>
            <a:bodyPr wrap="none" rtlCol="0">
              <a:spAutoFit/>
            </a:bodyPr>
            <a:lstStyle/>
            <a:p>
              <a:r>
                <a:rPr lang="id-ID" sz="1400" dirty="0" smtClean="0"/>
                <a:t>.01344</a:t>
              </a:r>
              <a:endParaRPr lang="id-ID" sz="1400" dirty="0"/>
            </a:p>
          </p:txBody>
        </p:sp>
        <p:sp>
          <p:nvSpPr>
            <p:cNvPr id="53" name="TextBox 52"/>
            <p:cNvSpPr txBox="1"/>
            <p:nvPr/>
          </p:nvSpPr>
          <p:spPr>
            <a:xfrm>
              <a:off x="5962867" y="2924944"/>
              <a:ext cx="686406" cy="307777"/>
            </a:xfrm>
            <a:prstGeom prst="rect">
              <a:avLst/>
            </a:prstGeom>
            <a:solidFill>
              <a:srgbClr val="FFFF00"/>
            </a:solidFill>
          </p:spPr>
          <p:txBody>
            <a:bodyPr wrap="none" rtlCol="0">
              <a:spAutoFit/>
            </a:bodyPr>
            <a:lstStyle/>
            <a:p>
              <a:r>
                <a:rPr lang="id-ID" sz="1400" dirty="0" smtClean="0"/>
                <a:t>.00259</a:t>
              </a:r>
              <a:endParaRPr lang="id-ID" sz="1400" dirty="0"/>
            </a:p>
          </p:txBody>
        </p:sp>
        <p:sp>
          <p:nvSpPr>
            <p:cNvPr id="54" name="TextBox 53"/>
            <p:cNvSpPr txBox="1"/>
            <p:nvPr/>
          </p:nvSpPr>
          <p:spPr>
            <a:xfrm>
              <a:off x="5204437" y="1772816"/>
              <a:ext cx="546945" cy="307777"/>
            </a:xfrm>
            <a:prstGeom prst="rect">
              <a:avLst/>
            </a:prstGeom>
            <a:noFill/>
          </p:spPr>
          <p:txBody>
            <a:bodyPr wrap="none" rtlCol="0">
              <a:spAutoFit/>
            </a:bodyPr>
            <a:lstStyle/>
            <a:p>
              <a:r>
                <a:rPr lang="id-ID" sz="1400" dirty="0" smtClean="0"/>
                <a:t>.7*.5</a:t>
              </a:r>
              <a:endParaRPr lang="id-ID" sz="1400" dirty="0"/>
            </a:p>
          </p:txBody>
        </p:sp>
        <p:cxnSp>
          <p:nvCxnSpPr>
            <p:cNvPr id="55" name="Straight Arrow Connector 54"/>
            <p:cNvCxnSpPr/>
            <p:nvPr/>
          </p:nvCxnSpPr>
          <p:spPr>
            <a:xfrm>
              <a:off x="5060421" y="2060848"/>
              <a:ext cx="936104" cy="987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60029"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619" y="3068960"/>
              <a:ext cx="546945" cy="307777"/>
            </a:xfrm>
            <a:prstGeom prst="rect">
              <a:avLst/>
            </a:prstGeom>
            <a:noFill/>
          </p:spPr>
          <p:txBody>
            <a:bodyPr wrap="none" rtlCol="0">
              <a:spAutoFit/>
            </a:bodyPr>
            <a:lstStyle/>
            <a:p>
              <a:r>
                <a:rPr lang="id-ID" sz="1400" dirty="0" smtClean="0"/>
                <a:t>.6*.3</a:t>
              </a:r>
              <a:endParaRPr lang="id-ID" sz="1400" dirty="0"/>
            </a:p>
          </p:txBody>
        </p:sp>
        <p:cxnSp>
          <p:nvCxnSpPr>
            <p:cNvPr id="59" name="Straight Arrow Connector 58"/>
            <p:cNvCxnSpPr/>
            <p:nvPr/>
          </p:nvCxnSpPr>
          <p:spPr>
            <a:xfrm>
              <a:off x="3547861"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306683" y="1412776"/>
              <a:ext cx="1090363" cy="338554"/>
            </a:xfrm>
            <a:prstGeom prst="rect">
              <a:avLst/>
            </a:prstGeom>
            <a:noFill/>
          </p:spPr>
          <p:txBody>
            <a:bodyPr wrap="none" rtlCol="0">
              <a:spAutoFit/>
            </a:bodyPr>
            <a:lstStyle/>
            <a:p>
              <a:r>
                <a:rPr lang="id-ID" sz="1600" b="1" dirty="0" smtClean="0">
                  <a:solidFill>
                    <a:srgbClr val="FF0000"/>
                  </a:solidFill>
                </a:rPr>
                <a:t>SHOPPING</a:t>
              </a:r>
              <a:endParaRPr lang="id-ID" sz="1600" b="1" dirty="0">
                <a:solidFill>
                  <a:srgbClr val="FF0000"/>
                </a:solidFill>
              </a:endParaRPr>
            </a:p>
          </p:txBody>
        </p:sp>
        <p:sp>
          <p:nvSpPr>
            <p:cNvPr id="62" name="TextBox 61"/>
            <p:cNvSpPr txBox="1"/>
            <p:nvPr/>
          </p:nvSpPr>
          <p:spPr>
            <a:xfrm>
              <a:off x="5890859" y="1412776"/>
              <a:ext cx="1057405" cy="338554"/>
            </a:xfrm>
            <a:prstGeom prst="rect">
              <a:avLst/>
            </a:prstGeom>
            <a:noFill/>
          </p:spPr>
          <p:txBody>
            <a:bodyPr wrap="none" rtlCol="0">
              <a:spAutoFit/>
            </a:bodyPr>
            <a:lstStyle/>
            <a:p>
              <a:r>
                <a:rPr lang="id-ID" sz="1600" b="1" dirty="0" smtClean="0">
                  <a:solidFill>
                    <a:srgbClr val="FF0000"/>
                  </a:solidFill>
                </a:rPr>
                <a:t>CLEANING</a:t>
              </a:r>
              <a:endParaRPr lang="id-ID" sz="1600" b="1" dirty="0">
                <a:solidFill>
                  <a:srgbClr val="FF0000"/>
                </a:solidFill>
              </a:endParaRPr>
            </a:p>
          </p:txBody>
        </p:sp>
        <p:sp>
          <p:nvSpPr>
            <p:cNvPr id="63" name="TextBox 62"/>
            <p:cNvSpPr txBox="1"/>
            <p:nvPr/>
          </p:nvSpPr>
          <p:spPr>
            <a:xfrm>
              <a:off x="1963685" y="1866310"/>
              <a:ext cx="721672" cy="338554"/>
            </a:xfrm>
            <a:prstGeom prst="rect">
              <a:avLst/>
            </a:prstGeom>
            <a:noFill/>
          </p:spPr>
          <p:txBody>
            <a:bodyPr wrap="none" rtlCol="0">
              <a:spAutoFit/>
            </a:bodyPr>
            <a:lstStyle/>
            <a:p>
              <a:r>
                <a:rPr lang="id-ID" sz="1600" b="1" dirty="0" smtClean="0">
                  <a:solidFill>
                    <a:srgbClr val="FF0000"/>
                  </a:solidFill>
                </a:rPr>
                <a:t>RAINY</a:t>
              </a:r>
              <a:endParaRPr lang="id-ID" sz="1600" b="1" dirty="0">
                <a:solidFill>
                  <a:srgbClr val="FF0000"/>
                </a:solidFill>
              </a:endParaRPr>
            </a:p>
          </p:txBody>
        </p:sp>
        <p:sp>
          <p:nvSpPr>
            <p:cNvPr id="64" name="TextBox 63"/>
            <p:cNvSpPr txBox="1"/>
            <p:nvPr/>
          </p:nvSpPr>
          <p:spPr>
            <a:xfrm>
              <a:off x="1930419" y="2874422"/>
              <a:ext cx="793807" cy="338554"/>
            </a:xfrm>
            <a:prstGeom prst="rect">
              <a:avLst/>
            </a:prstGeom>
            <a:noFill/>
          </p:spPr>
          <p:txBody>
            <a:bodyPr wrap="none" rtlCol="0">
              <a:spAutoFit/>
            </a:bodyPr>
            <a:lstStyle/>
            <a:p>
              <a:r>
                <a:rPr lang="id-ID" sz="1600" b="1" dirty="0" smtClean="0">
                  <a:solidFill>
                    <a:srgbClr val="FF0000"/>
                  </a:solidFill>
                </a:rPr>
                <a:t>SUNNY</a:t>
              </a:r>
              <a:endParaRPr lang="id-ID" sz="1600" b="1" dirty="0">
                <a:solidFill>
                  <a:srgbClr val="FF0000"/>
                </a:solidFill>
              </a:endParaRPr>
            </a:p>
          </p:txBody>
        </p:sp>
        <p:sp>
          <p:nvSpPr>
            <p:cNvPr id="65" name="TextBox 64"/>
            <p:cNvSpPr txBox="1"/>
            <p:nvPr/>
          </p:nvSpPr>
          <p:spPr>
            <a:xfrm>
              <a:off x="2899789" y="3378478"/>
              <a:ext cx="508473" cy="338554"/>
            </a:xfrm>
            <a:prstGeom prst="rect">
              <a:avLst/>
            </a:prstGeom>
            <a:noFill/>
          </p:spPr>
          <p:txBody>
            <a:bodyPr wrap="none" rtlCol="0">
              <a:spAutoFit/>
            </a:bodyPr>
            <a:lstStyle/>
            <a:p>
              <a:r>
                <a:rPr lang="id-ID" sz="1600" b="1" dirty="0" smtClean="0">
                  <a:solidFill>
                    <a:srgbClr val="FF0000"/>
                  </a:solidFill>
                </a:rPr>
                <a:t>t =0</a:t>
              </a:r>
              <a:endParaRPr lang="id-ID" sz="1600" b="1" dirty="0">
                <a:solidFill>
                  <a:srgbClr val="FF0000"/>
                </a:solidFill>
              </a:endParaRPr>
            </a:p>
          </p:txBody>
        </p:sp>
        <p:sp>
          <p:nvSpPr>
            <p:cNvPr id="66" name="TextBox 65"/>
            <p:cNvSpPr txBox="1"/>
            <p:nvPr/>
          </p:nvSpPr>
          <p:spPr>
            <a:xfrm>
              <a:off x="4483965" y="3356992"/>
              <a:ext cx="508473" cy="338554"/>
            </a:xfrm>
            <a:prstGeom prst="rect">
              <a:avLst/>
            </a:prstGeom>
            <a:noFill/>
          </p:spPr>
          <p:txBody>
            <a:bodyPr wrap="none" rtlCol="0">
              <a:spAutoFit/>
            </a:bodyPr>
            <a:lstStyle/>
            <a:p>
              <a:r>
                <a:rPr lang="id-ID" sz="1600" b="1" dirty="0" smtClean="0">
                  <a:solidFill>
                    <a:srgbClr val="FF0000"/>
                  </a:solidFill>
                </a:rPr>
                <a:t>t =1</a:t>
              </a:r>
              <a:endParaRPr lang="id-ID" sz="1600" b="1" dirty="0">
                <a:solidFill>
                  <a:srgbClr val="FF0000"/>
                </a:solidFill>
              </a:endParaRPr>
            </a:p>
          </p:txBody>
        </p:sp>
        <p:sp>
          <p:nvSpPr>
            <p:cNvPr id="67" name="TextBox 66"/>
            <p:cNvSpPr txBox="1"/>
            <p:nvPr/>
          </p:nvSpPr>
          <p:spPr>
            <a:xfrm>
              <a:off x="6068141" y="3356992"/>
              <a:ext cx="508473" cy="338554"/>
            </a:xfrm>
            <a:prstGeom prst="rect">
              <a:avLst/>
            </a:prstGeom>
            <a:noFill/>
          </p:spPr>
          <p:txBody>
            <a:bodyPr wrap="none" rtlCol="0">
              <a:spAutoFit/>
            </a:bodyPr>
            <a:lstStyle/>
            <a:p>
              <a:r>
                <a:rPr lang="id-ID" sz="1600" b="1" dirty="0" smtClean="0">
                  <a:solidFill>
                    <a:srgbClr val="FF0000"/>
                  </a:solidFill>
                </a:rPr>
                <a:t>t =2</a:t>
              </a:r>
              <a:endParaRPr lang="id-ID" sz="1600" b="1" dirty="0">
                <a:solidFill>
                  <a:srgbClr val="FF0000"/>
                </a:solidFill>
              </a:endParaRPr>
            </a:p>
          </p:txBody>
        </p:sp>
        <p:cxnSp>
          <p:nvCxnSpPr>
            <p:cNvPr id="68" name="Straight Arrow Connector 67"/>
            <p:cNvCxnSpPr/>
            <p:nvPr/>
          </p:nvCxnSpPr>
          <p:spPr>
            <a:xfrm flipV="1">
              <a:off x="3514595" y="2204864"/>
              <a:ext cx="936104" cy="79209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9106530">
              <a:off x="3487749" y="2402479"/>
              <a:ext cx="546945" cy="307777"/>
            </a:xfrm>
            <a:prstGeom prst="rect">
              <a:avLst/>
            </a:prstGeom>
            <a:noFill/>
          </p:spPr>
          <p:txBody>
            <a:bodyPr wrap="none" rtlCol="0">
              <a:spAutoFit/>
            </a:bodyPr>
            <a:lstStyle/>
            <a:p>
              <a:r>
                <a:rPr lang="id-ID" sz="1400" dirty="0" smtClean="0"/>
                <a:t>.4*.4</a:t>
              </a:r>
              <a:endParaRPr lang="id-ID" sz="1400" dirty="0"/>
            </a:p>
          </p:txBody>
        </p:sp>
        <p:sp>
          <p:nvSpPr>
            <p:cNvPr id="73" name="TextBox 72"/>
            <p:cNvSpPr txBox="1"/>
            <p:nvPr/>
          </p:nvSpPr>
          <p:spPr>
            <a:xfrm>
              <a:off x="5314795" y="3068960"/>
              <a:ext cx="546945" cy="307777"/>
            </a:xfrm>
            <a:prstGeom prst="rect">
              <a:avLst/>
            </a:prstGeom>
            <a:noFill/>
          </p:spPr>
          <p:txBody>
            <a:bodyPr wrap="none" rtlCol="0">
              <a:spAutoFit/>
            </a:bodyPr>
            <a:lstStyle/>
            <a:p>
              <a:r>
                <a:rPr lang="id-ID" sz="1400" dirty="0" smtClean="0"/>
                <a:t>.6*.1</a:t>
              </a:r>
              <a:endParaRPr lang="id-ID" sz="1400" dirty="0"/>
            </a:p>
          </p:txBody>
        </p:sp>
      </p:grpSp>
    </p:spTree>
    <p:extLst>
      <p:ext uri="{BB962C8B-B14F-4D97-AF65-F5344CB8AC3E}">
        <p14:creationId xmlns:p14="http://schemas.microsoft.com/office/powerpoint/2010/main" val="1838682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1483955"/>
            <a:ext cx="7899400" cy="2123658"/>
          </a:xfrm>
          <a:prstGeom prst="rect">
            <a:avLst/>
          </a:prstGeom>
          <a:noFill/>
        </p:spPr>
        <p:txBody>
          <a:bodyPr wrap="square" rtlCol="0">
            <a:spAutoFit/>
          </a:bodyPr>
          <a:lstStyle/>
          <a:p>
            <a:r>
              <a:rPr lang="id-ID" sz="2400" b="1" dirty="0" smtClean="0">
                <a:solidFill>
                  <a:srgbClr val="C00000"/>
                </a:solidFill>
              </a:rPr>
              <a:t>HIDDEN MARKOV MODEL : COIN TOSS PROBLEM</a:t>
            </a:r>
          </a:p>
          <a:p>
            <a:pPr lvl="0"/>
            <a:endParaRPr lang="id-ID" b="1" dirty="0" smtClean="0">
              <a:solidFill>
                <a:srgbClr val="C00000"/>
              </a:solidFill>
            </a:endParaRPr>
          </a:p>
          <a:p>
            <a:pPr lvl="0"/>
            <a:r>
              <a:rPr lang="en-ID" b="1" dirty="0" smtClean="0">
                <a:solidFill>
                  <a:srgbClr val="C00000"/>
                </a:solidFill>
              </a:rPr>
              <a:t>ANOTHER </a:t>
            </a:r>
            <a:r>
              <a:rPr lang="id-ID" b="1" dirty="0" smtClean="0">
                <a:solidFill>
                  <a:srgbClr val="C00000"/>
                </a:solidFill>
              </a:rPr>
              <a:t>TOY PROBLEM : </a:t>
            </a:r>
            <a:r>
              <a:rPr lang="id-ID" b="1" dirty="0" smtClean="0">
                <a:solidFill>
                  <a:srgbClr val="002060"/>
                </a:solidFill>
              </a:rPr>
              <a:t>Diketahui sebuah model  HMM  </a:t>
            </a:r>
            <a:r>
              <a:rPr lang="id-ID" b="1" dirty="0" smtClean="0">
                <a:solidFill>
                  <a:srgbClr val="002060"/>
                </a:solidFill>
                <a:sym typeface="Symbol"/>
              </a:rPr>
              <a:t></a:t>
            </a:r>
            <a:r>
              <a:rPr lang="id-ID" b="1" dirty="0" smtClean="0">
                <a:solidFill>
                  <a:srgbClr val="002060"/>
                </a:solidFill>
              </a:rPr>
              <a:t> = { </a:t>
            </a:r>
            <a:r>
              <a:rPr lang="id-ID" b="1" dirty="0" smtClean="0">
                <a:solidFill>
                  <a:srgbClr val="002060"/>
                </a:solidFill>
                <a:sym typeface="Symbol"/>
              </a:rPr>
              <a:t></a:t>
            </a:r>
            <a:r>
              <a:rPr lang="id-ID" b="1" dirty="0" smtClean="0">
                <a:solidFill>
                  <a:srgbClr val="002060"/>
                </a:solidFill>
              </a:rPr>
              <a:t>, A(i,j), B(i,j)} dengan </a:t>
            </a:r>
            <a:r>
              <a:rPr lang="id-ID" b="1" dirty="0" smtClean="0">
                <a:solidFill>
                  <a:srgbClr val="002060"/>
                </a:solidFill>
                <a:sym typeface="Symbol"/>
              </a:rPr>
              <a:t></a:t>
            </a:r>
            <a:r>
              <a:rPr lang="id-ID" b="1" dirty="0" smtClean="0">
                <a:solidFill>
                  <a:srgbClr val="002060"/>
                </a:solidFill>
              </a:rPr>
              <a:t> = (0.6, 0.4) dan A(i,j) serta  B(i,j) sebagaimana diperlihatkan oleh diagram HMM di bawah ini. Tentukan </a:t>
            </a:r>
            <a:r>
              <a:rPr lang="id-ID" b="1" i="1" dirty="0" smtClean="0">
                <a:solidFill>
                  <a:srgbClr val="002060"/>
                </a:solidFill>
              </a:rPr>
              <a:t>the most likely sequence of hidden states </a:t>
            </a:r>
            <a:r>
              <a:rPr lang="id-ID" b="1" dirty="0" smtClean="0">
                <a:solidFill>
                  <a:srgbClr val="002060"/>
                </a:solidFill>
              </a:rPr>
              <a:t>bila urutan pengamatan menghasilkan </a:t>
            </a:r>
            <a:r>
              <a:rPr lang="id-ID" b="1" i="1" dirty="0" smtClean="0">
                <a:solidFill>
                  <a:srgbClr val="002060"/>
                </a:solidFill>
              </a:rPr>
              <a:t>Head, Tail, Tail, Head (H, T, T, H).</a:t>
            </a:r>
            <a:r>
              <a:rPr lang="id-ID" b="1" dirty="0" smtClean="0">
                <a:solidFill>
                  <a:srgbClr val="002060"/>
                </a:solidFill>
              </a:rPr>
              <a:t> </a:t>
            </a:r>
          </a:p>
          <a:p>
            <a:endParaRPr lang="id-ID" b="1" dirty="0">
              <a:solidFill>
                <a:srgbClr val="C00000"/>
              </a:solidFill>
            </a:endParaRPr>
          </a:p>
        </p:txBody>
      </p:sp>
      <p:grpSp>
        <p:nvGrpSpPr>
          <p:cNvPr id="4" name="Group 3"/>
          <p:cNvGrpSpPr/>
          <p:nvPr/>
        </p:nvGrpSpPr>
        <p:grpSpPr>
          <a:xfrm>
            <a:off x="1447800" y="3886200"/>
            <a:ext cx="6884991" cy="1897062"/>
            <a:chOff x="1785938" y="1531938"/>
            <a:chExt cx="6884991" cy="1897062"/>
          </a:xfrm>
        </p:grpSpPr>
        <p:cxnSp>
          <p:nvCxnSpPr>
            <p:cNvPr id="5" name="AutoShape 3"/>
            <p:cNvCxnSpPr>
              <a:cxnSpLocks noChangeShapeType="1"/>
              <a:stCxn id="7" idx="7"/>
              <a:endCxn id="8" idx="1"/>
            </p:cNvCxnSpPr>
            <p:nvPr/>
          </p:nvCxnSpPr>
          <p:spPr bwMode="auto">
            <a:xfrm rot="5400000" flipV="1">
              <a:off x="3999707" y="1227931"/>
              <a:ext cx="7938" cy="1584325"/>
            </a:xfrm>
            <a:prstGeom prst="curvedConnector3">
              <a:avLst>
                <a:gd name="adj1" fmla="val -3400000"/>
              </a:avLst>
            </a:prstGeom>
            <a:noFill/>
            <a:ln w="25400">
              <a:solidFill>
                <a:schemeClr val="tx1"/>
              </a:solidFill>
              <a:round/>
              <a:headEnd/>
              <a:tailEnd type="triangle" w="med" len="med"/>
            </a:ln>
            <a:effectLst/>
          </p:spPr>
        </p:cxnSp>
        <p:sp>
          <p:nvSpPr>
            <p:cNvPr id="6" name="Text Box 4"/>
            <p:cNvSpPr txBox="1">
              <a:spLocks noChangeArrowheads="1"/>
            </p:cNvSpPr>
            <p:nvPr/>
          </p:nvSpPr>
          <p:spPr bwMode="auto">
            <a:xfrm>
              <a:off x="5600700" y="1531938"/>
              <a:ext cx="903288"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dirty="0" smtClean="0">
                  <a:latin typeface="Tahoma" pitchFamily="34" charset="0"/>
                  <a:ea typeface="Tahoma" pitchFamily="34" charset="0"/>
                  <a:cs typeface="Tahoma" pitchFamily="34" charset="0"/>
                </a:rPr>
                <a:t>0.</a:t>
              </a:r>
              <a:r>
                <a:rPr lang="id-ID" sz="1400" b="1" dirty="0" smtClean="0">
                  <a:latin typeface="Tahoma" pitchFamily="34" charset="0"/>
                  <a:ea typeface="Tahoma" pitchFamily="34" charset="0"/>
                  <a:cs typeface="Tahoma" pitchFamily="34" charset="0"/>
                </a:rPr>
                <a:t>7</a:t>
              </a:r>
              <a:endParaRPr lang="en-US" sz="1400" b="1" dirty="0">
                <a:latin typeface="Tahoma" pitchFamily="34" charset="0"/>
                <a:ea typeface="Tahoma" pitchFamily="34" charset="0"/>
                <a:cs typeface="Tahoma" pitchFamily="34" charset="0"/>
              </a:endParaRPr>
            </a:p>
          </p:txBody>
        </p:sp>
        <p:sp>
          <p:nvSpPr>
            <p:cNvPr id="7" name="Oval 6"/>
            <p:cNvSpPr>
              <a:spLocks noChangeAspect="1" noChangeArrowheads="1"/>
            </p:cNvSpPr>
            <p:nvPr/>
          </p:nvSpPr>
          <p:spPr bwMode="auto">
            <a:xfrm>
              <a:off x="2395538" y="1974850"/>
              <a:ext cx="955675" cy="379413"/>
            </a:xfrm>
            <a:prstGeom prst="ellipse">
              <a:avLst/>
            </a:prstGeom>
            <a:solidFill>
              <a:srgbClr val="FFFF00"/>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600" b="1" dirty="0">
                  <a:latin typeface="Tahoma" pitchFamily="34" charset="0"/>
                  <a:ea typeface="Tahoma" pitchFamily="34" charset="0"/>
                  <a:cs typeface="Tahoma" pitchFamily="34" charset="0"/>
                </a:rPr>
                <a:t>fair</a:t>
              </a:r>
              <a:endParaRPr lang="en-US" sz="1800" b="1" baseline="-25000" dirty="0">
                <a:latin typeface="Tahoma" pitchFamily="34" charset="0"/>
                <a:ea typeface="Tahoma" pitchFamily="34" charset="0"/>
                <a:cs typeface="Tahoma" pitchFamily="34" charset="0"/>
              </a:endParaRPr>
            </a:p>
          </p:txBody>
        </p:sp>
        <p:sp>
          <p:nvSpPr>
            <p:cNvPr id="8" name="Oval 7"/>
            <p:cNvSpPr>
              <a:spLocks noChangeAspect="1" noChangeArrowheads="1"/>
            </p:cNvSpPr>
            <p:nvPr/>
          </p:nvSpPr>
          <p:spPr bwMode="auto">
            <a:xfrm>
              <a:off x="4659313" y="1984375"/>
              <a:ext cx="931862" cy="369888"/>
            </a:xfrm>
            <a:prstGeom prst="ellipse">
              <a:avLst/>
            </a:prstGeom>
            <a:solidFill>
              <a:srgbClr val="FFFF00"/>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id-ID" sz="1600" b="1" dirty="0" smtClean="0">
                  <a:latin typeface="Tahoma" pitchFamily="34" charset="0"/>
                  <a:ea typeface="Tahoma" pitchFamily="34" charset="0"/>
                  <a:cs typeface="Tahoma" pitchFamily="34" charset="0"/>
                </a:rPr>
                <a:t>biased</a:t>
              </a:r>
              <a:endParaRPr lang="en-US" sz="1800" b="1" baseline="-25000" dirty="0">
                <a:latin typeface="Tahoma" pitchFamily="34" charset="0"/>
                <a:ea typeface="Tahoma" pitchFamily="34" charset="0"/>
                <a:cs typeface="Tahoma" pitchFamily="34" charset="0"/>
              </a:endParaRPr>
            </a:p>
          </p:txBody>
        </p:sp>
        <p:sp>
          <p:nvSpPr>
            <p:cNvPr id="9" name="Oval 8"/>
            <p:cNvSpPr>
              <a:spLocks noChangeAspect="1" noChangeArrowheads="1"/>
            </p:cNvSpPr>
            <p:nvPr/>
          </p:nvSpPr>
          <p:spPr bwMode="auto">
            <a:xfrm>
              <a:off x="1785938" y="3040063"/>
              <a:ext cx="930275" cy="369887"/>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H</a:t>
              </a:r>
              <a:endParaRPr lang="en-US" sz="1800" b="1" baseline="-25000">
                <a:latin typeface="Tahoma" pitchFamily="34" charset="0"/>
                <a:ea typeface="Tahoma" pitchFamily="34" charset="0"/>
                <a:cs typeface="Tahoma" pitchFamily="34" charset="0"/>
              </a:endParaRPr>
            </a:p>
          </p:txBody>
        </p:sp>
        <p:sp>
          <p:nvSpPr>
            <p:cNvPr id="10" name="Oval 9"/>
            <p:cNvSpPr>
              <a:spLocks noChangeAspect="1" noChangeArrowheads="1"/>
            </p:cNvSpPr>
            <p:nvPr/>
          </p:nvSpPr>
          <p:spPr bwMode="auto">
            <a:xfrm>
              <a:off x="4022725" y="3017838"/>
              <a:ext cx="1036638" cy="411162"/>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H</a:t>
              </a:r>
            </a:p>
          </p:txBody>
        </p:sp>
        <p:cxnSp>
          <p:nvCxnSpPr>
            <p:cNvPr id="11" name="AutoShape 9"/>
            <p:cNvCxnSpPr>
              <a:cxnSpLocks noChangeShapeType="1"/>
              <a:stCxn id="7" idx="4"/>
              <a:endCxn id="9" idx="0"/>
            </p:cNvCxnSpPr>
            <p:nvPr/>
          </p:nvCxnSpPr>
          <p:spPr bwMode="auto">
            <a:xfrm flipH="1">
              <a:off x="2251075" y="2368550"/>
              <a:ext cx="622300" cy="657225"/>
            </a:xfrm>
            <a:prstGeom prst="straightConnector1">
              <a:avLst/>
            </a:prstGeom>
            <a:noFill/>
            <a:ln w="25400">
              <a:solidFill>
                <a:schemeClr val="tx1"/>
              </a:solidFill>
              <a:round/>
              <a:headEnd/>
              <a:tailEnd type="triangle" w="med" len="med"/>
            </a:ln>
            <a:effectLst/>
          </p:spPr>
        </p:cxnSp>
        <p:cxnSp>
          <p:nvCxnSpPr>
            <p:cNvPr id="12" name="AutoShape 10"/>
            <p:cNvCxnSpPr>
              <a:cxnSpLocks noChangeShapeType="1"/>
              <a:stCxn id="8" idx="4"/>
              <a:endCxn id="10" idx="0"/>
            </p:cNvCxnSpPr>
            <p:nvPr/>
          </p:nvCxnSpPr>
          <p:spPr bwMode="auto">
            <a:xfrm flipH="1">
              <a:off x="4541838" y="2368550"/>
              <a:ext cx="584200" cy="635000"/>
            </a:xfrm>
            <a:prstGeom prst="straightConnector1">
              <a:avLst/>
            </a:prstGeom>
            <a:noFill/>
            <a:ln w="25400">
              <a:solidFill>
                <a:schemeClr val="tx1"/>
              </a:solidFill>
              <a:round/>
              <a:headEnd/>
              <a:tailEnd type="triangle" w="med" len="med"/>
            </a:ln>
            <a:effectLst/>
          </p:spPr>
        </p:cxnSp>
        <p:cxnSp>
          <p:nvCxnSpPr>
            <p:cNvPr id="13" name="AutoShape 11"/>
            <p:cNvCxnSpPr>
              <a:cxnSpLocks noChangeShapeType="1"/>
              <a:stCxn id="8" idx="3"/>
              <a:endCxn id="7" idx="5"/>
            </p:cNvCxnSpPr>
            <p:nvPr/>
          </p:nvCxnSpPr>
          <p:spPr bwMode="auto">
            <a:xfrm rot="16200000" flipV="1">
              <a:off x="4002882" y="1521619"/>
              <a:ext cx="1587" cy="1584325"/>
            </a:xfrm>
            <a:prstGeom prst="curvedConnector3">
              <a:avLst>
                <a:gd name="adj1" fmla="val -16900000"/>
              </a:avLst>
            </a:prstGeom>
            <a:noFill/>
            <a:ln w="25400">
              <a:solidFill>
                <a:schemeClr val="tx1"/>
              </a:solidFill>
              <a:round/>
              <a:headEnd/>
              <a:tailEnd type="triangle" w="med" len="med"/>
            </a:ln>
            <a:effectLst/>
          </p:spPr>
        </p:cxnSp>
        <p:sp>
          <p:nvSpPr>
            <p:cNvPr id="14" name="Oval 13"/>
            <p:cNvSpPr>
              <a:spLocks noChangeAspect="1" noChangeArrowheads="1"/>
            </p:cNvSpPr>
            <p:nvPr/>
          </p:nvSpPr>
          <p:spPr bwMode="auto">
            <a:xfrm>
              <a:off x="3009900" y="3040063"/>
              <a:ext cx="930275" cy="369887"/>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T</a:t>
              </a:r>
              <a:endParaRPr lang="en-US" sz="1800" b="1" baseline="-25000">
                <a:latin typeface="Tahoma" pitchFamily="34" charset="0"/>
                <a:ea typeface="Tahoma" pitchFamily="34" charset="0"/>
                <a:cs typeface="Tahoma" pitchFamily="34" charset="0"/>
              </a:endParaRPr>
            </a:p>
          </p:txBody>
        </p:sp>
        <p:cxnSp>
          <p:nvCxnSpPr>
            <p:cNvPr id="15" name="AutoShape 13"/>
            <p:cNvCxnSpPr>
              <a:cxnSpLocks noChangeShapeType="1"/>
              <a:stCxn id="7" idx="4"/>
              <a:endCxn id="14" idx="0"/>
            </p:cNvCxnSpPr>
            <p:nvPr/>
          </p:nvCxnSpPr>
          <p:spPr bwMode="auto">
            <a:xfrm>
              <a:off x="2873375" y="2368550"/>
              <a:ext cx="601663" cy="657225"/>
            </a:xfrm>
            <a:prstGeom prst="straightConnector1">
              <a:avLst/>
            </a:prstGeom>
            <a:noFill/>
            <a:ln w="25400">
              <a:solidFill>
                <a:schemeClr val="tx1"/>
              </a:solidFill>
              <a:round/>
              <a:headEnd/>
              <a:tailEnd type="triangle" w="med" len="med"/>
            </a:ln>
            <a:effectLst/>
          </p:spPr>
        </p:cxnSp>
        <p:sp>
          <p:nvSpPr>
            <p:cNvPr id="16" name="Oval 15"/>
            <p:cNvSpPr>
              <a:spLocks noChangeAspect="1" noChangeArrowheads="1"/>
            </p:cNvSpPr>
            <p:nvPr/>
          </p:nvSpPr>
          <p:spPr bwMode="auto">
            <a:xfrm>
              <a:off x="5346700" y="3038475"/>
              <a:ext cx="930275" cy="369888"/>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T</a:t>
              </a:r>
              <a:endParaRPr lang="en-US" sz="1800" b="1" baseline="-25000">
                <a:latin typeface="Tahoma" pitchFamily="34" charset="0"/>
                <a:ea typeface="Tahoma" pitchFamily="34" charset="0"/>
                <a:cs typeface="Tahoma" pitchFamily="34" charset="0"/>
              </a:endParaRPr>
            </a:p>
          </p:txBody>
        </p:sp>
        <p:cxnSp>
          <p:nvCxnSpPr>
            <p:cNvPr id="17" name="AutoShape 15"/>
            <p:cNvCxnSpPr>
              <a:cxnSpLocks noChangeShapeType="1"/>
              <a:stCxn id="8" idx="4"/>
              <a:endCxn id="16" idx="0"/>
            </p:cNvCxnSpPr>
            <p:nvPr/>
          </p:nvCxnSpPr>
          <p:spPr bwMode="auto">
            <a:xfrm>
              <a:off x="5126038" y="2368550"/>
              <a:ext cx="685800" cy="655638"/>
            </a:xfrm>
            <a:prstGeom prst="straightConnector1">
              <a:avLst/>
            </a:prstGeom>
            <a:noFill/>
            <a:ln w="25400">
              <a:solidFill>
                <a:schemeClr val="tx1"/>
              </a:solidFill>
              <a:round/>
              <a:headEnd/>
              <a:tailEnd type="triangle" w="med" len="med"/>
            </a:ln>
            <a:effectLst/>
          </p:spPr>
        </p:cxnSp>
        <p:cxnSp>
          <p:nvCxnSpPr>
            <p:cNvPr id="18" name="AutoShape 16"/>
            <p:cNvCxnSpPr>
              <a:cxnSpLocks noChangeShapeType="1"/>
              <a:stCxn id="8" idx="7"/>
              <a:endCxn id="8" idx="6"/>
            </p:cNvCxnSpPr>
            <p:nvPr/>
          </p:nvCxnSpPr>
          <p:spPr bwMode="auto">
            <a:xfrm rot="5400000" flipV="1">
              <a:off x="5457032" y="2021681"/>
              <a:ext cx="146050" cy="150813"/>
            </a:xfrm>
            <a:prstGeom prst="curvedConnector4">
              <a:avLst>
                <a:gd name="adj1" fmla="val -183694"/>
                <a:gd name="adj2" fmla="val 242106"/>
              </a:avLst>
            </a:prstGeom>
            <a:noFill/>
            <a:ln w="25400">
              <a:solidFill>
                <a:schemeClr val="tx1"/>
              </a:solidFill>
              <a:round/>
              <a:headEnd/>
              <a:tailEnd type="triangle" w="med" len="med"/>
            </a:ln>
            <a:effectLst/>
          </p:spPr>
        </p:cxnSp>
        <p:cxnSp>
          <p:nvCxnSpPr>
            <p:cNvPr id="19" name="AutoShape 17"/>
            <p:cNvCxnSpPr>
              <a:cxnSpLocks noChangeShapeType="1"/>
              <a:stCxn id="7" idx="1"/>
              <a:endCxn id="7" idx="2"/>
            </p:cNvCxnSpPr>
            <p:nvPr/>
          </p:nvCxnSpPr>
          <p:spPr bwMode="auto">
            <a:xfrm rot="16200000" flipH="1" flipV="1">
              <a:off x="2383631" y="2013744"/>
              <a:ext cx="149225" cy="153988"/>
            </a:xfrm>
            <a:prstGeom prst="curvedConnector4">
              <a:avLst>
                <a:gd name="adj1" fmla="val -180852"/>
                <a:gd name="adj2" fmla="val 239176"/>
              </a:avLst>
            </a:prstGeom>
            <a:noFill/>
            <a:ln w="25400">
              <a:solidFill>
                <a:schemeClr val="tx1"/>
              </a:solidFill>
              <a:round/>
              <a:headEnd/>
              <a:tailEnd type="triangle" w="med" len="med"/>
            </a:ln>
            <a:effectLst/>
          </p:spPr>
        </p:cxnSp>
        <p:sp>
          <p:nvSpPr>
            <p:cNvPr id="20" name="Text Box 18"/>
            <p:cNvSpPr txBox="1">
              <a:spLocks noChangeArrowheads="1"/>
            </p:cNvSpPr>
            <p:nvPr/>
          </p:nvSpPr>
          <p:spPr bwMode="auto">
            <a:xfrm>
              <a:off x="1809750" y="1624013"/>
              <a:ext cx="823913"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a:latin typeface="Tahoma" pitchFamily="34" charset="0"/>
                  <a:ea typeface="Tahoma" pitchFamily="34" charset="0"/>
                  <a:cs typeface="Tahoma" pitchFamily="34" charset="0"/>
                </a:rPr>
                <a:t>0.9</a:t>
              </a:r>
            </a:p>
          </p:txBody>
        </p:sp>
        <p:sp>
          <p:nvSpPr>
            <p:cNvPr id="21" name="Text Box 19"/>
            <p:cNvSpPr txBox="1">
              <a:spLocks noChangeArrowheads="1"/>
            </p:cNvSpPr>
            <p:nvPr/>
          </p:nvSpPr>
          <p:spPr bwMode="auto">
            <a:xfrm>
              <a:off x="3656013" y="1800225"/>
              <a:ext cx="822325"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a:latin typeface="Tahoma" pitchFamily="34" charset="0"/>
                  <a:ea typeface="Tahoma" pitchFamily="34" charset="0"/>
                  <a:cs typeface="Tahoma" pitchFamily="34" charset="0"/>
                </a:rPr>
                <a:t>0.1</a:t>
              </a:r>
            </a:p>
          </p:txBody>
        </p:sp>
        <p:sp>
          <p:nvSpPr>
            <p:cNvPr id="22" name="Text Box 20"/>
            <p:cNvSpPr txBox="1">
              <a:spLocks noChangeArrowheads="1"/>
            </p:cNvSpPr>
            <p:nvPr/>
          </p:nvSpPr>
          <p:spPr bwMode="auto">
            <a:xfrm>
              <a:off x="3594100" y="2286000"/>
              <a:ext cx="822325"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dirty="0" smtClean="0">
                  <a:latin typeface="Tahoma" pitchFamily="34" charset="0"/>
                  <a:ea typeface="Tahoma" pitchFamily="34" charset="0"/>
                  <a:cs typeface="Tahoma" pitchFamily="34" charset="0"/>
                </a:rPr>
                <a:t>0.</a:t>
              </a:r>
              <a:r>
                <a:rPr lang="id-ID" sz="1400" b="1" dirty="0" smtClean="0">
                  <a:latin typeface="Tahoma" pitchFamily="34" charset="0"/>
                  <a:ea typeface="Tahoma" pitchFamily="34" charset="0"/>
                  <a:cs typeface="Tahoma" pitchFamily="34" charset="0"/>
                </a:rPr>
                <a:t>3</a:t>
              </a:r>
              <a:endParaRPr lang="en-US" sz="1400" b="1" dirty="0">
                <a:latin typeface="Tahoma" pitchFamily="34" charset="0"/>
                <a:ea typeface="Tahoma" pitchFamily="34" charset="0"/>
                <a:cs typeface="Tahoma" pitchFamily="34" charset="0"/>
              </a:endParaRPr>
            </a:p>
          </p:txBody>
        </p:sp>
        <p:sp>
          <p:nvSpPr>
            <p:cNvPr id="23" name="Text Box 21"/>
            <p:cNvSpPr txBox="1">
              <a:spLocks noChangeArrowheads="1"/>
            </p:cNvSpPr>
            <p:nvPr/>
          </p:nvSpPr>
          <p:spPr bwMode="auto">
            <a:xfrm>
              <a:off x="2770188" y="2643188"/>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0.5</a:t>
              </a:r>
              <a:endParaRPr lang="en-US" sz="1400" b="1" dirty="0">
                <a:latin typeface="Tahoma" pitchFamily="34" charset="0"/>
                <a:ea typeface="Tahoma" pitchFamily="34" charset="0"/>
                <a:cs typeface="Tahoma" pitchFamily="34" charset="0"/>
              </a:endParaRPr>
            </a:p>
          </p:txBody>
        </p:sp>
        <p:sp>
          <p:nvSpPr>
            <p:cNvPr id="24" name="Text Box 22"/>
            <p:cNvSpPr txBox="1">
              <a:spLocks noChangeArrowheads="1"/>
            </p:cNvSpPr>
            <p:nvPr/>
          </p:nvSpPr>
          <p:spPr bwMode="auto">
            <a:xfrm>
              <a:off x="5033963" y="2616200"/>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0.2</a:t>
              </a:r>
              <a:endParaRPr lang="en-US" sz="1400" b="1" dirty="0">
                <a:latin typeface="Tahoma" pitchFamily="34" charset="0"/>
                <a:ea typeface="Tahoma" pitchFamily="34" charset="0"/>
                <a:cs typeface="Tahoma" pitchFamily="34" charset="0"/>
              </a:endParaRPr>
            </a:p>
          </p:txBody>
        </p:sp>
        <p:sp>
          <p:nvSpPr>
            <p:cNvPr id="25" name="Text Box 23"/>
            <p:cNvSpPr txBox="1">
              <a:spLocks noChangeArrowheads="1"/>
            </p:cNvSpPr>
            <p:nvPr/>
          </p:nvSpPr>
          <p:spPr bwMode="auto">
            <a:xfrm>
              <a:off x="4205288" y="2641600"/>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0.8</a:t>
              </a:r>
              <a:endParaRPr lang="en-US" sz="1400" b="1" dirty="0">
                <a:latin typeface="Tahoma" pitchFamily="34" charset="0"/>
                <a:ea typeface="Tahoma" pitchFamily="34" charset="0"/>
                <a:cs typeface="Tahoma" pitchFamily="34" charset="0"/>
              </a:endParaRPr>
            </a:p>
          </p:txBody>
        </p:sp>
        <p:sp>
          <p:nvSpPr>
            <p:cNvPr id="26" name="Text Box 24"/>
            <p:cNvSpPr txBox="1">
              <a:spLocks noChangeArrowheads="1"/>
            </p:cNvSpPr>
            <p:nvPr/>
          </p:nvSpPr>
          <p:spPr bwMode="auto">
            <a:xfrm>
              <a:off x="1938338" y="2641600"/>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0.5</a:t>
              </a:r>
              <a:endParaRPr lang="en-US" sz="1400" b="1" dirty="0">
                <a:latin typeface="Tahoma" pitchFamily="34" charset="0"/>
                <a:ea typeface="Tahoma" pitchFamily="34" charset="0"/>
                <a:cs typeface="Tahoma" pitchFamily="34" charset="0"/>
              </a:endParaRPr>
            </a:p>
          </p:txBody>
        </p:sp>
        <p:grpSp>
          <p:nvGrpSpPr>
            <p:cNvPr id="27" name="Group 26"/>
            <p:cNvGrpSpPr>
              <a:grpSpLocks/>
            </p:cNvGrpSpPr>
            <p:nvPr/>
          </p:nvGrpSpPr>
          <p:grpSpPr bwMode="auto">
            <a:xfrm>
              <a:off x="6096003" y="1895479"/>
              <a:ext cx="2574926" cy="466726"/>
              <a:chOff x="3840" y="916"/>
              <a:chExt cx="1622" cy="294"/>
            </a:xfrm>
          </p:grpSpPr>
          <p:sp>
            <p:nvSpPr>
              <p:cNvPr id="31" name="Text Box 115"/>
              <p:cNvSpPr txBox="1">
                <a:spLocks noChangeArrowheads="1"/>
              </p:cNvSpPr>
              <p:nvPr/>
            </p:nvSpPr>
            <p:spPr bwMode="auto">
              <a:xfrm>
                <a:off x="3931" y="977"/>
                <a:ext cx="1531" cy="233"/>
              </a:xfrm>
              <a:prstGeom prst="rect">
                <a:avLst/>
              </a:prstGeom>
              <a:noFill/>
              <a:ln w="25400" algn="ctr">
                <a:noFill/>
                <a:miter lim="800000"/>
                <a:headEnd/>
                <a:tailEnd/>
              </a:ln>
              <a:effectLst/>
            </p:spPr>
            <p:txBody>
              <a:bodyPr wrap="none">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800" i="1" dirty="0">
                    <a:solidFill>
                      <a:srgbClr val="993300"/>
                    </a:solidFill>
                    <a:latin typeface="Tahoma" pitchFamily="34" charset="0"/>
                    <a:ea typeface="Tahoma" pitchFamily="34" charset="0"/>
                    <a:cs typeface="Tahoma" pitchFamily="34" charset="0"/>
                  </a:rPr>
                  <a:t>transition probabilities</a:t>
                </a:r>
              </a:p>
            </p:txBody>
          </p:sp>
          <p:sp>
            <p:nvSpPr>
              <p:cNvPr id="32" name="AutoShape 117"/>
              <p:cNvSpPr>
                <a:spLocks/>
              </p:cNvSpPr>
              <p:nvPr/>
            </p:nvSpPr>
            <p:spPr bwMode="auto">
              <a:xfrm>
                <a:off x="3840" y="916"/>
                <a:ext cx="158" cy="203"/>
              </a:xfrm>
              <a:prstGeom prst="rightBrace">
                <a:avLst>
                  <a:gd name="adj1" fmla="val 32033"/>
                  <a:gd name="adj2" fmla="val 50000"/>
                </a:avLst>
              </a:prstGeom>
              <a:noFill/>
              <a:ln w="25400">
                <a:solidFill>
                  <a:srgbClr val="993300"/>
                </a:solidFill>
                <a:round/>
                <a:headEnd/>
                <a:tailEnd/>
              </a:ln>
              <a:effectLst/>
            </p:spPr>
            <p:txBody>
              <a:bodyPr wrap="square" anchor="ct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latin typeface="Tahoma" pitchFamily="34" charset="0"/>
                  <a:ea typeface="Tahoma" pitchFamily="34" charset="0"/>
                  <a:cs typeface="Tahoma" pitchFamily="34" charset="0"/>
                </a:endParaRPr>
              </a:p>
            </p:txBody>
          </p:sp>
        </p:grpSp>
        <p:grpSp>
          <p:nvGrpSpPr>
            <p:cNvPr id="28" name="Group 27"/>
            <p:cNvGrpSpPr>
              <a:grpSpLocks/>
            </p:cNvGrpSpPr>
            <p:nvPr/>
          </p:nvGrpSpPr>
          <p:grpSpPr bwMode="auto">
            <a:xfrm>
              <a:off x="6096000" y="2590806"/>
              <a:ext cx="2551112" cy="425451"/>
              <a:chOff x="3851" y="1377"/>
              <a:chExt cx="1607" cy="268"/>
            </a:xfrm>
          </p:grpSpPr>
          <p:sp>
            <p:nvSpPr>
              <p:cNvPr id="29" name="Text Box 116"/>
              <p:cNvSpPr txBox="1">
                <a:spLocks noChangeArrowheads="1"/>
              </p:cNvSpPr>
              <p:nvPr/>
            </p:nvSpPr>
            <p:spPr bwMode="auto">
              <a:xfrm>
                <a:off x="3969" y="1412"/>
                <a:ext cx="1489" cy="233"/>
              </a:xfrm>
              <a:prstGeom prst="rect">
                <a:avLst/>
              </a:prstGeom>
              <a:noFill/>
              <a:ln w="25400" algn="ctr">
                <a:noFill/>
                <a:miter lim="800000"/>
                <a:headEnd/>
                <a:tailEnd/>
              </a:ln>
              <a:effectLst/>
            </p:spPr>
            <p:txBody>
              <a:bodyPr wrap="none">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800" i="1" dirty="0">
                    <a:solidFill>
                      <a:srgbClr val="993300"/>
                    </a:solidFill>
                    <a:latin typeface="Tahoma" pitchFamily="34" charset="0"/>
                    <a:ea typeface="Tahoma" pitchFamily="34" charset="0"/>
                    <a:cs typeface="Tahoma" pitchFamily="34" charset="0"/>
                  </a:rPr>
                  <a:t>emission probabilities</a:t>
                </a:r>
              </a:p>
            </p:txBody>
          </p:sp>
          <p:sp>
            <p:nvSpPr>
              <p:cNvPr id="30" name="AutoShape 118"/>
              <p:cNvSpPr>
                <a:spLocks/>
              </p:cNvSpPr>
              <p:nvPr/>
            </p:nvSpPr>
            <p:spPr bwMode="auto">
              <a:xfrm>
                <a:off x="3851" y="1377"/>
                <a:ext cx="141" cy="191"/>
              </a:xfrm>
              <a:prstGeom prst="rightBrace">
                <a:avLst>
                  <a:gd name="adj1" fmla="val 20686"/>
                  <a:gd name="adj2" fmla="val 50000"/>
                </a:avLst>
              </a:prstGeom>
              <a:noFill/>
              <a:ln w="25400">
                <a:solidFill>
                  <a:srgbClr val="993300"/>
                </a:solidFill>
                <a:round/>
                <a:headEnd/>
                <a:tailEnd/>
              </a:ln>
              <a:effectLst/>
            </p:spPr>
            <p:txBody>
              <a:bodyPr anchor="ct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latin typeface="Tahoma" pitchFamily="34" charset="0"/>
                  <a:ea typeface="Tahoma" pitchFamily="34" charset="0"/>
                  <a:cs typeface="Tahoma" pitchFamily="34" charset="0"/>
                </a:endParaRPr>
              </a:p>
            </p:txBody>
          </p:sp>
        </p:grpSp>
      </p:grpSp>
    </p:spTree>
    <p:extLst>
      <p:ext uri="{BB962C8B-B14F-4D97-AF65-F5344CB8AC3E}">
        <p14:creationId xmlns:p14="http://schemas.microsoft.com/office/powerpoint/2010/main" val="2373504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1176266" y="1471192"/>
            <a:ext cx="7704856" cy="1015663"/>
          </a:xfrm>
          <a:prstGeom prst="rect">
            <a:avLst/>
          </a:prstGeom>
          <a:noFill/>
        </p:spPr>
        <p:txBody>
          <a:bodyPr wrap="square" rtlCol="0">
            <a:spAutoFit/>
          </a:bodyPr>
          <a:lstStyle/>
          <a:p>
            <a:r>
              <a:rPr lang="id-ID" sz="2000" b="1" dirty="0" smtClean="0">
                <a:solidFill>
                  <a:srgbClr val="0070C0"/>
                </a:solidFill>
              </a:rPr>
              <a:t>PROBLEM 1 HMM : EVALUATION</a:t>
            </a:r>
          </a:p>
          <a:p>
            <a:r>
              <a:rPr lang="id-ID" sz="2000" b="1" dirty="0" smtClean="0">
                <a:solidFill>
                  <a:srgbClr val="0070C0"/>
                </a:solidFill>
              </a:rPr>
              <a:t>RESULT OF FORWARD ALGORITHM SHOWN BY TRELLIS DIAGRAMS</a:t>
            </a:r>
            <a:endParaRPr lang="id-ID" sz="2000" b="1" dirty="0">
              <a:solidFill>
                <a:srgbClr val="0070C0"/>
              </a:solidFill>
            </a:endParaRPr>
          </a:p>
        </p:txBody>
      </p:sp>
      <p:sp>
        <p:nvSpPr>
          <p:cNvPr id="92" name="TextBox 91"/>
          <p:cNvSpPr txBox="1"/>
          <p:nvPr/>
        </p:nvSpPr>
        <p:spPr>
          <a:xfrm>
            <a:off x="1183282" y="4262932"/>
            <a:ext cx="5237075" cy="461665"/>
          </a:xfrm>
          <a:prstGeom prst="rect">
            <a:avLst/>
          </a:prstGeom>
          <a:noFill/>
        </p:spPr>
        <p:txBody>
          <a:bodyPr wrap="none" rtlCol="0">
            <a:spAutoFit/>
          </a:bodyPr>
          <a:lstStyle/>
          <a:p>
            <a:r>
              <a:rPr lang="id-ID" b="1" u="sng" dirty="0" smtClean="0">
                <a:solidFill>
                  <a:srgbClr val="0070C0"/>
                </a:solidFill>
              </a:rPr>
              <a:t>TOTAL PROBABILITY  </a:t>
            </a:r>
            <a:r>
              <a:rPr lang="id-ID" sz="2400" b="1" u="sng" dirty="0" smtClean="0">
                <a:solidFill>
                  <a:srgbClr val="0070C0"/>
                </a:solidFill>
                <a:sym typeface="Symbol"/>
              </a:rPr>
              <a:t></a:t>
            </a:r>
            <a:r>
              <a:rPr lang="id-ID" b="1" u="sng" dirty="0" smtClean="0">
                <a:solidFill>
                  <a:srgbClr val="0070C0"/>
                </a:solidFill>
                <a:sym typeface="Symbol"/>
              </a:rPr>
              <a:t> 0.055332 (.042102 + .01323)</a:t>
            </a:r>
            <a:endParaRPr lang="id-ID" b="1" u="sng" dirty="0">
              <a:solidFill>
                <a:srgbClr val="0070C0"/>
              </a:solidFill>
            </a:endParaRPr>
          </a:p>
        </p:txBody>
      </p:sp>
      <p:grpSp>
        <p:nvGrpSpPr>
          <p:cNvPr id="5" name="Group 46"/>
          <p:cNvGrpSpPr/>
          <p:nvPr/>
        </p:nvGrpSpPr>
        <p:grpSpPr>
          <a:xfrm>
            <a:off x="1176266" y="2053116"/>
            <a:ext cx="6356051" cy="2304256"/>
            <a:chOff x="611560" y="1412776"/>
            <a:chExt cx="6356051" cy="2304256"/>
          </a:xfrm>
        </p:grpSpPr>
        <p:sp>
          <p:nvSpPr>
            <p:cNvPr id="2" name="TextBox 1"/>
            <p:cNvSpPr txBox="1"/>
            <p:nvPr/>
          </p:nvSpPr>
          <p:spPr>
            <a:xfrm>
              <a:off x="1508922" y="1916832"/>
              <a:ext cx="587020" cy="307777"/>
            </a:xfrm>
            <a:prstGeom prst="rect">
              <a:avLst/>
            </a:prstGeom>
            <a:solidFill>
              <a:srgbClr val="FFFF00"/>
            </a:solidFill>
          </p:spPr>
          <p:txBody>
            <a:bodyPr wrap="none" rtlCol="0">
              <a:spAutoFit/>
            </a:bodyPr>
            <a:lstStyle/>
            <a:p>
              <a:r>
                <a:rPr lang="id-ID" sz="1400" dirty="0" smtClean="0"/>
                <a:t>.6 *.5</a:t>
              </a:r>
              <a:endParaRPr lang="id-ID" sz="1400" dirty="0"/>
            </a:p>
          </p:txBody>
        </p:sp>
        <p:sp>
          <p:nvSpPr>
            <p:cNvPr id="3" name="TextBox 2"/>
            <p:cNvSpPr txBox="1"/>
            <p:nvPr/>
          </p:nvSpPr>
          <p:spPr>
            <a:xfrm>
              <a:off x="3165106" y="1916832"/>
              <a:ext cx="503664" cy="307777"/>
            </a:xfrm>
            <a:prstGeom prst="rect">
              <a:avLst/>
            </a:prstGeom>
            <a:solidFill>
              <a:srgbClr val="FFFF00"/>
            </a:solidFill>
          </p:spPr>
          <p:txBody>
            <a:bodyPr wrap="none" rtlCol="0">
              <a:spAutoFit/>
            </a:bodyPr>
            <a:lstStyle/>
            <a:p>
              <a:r>
                <a:rPr lang="id-ID" sz="1400" dirty="0"/>
                <a:t>.</a:t>
              </a:r>
              <a:r>
                <a:rPr lang="id-ID" sz="1400" dirty="0" smtClean="0"/>
                <a:t>183</a:t>
              </a:r>
              <a:endParaRPr lang="id-ID" sz="1400" dirty="0"/>
            </a:p>
          </p:txBody>
        </p:sp>
        <p:sp>
          <p:nvSpPr>
            <p:cNvPr id="4" name="TextBox 3"/>
            <p:cNvSpPr txBox="1"/>
            <p:nvPr/>
          </p:nvSpPr>
          <p:spPr>
            <a:xfrm>
              <a:off x="1508922" y="2924944"/>
              <a:ext cx="587020" cy="307777"/>
            </a:xfrm>
            <a:prstGeom prst="rect">
              <a:avLst/>
            </a:prstGeom>
            <a:solidFill>
              <a:srgbClr val="FFFF00"/>
            </a:solidFill>
          </p:spPr>
          <p:txBody>
            <a:bodyPr wrap="none" rtlCol="0">
              <a:spAutoFit/>
            </a:bodyPr>
            <a:lstStyle/>
            <a:p>
              <a:r>
                <a:rPr lang="id-ID" sz="1400" dirty="0" smtClean="0"/>
                <a:t>.4 *.8</a:t>
              </a:r>
              <a:endParaRPr lang="id-ID" sz="1400" dirty="0"/>
            </a:p>
          </p:txBody>
        </p:sp>
        <p:sp>
          <p:nvSpPr>
            <p:cNvPr id="7" name="TextBox 6"/>
            <p:cNvSpPr txBox="1"/>
            <p:nvPr/>
          </p:nvSpPr>
          <p:spPr>
            <a:xfrm>
              <a:off x="3165106" y="2924944"/>
              <a:ext cx="595035" cy="307777"/>
            </a:xfrm>
            <a:prstGeom prst="rect">
              <a:avLst/>
            </a:prstGeom>
            <a:solidFill>
              <a:srgbClr val="FFFF00"/>
            </a:solidFill>
          </p:spPr>
          <p:txBody>
            <a:bodyPr wrap="none" rtlCol="0">
              <a:spAutoFit/>
            </a:bodyPr>
            <a:lstStyle/>
            <a:p>
              <a:r>
                <a:rPr lang="id-ID" sz="1400" dirty="0" smtClean="0"/>
                <a:t>.0508</a:t>
              </a:r>
              <a:endParaRPr lang="id-ID" sz="1400" dirty="0"/>
            </a:p>
          </p:txBody>
        </p:sp>
        <p:sp>
          <p:nvSpPr>
            <p:cNvPr id="8" name="TextBox 7"/>
            <p:cNvSpPr txBox="1"/>
            <p:nvPr/>
          </p:nvSpPr>
          <p:spPr>
            <a:xfrm>
              <a:off x="2373018" y="1772816"/>
              <a:ext cx="546945" cy="307777"/>
            </a:xfrm>
            <a:prstGeom prst="rect">
              <a:avLst/>
            </a:prstGeom>
            <a:noFill/>
          </p:spPr>
          <p:txBody>
            <a:bodyPr wrap="none" rtlCol="0">
              <a:spAutoFit/>
            </a:bodyPr>
            <a:lstStyle/>
            <a:p>
              <a:r>
                <a:rPr lang="id-ID" sz="1400" dirty="0" smtClean="0"/>
                <a:t>.9*.5</a:t>
              </a:r>
              <a:endParaRPr lang="id-ID" sz="1400" dirty="0"/>
            </a:p>
          </p:txBody>
        </p:sp>
        <p:sp>
          <p:nvSpPr>
            <p:cNvPr id="9" name="TextBox 8"/>
            <p:cNvSpPr txBox="1"/>
            <p:nvPr/>
          </p:nvSpPr>
          <p:spPr>
            <a:xfrm rot="2270564">
              <a:off x="2289700" y="2150133"/>
              <a:ext cx="689051" cy="307777"/>
            </a:xfrm>
            <a:prstGeom prst="rect">
              <a:avLst/>
            </a:prstGeom>
            <a:noFill/>
          </p:spPr>
          <p:txBody>
            <a:bodyPr wrap="square" rtlCol="0">
              <a:spAutoFit/>
            </a:bodyPr>
            <a:lstStyle/>
            <a:p>
              <a:r>
                <a:rPr lang="id-ID" sz="1400" dirty="0" smtClean="0"/>
                <a:t>.1*.2</a:t>
              </a:r>
              <a:endParaRPr lang="id-ID" sz="1400" dirty="0"/>
            </a:p>
          </p:txBody>
        </p:sp>
        <p:sp>
          <p:nvSpPr>
            <p:cNvPr id="10" name="TextBox 9"/>
            <p:cNvSpPr txBox="1"/>
            <p:nvPr/>
          </p:nvSpPr>
          <p:spPr>
            <a:xfrm>
              <a:off x="1724946" y="1412776"/>
              <a:ext cx="314510" cy="338554"/>
            </a:xfrm>
            <a:prstGeom prst="rect">
              <a:avLst/>
            </a:prstGeom>
            <a:noFill/>
          </p:spPr>
          <p:txBody>
            <a:bodyPr wrap="none" rtlCol="0">
              <a:spAutoFit/>
            </a:bodyPr>
            <a:lstStyle/>
            <a:p>
              <a:r>
                <a:rPr lang="id-ID" sz="1600" b="1" dirty="0" smtClean="0">
                  <a:solidFill>
                    <a:srgbClr val="FF0000"/>
                  </a:solidFill>
                </a:rPr>
                <a:t>H</a:t>
              </a:r>
              <a:endParaRPr lang="id-ID" sz="1600" b="1" dirty="0">
                <a:solidFill>
                  <a:srgbClr val="FF0000"/>
                </a:solidFill>
              </a:endParaRPr>
            </a:p>
          </p:txBody>
        </p:sp>
        <p:cxnSp>
          <p:nvCxnSpPr>
            <p:cNvPr id="12" name="Straight Arrow Connector 11"/>
            <p:cNvCxnSpPr/>
            <p:nvPr/>
          </p:nvCxnSpPr>
          <p:spPr>
            <a:xfrm>
              <a:off x="2229002" y="2060848"/>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29002" y="2132856"/>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77666" y="1916832"/>
              <a:ext cx="686406" cy="307777"/>
            </a:xfrm>
            <a:prstGeom prst="rect">
              <a:avLst/>
            </a:prstGeom>
            <a:solidFill>
              <a:srgbClr val="FFFF00"/>
            </a:solidFill>
          </p:spPr>
          <p:txBody>
            <a:bodyPr wrap="none" rtlCol="0">
              <a:spAutoFit/>
            </a:bodyPr>
            <a:lstStyle/>
            <a:p>
              <a:r>
                <a:rPr lang="id-ID" sz="1400" dirty="0" smtClean="0"/>
                <a:t>.08997</a:t>
              </a:r>
              <a:endParaRPr lang="id-ID" sz="1400" dirty="0"/>
            </a:p>
          </p:txBody>
        </p:sp>
        <p:sp>
          <p:nvSpPr>
            <p:cNvPr id="23" name="TextBox 22"/>
            <p:cNvSpPr txBox="1"/>
            <p:nvPr/>
          </p:nvSpPr>
          <p:spPr>
            <a:xfrm>
              <a:off x="4677666" y="2924944"/>
              <a:ext cx="686406" cy="307777"/>
            </a:xfrm>
            <a:prstGeom prst="rect">
              <a:avLst/>
            </a:prstGeom>
            <a:solidFill>
              <a:srgbClr val="FFFF00"/>
            </a:solidFill>
          </p:spPr>
          <p:txBody>
            <a:bodyPr wrap="none" rtlCol="0">
              <a:spAutoFit/>
            </a:bodyPr>
            <a:lstStyle/>
            <a:p>
              <a:r>
                <a:rPr lang="id-ID" sz="1400" dirty="0" smtClean="0"/>
                <a:t>.01077</a:t>
              </a:r>
              <a:endParaRPr lang="id-ID" sz="1400" dirty="0"/>
            </a:p>
          </p:txBody>
        </p:sp>
        <p:sp>
          <p:nvSpPr>
            <p:cNvPr id="24" name="TextBox 23"/>
            <p:cNvSpPr txBox="1"/>
            <p:nvPr/>
          </p:nvSpPr>
          <p:spPr>
            <a:xfrm>
              <a:off x="3885578" y="1772816"/>
              <a:ext cx="546945" cy="307777"/>
            </a:xfrm>
            <a:prstGeom prst="rect">
              <a:avLst/>
            </a:prstGeom>
            <a:noFill/>
          </p:spPr>
          <p:txBody>
            <a:bodyPr wrap="none" rtlCol="0">
              <a:spAutoFit/>
            </a:bodyPr>
            <a:lstStyle/>
            <a:p>
              <a:r>
                <a:rPr lang="id-ID" sz="1400" dirty="0" smtClean="0"/>
                <a:t>.9*.5</a:t>
              </a:r>
              <a:endParaRPr lang="id-ID" sz="1400" dirty="0"/>
            </a:p>
          </p:txBody>
        </p:sp>
        <p:cxnSp>
          <p:nvCxnSpPr>
            <p:cNvPr id="26" name="Straight Arrow Connector 25"/>
            <p:cNvCxnSpPr/>
            <p:nvPr/>
          </p:nvCxnSpPr>
          <p:spPr>
            <a:xfrm>
              <a:off x="3741562" y="2060848"/>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741562" y="2132856"/>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41170"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11760" y="3068960"/>
              <a:ext cx="546945" cy="307777"/>
            </a:xfrm>
            <a:prstGeom prst="rect">
              <a:avLst/>
            </a:prstGeom>
            <a:noFill/>
          </p:spPr>
          <p:txBody>
            <a:bodyPr wrap="none" rtlCol="0">
              <a:spAutoFit/>
            </a:bodyPr>
            <a:lstStyle/>
            <a:p>
              <a:r>
                <a:rPr lang="id-ID" sz="1400" dirty="0" smtClean="0"/>
                <a:t>.7*.2</a:t>
              </a:r>
              <a:endParaRPr lang="id-ID" sz="1400" dirty="0"/>
            </a:p>
          </p:txBody>
        </p:sp>
        <p:cxnSp>
          <p:nvCxnSpPr>
            <p:cNvPr id="40" name="Straight Arrow Connector 39"/>
            <p:cNvCxnSpPr/>
            <p:nvPr/>
          </p:nvCxnSpPr>
          <p:spPr>
            <a:xfrm>
              <a:off x="2229002"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09122" y="1412776"/>
              <a:ext cx="285656" cy="338554"/>
            </a:xfrm>
            <a:prstGeom prst="rect">
              <a:avLst/>
            </a:prstGeom>
            <a:noFill/>
          </p:spPr>
          <p:txBody>
            <a:bodyPr wrap="none" rtlCol="0">
              <a:spAutoFit/>
            </a:bodyPr>
            <a:lstStyle/>
            <a:p>
              <a:r>
                <a:rPr lang="id-ID" sz="1600" b="1" dirty="0" smtClean="0">
                  <a:solidFill>
                    <a:srgbClr val="FF0000"/>
                  </a:solidFill>
                </a:rPr>
                <a:t>T</a:t>
              </a:r>
              <a:endParaRPr lang="id-ID" sz="1600" b="1" dirty="0">
                <a:solidFill>
                  <a:srgbClr val="FF0000"/>
                </a:solidFill>
              </a:endParaRPr>
            </a:p>
          </p:txBody>
        </p:sp>
        <p:sp>
          <p:nvSpPr>
            <p:cNvPr id="43" name="TextBox 42"/>
            <p:cNvSpPr txBox="1"/>
            <p:nvPr/>
          </p:nvSpPr>
          <p:spPr>
            <a:xfrm>
              <a:off x="4749282" y="1412776"/>
              <a:ext cx="285656" cy="338554"/>
            </a:xfrm>
            <a:prstGeom prst="rect">
              <a:avLst/>
            </a:prstGeom>
            <a:noFill/>
          </p:spPr>
          <p:txBody>
            <a:bodyPr wrap="none" rtlCol="0">
              <a:spAutoFit/>
            </a:bodyPr>
            <a:lstStyle/>
            <a:p>
              <a:r>
                <a:rPr lang="id-ID" sz="1600" b="1" dirty="0" smtClean="0">
                  <a:solidFill>
                    <a:srgbClr val="FF0000"/>
                  </a:solidFill>
                </a:rPr>
                <a:t>T</a:t>
              </a:r>
              <a:endParaRPr lang="id-ID" sz="1600" b="1" dirty="0">
                <a:solidFill>
                  <a:srgbClr val="FF0000"/>
                </a:solidFill>
              </a:endParaRPr>
            </a:p>
          </p:txBody>
        </p:sp>
        <p:sp>
          <p:nvSpPr>
            <p:cNvPr id="44" name="TextBox 43"/>
            <p:cNvSpPr txBox="1"/>
            <p:nvPr/>
          </p:nvSpPr>
          <p:spPr>
            <a:xfrm>
              <a:off x="6189834" y="1916832"/>
              <a:ext cx="777777" cy="307777"/>
            </a:xfrm>
            <a:prstGeom prst="rect">
              <a:avLst/>
            </a:prstGeom>
            <a:solidFill>
              <a:srgbClr val="FFFF00"/>
            </a:solidFill>
          </p:spPr>
          <p:txBody>
            <a:bodyPr wrap="none" rtlCol="0">
              <a:spAutoFit/>
            </a:bodyPr>
            <a:lstStyle/>
            <a:p>
              <a:r>
                <a:rPr lang="id-ID" sz="1400" dirty="0" smtClean="0"/>
                <a:t>.042102</a:t>
              </a:r>
              <a:endParaRPr lang="id-ID" sz="1400" dirty="0"/>
            </a:p>
          </p:txBody>
        </p:sp>
        <p:sp>
          <p:nvSpPr>
            <p:cNvPr id="46" name="TextBox 45"/>
            <p:cNvSpPr txBox="1"/>
            <p:nvPr/>
          </p:nvSpPr>
          <p:spPr>
            <a:xfrm>
              <a:off x="6189834" y="2924944"/>
              <a:ext cx="686406" cy="307777"/>
            </a:xfrm>
            <a:prstGeom prst="rect">
              <a:avLst/>
            </a:prstGeom>
            <a:solidFill>
              <a:srgbClr val="FFFF00"/>
            </a:solidFill>
          </p:spPr>
          <p:txBody>
            <a:bodyPr wrap="none" rtlCol="0">
              <a:spAutoFit/>
            </a:bodyPr>
            <a:lstStyle/>
            <a:p>
              <a:r>
                <a:rPr lang="id-ID" sz="1400" dirty="0" smtClean="0"/>
                <a:t>.01323</a:t>
              </a:r>
              <a:endParaRPr lang="id-ID" sz="1400" dirty="0"/>
            </a:p>
          </p:txBody>
        </p:sp>
        <p:cxnSp>
          <p:nvCxnSpPr>
            <p:cNvPr id="49" name="Straight Arrow Connector 48"/>
            <p:cNvCxnSpPr/>
            <p:nvPr/>
          </p:nvCxnSpPr>
          <p:spPr>
            <a:xfrm>
              <a:off x="5253730" y="2060848"/>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253730" y="2132856"/>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253338" y="3068960"/>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19148324">
              <a:off x="5254105" y="2562299"/>
              <a:ext cx="546945" cy="307777"/>
            </a:xfrm>
            <a:prstGeom prst="rect">
              <a:avLst/>
            </a:prstGeom>
            <a:noFill/>
          </p:spPr>
          <p:txBody>
            <a:bodyPr wrap="none" rtlCol="0">
              <a:spAutoFit/>
            </a:bodyPr>
            <a:lstStyle/>
            <a:p>
              <a:r>
                <a:rPr lang="id-ID" sz="1400" dirty="0" smtClean="0"/>
                <a:t>.3*.5</a:t>
              </a:r>
              <a:endParaRPr lang="id-ID" sz="1400" dirty="0"/>
            </a:p>
          </p:txBody>
        </p:sp>
        <p:sp>
          <p:nvSpPr>
            <p:cNvPr id="60" name="TextBox 59"/>
            <p:cNvSpPr txBox="1"/>
            <p:nvPr/>
          </p:nvSpPr>
          <p:spPr>
            <a:xfrm>
              <a:off x="6261450" y="1412776"/>
              <a:ext cx="314510" cy="338554"/>
            </a:xfrm>
            <a:prstGeom prst="rect">
              <a:avLst/>
            </a:prstGeom>
            <a:noFill/>
          </p:spPr>
          <p:txBody>
            <a:bodyPr wrap="none" rtlCol="0">
              <a:spAutoFit/>
            </a:bodyPr>
            <a:lstStyle/>
            <a:p>
              <a:r>
                <a:rPr lang="id-ID" sz="1600" b="1" dirty="0" smtClean="0">
                  <a:solidFill>
                    <a:srgbClr val="FF0000"/>
                  </a:solidFill>
                </a:rPr>
                <a:t>H</a:t>
              </a:r>
              <a:endParaRPr lang="id-ID" sz="1600" b="1" dirty="0">
                <a:solidFill>
                  <a:srgbClr val="FF0000"/>
                </a:solidFill>
              </a:endParaRPr>
            </a:p>
          </p:txBody>
        </p:sp>
        <p:sp>
          <p:nvSpPr>
            <p:cNvPr id="82" name="TextBox 81"/>
            <p:cNvSpPr txBox="1"/>
            <p:nvPr/>
          </p:nvSpPr>
          <p:spPr>
            <a:xfrm>
              <a:off x="644826" y="1866310"/>
              <a:ext cx="562590" cy="338554"/>
            </a:xfrm>
            <a:prstGeom prst="rect">
              <a:avLst/>
            </a:prstGeom>
            <a:noFill/>
          </p:spPr>
          <p:txBody>
            <a:bodyPr wrap="none" rtlCol="0">
              <a:spAutoFit/>
            </a:bodyPr>
            <a:lstStyle/>
            <a:p>
              <a:r>
                <a:rPr lang="id-ID" sz="1600" b="1" dirty="0" smtClean="0">
                  <a:solidFill>
                    <a:srgbClr val="FF0000"/>
                  </a:solidFill>
                </a:rPr>
                <a:t>FAIR</a:t>
              </a:r>
              <a:endParaRPr lang="id-ID" sz="1600" b="1" dirty="0">
                <a:solidFill>
                  <a:srgbClr val="FF0000"/>
                </a:solidFill>
              </a:endParaRPr>
            </a:p>
          </p:txBody>
        </p:sp>
        <p:sp>
          <p:nvSpPr>
            <p:cNvPr id="83" name="TextBox 82"/>
            <p:cNvSpPr txBox="1"/>
            <p:nvPr/>
          </p:nvSpPr>
          <p:spPr>
            <a:xfrm>
              <a:off x="611560" y="2874422"/>
              <a:ext cx="806631" cy="338554"/>
            </a:xfrm>
            <a:prstGeom prst="rect">
              <a:avLst/>
            </a:prstGeom>
            <a:noFill/>
          </p:spPr>
          <p:txBody>
            <a:bodyPr wrap="none" rtlCol="0">
              <a:spAutoFit/>
            </a:bodyPr>
            <a:lstStyle/>
            <a:p>
              <a:r>
                <a:rPr lang="id-ID" sz="1600" b="1" dirty="0" smtClean="0">
                  <a:solidFill>
                    <a:srgbClr val="FF0000"/>
                  </a:solidFill>
                </a:rPr>
                <a:t>BIASED</a:t>
              </a:r>
              <a:endParaRPr lang="id-ID" sz="1600" b="1" dirty="0">
                <a:solidFill>
                  <a:srgbClr val="FF0000"/>
                </a:solidFill>
              </a:endParaRPr>
            </a:p>
          </p:txBody>
        </p:sp>
        <p:sp>
          <p:nvSpPr>
            <p:cNvPr id="85" name="TextBox 84"/>
            <p:cNvSpPr txBox="1"/>
            <p:nvPr/>
          </p:nvSpPr>
          <p:spPr>
            <a:xfrm>
              <a:off x="1580930" y="3378478"/>
              <a:ext cx="508473" cy="338554"/>
            </a:xfrm>
            <a:prstGeom prst="rect">
              <a:avLst/>
            </a:prstGeom>
            <a:noFill/>
          </p:spPr>
          <p:txBody>
            <a:bodyPr wrap="none" rtlCol="0">
              <a:spAutoFit/>
            </a:bodyPr>
            <a:lstStyle/>
            <a:p>
              <a:r>
                <a:rPr lang="id-ID" sz="1600" b="1" dirty="0" smtClean="0">
                  <a:solidFill>
                    <a:srgbClr val="FF0000"/>
                  </a:solidFill>
                </a:rPr>
                <a:t>t =0</a:t>
              </a:r>
              <a:endParaRPr lang="id-ID" sz="1600" b="1" dirty="0">
                <a:solidFill>
                  <a:srgbClr val="FF0000"/>
                </a:solidFill>
              </a:endParaRPr>
            </a:p>
          </p:txBody>
        </p:sp>
        <p:sp>
          <p:nvSpPr>
            <p:cNvPr id="86" name="TextBox 85"/>
            <p:cNvSpPr txBox="1"/>
            <p:nvPr/>
          </p:nvSpPr>
          <p:spPr>
            <a:xfrm>
              <a:off x="3165106" y="3356992"/>
              <a:ext cx="508473" cy="338554"/>
            </a:xfrm>
            <a:prstGeom prst="rect">
              <a:avLst/>
            </a:prstGeom>
            <a:noFill/>
          </p:spPr>
          <p:txBody>
            <a:bodyPr wrap="none" rtlCol="0">
              <a:spAutoFit/>
            </a:bodyPr>
            <a:lstStyle/>
            <a:p>
              <a:r>
                <a:rPr lang="id-ID" sz="1600" b="1" dirty="0" smtClean="0">
                  <a:solidFill>
                    <a:srgbClr val="FF0000"/>
                  </a:solidFill>
                </a:rPr>
                <a:t>t =1</a:t>
              </a:r>
              <a:endParaRPr lang="id-ID" sz="1600" b="1" dirty="0">
                <a:solidFill>
                  <a:srgbClr val="FF0000"/>
                </a:solidFill>
              </a:endParaRPr>
            </a:p>
          </p:txBody>
        </p:sp>
        <p:sp>
          <p:nvSpPr>
            <p:cNvPr id="87" name="TextBox 86"/>
            <p:cNvSpPr txBox="1"/>
            <p:nvPr/>
          </p:nvSpPr>
          <p:spPr>
            <a:xfrm>
              <a:off x="4749282" y="3356992"/>
              <a:ext cx="508473" cy="338554"/>
            </a:xfrm>
            <a:prstGeom prst="rect">
              <a:avLst/>
            </a:prstGeom>
            <a:noFill/>
          </p:spPr>
          <p:txBody>
            <a:bodyPr wrap="none" rtlCol="0">
              <a:spAutoFit/>
            </a:bodyPr>
            <a:lstStyle/>
            <a:p>
              <a:r>
                <a:rPr lang="id-ID" sz="1600" b="1" dirty="0" smtClean="0">
                  <a:solidFill>
                    <a:srgbClr val="FF0000"/>
                  </a:solidFill>
                </a:rPr>
                <a:t>t =2</a:t>
              </a:r>
              <a:endParaRPr lang="id-ID" sz="1600" b="1" dirty="0">
                <a:solidFill>
                  <a:srgbClr val="FF0000"/>
                </a:solidFill>
              </a:endParaRPr>
            </a:p>
          </p:txBody>
        </p:sp>
        <p:sp>
          <p:nvSpPr>
            <p:cNvPr id="89" name="TextBox 88"/>
            <p:cNvSpPr txBox="1"/>
            <p:nvPr/>
          </p:nvSpPr>
          <p:spPr>
            <a:xfrm>
              <a:off x="6189442" y="3356992"/>
              <a:ext cx="508473" cy="338554"/>
            </a:xfrm>
            <a:prstGeom prst="rect">
              <a:avLst/>
            </a:prstGeom>
            <a:noFill/>
          </p:spPr>
          <p:txBody>
            <a:bodyPr wrap="none" rtlCol="0">
              <a:spAutoFit/>
            </a:bodyPr>
            <a:lstStyle/>
            <a:p>
              <a:r>
                <a:rPr lang="id-ID" sz="1600" b="1" dirty="0" smtClean="0">
                  <a:solidFill>
                    <a:srgbClr val="FF0000"/>
                  </a:solidFill>
                </a:rPr>
                <a:t>t =3</a:t>
              </a:r>
              <a:endParaRPr lang="id-ID" sz="1600" b="1" dirty="0">
                <a:solidFill>
                  <a:srgbClr val="FF0000"/>
                </a:solidFill>
              </a:endParaRPr>
            </a:p>
          </p:txBody>
        </p:sp>
        <p:cxnSp>
          <p:nvCxnSpPr>
            <p:cNvPr id="90" name="Straight Arrow Connector 89"/>
            <p:cNvCxnSpPr/>
            <p:nvPr/>
          </p:nvCxnSpPr>
          <p:spPr>
            <a:xfrm flipV="1">
              <a:off x="2195736" y="2204864"/>
              <a:ext cx="936104" cy="7920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rot="19106530">
              <a:off x="2047589" y="2618503"/>
              <a:ext cx="546945" cy="307777"/>
            </a:xfrm>
            <a:prstGeom prst="rect">
              <a:avLst/>
            </a:prstGeom>
            <a:noFill/>
          </p:spPr>
          <p:txBody>
            <a:bodyPr wrap="none" rtlCol="0">
              <a:spAutoFit/>
            </a:bodyPr>
            <a:lstStyle/>
            <a:p>
              <a:r>
                <a:rPr lang="id-ID" sz="1400" dirty="0" smtClean="0"/>
                <a:t>.3*.5</a:t>
              </a:r>
              <a:endParaRPr lang="id-ID" sz="1400" dirty="0"/>
            </a:p>
          </p:txBody>
        </p:sp>
        <p:cxnSp>
          <p:nvCxnSpPr>
            <p:cNvPr id="96" name="Straight Arrow Connector 95"/>
            <p:cNvCxnSpPr/>
            <p:nvPr/>
          </p:nvCxnSpPr>
          <p:spPr>
            <a:xfrm flipV="1">
              <a:off x="3779912" y="2204864"/>
              <a:ext cx="936104" cy="7920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270564">
              <a:off x="3860993" y="2222141"/>
              <a:ext cx="689051" cy="307777"/>
            </a:xfrm>
            <a:prstGeom prst="rect">
              <a:avLst/>
            </a:prstGeom>
            <a:noFill/>
          </p:spPr>
          <p:txBody>
            <a:bodyPr wrap="square" rtlCol="0">
              <a:spAutoFit/>
            </a:bodyPr>
            <a:lstStyle/>
            <a:p>
              <a:r>
                <a:rPr lang="id-ID" sz="1400" dirty="0" smtClean="0"/>
                <a:t>.1*.2</a:t>
              </a:r>
              <a:endParaRPr lang="id-ID" sz="1400" dirty="0"/>
            </a:p>
          </p:txBody>
        </p:sp>
        <p:sp>
          <p:nvSpPr>
            <p:cNvPr id="100" name="TextBox 99"/>
            <p:cNvSpPr txBox="1"/>
            <p:nvPr/>
          </p:nvSpPr>
          <p:spPr>
            <a:xfrm rot="19106530">
              <a:off x="3597137" y="2563568"/>
              <a:ext cx="546945" cy="307777"/>
            </a:xfrm>
            <a:prstGeom prst="rect">
              <a:avLst/>
            </a:prstGeom>
            <a:noFill/>
          </p:spPr>
          <p:txBody>
            <a:bodyPr wrap="none" rtlCol="0">
              <a:spAutoFit/>
            </a:bodyPr>
            <a:lstStyle/>
            <a:p>
              <a:r>
                <a:rPr lang="id-ID" sz="1400" dirty="0" smtClean="0"/>
                <a:t>.3*.5</a:t>
              </a:r>
              <a:endParaRPr lang="id-ID" sz="1400" dirty="0"/>
            </a:p>
          </p:txBody>
        </p:sp>
        <p:sp>
          <p:nvSpPr>
            <p:cNvPr id="101" name="TextBox 100"/>
            <p:cNvSpPr txBox="1"/>
            <p:nvPr/>
          </p:nvSpPr>
          <p:spPr>
            <a:xfrm>
              <a:off x="3995936" y="3068960"/>
              <a:ext cx="546945" cy="307777"/>
            </a:xfrm>
            <a:prstGeom prst="rect">
              <a:avLst/>
            </a:prstGeom>
            <a:noFill/>
          </p:spPr>
          <p:txBody>
            <a:bodyPr wrap="none" rtlCol="0">
              <a:spAutoFit/>
            </a:bodyPr>
            <a:lstStyle/>
            <a:p>
              <a:r>
                <a:rPr lang="id-ID" sz="1400" dirty="0" smtClean="0"/>
                <a:t>.7*.2</a:t>
              </a:r>
              <a:endParaRPr lang="id-ID" sz="1400" dirty="0"/>
            </a:p>
          </p:txBody>
        </p:sp>
        <p:sp>
          <p:nvSpPr>
            <p:cNvPr id="102" name="TextBox 101"/>
            <p:cNvSpPr txBox="1"/>
            <p:nvPr/>
          </p:nvSpPr>
          <p:spPr>
            <a:xfrm>
              <a:off x="5393207" y="1772816"/>
              <a:ext cx="546945" cy="307777"/>
            </a:xfrm>
            <a:prstGeom prst="rect">
              <a:avLst/>
            </a:prstGeom>
            <a:noFill/>
          </p:spPr>
          <p:txBody>
            <a:bodyPr wrap="none" rtlCol="0">
              <a:spAutoFit/>
            </a:bodyPr>
            <a:lstStyle/>
            <a:p>
              <a:r>
                <a:rPr lang="id-ID" sz="1400" dirty="0" smtClean="0"/>
                <a:t>.9*.5</a:t>
              </a:r>
              <a:endParaRPr lang="id-ID" sz="1400" dirty="0"/>
            </a:p>
          </p:txBody>
        </p:sp>
        <p:sp>
          <p:nvSpPr>
            <p:cNvPr id="103" name="TextBox 102"/>
            <p:cNvSpPr txBox="1"/>
            <p:nvPr/>
          </p:nvSpPr>
          <p:spPr>
            <a:xfrm rot="2270564">
              <a:off x="5386044" y="2167842"/>
              <a:ext cx="689051" cy="307777"/>
            </a:xfrm>
            <a:prstGeom prst="rect">
              <a:avLst/>
            </a:prstGeom>
            <a:noFill/>
          </p:spPr>
          <p:txBody>
            <a:bodyPr wrap="square" rtlCol="0">
              <a:spAutoFit/>
            </a:bodyPr>
            <a:lstStyle/>
            <a:p>
              <a:r>
                <a:rPr lang="id-ID" sz="1400" dirty="0" smtClean="0"/>
                <a:t>.1*.8</a:t>
              </a:r>
              <a:endParaRPr lang="id-ID" sz="1400" dirty="0"/>
            </a:p>
          </p:txBody>
        </p:sp>
        <p:cxnSp>
          <p:nvCxnSpPr>
            <p:cNvPr id="104" name="Straight Arrow Connector 103"/>
            <p:cNvCxnSpPr/>
            <p:nvPr/>
          </p:nvCxnSpPr>
          <p:spPr>
            <a:xfrm flipV="1">
              <a:off x="5364088" y="2204864"/>
              <a:ext cx="936104" cy="7920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436096" y="3068960"/>
              <a:ext cx="546945" cy="307777"/>
            </a:xfrm>
            <a:prstGeom prst="rect">
              <a:avLst/>
            </a:prstGeom>
            <a:noFill/>
          </p:spPr>
          <p:txBody>
            <a:bodyPr wrap="none" rtlCol="0">
              <a:spAutoFit/>
            </a:bodyPr>
            <a:lstStyle/>
            <a:p>
              <a:r>
                <a:rPr lang="id-ID" sz="1400" dirty="0" smtClean="0"/>
                <a:t>.7*.8</a:t>
              </a:r>
              <a:endParaRPr lang="id-ID" sz="1400" dirty="0"/>
            </a:p>
          </p:txBody>
        </p:sp>
      </p:grpSp>
      <p:grpSp>
        <p:nvGrpSpPr>
          <p:cNvPr id="47" name="Group 46"/>
          <p:cNvGrpSpPr/>
          <p:nvPr/>
        </p:nvGrpSpPr>
        <p:grpSpPr>
          <a:xfrm>
            <a:off x="1118146" y="4737207"/>
            <a:ext cx="6884991" cy="1897062"/>
            <a:chOff x="1785938" y="1531938"/>
            <a:chExt cx="6884991" cy="1897062"/>
          </a:xfrm>
        </p:grpSpPr>
        <p:cxnSp>
          <p:nvCxnSpPr>
            <p:cNvPr id="48" name="AutoShape 3"/>
            <p:cNvCxnSpPr>
              <a:cxnSpLocks noChangeShapeType="1"/>
              <a:stCxn id="52" idx="7"/>
              <a:endCxn id="55" idx="1"/>
            </p:cNvCxnSpPr>
            <p:nvPr/>
          </p:nvCxnSpPr>
          <p:spPr bwMode="auto">
            <a:xfrm rot="5400000" flipV="1">
              <a:off x="3999707" y="1227931"/>
              <a:ext cx="7938" cy="1584325"/>
            </a:xfrm>
            <a:prstGeom prst="curvedConnector3">
              <a:avLst>
                <a:gd name="adj1" fmla="val -3400000"/>
              </a:avLst>
            </a:prstGeom>
            <a:noFill/>
            <a:ln w="25400">
              <a:solidFill>
                <a:schemeClr val="tx1"/>
              </a:solidFill>
              <a:round/>
              <a:headEnd/>
              <a:tailEnd type="triangle" w="med" len="med"/>
            </a:ln>
            <a:effectLst/>
          </p:spPr>
        </p:cxnSp>
        <p:sp>
          <p:nvSpPr>
            <p:cNvPr id="51" name="Text Box 4"/>
            <p:cNvSpPr txBox="1">
              <a:spLocks noChangeArrowheads="1"/>
            </p:cNvSpPr>
            <p:nvPr/>
          </p:nvSpPr>
          <p:spPr bwMode="auto">
            <a:xfrm>
              <a:off x="5600700" y="1531938"/>
              <a:ext cx="903288"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dirty="0" smtClean="0">
                  <a:latin typeface="Tahoma" pitchFamily="34" charset="0"/>
                  <a:ea typeface="Tahoma" pitchFamily="34" charset="0"/>
                  <a:cs typeface="Tahoma" pitchFamily="34" charset="0"/>
                </a:rPr>
                <a:t>0.</a:t>
              </a:r>
              <a:r>
                <a:rPr lang="id-ID" sz="1400" b="1" dirty="0" smtClean="0">
                  <a:latin typeface="Tahoma" pitchFamily="34" charset="0"/>
                  <a:ea typeface="Tahoma" pitchFamily="34" charset="0"/>
                  <a:cs typeface="Tahoma" pitchFamily="34" charset="0"/>
                </a:rPr>
                <a:t>7</a:t>
              </a:r>
              <a:endParaRPr lang="en-US" sz="1400" b="1" dirty="0">
                <a:latin typeface="Tahoma" pitchFamily="34" charset="0"/>
                <a:ea typeface="Tahoma" pitchFamily="34" charset="0"/>
                <a:cs typeface="Tahoma" pitchFamily="34" charset="0"/>
              </a:endParaRPr>
            </a:p>
          </p:txBody>
        </p:sp>
        <p:sp>
          <p:nvSpPr>
            <p:cNvPr id="52" name="Oval 51"/>
            <p:cNvSpPr>
              <a:spLocks noChangeAspect="1" noChangeArrowheads="1"/>
            </p:cNvSpPr>
            <p:nvPr/>
          </p:nvSpPr>
          <p:spPr bwMode="auto">
            <a:xfrm>
              <a:off x="2395538" y="1974850"/>
              <a:ext cx="955675" cy="379413"/>
            </a:xfrm>
            <a:prstGeom prst="ellipse">
              <a:avLst/>
            </a:prstGeom>
            <a:solidFill>
              <a:srgbClr val="FFFF00"/>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600" b="1" dirty="0">
                  <a:latin typeface="Tahoma" pitchFamily="34" charset="0"/>
                  <a:ea typeface="Tahoma" pitchFamily="34" charset="0"/>
                  <a:cs typeface="Tahoma" pitchFamily="34" charset="0"/>
                </a:rPr>
                <a:t>fair</a:t>
              </a:r>
              <a:endParaRPr lang="en-US" sz="1800" b="1" baseline="-25000" dirty="0">
                <a:latin typeface="Tahoma" pitchFamily="34" charset="0"/>
                <a:ea typeface="Tahoma" pitchFamily="34" charset="0"/>
                <a:cs typeface="Tahoma" pitchFamily="34" charset="0"/>
              </a:endParaRPr>
            </a:p>
          </p:txBody>
        </p:sp>
        <p:sp>
          <p:nvSpPr>
            <p:cNvPr id="55" name="Oval 54"/>
            <p:cNvSpPr>
              <a:spLocks noChangeAspect="1" noChangeArrowheads="1"/>
            </p:cNvSpPr>
            <p:nvPr/>
          </p:nvSpPr>
          <p:spPr bwMode="auto">
            <a:xfrm>
              <a:off x="4659313" y="1984375"/>
              <a:ext cx="931862" cy="369888"/>
            </a:xfrm>
            <a:prstGeom prst="ellipse">
              <a:avLst/>
            </a:prstGeom>
            <a:solidFill>
              <a:srgbClr val="FFFF00"/>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id-ID" sz="1600" b="1" dirty="0" smtClean="0">
                  <a:latin typeface="Tahoma" pitchFamily="34" charset="0"/>
                  <a:ea typeface="Tahoma" pitchFamily="34" charset="0"/>
                  <a:cs typeface="Tahoma" pitchFamily="34" charset="0"/>
                </a:rPr>
                <a:t>biased</a:t>
              </a:r>
              <a:endParaRPr lang="en-US" sz="1800" b="1" baseline="-25000" dirty="0">
                <a:latin typeface="Tahoma" pitchFamily="34" charset="0"/>
                <a:ea typeface="Tahoma" pitchFamily="34" charset="0"/>
                <a:cs typeface="Tahoma" pitchFamily="34" charset="0"/>
              </a:endParaRPr>
            </a:p>
          </p:txBody>
        </p:sp>
        <p:sp>
          <p:nvSpPr>
            <p:cNvPr id="56" name="Oval 55"/>
            <p:cNvSpPr>
              <a:spLocks noChangeAspect="1" noChangeArrowheads="1"/>
            </p:cNvSpPr>
            <p:nvPr/>
          </p:nvSpPr>
          <p:spPr bwMode="auto">
            <a:xfrm>
              <a:off x="1785938" y="3040063"/>
              <a:ext cx="930275" cy="369887"/>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H</a:t>
              </a:r>
              <a:endParaRPr lang="en-US" sz="1800" b="1" baseline="-25000">
                <a:latin typeface="Tahoma" pitchFamily="34" charset="0"/>
                <a:ea typeface="Tahoma" pitchFamily="34" charset="0"/>
                <a:cs typeface="Tahoma" pitchFamily="34" charset="0"/>
              </a:endParaRPr>
            </a:p>
          </p:txBody>
        </p:sp>
        <p:sp>
          <p:nvSpPr>
            <p:cNvPr id="57" name="Oval 56"/>
            <p:cNvSpPr>
              <a:spLocks noChangeAspect="1" noChangeArrowheads="1"/>
            </p:cNvSpPr>
            <p:nvPr/>
          </p:nvSpPr>
          <p:spPr bwMode="auto">
            <a:xfrm>
              <a:off x="4022725" y="3017838"/>
              <a:ext cx="1036638" cy="411162"/>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H</a:t>
              </a:r>
            </a:p>
          </p:txBody>
        </p:sp>
        <p:cxnSp>
          <p:nvCxnSpPr>
            <p:cNvPr id="58" name="AutoShape 9"/>
            <p:cNvCxnSpPr>
              <a:cxnSpLocks noChangeShapeType="1"/>
              <a:stCxn id="52" idx="4"/>
              <a:endCxn id="56" idx="0"/>
            </p:cNvCxnSpPr>
            <p:nvPr/>
          </p:nvCxnSpPr>
          <p:spPr bwMode="auto">
            <a:xfrm flipH="1">
              <a:off x="2251075" y="2368550"/>
              <a:ext cx="622300" cy="657225"/>
            </a:xfrm>
            <a:prstGeom prst="straightConnector1">
              <a:avLst/>
            </a:prstGeom>
            <a:noFill/>
            <a:ln w="25400">
              <a:solidFill>
                <a:schemeClr val="tx1"/>
              </a:solidFill>
              <a:round/>
              <a:headEnd/>
              <a:tailEnd type="triangle" w="med" len="med"/>
            </a:ln>
            <a:effectLst/>
          </p:spPr>
        </p:cxnSp>
        <p:cxnSp>
          <p:nvCxnSpPr>
            <p:cNvPr id="59" name="AutoShape 10"/>
            <p:cNvCxnSpPr>
              <a:cxnSpLocks noChangeShapeType="1"/>
              <a:stCxn id="55" idx="4"/>
              <a:endCxn id="57" idx="0"/>
            </p:cNvCxnSpPr>
            <p:nvPr/>
          </p:nvCxnSpPr>
          <p:spPr bwMode="auto">
            <a:xfrm flipH="1">
              <a:off x="4541838" y="2368550"/>
              <a:ext cx="584200" cy="635000"/>
            </a:xfrm>
            <a:prstGeom prst="straightConnector1">
              <a:avLst/>
            </a:prstGeom>
            <a:noFill/>
            <a:ln w="25400">
              <a:solidFill>
                <a:schemeClr val="tx1"/>
              </a:solidFill>
              <a:round/>
              <a:headEnd/>
              <a:tailEnd type="triangle" w="med" len="med"/>
            </a:ln>
            <a:effectLst/>
          </p:spPr>
        </p:cxnSp>
        <p:cxnSp>
          <p:nvCxnSpPr>
            <p:cNvPr id="61" name="AutoShape 11"/>
            <p:cNvCxnSpPr>
              <a:cxnSpLocks noChangeShapeType="1"/>
              <a:stCxn id="55" idx="3"/>
              <a:endCxn id="52" idx="5"/>
            </p:cNvCxnSpPr>
            <p:nvPr/>
          </p:nvCxnSpPr>
          <p:spPr bwMode="auto">
            <a:xfrm rot="16200000" flipV="1">
              <a:off x="4002882" y="1521619"/>
              <a:ext cx="1587" cy="1584325"/>
            </a:xfrm>
            <a:prstGeom prst="curvedConnector3">
              <a:avLst>
                <a:gd name="adj1" fmla="val -16900000"/>
              </a:avLst>
            </a:prstGeom>
            <a:noFill/>
            <a:ln w="25400">
              <a:solidFill>
                <a:schemeClr val="tx1"/>
              </a:solidFill>
              <a:round/>
              <a:headEnd/>
              <a:tailEnd type="triangle" w="med" len="med"/>
            </a:ln>
            <a:effectLst/>
          </p:spPr>
        </p:cxnSp>
        <p:sp>
          <p:nvSpPr>
            <p:cNvPr id="62" name="Oval 61"/>
            <p:cNvSpPr>
              <a:spLocks noChangeAspect="1" noChangeArrowheads="1"/>
            </p:cNvSpPr>
            <p:nvPr/>
          </p:nvSpPr>
          <p:spPr bwMode="auto">
            <a:xfrm>
              <a:off x="3009900" y="3040063"/>
              <a:ext cx="930275" cy="369887"/>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T</a:t>
              </a:r>
              <a:endParaRPr lang="en-US" sz="1800" b="1" baseline="-25000">
                <a:latin typeface="Tahoma" pitchFamily="34" charset="0"/>
                <a:ea typeface="Tahoma" pitchFamily="34" charset="0"/>
                <a:cs typeface="Tahoma" pitchFamily="34" charset="0"/>
              </a:endParaRPr>
            </a:p>
          </p:txBody>
        </p:sp>
        <p:cxnSp>
          <p:nvCxnSpPr>
            <p:cNvPr id="63" name="AutoShape 13"/>
            <p:cNvCxnSpPr>
              <a:cxnSpLocks noChangeShapeType="1"/>
              <a:stCxn id="52" idx="4"/>
              <a:endCxn id="62" idx="0"/>
            </p:cNvCxnSpPr>
            <p:nvPr/>
          </p:nvCxnSpPr>
          <p:spPr bwMode="auto">
            <a:xfrm>
              <a:off x="2873375" y="2368550"/>
              <a:ext cx="601663" cy="657225"/>
            </a:xfrm>
            <a:prstGeom prst="straightConnector1">
              <a:avLst/>
            </a:prstGeom>
            <a:noFill/>
            <a:ln w="25400">
              <a:solidFill>
                <a:schemeClr val="tx1"/>
              </a:solidFill>
              <a:round/>
              <a:headEnd/>
              <a:tailEnd type="triangle" w="med" len="med"/>
            </a:ln>
            <a:effectLst/>
          </p:spPr>
        </p:cxnSp>
        <p:sp>
          <p:nvSpPr>
            <p:cNvPr id="64" name="Oval 63"/>
            <p:cNvSpPr>
              <a:spLocks noChangeAspect="1" noChangeArrowheads="1"/>
            </p:cNvSpPr>
            <p:nvPr/>
          </p:nvSpPr>
          <p:spPr bwMode="auto">
            <a:xfrm>
              <a:off x="5346700" y="3038475"/>
              <a:ext cx="930275" cy="369888"/>
            </a:xfrm>
            <a:prstGeom prst="ellipse">
              <a:avLst/>
            </a:prstGeom>
            <a:solidFill>
              <a:srgbClr val="FF9966"/>
            </a:solidFill>
            <a:ln w="28575">
              <a:solidFill>
                <a:schemeClr val="tx1"/>
              </a:solidFill>
              <a:round/>
              <a:headEnd type="none" w="sm" len="sm"/>
              <a:tailEnd/>
            </a:ln>
            <a:effectLst/>
          </p:spPr>
          <p:txBody>
            <a:bodyPr wrap="none" anchor="ct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800" b="1">
                  <a:latin typeface="Tahoma" pitchFamily="34" charset="0"/>
                  <a:ea typeface="Tahoma" pitchFamily="34" charset="0"/>
                  <a:cs typeface="Tahoma" pitchFamily="34" charset="0"/>
                </a:rPr>
                <a:t>T</a:t>
              </a:r>
              <a:endParaRPr lang="en-US" sz="1800" b="1" baseline="-25000">
                <a:latin typeface="Tahoma" pitchFamily="34" charset="0"/>
                <a:ea typeface="Tahoma" pitchFamily="34" charset="0"/>
                <a:cs typeface="Tahoma" pitchFamily="34" charset="0"/>
              </a:endParaRPr>
            </a:p>
          </p:txBody>
        </p:sp>
        <p:cxnSp>
          <p:nvCxnSpPr>
            <p:cNvPr id="65" name="AutoShape 15"/>
            <p:cNvCxnSpPr>
              <a:cxnSpLocks noChangeShapeType="1"/>
              <a:stCxn id="55" idx="4"/>
              <a:endCxn id="64" idx="0"/>
            </p:cNvCxnSpPr>
            <p:nvPr/>
          </p:nvCxnSpPr>
          <p:spPr bwMode="auto">
            <a:xfrm>
              <a:off x="5126038" y="2368550"/>
              <a:ext cx="685800" cy="655638"/>
            </a:xfrm>
            <a:prstGeom prst="straightConnector1">
              <a:avLst/>
            </a:prstGeom>
            <a:noFill/>
            <a:ln w="25400">
              <a:solidFill>
                <a:schemeClr val="tx1"/>
              </a:solidFill>
              <a:round/>
              <a:headEnd/>
              <a:tailEnd type="triangle" w="med" len="med"/>
            </a:ln>
            <a:effectLst/>
          </p:spPr>
        </p:cxnSp>
        <p:cxnSp>
          <p:nvCxnSpPr>
            <p:cNvPr id="66" name="AutoShape 16"/>
            <p:cNvCxnSpPr>
              <a:cxnSpLocks noChangeShapeType="1"/>
              <a:stCxn id="55" idx="7"/>
              <a:endCxn id="55" idx="6"/>
            </p:cNvCxnSpPr>
            <p:nvPr/>
          </p:nvCxnSpPr>
          <p:spPr bwMode="auto">
            <a:xfrm rot="5400000" flipV="1">
              <a:off x="5457032" y="2021681"/>
              <a:ext cx="146050" cy="150813"/>
            </a:xfrm>
            <a:prstGeom prst="curvedConnector4">
              <a:avLst>
                <a:gd name="adj1" fmla="val -183694"/>
                <a:gd name="adj2" fmla="val 242106"/>
              </a:avLst>
            </a:prstGeom>
            <a:noFill/>
            <a:ln w="25400">
              <a:solidFill>
                <a:schemeClr val="tx1"/>
              </a:solidFill>
              <a:round/>
              <a:headEnd/>
              <a:tailEnd type="triangle" w="med" len="med"/>
            </a:ln>
            <a:effectLst/>
          </p:spPr>
        </p:cxnSp>
        <p:cxnSp>
          <p:nvCxnSpPr>
            <p:cNvPr id="67" name="AutoShape 17"/>
            <p:cNvCxnSpPr>
              <a:cxnSpLocks noChangeShapeType="1"/>
              <a:stCxn id="52" idx="1"/>
              <a:endCxn id="52" idx="2"/>
            </p:cNvCxnSpPr>
            <p:nvPr/>
          </p:nvCxnSpPr>
          <p:spPr bwMode="auto">
            <a:xfrm rot="16200000" flipH="1" flipV="1">
              <a:off x="2383631" y="2013744"/>
              <a:ext cx="149225" cy="153988"/>
            </a:xfrm>
            <a:prstGeom prst="curvedConnector4">
              <a:avLst>
                <a:gd name="adj1" fmla="val -180852"/>
                <a:gd name="adj2" fmla="val 239176"/>
              </a:avLst>
            </a:prstGeom>
            <a:noFill/>
            <a:ln w="25400">
              <a:solidFill>
                <a:schemeClr val="tx1"/>
              </a:solidFill>
              <a:round/>
              <a:headEnd/>
              <a:tailEnd type="triangle" w="med" len="med"/>
            </a:ln>
            <a:effectLst/>
          </p:spPr>
        </p:cxnSp>
        <p:sp>
          <p:nvSpPr>
            <p:cNvPr id="68" name="Text Box 18"/>
            <p:cNvSpPr txBox="1">
              <a:spLocks noChangeArrowheads="1"/>
            </p:cNvSpPr>
            <p:nvPr/>
          </p:nvSpPr>
          <p:spPr bwMode="auto">
            <a:xfrm>
              <a:off x="1809750" y="1624013"/>
              <a:ext cx="823913"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a:latin typeface="Tahoma" pitchFamily="34" charset="0"/>
                  <a:ea typeface="Tahoma" pitchFamily="34" charset="0"/>
                  <a:cs typeface="Tahoma" pitchFamily="34" charset="0"/>
                </a:rPr>
                <a:t>0.9</a:t>
              </a:r>
            </a:p>
          </p:txBody>
        </p:sp>
        <p:sp>
          <p:nvSpPr>
            <p:cNvPr id="69" name="Text Box 19"/>
            <p:cNvSpPr txBox="1">
              <a:spLocks noChangeArrowheads="1"/>
            </p:cNvSpPr>
            <p:nvPr/>
          </p:nvSpPr>
          <p:spPr bwMode="auto">
            <a:xfrm>
              <a:off x="3656013" y="1800225"/>
              <a:ext cx="822325"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a:latin typeface="Tahoma" pitchFamily="34" charset="0"/>
                  <a:ea typeface="Tahoma" pitchFamily="34" charset="0"/>
                  <a:cs typeface="Tahoma" pitchFamily="34" charset="0"/>
                </a:rPr>
                <a:t>0.1</a:t>
              </a:r>
            </a:p>
          </p:txBody>
        </p:sp>
        <p:sp>
          <p:nvSpPr>
            <p:cNvPr id="70" name="Text Box 20"/>
            <p:cNvSpPr txBox="1">
              <a:spLocks noChangeArrowheads="1"/>
            </p:cNvSpPr>
            <p:nvPr/>
          </p:nvSpPr>
          <p:spPr bwMode="auto">
            <a:xfrm>
              <a:off x="3594100" y="2286000"/>
              <a:ext cx="822325"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400" b="1" dirty="0" smtClean="0">
                  <a:latin typeface="Tahoma" pitchFamily="34" charset="0"/>
                  <a:ea typeface="Tahoma" pitchFamily="34" charset="0"/>
                  <a:cs typeface="Tahoma" pitchFamily="34" charset="0"/>
                </a:rPr>
                <a:t>0.</a:t>
              </a:r>
              <a:r>
                <a:rPr lang="id-ID" sz="1400" b="1" dirty="0" smtClean="0">
                  <a:latin typeface="Tahoma" pitchFamily="34" charset="0"/>
                  <a:ea typeface="Tahoma" pitchFamily="34" charset="0"/>
                  <a:cs typeface="Tahoma" pitchFamily="34" charset="0"/>
                </a:rPr>
                <a:t>3</a:t>
              </a:r>
              <a:endParaRPr lang="en-US" sz="1400" b="1" dirty="0">
                <a:latin typeface="Tahoma" pitchFamily="34" charset="0"/>
                <a:ea typeface="Tahoma" pitchFamily="34" charset="0"/>
                <a:cs typeface="Tahoma" pitchFamily="34" charset="0"/>
              </a:endParaRPr>
            </a:p>
          </p:txBody>
        </p:sp>
        <p:sp>
          <p:nvSpPr>
            <p:cNvPr id="71" name="Text Box 21"/>
            <p:cNvSpPr txBox="1">
              <a:spLocks noChangeArrowheads="1"/>
            </p:cNvSpPr>
            <p:nvPr/>
          </p:nvSpPr>
          <p:spPr bwMode="auto">
            <a:xfrm>
              <a:off x="2770188" y="2643188"/>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0.5</a:t>
              </a:r>
              <a:endParaRPr lang="en-US" sz="1400" b="1" dirty="0">
                <a:latin typeface="Tahoma" pitchFamily="34" charset="0"/>
                <a:ea typeface="Tahoma" pitchFamily="34" charset="0"/>
                <a:cs typeface="Tahoma" pitchFamily="34" charset="0"/>
              </a:endParaRPr>
            </a:p>
          </p:txBody>
        </p:sp>
        <p:sp>
          <p:nvSpPr>
            <p:cNvPr id="72" name="Text Box 22"/>
            <p:cNvSpPr txBox="1">
              <a:spLocks noChangeArrowheads="1"/>
            </p:cNvSpPr>
            <p:nvPr/>
          </p:nvSpPr>
          <p:spPr bwMode="auto">
            <a:xfrm>
              <a:off x="5033963" y="2616200"/>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0.2</a:t>
              </a:r>
              <a:endParaRPr lang="en-US" sz="1400" b="1" dirty="0">
                <a:latin typeface="Tahoma" pitchFamily="34" charset="0"/>
                <a:ea typeface="Tahoma" pitchFamily="34" charset="0"/>
                <a:cs typeface="Tahoma" pitchFamily="34" charset="0"/>
              </a:endParaRPr>
            </a:p>
          </p:txBody>
        </p:sp>
        <p:sp>
          <p:nvSpPr>
            <p:cNvPr id="73" name="Text Box 23"/>
            <p:cNvSpPr txBox="1">
              <a:spLocks noChangeArrowheads="1"/>
            </p:cNvSpPr>
            <p:nvPr/>
          </p:nvSpPr>
          <p:spPr bwMode="auto">
            <a:xfrm>
              <a:off x="4205288" y="2641600"/>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0.8</a:t>
              </a:r>
              <a:endParaRPr lang="en-US" sz="1400" b="1" dirty="0">
                <a:latin typeface="Tahoma" pitchFamily="34" charset="0"/>
                <a:ea typeface="Tahoma" pitchFamily="34" charset="0"/>
                <a:cs typeface="Tahoma" pitchFamily="34" charset="0"/>
              </a:endParaRPr>
            </a:p>
          </p:txBody>
        </p:sp>
        <p:sp>
          <p:nvSpPr>
            <p:cNvPr id="74" name="Text Box 24"/>
            <p:cNvSpPr txBox="1">
              <a:spLocks noChangeArrowheads="1"/>
            </p:cNvSpPr>
            <p:nvPr/>
          </p:nvSpPr>
          <p:spPr bwMode="auto">
            <a:xfrm>
              <a:off x="1938338" y="2641600"/>
              <a:ext cx="823912" cy="304800"/>
            </a:xfrm>
            <a:prstGeom prst="rect">
              <a:avLst/>
            </a:prstGeom>
            <a:noFill/>
            <a:ln w="25400">
              <a:noFill/>
              <a:miter lim="800000"/>
              <a:headEnd/>
              <a:tailEnd/>
            </a:ln>
            <a:effectLst/>
          </p:spPr>
          <p:txBody>
            <a:bodyP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id-ID" sz="1400" b="1" dirty="0" smtClean="0">
                  <a:latin typeface="Tahoma" pitchFamily="34" charset="0"/>
                  <a:ea typeface="Tahoma" pitchFamily="34" charset="0"/>
                  <a:cs typeface="Tahoma" pitchFamily="34" charset="0"/>
                </a:rPr>
                <a:t>0.5</a:t>
              </a:r>
              <a:endParaRPr lang="en-US" sz="1400" b="1" dirty="0">
                <a:latin typeface="Tahoma" pitchFamily="34" charset="0"/>
                <a:ea typeface="Tahoma" pitchFamily="34" charset="0"/>
                <a:cs typeface="Tahoma" pitchFamily="34" charset="0"/>
              </a:endParaRPr>
            </a:p>
          </p:txBody>
        </p:sp>
        <p:grpSp>
          <p:nvGrpSpPr>
            <p:cNvPr id="75" name="Group 74"/>
            <p:cNvGrpSpPr>
              <a:grpSpLocks/>
            </p:cNvGrpSpPr>
            <p:nvPr/>
          </p:nvGrpSpPr>
          <p:grpSpPr bwMode="auto">
            <a:xfrm>
              <a:off x="6096003" y="1895479"/>
              <a:ext cx="2574926" cy="466726"/>
              <a:chOff x="3840" y="916"/>
              <a:chExt cx="1622" cy="294"/>
            </a:xfrm>
          </p:grpSpPr>
          <p:sp>
            <p:nvSpPr>
              <p:cNvPr id="79" name="Text Box 115"/>
              <p:cNvSpPr txBox="1">
                <a:spLocks noChangeArrowheads="1"/>
              </p:cNvSpPr>
              <p:nvPr/>
            </p:nvSpPr>
            <p:spPr bwMode="auto">
              <a:xfrm>
                <a:off x="3931" y="977"/>
                <a:ext cx="1531" cy="233"/>
              </a:xfrm>
              <a:prstGeom prst="rect">
                <a:avLst/>
              </a:prstGeom>
              <a:noFill/>
              <a:ln w="25400" algn="ctr">
                <a:noFill/>
                <a:miter lim="800000"/>
                <a:headEnd/>
                <a:tailEnd/>
              </a:ln>
              <a:effectLst/>
            </p:spPr>
            <p:txBody>
              <a:bodyPr wrap="none">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800" i="1" dirty="0">
                    <a:solidFill>
                      <a:srgbClr val="993300"/>
                    </a:solidFill>
                    <a:latin typeface="Tahoma" pitchFamily="34" charset="0"/>
                    <a:ea typeface="Tahoma" pitchFamily="34" charset="0"/>
                    <a:cs typeface="Tahoma" pitchFamily="34" charset="0"/>
                  </a:rPr>
                  <a:t>transition probabilities</a:t>
                </a:r>
              </a:p>
            </p:txBody>
          </p:sp>
          <p:sp>
            <p:nvSpPr>
              <p:cNvPr id="80" name="AutoShape 117"/>
              <p:cNvSpPr>
                <a:spLocks/>
              </p:cNvSpPr>
              <p:nvPr/>
            </p:nvSpPr>
            <p:spPr bwMode="auto">
              <a:xfrm>
                <a:off x="3840" y="916"/>
                <a:ext cx="158" cy="203"/>
              </a:xfrm>
              <a:prstGeom prst="rightBrace">
                <a:avLst>
                  <a:gd name="adj1" fmla="val 32033"/>
                  <a:gd name="adj2" fmla="val 50000"/>
                </a:avLst>
              </a:prstGeom>
              <a:noFill/>
              <a:ln w="25400">
                <a:solidFill>
                  <a:srgbClr val="993300"/>
                </a:solidFill>
                <a:round/>
                <a:headEnd/>
                <a:tailEnd/>
              </a:ln>
              <a:effectLst/>
            </p:spPr>
            <p:txBody>
              <a:bodyPr wrap="square" anchor="ct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latin typeface="Tahoma" pitchFamily="34" charset="0"/>
                  <a:ea typeface="Tahoma" pitchFamily="34" charset="0"/>
                  <a:cs typeface="Tahoma" pitchFamily="34" charset="0"/>
                </a:endParaRPr>
              </a:p>
            </p:txBody>
          </p:sp>
        </p:grpSp>
        <p:grpSp>
          <p:nvGrpSpPr>
            <p:cNvPr id="76" name="Group 75"/>
            <p:cNvGrpSpPr>
              <a:grpSpLocks/>
            </p:cNvGrpSpPr>
            <p:nvPr/>
          </p:nvGrpSpPr>
          <p:grpSpPr bwMode="auto">
            <a:xfrm>
              <a:off x="6096000" y="2590806"/>
              <a:ext cx="2551112" cy="425451"/>
              <a:chOff x="3851" y="1377"/>
              <a:chExt cx="1607" cy="268"/>
            </a:xfrm>
          </p:grpSpPr>
          <p:sp>
            <p:nvSpPr>
              <p:cNvPr id="77" name="Text Box 116"/>
              <p:cNvSpPr txBox="1">
                <a:spLocks noChangeArrowheads="1"/>
              </p:cNvSpPr>
              <p:nvPr/>
            </p:nvSpPr>
            <p:spPr bwMode="auto">
              <a:xfrm>
                <a:off x="3969" y="1412"/>
                <a:ext cx="1489" cy="233"/>
              </a:xfrm>
              <a:prstGeom prst="rect">
                <a:avLst/>
              </a:prstGeom>
              <a:noFill/>
              <a:ln w="25400" algn="ctr">
                <a:noFill/>
                <a:miter lim="800000"/>
                <a:headEnd/>
                <a:tailEnd/>
              </a:ln>
              <a:effectLst/>
            </p:spPr>
            <p:txBody>
              <a:bodyPr wrap="none">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r>
                  <a:rPr lang="en-US" sz="1800" i="1" dirty="0">
                    <a:solidFill>
                      <a:srgbClr val="993300"/>
                    </a:solidFill>
                    <a:latin typeface="Tahoma" pitchFamily="34" charset="0"/>
                    <a:ea typeface="Tahoma" pitchFamily="34" charset="0"/>
                    <a:cs typeface="Tahoma" pitchFamily="34" charset="0"/>
                  </a:rPr>
                  <a:t>emission probabilities</a:t>
                </a:r>
              </a:p>
            </p:txBody>
          </p:sp>
          <p:sp>
            <p:nvSpPr>
              <p:cNvPr id="78" name="AutoShape 118"/>
              <p:cNvSpPr>
                <a:spLocks/>
              </p:cNvSpPr>
              <p:nvPr/>
            </p:nvSpPr>
            <p:spPr bwMode="auto">
              <a:xfrm>
                <a:off x="3851" y="1377"/>
                <a:ext cx="141" cy="191"/>
              </a:xfrm>
              <a:prstGeom prst="rightBrace">
                <a:avLst>
                  <a:gd name="adj1" fmla="val 20686"/>
                  <a:gd name="adj2" fmla="val 50000"/>
                </a:avLst>
              </a:prstGeom>
              <a:noFill/>
              <a:ln w="25400">
                <a:solidFill>
                  <a:srgbClr val="993300"/>
                </a:solidFill>
                <a:round/>
                <a:headEnd/>
                <a:tailEnd/>
              </a:ln>
              <a:effectLst/>
            </p:spPr>
            <p:txBody>
              <a:bodyPr anchor="ctr">
                <a:spAutoFit/>
              </a:bodyPr>
              <a:ls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latin typeface="Tahoma" pitchFamily="34" charset="0"/>
                  <a:ea typeface="Tahoma" pitchFamily="34" charset="0"/>
                  <a:cs typeface="Tahoma" pitchFamily="34" charset="0"/>
                </a:endParaRPr>
              </a:p>
            </p:txBody>
          </p:sp>
        </p:grpSp>
      </p:grpSp>
    </p:spTree>
    <p:extLst>
      <p:ext uri="{BB962C8B-B14F-4D97-AF65-F5344CB8AC3E}">
        <p14:creationId xmlns:p14="http://schemas.microsoft.com/office/powerpoint/2010/main" val="2805343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1014875" y="1513565"/>
            <a:ext cx="8155632" cy="1015663"/>
          </a:xfrm>
          <a:prstGeom prst="rect">
            <a:avLst/>
          </a:prstGeom>
          <a:noFill/>
        </p:spPr>
        <p:txBody>
          <a:bodyPr wrap="square" rtlCol="0">
            <a:spAutoFit/>
          </a:bodyPr>
          <a:lstStyle/>
          <a:p>
            <a:r>
              <a:rPr lang="id-ID" sz="2000" b="1" dirty="0" smtClean="0">
                <a:solidFill>
                  <a:srgbClr val="0070C0"/>
                </a:solidFill>
              </a:rPr>
              <a:t>PROBLEM 2 HMM : MOST LIKELY SEQUENCE (DECODING)</a:t>
            </a:r>
          </a:p>
          <a:p>
            <a:r>
              <a:rPr lang="id-ID" sz="2000" b="1" dirty="0" smtClean="0">
                <a:solidFill>
                  <a:srgbClr val="0070C0"/>
                </a:solidFill>
              </a:rPr>
              <a:t>RESULT OF VITERBI ALGORITHM SHOWN BY TRELLIS DIAGRAMS</a:t>
            </a:r>
            <a:endParaRPr lang="id-ID" sz="2000" b="1" dirty="0">
              <a:solidFill>
                <a:srgbClr val="0070C0"/>
              </a:solidFill>
            </a:endParaRPr>
          </a:p>
        </p:txBody>
      </p:sp>
      <p:grpSp>
        <p:nvGrpSpPr>
          <p:cNvPr id="34" name="Group 33"/>
          <p:cNvGrpSpPr/>
          <p:nvPr/>
        </p:nvGrpSpPr>
        <p:grpSpPr>
          <a:xfrm>
            <a:off x="1049511" y="2286000"/>
            <a:ext cx="6264680" cy="2304256"/>
            <a:chOff x="611560" y="2057400"/>
            <a:chExt cx="6264680" cy="2304256"/>
          </a:xfrm>
        </p:grpSpPr>
        <p:sp>
          <p:nvSpPr>
            <p:cNvPr id="2" name="TextBox 1"/>
            <p:cNvSpPr txBox="1"/>
            <p:nvPr/>
          </p:nvSpPr>
          <p:spPr>
            <a:xfrm>
              <a:off x="1508922" y="2561456"/>
              <a:ext cx="587020" cy="307777"/>
            </a:xfrm>
            <a:prstGeom prst="rect">
              <a:avLst/>
            </a:prstGeom>
            <a:solidFill>
              <a:srgbClr val="FFFF00"/>
            </a:solidFill>
          </p:spPr>
          <p:txBody>
            <a:bodyPr wrap="none" rtlCol="0">
              <a:spAutoFit/>
            </a:bodyPr>
            <a:lstStyle/>
            <a:p>
              <a:r>
                <a:rPr lang="id-ID" sz="1400" dirty="0" smtClean="0"/>
                <a:t>.6 *.5</a:t>
              </a:r>
              <a:endParaRPr lang="id-ID" sz="1400" dirty="0"/>
            </a:p>
          </p:txBody>
        </p:sp>
        <p:sp>
          <p:nvSpPr>
            <p:cNvPr id="3" name="TextBox 2"/>
            <p:cNvSpPr txBox="1"/>
            <p:nvPr/>
          </p:nvSpPr>
          <p:spPr>
            <a:xfrm>
              <a:off x="3165106" y="2561456"/>
              <a:ext cx="503664" cy="307777"/>
            </a:xfrm>
            <a:prstGeom prst="rect">
              <a:avLst/>
            </a:prstGeom>
            <a:solidFill>
              <a:srgbClr val="FFFF00"/>
            </a:solidFill>
          </p:spPr>
          <p:txBody>
            <a:bodyPr wrap="none" rtlCol="0">
              <a:spAutoFit/>
            </a:bodyPr>
            <a:lstStyle/>
            <a:p>
              <a:r>
                <a:rPr lang="id-ID" sz="1400" dirty="0"/>
                <a:t>.</a:t>
              </a:r>
              <a:r>
                <a:rPr lang="id-ID" sz="1400" dirty="0" smtClean="0"/>
                <a:t>135</a:t>
              </a:r>
              <a:endParaRPr lang="id-ID" sz="1400" dirty="0"/>
            </a:p>
          </p:txBody>
        </p:sp>
        <p:sp>
          <p:nvSpPr>
            <p:cNvPr id="4" name="TextBox 3"/>
            <p:cNvSpPr txBox="1"/>
            <p:nvPr/>
          </p:nvSpPr>
          <p:spPr>
            <a:xfrm>
              <a:off x="1508922" y="3569568"/>
              <a:ext cx="587020" cy="307777"/>
            </a:xfrm>
            <a:prstGeom prst="rect">
              <a:avLst/>
            </a:prstGeom>
            <a:solidFill>
              <a:srgbClr val="FFFF00"/>
            </a:solidFill>
          </p:spPr>
          <p:txBody>
            <a:bodyPr wrap="none" rtlCol="0">
              <a:spAutoFit/>
            </a:bodyPr>
            <a:lstStyle/>
            <a:p>
              <a:r>
                <a:rPr lang="id-ID" sz="1400" dirty="0" smtClean="0"/>
                <a:t>.4 *.8</a:t>
              </a:r>
              <a:endParaRPr lang="id-ID" sz="1400" dirty="0"/>
            </a:p>
          </p:txBody>
        </p:sp>
        <p:sp>
          <p:nvSpPr>
            <p:cNvPr id="7" name="TextBox 6"/>
            <p:cNvSpPr txBox="1"/>
            <p:nvPr/>
          </p:nvSpPr>
          <p:spPr>
            <a:xfrm>
              <a:off x="3165106" y="3569568"/>
              <a:ext cx="595035" cy="307777"/>
            </a:xfrm>
            <a:prstGeom prst="rect">
              <a:avLst/>
            </a:prstGeom>
            <a:solidFill>
              <a:srgbClr val="FFFF00"/>
            </a:solidFill>
          </p:spPr>
          <p:txBody>
            <a:bodyPr wrap="none" rtlCol="0">
              <a:spAutoFit/>
            </a:bodyPr>
            <a:lstStyle/>
            <a:p>
              <a:r>
                <a:rPr lang="id-ID" sz="1400" dirty="0" smtClean="0"/>
                <a:t>.0448</a:t>
              </a:r>
              <a:endParaRPr lang="id-ID" sz="1400" dirty="0"/>
            </a:p>
          </p:txBody>
        </p:sp>
        <p:sp>
          <p:nvSpPr>
            <p:cNvPr id="8" name="TextBox 7"/>
            <p:cNvSpPr txBox="1"/>
            <p:nvPr/>
          </p:nvSpPr>
          <p:spPr>
            <a:xfrm>
              <a:off x="2373018" y="2417440"/>
              <a:ext cx="546945" cy="307777"/>
            </a:xfrm>
            <a:prstGeom prst="rect">
              <a:avLst/>
            </a:prstGeom>
            <a:noFill/>
          </p:spPr>
          <p:txBody>
            <a:bodyPr wrap="none" rtlCol="0">
              <a:spAutoFit/>
            </a:bodyPr>
            <a:lstStyle/>
            <a:p>
              <a:r>
                <a:rPr lang="id-ID" sz="1400" dirty="0" smtClean="0"/>
                <a:t>.9*.5</a:t>
              </a:r>
              <a:endParaRPr lang="id-ID" sz="1400" dirty="0"/>
            </a:p>
          </p:txBody>
        </p:sp>
        <p:sp>
          <p:nvSpPr>
            <p:cNvPr id="10" name="TextBox 9"/>
            <p:cNvSpPr txBox="1"/>
            <p:nvPr/>
          </p:nvSpPr>
          <p:spPr>
            <a:xfrm>
              <a:off x="1724946" y="2057400"/>
              <a:ext cx="314510" cy="338554"/>
            </a:xfrm>
            <a:prstGeom prst="rect">
              <a:avLst/>
            </a:prstGeom>
            <a:noFill/>
          </p:spPr>
          <p:txBody>
            <a:bodyPr wrap="none" rtlCol="0">
              <a:spAutoFit/>
            </a:bodyPr>
            <a:lstStyle/>
            <a:p>
              <a:r>
                <a:rPr lang="id-ID" sz="1600" b="1" dirty="0" smtClean="0">
                  <a:solidFill>
                    <a:srgbClr val="FF0000"/>
                  </a:solidFill>
                </a:rPr>
                <a:t>H</a:t>
              </a:r>
              <a:endParaRPr lang="id-ID" sz="1600" b="1" dirty="0">
                <a:solidFill>
                  <a:srgbClr val="FF0000"/>
                </a:solidFill>
              </a:endParaRPr>
            </a:p>
          </p:txBody>
        </p:sp>
        <p:cxnSp>
          <p:nvCxnSpPr>
            <p:cNvPr id="12" name="Straight Arrow Connector 11"/>
            <p:cNvCxnSpPr/>
            <p:nvPr/>
          </p:nvCxnSpPr>
          <p:spPr>
            <a:xfrm>
              <a:off x="2229002" y="2705472"/>
              <a:ext cx="936104" cy="98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77666" y="2561456"/>
              <a:ext cx="686406" cy="307777"/>
            </a:xfrm>
            <a:prstGeom prst="rect">
              <a:avLst/>
            </a:prstGeom>
            <a:solidFill>
              <a:srgbClr val="FFFF00"/>
            </a:solidFill>
          </p:spPr>
          <p:txBody>
            <a:bodyPr wrap="none" rtlCol="0">
              <a:spAutoFit/>
            </a:bodyPr>
            <a:lstStyle/>
            <a:p>
              <a:r>
                <a:rPr lang="id-ID" sz="1400" dirty="0" smtClean="0"/>
                <a:t>.06075</a:t>
              </a:r>
              <a:endParaRPr lang="id-ID" sz="1400" dirty="0"/>
            </a:p>
          </p:txBody>
        </p:sp>
        <p:sp>
          <p:nvSpPr>
            <p:cNvPr id="23" name="TextBox 22"/>
            <p:cNvSpPr txBox="1"/>
            <p:nvPr/>
          </p:nvSpPr>
          <p:spPr>
            <a:xfrm>
              <a:off x="4677666" y="3569568"/>
              <a:ext cx="686406" cy="307777"/>
            </a:xfrm>
            <a:prstGeom prst="rect">
              <a:avLst/>
            </a:prstGeom>
            <a:solidFill>
              <a:srgbClr val="FFFF00"/>
            </a:solidFill>
          </p:spPr>
          <p:txBody>
            <a:bodyPr wrap="none" rtlCol="0">
              <a:spAutoFit/>
            </a:bodyPr>
            <a:lstStyle/>
            <a:p>
              <a:r>
                <a:rPr lang="id-ID" sz="1400" dirty="0" smtClean="0"/>
                <a:t>.00627</a:t>
              </a:r>
              <a:endParaRPr lang="id-ID" sz="1400" dirty="0"/>
            </a:p>
          </p:txBody>
        </p:sp>
        <p:sp>
          <p:nvSpPr>
            <p:cNvPr id="24" name="TextBox 23"/>
            <p:cNvSpPr txBox="1"/>
            <p:nvPr/>
          </p:nvSpPr>
          <p:spPr>
            <a:xfrm>
              <a:off x="3885578" y="2417440"/>
              <a:ext cx="546945" cy="307777"/>
            </a:xfrm>
            <a:prstGeom prst="rect">
              <a:avLst/>
            </a:prstGeom>
            <a:noFill/>
          </p:spPr>
          <p:txBody>
            <a:bodyPr wrap="none" rtlCol="0">
              <a:spAutoFit/>
            </a:bodyPr>
            <a:lstStyle/>
            <a:p>
              <a:r>
                <a:rPr lang="id-ID" sz="1400" dirty="0" smtClean="0"/>
                <a:t>.9*.5</a:t>
              </a:r>
              <a:endParaRPr lang="id-ID" sz="1400" dirty="0"/>
            </a:p>
          </p:txBody>
        </p:sp>
        <p:cxnSp>
          <p:nvCxnSpPr>
            <p:cNvPr id="26" name="Straight Arrow Connector 25"/>
            <p:cNvCxnSpPr/>
            <p:nvPr/>
          </p:nvCxnSpPr>
          <p:spPr>
            <a:xfrm>
              <a:off x="3741562" y="2705472"/>
              <a:ext cx="936104" cy="98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41170" y="3713584"/>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11760" y="3713584"/>
              <a:ext cx="546945" cy="307777"/>
            </a:xfrm>
            <a:prstGeom prst="rect">
              <a:avLst/>
            </a:prstGeom>
            <a:noFill/>
          </p:spPr>
          <p:txBody>
            <a:bodyPr wrap="none" rtlCol="0">
              <a:spAutoFit/>
            </a:bodyPr>
            <a:lstStyle/>
            <a:p>
              <a:r>
                <a:rPr lang="id-ID" sz="1400" dirty="0" smtClean="0"/>
                <a:t>.7*.2</a:t>
              </a:r>
              <a:endParaRPr lang="id-ID" sz="1400" dirty="0"/>
            </a:p>
          </p:txBody>
        </p:sp>
        <p:cxnSp>
          <p:nvCxnSpPr>
            <p:cNvPr id="40" name="Straight Arrow Connector 39"/>
            <p:cNvCxnSpPr/>
            <p:nvPr/>
          </p:nvCxnSpPr>
          <p:spPr>
            <a:xfrm>
              <a:off x="2229002" y="3713584"/>
              <a:ext cx="936104" cy="98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09122" y="2057400"/>
              <a:ext cx="285656" cy="338554"/>
            </a:xfrm>
            <a:prstGeom prst="rect">
              <a:avLst/>
            </a:prstGeom>
            <a:noFill/>
          </p:spPr>
          <p:txBody>
            <a:bodyPr wrap="none" rtlCol="0">
              <a:spAutoFit/>
            </a:bodyPr>
            <a:lstStyle/>
            <a:p>
              <a:r>
                <a:rPr lang="id-ID" sz="1600" b="1" dirty="0" smtClean="0">
                  <a:solidFill>
                    <a:srgbClr val="FF0000"/>
                  </a:solidFill>
                </a:rPr>
                <a:t>T</a:t>
              </a:r>
              <a:endParaRPr lang="id-ID" sz="1600" b="1" dirty="0">
                <a:solidFill>
                  <a:srgbClr val="FF0000"/>
                </a:solidFill>
              </a:endParaRPr>
            </a:p>
          </p:txBody>
        </p:sp>
        <p:sp>
          <p:nvSpPr>
            <p:cNvPr id="43" name="TextBox 42"/>
            <p:cNvSpPr txBox="1"/>
            <p:nvPr/>
          </p:nvSpPr>
          <p:spPr>
            <a:xfrm>
              <a:off x="4749282" y="2057400"/>
              <a:ext cx="285656" cy="338554"/>
            </a:xfrm>
            <a:prstGeom prst="rect">
              <a:avLst/>
            </a:prstGeom>
            <a:noFill/>
          </p:spPr>
          <p:txBody>
            <a:bodyPr wrap="none" rtlCol="0">
              <a:spAutoFit/>
            </a:bodyPr>
            <a:lstStyle/>
            <a:p>
              <a:r>
                <a:rPr lang="id-ID" sz="1600" b="1" dirty="0" smtClean="0">
                  <a:solidFill>
                    <a:srgbClr val="FF0000"/>
                  </a:solidFill>
                </a:rPr>
                <a:t>T</a:t>
              </a:r>
              <a:endParaRPr lang="id-ID" sz="1600" b="1" dirty="0">
                <a:solidFill>
                  <a:srgbClr val="FF0000"/>
                </a:solidFill>
              </a:endParaRPr>
            </a:p>
          </p:txBody>
        </p:sp>
        <p:sp>
          <p:nvSpPr>
            <p:cNvPr id="44" name="TextBox 43"/>
            <p:cNvSpPr txBox="1"/>
            <p:nvPr/>
          </p:nvSpPr>
          <p:spPr>
            <a:xfrm>
              <a:off x="6189834" y="2561456"/>
              <a:ext cx="686406" cy="307777"/>
            </a:xfrm>
            <a:prstGeom prst="rect">
              <a:avLst/>
            </a:prstGeom>
            <a:solidFill>
              <a:srgbClr val="FFFF00"/>
            </a:solidFill>
          </p:spPr>
          <p:txBody>
            <a:bodyPr wrap="none" rtlCol="0">
              <a:spAutoFit/>
            </a:bodyPr>
            <a:lstStyle/>
            <a:p>
              <a:r>
                <a:rPr lang="id-ID" sz="1400" dirty="0" smtClean="0"/>
                <a:t>.02734</a:t>
              </a:r>
              <a:endParaRPr lang="id-ID" sz="1400" dirty="0"/>
            </a:p>
          </p:txBody>
        </p:sp>
        <p:sp>
          <p:nvSpPr>
            <p:cNvPr id="46" name="TextBox 45"/>
            <p:cNvSpPr txBox="1"/>
            <p:nvPr/>
          </p:nvSpPr>
          <p:spPr>
            <a:xfrm>
              <a:off x="6189834" y="3569568"/>
              <a:ext cx="686406" cy="307777"/>
            </a:xfrm>
            <a:prstGeom prst="rect">
              <a:avLst/>
            </a:prstGeom>
            <a:solidFill>
              <a:srgbClr val="FFFF00"/>
            </a:solidFill>
          </p:spPr>
          <p:txBody>
            <a:bodyPr wrap="none" rtlCol="0">
              <a:spAutoFit/>
            </a:bodyPr>
            <a:lstStyle/>
            <a:p>
              <a:r>
                <a:rPr lang="id-ID" sz="1400" dirty="0" smtClean="0"/>
                <a:t>.00486</a:t>
              </a:r>
              <a:endParaRPr lang="id-ID" sz="1400" dirty="0"/>
            </a:p>
          </p:txBody>
        </p:sp>
        <p:cxnSp>
          <p:nvCxnSpPr>
            <p:cNvPr id="49" name="Straight Arrow Connector 48"/>
            <p:cNvCxnSpPr/>
            <p:nvPr/>
          </p:nvCxnSpPr>
          <p:spPr>
            <a:xfrm>
              <a:off x="5253730" y="2705472"/>
              <a:ext cx="936104" cy="98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253730" y="2777480"/>
              <a:ext cx="1008112"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261450" y="2057400"/>
              <a:ext cx="314510" cy="338554"/>
            </a:xfrm>
            <a:prstGeom prst="rect">
              <a:avLst/>
            </a:prstGeom>
            <a:noFill/>
          </p:spPr>
          <p:txBody>
            <a:bodyPr wrap="none" rtlCol="0">
              <a:spAutoFit/>
            </a:bodyPr>
            <a:lstStyle/>
            <a:p>
              <a:r>
                <a:rPr lang="id-ID" sz="1600" b="1" dirty="0" smtClean="0">
                  <a:solidFill>
                    <a:srgbClr val="FF0000"/>
                  </a:solidFill>
                </a:rPr>
                <a:t>H</a:t>
              </a:r>
              <a:endParaRPr lang="id-ID" sz="1600" b="1" dirty="0">
                <a:solidFill>
                  <a:srgbClr val="FF0000"/>
                </a:solidFill>
              </a:endParaRPr>
            </a:p>
          </p:txBody>
        </p:sp>
        <p:sp>
          <p:nvSpPr>
            <p:cNvPr id="82" name="TextBox 81"/>
            <p:cNvSpPr txBox="1"/>
            <p:nvPr/>
          </p:nvSpPr>
          <p:spPr>
            <a:xfrm>
              <a:off x="644826" y="2510934"/>
              <a:ext cx="562590" cy="338554"/>
            </a:xfrm>
            <a:prstGeom prst="rect">
              <a:avLst/>
            </a:prstGeom>
            <a:noFill/>
          </p:spPr>
          <p:txBody>
            <a:bodyPr wrap="none" rtlCol="0">
              <a:spAutoFit/>
            </a:bodyPr>
            <a:lstStyle/>
            <a:p>
              <a:r>
                <a:rPr lang="id-ID" sz="1600" b="1" dirty="0" smtClean="0">
                  <a:solidFill>
                    <a:srgbClr val="FF0000"/>
                  </a:solidFill>
                </a:rPr>
                <a:t>FAIR</a:t>
              </a:r>
              <a:endParaRPr lang="id-ID" sz="1600" b="1" dirty="0">
                <a:solidFill>
                  <a:srgbClr val="FF0000"/>
                </a:solidFill>
              </a:endParaRPr>
            </a:p>
          </p:txBody>
        </p:sp>
        <p:sp>
          <p:nvSpPr>
            <p:cNvPr id="83" name="TextBox 82"/>
            <p:cNvSpPr txBox="1"/>
            <p:nvPr/>
          </p:nvSpPr>
          <p:spPr>
            <a:xfrm>
              <a:off x="611560" y="3519046"/>
              <a:ext cx="806631" cy="338554"/>
            </a:xfrm>
            <a:prstGeom prst="rect">
              <a:avLst/>
            </a:prstGeom>
            <a:noFill/>
          </p:spPr>
          <p:txBody>
            <a:bodyPr wrap="none" rtlCol="0">
              <a:spAutoFit/>
            </a:bodyPr>
            <a:lstStyle/>
            <a:p>
              <a:r>
                <a:rPr lang="id-ID" sz="1600" b="1" dirty="0" smtClean="0">
                  <a:solidFill>
                    <a:srgbClr val="FF0000"/>
                  </a:solidFill>
                </a:rPr>
                <a:t>BIASED</a:t>
              </a:r>
              <a:endParaRPr lang="id-ID" sz="1600" b="1" dirty="0">
                <a:solidFill>
                  <a:srgbClr val="FF0000"/>
                </a:solidFill>
              </a:endParaRPr>
            </a:p>
          </p:txBody>
        </p:sp>
        <p:sp>
          <p:nvSpPr>
            <p:cNvPr id="85" name="TextBox 84"/>
            <p:cNvSpPr txBox="1"/>
            <p:nvPr/>
          </p:nvSpPr>
          <p:spPr>
            <a:xfrm>
              <a:off x="1580930" y="4023102"/>
              <a:ext cx="508473" cy="338554"/>
            </a:xfrm>
            <a:prstGeom prst="rect">
              <a:avLst/>
            </a:prstGeom>
            <a:noFill/>
          </p:spPr>
          <p:txBody>
            <a:bodyPr wrap="none" rtlCol="0">
              <a:spAutoFit/>
            </a:bodyPr>
            <a:lstStyle/>
            <a:p>
              <a:r>
                <a:rPr lang="id-ID" sz="1600" b="1" dirty="0" smtClean="0">
                  <a:solidFill>
                    <a:srgbClr val="FF0000"/>
                  </a:solidFill>
                </a:rPr>
                <a:t>t =0</a:t>
              </a:r>
              <a:endParaRPr lang="id-ID" sz="1600" b="1" dirty="0">
                <a:solidFill>
                  <a:srgbClr val="FF0000"/>
                </a:solidFill>
              </a:endParaRPr>
            </a:p>
          </p:txBody>
        </p:sp>
        <p:sp>
          <p:nvSpPr>
            <p:cNvPr id="86" name="TextBox 85"/>
            <p:cNvSpPr txBox="1"/>
            <p:nvPr/>
          </p:nvSpPr>
          <p:spPr>
            <a:xfrm>
              <a:off x="3165106" y="4001616"/>
              <a:ext cx="508473" cy="338554"/>
            </a:xfrm>
            <a:prstGeom prst="rect">
              <a:avLst/>
            </a:prstGeom>
            <a:noFill/>
          </p:spPr>
          <p:txBody>
            <a:bodyPr wrap="none" rtlCol="0">
              <a:spAutoFit/>
            </a:bodyPr>
            <a:lstStyle/>
            <a:p>
              <a:r>
                <a:rPr lang="id-ID" sz="1600" b="1" dirty="0" smtClean="0">
                  <a:solidFill>
                    <a:srgbClr val="FF0000"/>
                  </a:solidFill>
                </a:rPr>
                <a:t>t =1</a:t>
              </a:r>
              <a:endParaRPr lang="id-ID" sz="1600" b="1" dirty="0">
                <a:solidFill>
                  <a:srgbClr val="FF0000"/>
                </a:solidFill>
              </a:endParaRPr>
            </a:p>
          </p:txBody>
        </p:sp>
        <p:sp>
          <p:nvSpPr>
            <p:cNvPr id="87" name="TextBox 86"/>
            <p:cNvSpPr txBox="1"/>
            <p:nvPr/>
          </p:nvSpPr>
          <p:spPr>
            <a:xfrm>
              <a:off x="4749282" y="4001616"/>
              <a:ext cx="508473" cy="338554"/>
            </a:xfrm>
            <a:prstGeom prst="rect">
              <a:avLst/>
            </a:prstGeom>
            <a:noFill/>
          </p:spPr>
          <p:txBody>
            <a:bodyPr wrap="none" rtlCol="0">
              <a:spAutoFit/>
            </a:bodyPr>
            <a:lstStyle/>
            <a:p>
              <a:r>
                <a:rPr lang="id-ID" sz="1600" b="1" dirty="0" smtClean="0">
                  <a:solidFill>
                    <a:srgbClr val="FF0000"/>
                  </a:solidFill>
                </a:rPr>
                <a:t>t =2</a:t>
              </a:r>
              <a:endParaRPr lang="id-ID" sz="1600" b="1" dirty="0">
                <a:solidFill>
                  <a:srgbClr val="FF0000"/>
                </a:solidFill>
              </a:endParaRPr>
            </a:p>
          </p:txBody>
        </p:sp>
        <p:sp>
          <p:nvSpPr>
            <p:cNvPr id="89" name="TextBox 88"/>
            <p:cNvSpPr txBox="1"/>
            <p:nvPr/>
          </p:nvSpPr>
          <p:spPr>
            <a:xfrm>
              <a:off x="6189442" y="4001616"/>
              <a:ext cx="508473" cy="338554"/>
            </a:xfrm>
            <a:prstGeom prst="rect">
              <a:avLst/>
            </a:prstGeom>
            <a:noFill/>
          </p:spPr>
          <p:txBody>
            <a:bodyPr wrap="none" rtlCol="0">
              <a:spAutoFit/>
            </a:bodyPr>
            <a:lstStyle/>
            <a:p>
              <a:r>
                <a:rPr lang="id-ID" sz="1600" b="1" dirty="0" smtClean="0">
                  <a:solidFill>
                    <a:srgbClr val="FF0000"/>
                  </a:solidFill>
                </a:rPr>
                <a:t>t =3</a:t>
              </a:r>
              <a:endParaRPr lang="id-ID" sz="1600" b="1" dirty="0">
                <a:solidFill>
                  <a:srgbClr val="FF0000"/>
                </a:solidFill>
              </a:endParaRPr>
            </a:p>
          </p:txBody>
        </p:sp>
        <p:sp>
          <p:nvSpPr>
            <p:cNvPr id="101" name="TextBox 100"/>
            <p:cNvSpPr txBox="1"/>
            <p:nvPr/>
          </p:nvSpPr>
          <p:spPr>
            <a:xfrm>
              <a:off x="3995936" y="3713584"/>
              <a:ext cx="546945" cy="307777"/>
            </a:xfrm>
            <a:prstGeom prst="rect">
              <a:avLst/>
            </a:prstGeom>
            <a:noFill/>
          </p:spPr>
          <p:txBody>
            <a:bodyPr wrap="none" rtlCol="0">
              <a:spAutoFit/>
            </a:bodyPr>
            <a:lstStyle/>
            <a:p>
              <a:r>
                <a:rPr lang="id-ID" sz="1400" dirty="0" smtClean="0"/>
                <a:t>.7*.2</a:t>
              </a:r>
              <a:endParaRPr lang="id-ID" sz="1400" dirty="0"/>
            </a:p>
          </p:txBody>
        </p:sp>
        <p:sp>
          <p:nvSpPr>
            <p:cNvPr id="102" name="TextBox 101"/>
            <p:cNvSpPr txBox="1"/>
            <p:nvPr/>
          </p:nvSpPr>
          <p:spPr>
            <a:xfrm>
              <a:off x="5393207" y="2417440"/>
              <a:ext cx="546945" cy="307777"/>
            </a:xfrm>
            <a:prstGeom prst="rect">
              <a:avLst/>
            </a:prstGeom>
            <a:noFill/>
          </p:spPr>
          <p:txBody>
            <a:bodyPr wrap="none" rtlCol="0">
              <a:spAutoFit/>
            </a:bodyPr>
            <a:lstStyle/>
            <a:p>
              <a:r>
                <a:rPr lang="id-ID" sz="1400" dirty="0" smtClean="0"/>
                <a:t>.9*.5</a:t>
              </a:r>
              <a:endParaRPr lang="id-ID" sz="1400" dirty="0"/>
            </a:p>
          </p:txBody>
        </p:sp>
        <p:sp>
          <p:nvSpPr>
            <p:cNvPr id="103" name="TextBox 102"/>
            <p:cNvSpPr txBox="1"/>
            <p:nvPr/>
          </p:nvSpPr>
          <p:spPr>
            <a:xfrm rot="2270564">
              <a:off x="5386044" y="2812466"/>
              <a:ext cx="689051" cy="307777"/>
            </a:xfrm>
            <a:prstGeom prst="rect">
              <a:avLst/>
            </a:prstGeom>
            <a:noFill/>
          </p:spPr>
          <p:txBody>
            <a:bodyPr wrap="square" rtlCol="0">
              <a:spAutoFit/>
            </a:bodyPr>
            <a:lstStyle/>
            <a:p>
              <a:r>
                <a:rPr lang="id-ID" sz="1400" dirty="0" smtClean="0"/>
                <a:t>.1*.8</a:t>
              </a:r>
              <a:endParaRPr lang="id-ID" sz="1400" dirty="0"/>
            </a:p>
          </p:txBody>
        </p:sp>
      </p:grpSp>
      <p:sp>
        <p:nvSpPr>
          <p:cNvPr id="37" name="TextBox 36"/>
          <p:cNvSpPr txBox="1"/>
          <p:nvPr/>
        </p:nvSpPr>
        <p:spPr>
          <a:xfrm>
            <a:off x="1125837" y="4868996"/>
            <a:ext cx="4361963" cy="738664"/>
          </a:xfrm>
          <a:prstGeom prst="rect">
            <a:avLst/>
          </a:prstGeom>
          <a:noFill/>
        </p:spPr>
        <p:txBody>
          <a:bodyPr wrap="none" rtlCol="0">
            <a:spAutoFit/>
          </a:bodyPr>
          <a:lstStyle/>
          <a:p>
            <a:r>
              <a:rPr lang="id-ID" b="1" u="sng" dirty="0" smtClean="0">
                <a:solidFill>
                  <a:srgbClr val="0070C0"/>
                </a:solidFill>
              </a:rPr>
              <a:t>OPTIMAL PATH </a:t>
            </a:r>
            <a:r>
              <a:rPr lang="id-ID" sz="2400" b="1" u="sng" dirty="0" smtClean="0">
                <a:solidFill>
                  <a:srgbClr val="0070C0"/>
                </a:solidFill>
                <a:sym typeface="Symbol"/>
              </a:rPr>
              <a:t></a:t>
            </a:r>
            <a:r>
              <a:rPr lang="id-ID" b="1" u="sng" dirty="0" smtClean="0">
                <a:solidFill>
                  <a:srgbClr val="0070C0"/>
                </a:solidFill>
                <a:sym typeface="Symbol"/>
              </a:rPr>
              <a:t> FAIR – FAIR – FAIR  – FAIR</a:t>
            </a:r>
          </a:p>
          <a:p>
            <a:r>
              <a:rPr lang="id-ID" b="1" u="sng" dirty="0" smtClean="0">
                <a:solidFill>
                  <a:srgbClr val="0070C0"/>
                </a:solidFill>
                <a:sym typeface="Symbol"/>
              </a:rPr>
              <a:t>TOTAL PROBABILITY  0.02734</a:t>
            </a:r>
            <a:endParaRPr lang="id-ID" b="1" u="sng" dirty="0">
              <a:solidFill>
                <a:srgbClr val="0070C0"/>
              </a:solidFill>
            </a:endParaRPr>
          </a:p>
        </p:txBody>
      </p:sp>
    </p:spTree>
    <p:extLst>
      <p:ext uri="{BB962C8B-B14F-4D97-AF65-F5344CB8AC3E}">
        <p14:creationId xmlns:p14="http://schemas.microsoft.com/office/powerpoint/2010/main" val="2970420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Hidden Markov Models</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36</a:t>
            </a:fld>
            <a:endParaRPr lang="id-ID"/>
          </a:p>
        </p:txBody>
      </p:sp>
      <p:pic>
        <p:nvPicPr>
          <p:cNvPr id="5" name="Content Placeholder 4">
            <a:extLst>
              <a:ext uri="{FF2B5EF4-FFF2-40B4-BE49-F238E27FC236}">
                <a16:creationId xmlns:a16="http://schemas.microsoft.com/office/drawing/2014/main" id="{40BBDF97-5977-4BAC-AC3E-34A95F3CF360}"/>
              </a:ext>
            </a:extLst>
          </p:cNvPr>
          <p:cNvPicPr>
            <a:picLocks noGrp="1" noChangeAspect="1"/>
          </p:cNvPicPr>
          <p:nvPr>
            <p:ph idx="1"/>
          </p:nvPr>
        </p:nvPicPr>
        <p:blipFill>
          <a:blip r:embed="rId2"/>
          <a:stretch>
            <a:fillRect/>
          </a:stretch>
        </p:blipFill>
        <p:spPr>
          <a:xfrm>
            <a:off x="990600" y="2075656"/>
            <a:ext cx="6084851" cy="4313312"/>
          </a:xfrm>
          <a:prstGeom prst="rect">
            <a:avLst/>
          </a:prstGeom>
          <a:ln w="28575">
            <a:solidFill>
              <a:schemeClr val="accent1"/>
            </a:solidFill>
          </a:ln>
        </p:spPr>
      </p:pic>
      <p:sp>
        <p:nvSpPr>
          <p:cNvPr id="4" name="TextBox 3">
            <a:extLst>
              <a:ext uri="{FF2B5EF4-FFF2-40B4-BE49-F238E27FC236}">
                <a16:creationId xmlns:a16="http://schemas.microsoft.com/office/drawing/2014/main" id="{384FD098-C247-4E22-9E50-E12733E2DBCE}"/>
              </a:ext>
            </a:extLst>
          </p:cNvPr>
          <p:cNvSpPr txBox="1"/>
          <p:nvPr/>
        </p:nvSpPr>
        <p:spPr>
          <a:xfrm>
            <a:off x="7239000" y="3133117"/>
            <a:ext cx="1905000" cy="2169825"/>
          </a:xfrm>
          <a:prstGeom prst="rect">
            <a:avLst/>
          </a:prstGeom>
          <a:noFill/>
        </p:spPr>
        <p:txBody>
          <a:bodyPr wrap="square" rtlCol="0">
            <a:spAutoFit/>
          </a:bodyPr>
          <a:lstStyle/>
          <a:p>
            <a:pPr>
              <a:lnSpc>
                <a:spcPct val="150000"/>
              </a:lnSpc>
            </a:pPr>
            <a:r>
              <a:rPr lang="en-ID" dirty="0"/>
              <a:t>We don’t know the location, but we know the output of the sensors</a:t>
            </a:r>
          </a:p>
        </p:txBody>
      </p:sp>
    </p:spTree>
    <p:extLst>
      <p:ext uri="{BB962C8B-B14F-4D97-AF65-F5344CB8AC3E}">
        <p14:creationId xmlns:p14="http://schemas.microsoft.com/office/powerpoint/2010/main" val="64812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Dynamic Bayesian Network</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37</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dirty="0"/>
              <a:t>A </a:t>
            </a:r>
            <a:r>
              <a:rPr lang="en-ID" b="1" dirty="0">
                <a:solidFill>
                  <a:srgbClr val="3399FF"/>
                </a:solidFill>
              </a:rPr>
              <a:t>dynamic Bayesian network </a:t>
            </a:r>
            <a:r>
              <a:rPr lang="en-ID" dirty="0"/>
              <a:t>or DBN is a Bayesian network that represents a temporal probability model</a:t>
            </a:r>
          </a:p>
          <a:p>
            <a:pPr lvl="1">
              <a:lnSpc>
                <a:spcPct val="150000"/>
              </a:lnSpc>
            </a:pPr>
            <a:r>
              <a:rPr lang="en-ID" dirty="0"/>
              <a:t>Example: The umbrella world</a:t>
            </a:r>
          </a:p>
          <a:p>
            <a:pPr>
              <a:lnSpc>
                <a:spcPct val="150000"/>
              </a:lnSpc>
            </a:pPr>
            <a:r>
              <a:rPr lang="en-ID" dirty="0"/>
              <a:t>Every </a:t>
            </a:r>
            <a:r>
              <a:rPr lang="en-ID" dirty="0">
                <a:solidFill>
                  <a:srgbClr val="3399FF"/>
                </a:solidFill>
              </a:rPr>
              <a:t>HMM</a:t>
            </a:r>
            <a:r>
              <a:rPr lang="en-ID" dirty="0"/>
              <a:t> is a </a:t>
            </a:r>
            <a:r>
              <a:rPr lang="en-ID" dirty="0">
                <a:solidFill>
                  <a:srgbClr val="3399FF"/>
                </a:solidFill>
              </a:rPr>
              <a:t>DBN</a:t>
            </a:r>
            <a:r>
              <a:rPr lang="en-ID" dirty="0"/>
              <a:t> with a single state variable and a single evidence variable, vice versa</a:t>
            </a:r>
          </a:p>
          <a:p>
            <a:pPr>
              <a:lnSpc>
                <a:spcPct val="150000"/>
              </a:lnSpc>
            </a:pPr>
            <a:r>
              <a:rPr lang="en-ID" dirty="0"/>
              <a:t>The relation between HMM and DBN is analogous to the relation between </a:t>
            </a:r>
            <a:r>
              <a:rPr lang="en-ID" dirty="0">
                <a:solidFill>
                  <a:srgbClr val="3399FF"/>
                </a:solidFill>
              </a:rPr>
              <a:t>Bayesian networks </a:t>
            </a:r>
            <a:r>
              <a:rPr lang="en-ID" dirty="0"/>
              <a:t>and </a:t>
            </a:r>
            <a:r>
              <a:rPr lang="en-ID" dirty="0">
                <a:solidFill>
                  <a:srgbClr val="3399FF"/>
                </a:solidFill>
              </a:rPr>
              <a:t>full tabulated joint distributions</a:t>
            </a:r>
          </a:p>
        </p:txBody>
      </p:sp>
    </p:spTree>
    <p:extLst>
      <p:ext uri="{BB962C8B-B14F-4D97-AF65-F5344CB8AC3E}">
        <p14:creationId xmlns:p14="http://schemas.microsoft.com/office/powerpoint/2010/main" val="163744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Dynamic Bayesian Network</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38</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dirty="0"/>
              <a:t>To construct a DBN, we must specify three kinds of information:</a:t>
            </a:r>
          </a:p>
          <a:p>
            <a:pPr lvl="1">
              <a:lnSpc>
                <a:spcPct val="150000"/>
              </a:lnSpc>
            </a:pPr>
            <a:r>
              <a:rPr lang="en-ID" dirty="0"/>
              <a:t>The prior distribution over the state variables </a:t>
            </a:r>
            <a:r>
              <a:rPr lang="en-ID" b="1" dirty="0"/>
              <a:t>P</a:t>
            </a:r>
            <a:r>
              <a:rPr lang="en-ID" dirty="0"/>
              <a:t>(</a:t>
            </a:r>
            <a:r>
              <a:rPr lang="en-ID" b="1" i="1" dirty="0"/>
              <a:t>X</a:t>
            </a:r>
            <a:r>
              <a:rPr lang="en-ID" i="1" baseline="-25000" dirty="0"/>
              <a:t>0</a:t>
            </a:r>
            <a:r>
              <a:rPr lang="en-ID" dirty="0"/>
              <a:t>)</a:t>
            </a:r>
          </a:p>
          <a:p>
            <a:pPr lvl="1">
              <a:lnSpc>
                <a:spcPct val="150000"/>
              </a:lnSpc>
            </a:pPr>
            <a:r>
              <a:rPr lang="en-ID" dirty="0"/>
              <a:t>The transition model </a:t>
            </a:r>
            <a:r>
              <a:rPr lang="en-ID" b="1" dirty="0"/>
              <a:t>P</a:t>
            </a:r>
            <a:r>
              <a:rPr lang="en-ID" dirty="0"/>
              <a:t>(</a:t>
            </a:r>
            <a:r>
              <a:rPr lang="en-ID" b="1" i="1" dirty="0"/>
              <a:t>X</a:t>
            </a:r>
            <a:r>
              <a:rPr lang="en-ID" i="1" baseline="-25000" dirty="0"/>
              <a:t>t+1 </a:t>
            </a:r>
            <a:r>
              <a:rPr lang="en-ID" dirty="0"/>
              <a:t>|</a:t>
            </a:r>
            <a:r>
              <a:rPr lang="en-ID" b="1" i="1" dirty="0"/>
              <a:t> </a:t>
            </a:r>
            <a:r>
              <a:rPr lang="en-ID" b="1" i="1" dirty="0" err="1"/>
              <a:t>X</a:t>
            </a:r>
            <a:r>
              <a:rPr lang="en-ID" i="1" baseline="-25000" dirty="0" err="1"/>
              <a:t>t</a:t>
            </a:r>
            <a:r>
              <a:rPr lang="en-ID" dirty="0"/>
              <a:t>)</a:t>
            </a:r>
          </a:p>
          <a:p>
            <a:pPr lvl="1">
              <a:lnSpc>
                <a:spcPct val="150000"/>
              </a:lnSpc>
            </a:pPr>
            <a:r>
              <a:rPr lang="en-ID" dirty="0"/>
              <a:t>The sensor model </a:t>
            </a:r>
            <a:r>
              <a:rPr lang="en-ID" b="1" dirty="0"/>
              <a:t>P</a:t>
            </a:r>
            <a:r>
              <a:rPr lang="en-ID" dirty="0"/>
              <a:t>(</a:t>
            </a:r>
            <a:r>
              <a:rPr lang="en-ID" b="1" i="1" dirty="0"/>
              <a:t>E</a:t>
            </a:r>
            <a:r>
              <a:rPr lang="en-ID" i="1" baseline="-25000" dirty="0"/>
              <a:t>t </a:t>
            </a:r>
            <a:r>
              <a:rPr lang="en-ID" dirty="0"/>
              <a:t>|</a:t>
            </a:r>
            <a:r>
              <a:rPr lang="en-ID" b="1" i="1" dirty="0"/>
              <a:t> </a:t>
            </a:r>
            <a:r>
              <a:rPr lang="en-ID" b="1" i="1" dirty="0" err="1"/>
              <a:t>X</a:t>
            </a:r>
            <a:r>
              <a:rPr lang="en-ID" i="1" baseline="-25000" dirty="0" err="1"/>
              <a:t>t</a:t>
            </a:r>
            <a:r>
              <a:rPr lang="en-ID" dirty="0"/>
              <a:t>)</a:t>
            </a:r>
          </a:p>
          <a:p>
            <a:pPr lvl="1">
              <a:lnSpc>
                <a:spcPct val="150000"/>
              </a:lnSpc>
            </a:pPr>
            <a:endParaRPr lang="en-ID" dirty="0"/>
          </a:p>
        </p:txBody>
      </p:sp>
      <p:pic>
        <p:nvPicPr>
          <p:cNvPr id="6" name="Picture 5">
            <a:extLst>
              <a:ext uri="{FF2B5EF4-FFF2-40B4-BE49-F238E27FC236}">
                <a16:creationId xmlns:a16="http://schemas.microsoft.com/office/drawing/2014/main" id="{C7BC9C3F-2C2E-4706-95F0-F3961A41CE94}"/>
              </a:ext>
            </a:extLst>
          </p:cNvPr>
          <p:cNvPicPr>
            <a:picLocks noChangeAspect="1"/>
          </p:cNvPicPr>
          <p:nvPr/>
        </p:nvPicPr>
        <p:blipFill>
          <a:blip r:embed="rId2"/>
          <a:stretch>
            <a:fillRect/>
          </a:stretch>
        </p:blipFill>
        <p:spPr>
          <a:xfrm>
            <a:off x="5410200" y="4191000"/>
            <a:ext cx="3459256" cy="2133600"/>
          </a:xfrm>
          <a:prstGeom prst="rect">
            <a:avLst/>
          </a:prstGeom>
          <a:ln w="28575">
            <a:solidFill>
              <a:schemeClr val="accent1"/>
            </a:solidFill>
          </a:ln>
        </p:spPr>
      </p:pic>
    </p:spTree>
    <p:extLst>
      <p:ext uri="{BB962C8B-B14F-4D97-AF65-F5344CB8AC3E}">
        <p14:creationId xmlns:p14="http://schemas.microsoft.com/office/powerpoint/2010/main" val="19563864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Dynamic Bayesian Network</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39</a:t>
            </a:fld>
            <a:endParaRPr lang="id-ID"/>
          </a:p>
        </p:txBody>
      </p:sp>
      <p:sp>
        <p:nvSpPr>
          <p:cNvPr id="6" name="Content Placeholder 5">
            <a:extLst>
              <a:ext uri="{FF2B5EF4-FFF2-40B4-BE49-F238E27FC236}">
                <a16:creationId xmlns:a16="http://schemas.microsoft.com/office/drawing/2014/main" id="{D8A5FCDB-72A4-4CCB-9223-BF35548BB802}"/>
              </a:ext>
            </a:extLst>
          </p:cNvPr>
          <p:cNvSpPr>
            <a:spLocks noGrp="1"/>
          </p:cNvSpPr>
          <p:nvPr>
            <p:ph idx="1"/>
          </p:nvPr>
        </p:nvSpPr>
        <p:spPr>
          <a:xfrm>
            <a:off x="1143000" y="2011288"/>
            <a:ext cx="7924800" cy="4458135"/>
          </a:xfrm>
        </p:spPr>
        <p:txBody>
          <a:bodyPr/>
          <a:lstStyle/>
          <a:p>
            <a:pPr>
              <a:lnSpc>
                <a:spcPct val="150000"/>
              </a:lnSpc>
            </a:pPr>
            <a:r>
              <a:rPr lang="en-ID" b="1" dirty="0"/>
              <a:t>Example</a:t>
            </a:r>
          </a:p>
          <a:p>
            <a:pPr lvl="1">
              <a:lnSpc>
                <a:spcPct val="150000"/>
              </a:lnSpc>
            </a:pPr>
            <a:r>
              <a:rPr lang="en-ID" dirty="0"/>
              <a:t>Monitoring a battery-powered robot moving in the X-Y plane</a:t>
            </a:r>
          </a:p>
          <a:p>
            <a:pPr lvl="1">
              <a:lnSpc>
                <a:spcPct val="150000"/>
              </a:lnSpc>
            </a:pPr>
            <a:r>
              <a:rPr lang="en-ID" dirty="0"/>
              <a:t>State:</a:t>
            </a:r>
          </a:p>
          <a:p>
            <a:pPr lvl="2">
              <a:lnSpc>
                <a:spcPct val="150000"/>
              </a:lnSpc>
            </a:pPr>
            <a:r>
              <a:rPr lang="en-ID" dirty="0"/>
              <a:t>State for position and velocity</a:t>
            </a:r>
          </a:p>
          <a:p>
            <a:pPr lvl="2">
              <a:lnSpc>
                <a:spcPct val="150000"/>
              </a:lnSpc>
            </a:pPr>
            <a:r>
              <a:rPr lang="en-ID" dirty="0"/>
              <a:t>Measurement state</a:t>
            </a:r>
          </a:p>
          <a:p>
            <a:pPr lvl="2">
              <a:lnSpc>
                <a:spcPct val="150000"/>
              </a:lnSpc>
            </a:pPr>
            <a:r>
              <a:rPr lang="en-ID" dirty="0"/>
              <a:t>Battery level state</a:t>
            </a:r>
          </a:p>
          <a:p>
            <a:pPr lvl="2">
              <a:lnSpc>
                <a:spcPct val="150000"/>
              </a:lnSpc>
            </a:pPr>
            <a:r>
              <a:rPr lang="en-ID" dirty="0"/>
              <a:t>Battery charge level state</a:t>
            </a:r>
          </a:p>
          <a:p>
            <a:pPr lvl="1">
              <a:lnSpc>
                <a:spcPct val="150000"/>
              </a:lnSpc>
            </a:pPr>
            <a:r>
              <a:rPr lang="en-ID" dirty="0"/>
              <a:t>Describe the relation between states!</a:t>
            </a:r>
          </a:p>
        </p:txBody>
      </p:sp>
      <p:pic>
        <p:nvPicPr>
          <p:cNvPr id="4" name="Picture 3">
            <a:extLst>
              <a:ext uri="{FF2B5EF4-FFF2-40B4-BE49-F238E27FC236}">
                <a16:creationId xmlns:a16="http://schemas.microsoft.com/office/drawing/2014/main" id="{7D03D6E9-52BF-44E2-872C-F73FD8783CAA}"/>
              </a:ext>
            </a:extLst>
          </p:cNvPr>
          <p:cNvPicPr>
            <a:picLocks noChangeAspect="1"/>
          </p:cNvPicPr>
          <p:nvPr/>
        </p:nvPicPr>
        <p:blipFill>
          <a:blip r:embed="rId2"/>
          <a:stretch>
            <a:fillRect/>
          </a:stretch>
        </p:blipFill>
        <p:spPr>
          <a:xfrm>
            <a:off x="6179868" y="3585623"/>
            <a:ext cx="2887932" cy="3206898"/>
          </a:xfrm>
          <a:prstGeom prst="rect">
            <a:avLst/>
          </a:prstGeom>
          <a:ln w="28575">
            <a:solidFill>
              <a:schemeClr val="accent1"/>
            </a:solidFill>
          </a:ln>
        </p:spPr>
      </p:pic>
    </p:spTree>
    <p:extLst>
      <p:ext uri="{BB962C8B-B14F-4D97-AF65-F5344CB8AC3E}">
        <p14:creationId xmlns:p14="http://schemas.microsoft.com/office/powerpoint/2010/main" val="4083063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Time and Uncertainty</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normAutofit lnSpcReduction="10000"/>
          </a:bodyPr>
          <a:lstStyle/>
          <a:p>
            <a:pPr>
              <a:lnSpc>
                <a:spcPct val="150000"/>
              </a:lnSpc>
            </a:pPr>
            <a:r>
              <a:rPr lang="en-ID" dirty="0"/>
              <a:t>How we estimate the probability of </a:t>
            </a:r>
            <a:r>
              <a:rPr lang="en-ID" b="1" dirty="0">
                <a:solidFill>
                  <a:srgbClr val="3399FF"/>
                </a:solidFill>
              </a:rPr>
              <a:t>changing random variable</a:t>
            </a:r>
            <a:r>
              <a:rPr lang="en-ID" dirty="0"/>
              <a:t>?</a:t>
            </a:r>
          </a:p>
          <a:p>
            <a:pPr lvl="1">
              <a:lnSpc>
                <a:spcPct val="150000"/>
              </a:lnSpc>
            </a:pPr>
            <a:r>
              <a:rPr lang="en-ID" dirty="0"/>
              <a:t>When a car is broken, remains broken during the process diagnosis (static)</a:t>
            </a:r>
          </a:p>
          <a:p>
            <a:pPr lvl="1">
              <a:lnSpc>
                <a:spcPct val="150000"/>
              </a:lnSpc>
            </a:pPr>
            <a:r>
              <a:rPr lang="en-ID" dirty="0"/>
              <a:t>On the other hand, a diabetic patient has changing evidence (blood sugar, insulin doses, etc) (dynamic)</a:t>
            </a:r>
          </a:p>
          <a:p>
            <a:pPr>
              <a:lnSpc>
                <a:spcPct val="150000"/>
              </a:lnSpc>
            </a:pPr>
            <a:r>
              <a:rPr lang="en-ID" dirty="0"/>
              <a:t>We view the world as a series of snapshots (time slices)</a:t>
            </a:r>
          </a:p>
          <a:p>
            <a:pPr lvl="1">
              <a:lnSpc>
                <a:spcPct val="150000"/>
              </a:lnSpc>
            </a:pPr>
            <a:r>
              <a:rPr lang="en-ID" b="1" i="1" dirty="0" err="1"/>
              <a:t>X</a:t>
            </a:r>
            <a:r>
              <a:rPr lang="en-ID" i="1" baseline="-25000" dirty="0" err="1"/>
              <a:t>t</a:t>
            </a:r>
            <a:r>
              <a:rPr lang="en-ID" dirty="0"/>
              <a:t> denotes the set of state variables at time </a:t>
            </a:r>
            <a:r>
              <a:rPr lang="en-ID" i="1" dirty="0"/>
              <a:t>t</a:t>
            </a:r>
          </a:p>
          <a:p>
            <a:pPr lvl="1">
              <a:lnSpc>
                <a:spcPct val="150000"/>
              </a:lnSpc>
            </a:pPr>
            <a:r>
              <a:rPr lang="en-ID" b="1" i="1" dirty="0"/>
              <a:t>E</a:t>
            </a:r>
            <a:r>
              <a:rPr lang="en-ID" i="1" baseline="-25000" dirty="0"/>
              <a:t>t</a:t>
            </a:r>
            <a:r>
              <a:rPr lang="en-ID" dirty="0"/>
              <a:t> denotes the observable evidences at time </a:t>
            </a:r>
            <a:r>
              <a:rPr lang="en-ID" i="1" dirty="0"/>
              <a:t>t</a:t>
            </a:r>
            <a:endParaRPr lang="en-ID" b="1" dirty="0"/>
          </a:p>
        </p:txBody>
      </p:sp>
    </p:spTree>
    <p:extLst>
      <p:ext uri="{BB962C8B-B14F-4D97-AF65-F5344CB8AC3E}">
        <p14:creationId xmlns:p14="http://schemas.microsoft.com/office/powerpoint/2010/main" val="1049119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FE21-CBE3-430D-A9B8-26AD5DF79941}"/>
              </a:ext>
            </a:extLst>
          </p:cNvPr>
          <p:cNvSpPr>
            <a:spLocks noGrp="1"/>
          </p:cNvSpPr>
          <p:nvPr>
            <p:ph type="title"/>
          </p:nvPr>
        </p:nvSpPr>
        <p:spPr/>
        <p:txBody>
          <a:bodyPr/>
          <a:lstStyle/>
          <a:p>
            <a:r>
              <a:rPr lang="en-US" dirty="0"/>
              <a:t>DBN vs HMM</a:t>
            </a:r>
            <a:endParaRPr lang="en-ID" dirty="0"/>
          </a:p>
        </p:txBody>
      </p:sp>
      <p:sp>
        <p:nvSpPr>
          <p:cNvPr id="3" name="Slide Number Placeholder 2">
            <a:extLst>
              <a:ext uri="{FF2B5EF4-FFF2-40B4-BE49-F238E27FC236}">
                <a16:creationId xmlns:a16="http://schemas.microsoft.com/office/drawing/2014/main" id="{420AA548-7285-4277-BED5-22AE83430FFC}"/>
              </a:ext>
            </a:extLst>
          </p:cNvPr>
          <p:cNvSpPr>
            <a:spLocks noGrp="1"/>
          </p:cNvSpPr>
          <p:nvPr>
            <p:ph type="sldNum" sz="quarter" idx="12"/>
          </p:nvPr>
        </p:nvSpPr>
        <p:spPr/>
        <p:txBody>
          <a:bodyPr/>
          <a:lstStyle/>
          <a:p>
            <a:fld id="{F173735F-2667-4028-B606-D96AABD86FDB}" type="slidenum">
              <a:rPr lang="id-ID" smtClean="0"/>
              <a:pPr/>
              <a:t>40</a:t>
            </a:fld>
            <a:endParaRPr lang="id-ID"/>
          </a:p>
        </p:txBody>
      </p:sp>
      <p:pic>
        <p:nvPicPr>
          <p:cNvPr id="6" name="Content Placeholder 5">
            <a:extLst>
              <a:ext uri="{FF2B5EF4-FFF2-40B4-BE49-F238E27FC236}">
                <a16:creationId xmlns:a16="http://schemas.microsoft.com/office/drawing/2014/main" id="{294AC2DE-EFA9-42D5-93C5-B12CD1878E91}"/>
              </a:ext>
            </a:extLst>
          </p:cNvPr>
          <p:cNvPicPr>
            <a:picLocks noGrp="1" noChangeAspect="1"/>
          </p:cNvPicPr>
          <p:nvPr>
            <p:ph idx="1"/>
          </p:nvPr>
        </p:nvPicPr>
        <p:blipFill>
          <a:blip r:embed="rId2"/>
          <a:stretch>
            <a:fillRect/>
          </a:stretch>
        </p:blipFill>
        <p:spPr>
          <a:xfrm>
            <a:off x="1162737" y="2011363"/>
            <a:ext cx="7566239" cy="4457700"/>
          </a:xfrm>
          <a:prstGeom prst="rect">
            <a:avLst/>
          </a:prstGeom>
          <a:ln w="28575">
            <a:solidFill>
              <a:schemeClr val="accent1"/>
            </a:solidFill>
          </a:ln>
        </p:spPr>
      </p:pic>
    </p:spTree>
    <p:extLst>
      <p:ext uri="{BB962C8B-B14F-4D97-AF65-F5344CB8AC3E}">
        <p14:creationId xmlns:p14="http://schemas.microsoft.com/office/powerpoint/2010/main" val="1136945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Dynamic Bayesian Network</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41</a:t>
            </a:fld>
            <a:endParaRPr lang="id-ID"/>
          </a:p>
        </p:txBody>
      </p:sp>
      <p:sp>
        <p:nvSpPr>
          <p:cNvPr id="6" name="TextBox 5">
            <a:extLst>
              <a:ext uri="{FF2B5EF4-FFF2-40B4-BE49-F238E27FC236}">
                <a16:creationId xmlns:a16="http://schemas.microsoft.com/office/drawing/2014/main" id="{7FBD69CF-9A51-48F3-BEC3-4B874E0249E6}"/>
              </a:ext>
            </a:extLst>
          </p:cNvPr>
          <p:cNvSpPr txBox="1"/>
          <p:nvPr/>
        </p:nvSpPr>
        <p:spPr>
          <a:xfrm>
            <a:off x="1897856" y="2386888"/>
            <a:ext cx="6096000" cy="464871"/>
          </a:xfrm>
          <a:prstGeom prst="rect">
            <a:avLst/>
          </a:prstGeom>
          <a:noFill/>
        </p:spPr>
        <p:txBody>
          <a:bodyPr wrap="square" rtlCol="0">
            <a:spAutoFit/>
          </a:bodyPr>
          <a:lstStyle/>
          <a:p>
            <a:pPr algn="ctr">
              <a:lnSpc>
                <a:spcPct val="150000"/>
              </a:lnSpc>
            </a:pPr>
            <a:r>
              <a:rPr lang="en-ID" b="1" dirty="0"/>
              <a:t>Inference in DBNs: Unrolling a dynamic Bayesian network</a:t>
            </a:r>
          </a:p>
        </p:txBody>
      </p:sp>
      <p:pic>
        <p:nvPicPr>
          <p:cNvPr id="12" name="Content Placeholder 11">
            <a:extLst>
              <a:ext uri="{FF2B5EF4-FFF2-40B4-BE49-F238E27FC236}">
                <a16:creationId xmlns:a16="http://schemas.microsoft.com/office/drawing/2014/main" id="{4C52E83A-34EE-460E-B5AA-98141F8E3391}"/>
              </a:ext>
            </a:extLst>
          </p:cNvPr>
          <p:cNvPicPr>
            <a:picLocks noGrp="1" noChangeAspect="1"/>
          </p:cNvPicPr>
          <p:nvPr>
            <p:ph idx="1"/>
          </p:nvPr>
        </p:nvPicPr>
        <p:blipFill>
          <a:blip r:embed="rId2"/>
          <a:stretch>
            <a:fillRect/>
          </a:stretch>
        </p:blipFill>
        <p:spPr>
          <a:xfrm>
            <a:off x="0" y="4798383"/>
            <a:ext cx="9147381" cy="1654953"/>
          </a:xfrm>
          <a:prstGeom prst="rect">
            <a:avLst/>
          </a:prstGeom>
          <a:ln w="28575">
            <a:solidFill>
              <a:schemeClr val="accent1"/>
            </a:solidFill>
          </a:ln>
        </p:spPr>
      </p:pic>
      <p:pic>
        <p:nvPicPr>
          <p:cNvPr id="13" name="Picture 12">
            <a:extLst>
              <a:ext uri="{FF2B5EF4-FFF2-40B4-BE49-F238E27FC236}">
                <a16:creationId xmlns:a16="http://schemas.microsoft.com/office/drawing/2014/main" id="{BD069EF7-FD37-4518-B91D-8E3F368A0737}"/>
              </a:ext>
            </a:extLst>
          </p:cNvPr>
          <p:cNvPicPr>
            <a:picLocks noChangeAspect="1"/>
          </p:cNvPicPr>
          <p:nvPr/>
        </p:nvPicPr>
        <p:blipFill>
          <a:blip r:embed="rId3"/>
          <a:stretch>
            <a:fillRect/>
          </a:stretch>
        </p:blipFill>
        <p:spPr>
          <a:xfrm>
            <a:off x="3505200" y="3024971"/>
            <a:ext cx="2419350" cy="1600200"/>
          </a:xfrm>
          <a:prstGeom prst="rect">
            <a:avLst/>
          </a:prstGeom>
          <a:ln w="28575">
            <a:solidFill>
              <a:schemeClr val="accent1"/>
            </a:solidFill>
          </a:ln>
        </p:spPr>
      </p:pic>
    </p:spTree>
    <p:extLst>
      <p:ext uri="{BB962C8B-B14F-4D97-AF65-F5344CB8AC3E}">
        <p14:creationId xmlns:p14="http://schemas.microsoft.com/office/powerpoint/2010/main" val="4281763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3250" y="2859881"/>
            <a:ext cx="7067128" cy="1143000"/>
          </a:xfrm>
        </p:spPr>
        <p:txBody>
          <a:bodyPr>
            <a:normAutofit/>
          </a:bodyPr>
          <a:lstStyle/>
          <a:p>
            <a:pPr>
              <a:lnSpc>
                <a:spcPct val="150000"/>
              </a:lnSpc>
            </a:pPr>
            <a:r>
              <a:rPr lang="en-US" dirty="0"/>
              <a:t>Exercise</a:t>
            </a:r>
            <a:endParaRPr lang="id-ID"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42</a:t>
            </a:fld>
            <a:endParaRPr lang="id-ID"/>
          </a:p>
        </p:txBody>
      </p:sp>
    </p:spTree>
    <p:extLst>
      <p:ext uri="{BB962C8B-B14F-4D97-AF65-F5344CB8AC3E}">
        <p14:creationId xmlns:p14="http://schemas.microsoft.com/office/powerpoint/2010/main" val="1436389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8150-0604-4BB0-A492-7DA6A97E9396}"/>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7B992D16-9575-4BC4-B276-9075BC4069F9}"/>
              </a:ext>
            </a:extLst>
          </p:cNvPr>
          <p:cNvSpPr>
            <a:spLocks noGrp="1"/>
          </p:cNvSpPr>
          <p:nvPr>
            <p:ph type="sldNum" sz="quarter" idx="12"/>
          </p:nvPr>
        </p:nvSpPr>
        <p:spPr/>
        <p:txBody>
          <a:bodyPr/>
          <a:lstStyle/>
          <a:p>
            <a:fld id="{F173735F-2667-4028-B606-D96AABD86FDB}" type="slidenum">
              <a:rPr lang="id-ID" smtClean="0"/>
              <a:pPr/>
              <a:t>43</a:t>
            </a:fld>
            <a:endParaRPr lang="id-ID"/>
          </a:p>
        </p:txBody>
      </p:sp>
      <p:sp>
        <p:nvSpPr>
          <p:cNvPr id="4" name="Content Placeholder 3">
            <a:extLst>
              <a:ext uri="{FF2B5EF4-FFF2-40B4-BE49-F238E27FC236}">
                <a16:creationId xmlns:a16="http://schemas.microsoft.com/office/drawing/2014/main" id="{9C25C6F1-669E-4503-9275-427751C07901}"/>
              </a:ext>
            </a:extLst>
          </p:cNvPr>
          <p:cNvSpPr>
            <a:spLocks noGrp="1"/>
          </p:cNvSpPr>
          <p:nvPr>
            <p:ph idx="1"/>
          </p:nvPr>
        </p:nvSpPr>
        <p:spPr/>
        <p:txBody>
          <a:bodyPr>
            <a:normAutofit fontScale="92500" lnSpcReduction="10000"/>
          </a:bodyPr>
          <a:lstStyle/>
          <a:p>
            <a:r>
              <a:rPr lang="en-US" b="1" dirty="0"/>
              <a:t>Example</a:t>
            </a:r>
          </a:p>
          <a:p>
            <a:pPr lvl="1"/>
            <a:r>
              <a:rPr lang="en-US" dirty="0">
                <a:ea typeface="Tahoma" pitchFamily="34" charset="0"/>
                <a:cs typeface="Tahoma" pitchFamily="34" charset="0"/>
              </a:rPr>
              <a:t>A child with a lower-class parent has a 60% chance of remaining in the lower class, has a 40% chance to rise to the middle class, and has no chance to reach the upper class.</a:t>
            </a:r>
          </a:p>
          <a:p>
            <a:pPr lvl="1"/>
            <a:r>
              <a:rPr lang="en-US" dirty="0">
                <a:ea typeface="Tahoma" pitchFamily="34" charset="0"/>
                <a:cs typeface="Tahoma" pitchFamily="34" charset="0"/>
              </a:rPr>
              <a:t>A child with a middle-class parent has a 30% chance of falling to the lower class, a 40% chance of remaining middle class, and a 30% chance of rising to the upper class. </a:t>
            </a:r>
          </a:p>
          <a:p>
            <a:pPr lvl="1"/>
            <a:r>
              <a:rPr lang="en-US" dirty="0">
                <a:ea typeface="Tahoma" pitchFamily="34" charset="0"/>
                <a:cs typeface="Tahoma" pitchFamily="34" charset="0"/>
              </a:rPr>
              <a:t>A child with an upper-class parent have no chance of falling to the lower class, has a 70% chance of falling to the middle class, and has a 30% chance of remaining in the upper class.</a:t>
            </a:r>
            <a:endParaRPr lang="en-ID" b="1" dirty="0"/>
          </a:p>
        </p:txBody>
      </p:sp>
    </p:spTree>
    <p:extLst>
      <p:ext uri="{BB962C8B-B14F-4D97-AF65-F5344CB8AC3E}">
        <p14:creationId xmlns:p14="http://schemas.microsoft.com/office/powerpoint/2010/main" val="1650496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8150-0604-4BB0-A492-7DA6A97E9396}"/>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7B992D16-9575-4BC4-B276-9075BC4069F9}"/>
              </a:ext>
            </a:extLst>
          </p:cNvPr>
          <p:cNvSpPr>
            <a:spLocks noGrp="1"/>
          </p:cNvSpPr>
          <p:nvPr>
            <p:ph type="sldNum" sz="quarter" idx="12"/>
          </p:nvPr>
        </p:nvSpPr>
        <p:spPr/>
        <p:txBody>
          <a:bodyPr/>
          <a:lstStyle/>
          <a:p>
            <a:fld id="{F173735F-2667-4028-B606-D96AABD86FDB}" type="slidenum">
              <a:rPr lang="id-ID" smtClean="0"/>
              <a:pPr/>
              <a:t>44</a:t>
            </a:fld>
            <a:endParaRPr lang="id-ID"/>
          </a:p>
        </p:txBody>
      </p:sp>
      <p:sp>
        <p:nvSpPr>
          <p:cNvPr id="4" name="Content Placeholder 3">
            <a:extLst>
              <a:ext uri="{FF2B5EF4-FFF2-40B4-BE49-F238E27FC236}">
                <a16:creationId xmlns:a16="http://schemas.microsoft.com/office/drawing/2014/main" id="{9C25C6F1-669E-4503-9275-427751C07901}"/>
              </a:ext>
            </a:extLst>
          </p:cNvPr>
          <p:cNvSpPr>
            <a:spLocks noGrp="1"/>
          </p:cNvSpPr>
          <p:nvPr>
            <p:ph idx="1"/>
          </p:nvPr>
        </p:nvSpPr>
        <p:spPr/>
        <p:txBody>
          <a:bodyPr>
            <a:normAutofit/>
          </a:bodyPr>
          <a:lstStyle/>
          <a:p>
            <a:r>
              <a:rPr lang="en-US" b="1" dirty="0"/>
              <a:t>Example</a:t>
            </a:r>
          </a:p>
          <a:p>
            <a:pPr marL="631825" lvl="1" indent="-231775" algn="just"/>
            <a:r>
              <a:rPr lang="en-US" dirty="0">
                <a:ea typeface="Tahoma" pitchFamily="34" charset="0"/>
                <a:cs typeface="Tahoma" pitchFamily="34" charset="0"/>
              </a:rPr>
              <a:t>Assuming that 20% of the population belongs to the lower class, that 30% belong to the middle class, and that 50% belong to the upper class.</a:t>
            </a:r>
            <a:endParaRPr lang="en-ID" dirty="0"/>
          </a:p>
          <a:p>
            <a:pPr lvl="1"/>
            <a:endParaRPr lang="en-ID" b="1" dirty="0"/>
          </a:p>
        </p:txBody>
      </p:sp>
    </p:spTree>
    <p:extLst>
      <p:ext uri="{BB962C8B-B14F-4D97-AF65-F5344CB8AC3E}">
        <p14:creationId xmlns:p14="http://schemas.microsoft.com/office/powerpoint/2010/main" val="1875794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115-9236-4983-A866-66652EA22668}"/>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6ED13EFF-AD51-46EC-95BC-BB0388D80CCE}"/>
              </a:ext>
            </a:extLst>
          </p:cNvPr>
          <p:cNvSpPr>
            <a:spLocks noGrp="1"/>
          </p:cNvSpPr>
          <p:nvPr>
            <p:ph type="sldNum" sz="quarter" idx="12"/>
          </p:nvPr>
        </p:nvSpPr>
        <p:spPr/>
        <p:txBody>
          <a:bodyPr/>
          <a:lstStyle/>
          <a:p>
            <a:fld id="{F173735F-2667-4028-B606-D96AABD86FDB}" type="slidenum">
              <a:rPr lang="id-ID" smtClean="0"/>
              <a:pPr/>
              <a:t>45</a:t>
            </a:fld>
            <a:endParaRPr lang="id-ID"/>
          </a:p>
        </p:txBody>
      </p:sp>
      <p:sp>
        <p:nvSpPr>
          <p:cNvPr id="4" name="Content Placeholder 3">
            <a:extLst>
              <a:ext uri="{FF2B5EF4-FFF2-40B4-BE49-F238E27FC236}">
                <a16:creationId xmlns:a16="http://schemas.microsoft.com/office/drawing/2014/main" id="{981204F6-0481-4058-8826-B39C08C52424}"/>
              </a:ext>
            </a:extLst>
          </p:cNvPr>
          <p:cNvSpPr>
            <a:spLocks noGrp="1"/>
          </p:cNvSpPr>
          <p:nvPr>
            <p:ph idx="1"/>
          </p:nvPr>
        </p:nvSpPr>
        <p:spPr/>
        <p:txBody>
          <a:bodyPr/>
          <a:lstStyle/>
          <a:p>
            <a:r>
              <a:rPr lang="en-US" dirty="0"/>
              <a:t>Example</a:t>
            </a:r>
          </a:p>
          <a:p>
            <a:pPr lvl="1"/>
            <a:r>
              <a:rPr lang="en-US" dirty="0"/>
              <a:t>Markov transition matrix</a:t>
            </a:r>
          </a:p>
          <a:p>
            <a:pPr lvl="1"/>
            <a:endParaRPr lang="en-US" dirty="0"/>
          </a:p>
          <a:p>
            <a:pPr lvl="1"/>
            <a:endParaRPr lang="en-US" dirty="0"/>
          </a:p>
          <a:p>
            <a:pPr lvl="1"/>
            <a:r>
              <a:rPr lang="en-US" dirty="0"/>
              <a:t>Markov transition diagram</a:t>
            </a:r>
          </a:p>
          <a:p>
            <a:pPr lvl="1"/>
            <a:endParaRPr lang="en-US" dirty="0"/>
          </a:p>
          <a:p>
            <a:pPr lvl="1"/>
            <a:endParaRPr lang="en-US" dirty="0"/>
          </a:p>
          <a:p>
            <a:pPr lvl="1"/>
            <a:r>
              <a:rPr lang="en-US" dirty="0"/>
              <a:t>Initial condition</a:t>
            </a:r>
            <a:endParaRPr lang="en-ID" dirty="0"/>
          </a:p>
        </p:txBody>
      </p:sp>
      <p:pic>
        <p:nvPicPr>
          <p:cNvPr id="5" name="Picture 2">
            <a:extLst>
              <a:ext uri="{FF2B5EF4-FFF2-40B4-BE49-F238E27FC236}">
                <a16:creationId xmlns:a16="http://schemas.microsoft.com/office/drawing/2014/main" id="{3C3264BE-423F-4CED-8981-95B9EBC31C75}"/>
              </a:ext>
            </a:extLst>
          </p:cNvPr>
          <p:cNvPicPr>
            <a:picLocks noChangeAspect="1" noChangeArrowheads="1"/>
          </p:cNvPicPr>
          <p:nvPr/>
        </p:nvPicPr>
        <p:blipFill>
          <a:blip r:embed="rId2" cstate="print"/>
          <a:srcRect/>
          <a:stretch>
            <a:fillRect/>
          </a:stretch>
        </p:blipFill>
        <p:spPr bwMode="auto">
          <a:xfrm>
            <a:off x="5113020" y="2272999"/>
            <a:ext cx="2880360" cy="1295400"/>
          </a:xfrm>
          <a:prstGeom prst="rect">
            <a:avLst/>
          </a:prstGeom>
          <a:noFill/>
          <a:ln w="28575">
            <a:solidFill>
              <a:schemeClr val="accent1"/>
            </a:solidFill>
            <a:miter lim="800000"/>
            <a:headEnd/>
            <a:tailEnd/>
          </a:ln>
        </p:spPr>
      </p:pic>
      <p:pic>
        <p:nvPicPr>
          <p:cNvPr id="6" name="Picture 3">
            <a:extLst>
              <a:ext uri="{FF2B5EF4-FFF2-40B4-BE49-F238E27FC236}">
                <a16:creationId xmlns:a16="http://schemas.microsoft.com/office/drawing/2014/main" id="{9E3EFD06-93A6-4746-8E72-0001C290578E}"/>
              </a:ext>
            </a:extLst>
          </p:cNvPr>
          <p:cNvPicPr>
            <a:picLocks noChangeAspect="1" noChangeArrowheads="1"/>
          </p:cNvPicPr>
          <p:nvPr/>
        </p:nvPicPr>
        <p:blipFill>
          <a:blip r:embed="rId3" cstate="print"/>
          <a:srcRect/>
          <a:stretch>
            <a:fillRect/>
          </a:stretch>
        </p:blipFill>
        <p:spPr bwMode="auto">
          <a:xfrm>
            <a:off x="5113020" y="3811985"/>
            <a:ext cx="3878580" cy="1594109"/>
          </a:xfrm>
          <a:prstGeom prst="rect">
            <a:avLst/>
          </a:prstGeom>
          <a:noFill/>
          <a:ln w="28575">
            <a:solidFill>
              <a:schemeClr val="accent1"/>
            </a:solidFill>
            <a:miter lim="800000"/>
            <a:headEnd/>
            <a:tailEnd/>
          </a:ln>
        </p:spPr>
      </p:pic>
      <p:pic>
        <p:nvPicPr>
          <p:cNvPr id="7" name="Picture 3">
            <a:extLst>
              <a:ext uri="{FF2B5EF4-FFF2-40B4-BE49-F238E27FC236}">
                <a16:creationId xmlns:a16="http://schemas.microsoft.com/office/drawing/2014/main" id="{F4277A56-AA38-48BD-B307-F96E30CDBF2D}"/>
              </a:ext>
            </a:extLst>
          </p:cNvPr>
          <p:cNvPicPr>
            <a:picLocks noChangeAspect="1" noChangeArrowheads="1"/>
          </p:cNvPicPr>
          <p:nvPr/>
        </p:nvPicPr>
        <p:blipFill>
          <a:blip r:embed="rId4" cstate="print"/>
          <a:srcRect/>
          <a:stretch>
            <a:fillRect/>
          </a:stretch>
        </p:blipFill>
        <p:spPr bwMode="auto">
          <a:xfrm>
            <a:off x="5108172" y="5704628"/>
            <a:ext cx="2885208" cy="450174"/>
          </a:xfrm>
          <a:prstGeom prst="rect">
            <a:avLst/>
          </a:prstGeom>
          <a:ln w="28575">
            <a:solidFill>
              <a:schemeClr val="accent1"/>
            </a:solidFill>
          </a:ln>
        </p:spPr>
      </p:pic>
    </p:spTree>
    <p:extLst>
      <p:ext uri="{BB962C8B-B14F-4D97-AF65-F5344CB8AC3E}">
        <p14:creationId xmlns:p14="http://schemas.microsoft.com/office/powerpoint/2010/main" val="398295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F7B6-1237-453D-B04D-7E445667434B}"/>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A4432822-1370-446A-97F6-43D495F201CC}"/>
              </a:ext>
            </a:extLst>
          </p:cNvPr>
          <p:cNvSpPr>
            <a:spLocks noGrp="1"/>
          </p:cNvSpPr>
          <p:nvPr>
            <p:ph type="sldNum" sz="quarter" idx="12"/>
          </p:nvPr>
        </p:nvSpPr>
        <p:spPr/>
        <p:txBody>
          <a:bodyPr/>
          <a:lstStyle/>
          <a:p>
            <a:fld id="{F173735F-2667-4028-B606-D96AABD86FDB}" type="slidenum">
              <a:rPr lang="id-ID" smtClean="0"/>
              <a:pPr/>
              <a:t>46</a:t>
            </a:fld>
            <a:endParaRPr lang="id-ID"/>
          </a:p>
        </p:txBody>
      </p:sp>
      <p:sp>
        <p:nvSpPr>
          <p:cNvPr id="4" name="Content Placeholder 3">
            <a:extLst>
              <a:ext uri="{FF2B5EF4-FFF2-40B4-BE49-F238E27FC236}">
                <a16:creationId xmlns:a16="http://schemas.microsoft.com/office/drawing/2014/main" id="{A69502AD-8741-4A7A-B2FB-7F4A379F8571}"/>
              </a:ext>
            </a:extLst>
          </p:cNvPr>
          <p:cNvSpPr>
            <a:spLocks noGrp="1"/>
          </p:cNvSpPr>
          <p:nvPr>
            <p:ph idx="1"/>
          </p:nvPr>
        </p:nvSpPr>
        <p:spPr/>
        <p:txBody>
          <a:bodyPr/>
          <a:lstStyle/>
          <a:p>
            <a:r>
              <a:rPr lang="en-US" b="1" dirty="0"/>
              <a:t>Solution</a:t>
            </a:r>
          </a:p>
          <a:p>
            <a:pPr lvl="1"/>
            <a:r>
              <a:rPr lang="en-US" dirty="0">
                <a:ea typeface="Tahoma" pitchFamily="34" charset="0"/>
                <a:cs typeface="Tahoma" pitchFamily="34" charset="0"/>
              </a:rPr>
              <a:t>Illustrate, consider population dynamics over the next 4 generations is : </a:t>
            </a:r>
          </a:p>
          <a:p>
            <a:endParaRPr lang="en-ID" b="1" dirty="0"/>
          </a:p>
        </p:txBody>
      </p:sp>
      <p:pic>
        <p:nvPicPr>
          <p:cNvPr id="5" name="Picture 1">
            <a:extLst>
              <a:ext uri="{FF2B5EF4-FFF2-40B4-BE49-F238E27FC236}">
                <a16:creationId xmlns:a16="http://schemas.microsoft.com/office/drawing/2014/main" id="{00C35613-34B5-41ED-AD9C-379F7598E896}"/>
              </a:ext>
            </a:extLst>
          </p:cNvPr>
          <p:cNvPicPr>
            <a:picLocks noChangeAspect="1" noChangeArrowheads="1"/>
          </p:cNvPicPr>
          <p:nvPr/>
        </p:nvPicPr>
        <p:blipFill>
          <a:blip r:embed="rId2" cstate="print"/>
          <a:srcRect/>
          <a:stretch>
            <a:fillRect/>
          </a:stretch>
        </p:blipFill>
        <p:spPr bwMode="auto">
          <a:xfrm>
            <a:off x="1524000" y="3598121"/>
            <a:ext cx="6858000" cy="817510"/>
          </a:xfrm>
          <a:prstGeom prst="rect">
            <a:avLst/>
          </a:prstGeom>
          <a:ln w="28575">
            <a:solidFill>
              <a:schemeClr val="accent1"/>
            </a:solidFill>
          </a:ln>
        </p:spPr>
      </p:pic>
      <p:pic>
        <p:nvPicPr>
          <p:cNvPr id="6" name="Picture 5">
            <a:extLst>
              <a:ext uri="{FF2B5EF4-FFF2-40B4-BE49-F238E27FC236}">
                <a16:creationId xmlns:a16="http://schemas.microsoft.com/office/drawing/2014/main" id="{9D547514-B778-4A85-BA4A-0EF4085390B0}"/>
              </a:ext>
            </a:extLst>
          </p:cNvPr>
          <p:cNvPicPr>
            <a:picLocks noChangeAspect="1" noChangeArrowheads="1"/>
          </p:cNvPicPr>
          <p:nvPr/>
        </p:nvPicPr>
        <p:blipFill>
          <a:blip r:embed="rId3" cstate="print"/>
          <a:srcRect/>
          <a:stretch>
            <a:fillRect/>
          </a:stretch>
        </p:blipFill>
        <p:spPr bwMode="auto">
          <a:xfrm>
            <a:off x="1524000" y="4453094"/>
            <a:ext cx="7253111" cy="762000"/>
          </a:xfrm>
          <a:prstGeom prst="rect">
            <a:avLst/>
          </a:prstGeom>
          <a:ln w="28575">
            <a:solidFill>
              <a:schemeClr val="accent1"/>
            </a:solidFill>
          </a:ln>
        </p:spPr>
      </p:pic>
      <p:pic>
        <p:nvPicPr>
          <p:cNvPr id="7" name="Picture 7">
            <a:extLst>
              <a:ext uri="{FF2B5EF4-FFF2-40B4-BE49-F238E27FC236}">
                <a16:creationId xmlns:a16="http://schemas.microsoft.com/office/drawing/2014/main" id="{0F6002DE-884B-4CC1-A010-742042C55564}"/>
              </a:ext>
            </a:extLst>
          </p:cNvPr>
          <p:cNvPicPr>
            <a:picLocks noChangeAspect="1" noChangeArrowheads="1"/>
          </p:cNvPicPr>
          <p:nvPr/>
        </p:nvPicPr>
        <p:blipFill>
          <a:blip r:embed="rId4" cstate="print"/>
          <a:srcRect/>
          <a:stretch>
            <a:fillRect/>
          </a:stretch>
        </p:blipFill>
        <p:spPr bwMode="auto">
          <a:xfrm>
            <a:off x="1524000" y="5240792"/>
            <a:ext cx="7253111" cy="762000"/>
          </a:xfrm>
          <a:prstGeom prst="rect">
            <a:avLst/>
          </a:prstGeom>
          <a:ln w="28575">
            <a:solidFill>
              <a:schemeClr val="accent1"/>
            </a:solidFill>
          </a:ln>
        </p:spPr>
      </p:pic>
      <p:pic>
        <p:nvPicPr>
          <p:cNvPr id="8" name="Picture 9">
            <a:extLst>
              <a:ext uri="{FF2B5EF4-FFF2-40B4-BE49-F238E27FC236}">
                <a16:creationId xmlns:a16="http://schemas.microsoft.com/office/drawing/2014/main" id="{FB566407-BDE2-4FE5-9978-5198CAC1601E}"/>
              </a:ext>
            </a:extLst>
          </p:cNvPr>
          <p:cNvPicPr>
            <a:picLocks noChangeAspect="1" noChangeArrowheads="1"/>
          </p:cNvPicPr>
          <p:nvPr/>
        </p:nvPicPr>
        <p:blipFill>
          <a:blip r:embed="rId5" cstate="print"/>
          <a:srcRect/>
          <a:stretch>
            <a:fillRect/>
          </a:stretch>
        </p:blipFill>
        <p:spPr bwMode="auto">
          <a:xfrm>
            <a:off x="1524000" y="6050039"/>
            <a:ext cx="7391400" cy="776528"/>
          </a:xfrm>
          <a:prstGeom prst="rect">
            <a:avLst/>
          </a:prstGeom>
          <a:ln w="28575">
            <a:solidFill>
              <a:schemeClr val="accent1"/>
            </a:solidFill>
          </a:ln>
        </p:spPr>
      </p:pic>
    </p:spTree>
    <p:extLst>
      <p:ext uri="{BB962C8B-B14F-4D97-AF65-F5344CB8AC3E}">
        <p14:creationId xmlns:p14="http://schemas.microsoft.com/office/powerpoint/2010/main" val="3901297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a:xfrm>
            <a:off x="3733800" y="228600"/>
            <a:ext cx="5014664" cy="639688"/>
          </a:xfrm>
        </p:spPr>
        <p:txBody>
          <a:bodyPr/>
          <a:lstStyle/>
          <a:p>
            <a:pPr algn="r"/>
            <a:r>
              <a:rPr lang="en-US"/>
              <a:t>Exercise</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47</a:t>
            </a:fld>
            <a:endParaRPr lang="id-ID"/>
          </a:p>
        </p:txBody>
      </p:sp>
      <p:sp>
        <p:nvSpPr>
          <p:cNvPr id="6" name="Content Placeholder 3">
            <a:extLst>
              <a:ext uri="{FF2B5EF4-FFF2-40B4-BE49-F238E27FC236}">
                <a16:creationId xmlns:a16="http://schemas.microsoft.com/office/drawing/2014/main" id="{F87D3000-BACA-4CE5-ABE4-A40786E58003}"/>
              </a:ext>
            </a:extLst>
          </p:cNvPr>
          <p:cNvSpPr txBox="1">
            <a:spLocks/>
          </p:cNvSpPr>
          <p:nvPr/>
        </p:nvSpPr>
        <p:spPr>
          <a:xfrm>
            <a:off x="1219200" y="1143000"/>
            <a:ext cx="7467600" cy="4458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defRPr/>
            </a:pPr>
            <a:r>
              <a:rPr lang="en-US" sz="1400" b="1" u="sng" dirty="0"/>
              <a:t>Markov Chain</a:t>
            </a:r>
          </a:p>
          <a:p>
            <a:pPr marL="0" indent="0" algn="just">
              <a:lnSpc>
                <a:spcPct val="150000"/>
              </a:lnSpc>
              <a:buNone/>
              <a:defRPr/>
            </a:pPr>
            <a:r>
              <a:rPr lang="en-US" sz="1400" dirty="0"/>
              <a:t>Suppose a car rental agency has three locations in Jakarta: North Jakarta (labelled as N), West Jakarta (labelled as W), and South Jakarta (labelled as S). The agency has a group of delivery drivers to serve all three locations. The agency statistician’ has determined the following data:</a:t>
            </a:r>
          </a:p>
          <a:p>
            <a:pPr algn="just">
              <a:lnSpc>
                <a:spcPct val="150000"/>
              </a:lnSpc>
              <a:buAutoNum type="arabicParenR"/>
              <a:defRPr/>
            </a:pPr>
            <a:r>
              <a:rPr lang="en-US" sz="1400" dirty="0"/>
              <a:t>Of the calls to N, 30% are delivered in N, 30% are delivered in W, and 40% are delivered in S</a:t>
            </a:r>
          </a:p>
          <a:p>
            <a:pPr algn="just">
              <a:lnSpc>
                <a:spcPct val="150000"/>
              </a:lnSpc>
              <a:buAutoNum type="arabicParenR"/>
              <a:defRPr/>
            </a:pPr>
            <a:r>
              <a:rPr lang="en-US" sz="1400" dirty="0"/>
              <a:t>Of the calls to W, 40% are delivered in N, 40% are delivered in W, and 20% are delivered in S.</a:t>
            </a:r>
          </a:p>
          <a:p>
            <a:pPr algn="just">
              <a:lnSpc>
                <a:spcPct val="150000"/>
              </a:lnSpc>
              <a:buAutoNum type="arabicParenR"/>
              <a:defRPr/>
            </a:pPr>
            <a:r>
              <a:rPr lang="en-US" sz="1400" dirty="0"/>
              <a:t>Of the calls to S, 50% are delivered in N, 30% are delivered in W, and 20% are delivered in S.</a:t>
            </a:r>
          </a:p>
          <a:p>
            <a:pPr marL="0" indent="0" algn="just">
              <a:lnSpc>
                <a:spcPct val="150000"/>
              </a:lnSpc>
              <a:buNone/>
              <a:defRPr/>
            </a:pPr>
            <a:r>
              <a:rPr lang="en-US" sz="1400" dirty="0"/>
              <a:t>If on Monday, the drivers that begins in N, 30% will again be in N, 30% will be in W, and 40% will be in S, what is the percentage in every location on Wednesday?</a:t>
            </a:r>
          </a:p>
        </p:txBody>
      </p:sp>
    </p:spTree>
    <p:extLst>
      <p:ext uri="{BB962C8B-B14F-4D97-AF65-F5344CB8AC3E}">
        <p14:creationId xmlns:p14="http://schemas.microsoft.com/office/powerpoint/2010/main" val="1764437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p:txBody>
          <a:bodyPr/>
          <a:lstStyle/>
          <a:p>
            <a:r>
              <a:rPr lang="en-US" dirty="0"/>
              <a:t>References</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48</a:t>
            </a:fld>
            <a:endParaRPr lang="id-ID"/>
          </a:p>
        </p:txBody>
      </p:sp>
      <p:sp>
        <p:nvSpPr>
          <p:cNvPr id="4" name="Content Placeholder 3">
            <a:extLst>
              <a:ext uri="{FF2B5EF4-FFF2-40B4-BE49-F238E27FC236}">
                <a16:creationId xmlns:a16="http://schemas.microsoft.com/office/drawing/2014/main" id="{386C34AB-DA9A-44C9-8505-862A205C274F}"/>
              </a:ext>
            </a:extLst>
          </p:cNvPr>
          <p:cNvSpPr>
            <a:spLocks noGrp="1"/>
          </p:cNvSpPr>
          <p:nvPr>
            <p:ph idx="1"/>
          </p:nvPr>
        </p:nvSpPr>
        <p:spPr/>
        <p:txBody>
          <a:bodyPr/>
          <a:lstStyle/>
          <a:p>
            <a:pPr algn="just">
              <a:lnSpc>
                <a:spcPct val="150000"/>
              </a:lnSpc>
              <a:defRPr/>
            </a:pPr>
            <a:r>
              <a:rPr lang="en-US" dirty="0"/>
              <a:t>Stuart Russell, Peter </a:t>
            </a:r>
            <a:r>
              <a:rPr lang="id-ID" dirty="0"/>
              <a:t>Norvig</a:t>
            </a:r>
            <a:r>
              <a:rPr lang="en-US" dirty="0"/>
              <a:t>. 2010. </a:t>
            </a:r>
            <a:r>
              <a:rPr lang="en-US" b="1" dirty="0">
                <a:solidFill>
                  <a:srgbClr val="3399FF"/>
                </a:solidFill>
              </a:rPr>
              <a:t>Artificial Intelligence : A Modern Approach.</a:t>
            </a:r>
            <a:r>
              <a:rPr lang="en-US" dirty="0"/>
              <a:t> Pearson Education. New Jersey. ISBN:9780132071482</a:t>
            </a:r>
          </a:p>
          <a:p>
            <a:pPr algn="just">
              <a:lnSpc>
                <a:spcPct val="150000"/>
              </a:lnSpc>
              <a:defRPr/>
            </a:pPr>
            <a:endParaRPr lang="en-US" dirty="0"/>
          </a:p>
        </p:txBody>
      </p:sp>
    </p:spTree>
    <p:extLst>
      <p:ext uri="{BB962C8B-B14F-4D97-AF65-F5344CB8AC3E}">
        <p14:creationId xmlns:p14="http://schemas.microsoft.com/office/powerpoint/2010/main" val="4159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Time and Uncertainty</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p:txBody>
          <a:bodyPr/>
          <a:lstStyle/>
          <a:p>
            <a:pPr>
              <a:lnSpc>
                <a:spcPct val="150000"/>
              </a:lnSpc>
            </a:pPr>
            <a:r>
              <a:rPr lang="en-ID" b="1" dirty="0"/>
              <a:t>Simple example (Umbrella world)</a:t>
            </a:r>
          </a:p>
          <a:p>
            <a:pPr lvl="1">
              <a:lnSpc>
                <a:spcPct val="150000"/>
              </a:lnSpc>
            </a:pPr>
            <a:r>
              <a:rPr lang="en-ID" dirty="0"/>
              <a:t>We work in the secret underground installation</a:t>
            </a:r>
          </a:p>
          <a:p>
            <a:pPr lvl="1">
              <a:lnSpc>
                <a:spcPct val="150000"/>
              </a:lnSpc>
            </a:pPr>
            <a:r>
              <a:rPr lang="en-ID" dirty="0"/>
              <a:t>We want to know whether it is raining or not today</a:t>
            </a:r>
          </a:p>
          <a:p>
            <a:pPr lvl="1">
              <a:lnSpc>
                <a:spcPct val="150000"/>
              </a:lnSpc>
            </a:pPr>
            <a:r>
              <a:rPr lang="en-ID" dirty="0"/>
              <a:t>Our access to outside is when our director comes in with or without umbrella in the morning</a:t>
            </a:r>
          </a:p>
          <a:p>
            <a:pPr lvl="1">
              <a:lnSpc>
                <a:spcPct val="150000"/>
              </a:lnSpc>
            </a:pPr>
            <a:r>
              <a:rPr lang="en-ID" b="1" i="1" dirty="0" err="1"/>
              <a:t>X</a:t>
            </a:r>
            <a:r>
              <a:rPr lang="en-ID" i="1" baseline="-25000" dirty="0" err="1"/>
              <a:t>t</a:t>
            </a:r>
            <a:r>
              <a:rPr lang="en-ID" i="1" baseline="-25000" dirty="0"/>
              <a:t> </a:t>
            </a:r>
            <a:r>
              <a:rPr lang="en-ID" dirty="0"/>
              <a:t>=</a:t>
            </a:r>
            <a:r>
              <a:rPr lang="en-ID" b="1" i="1" dirty="0"/>
              <a:t> </a:t>
            </a:r>
            <a:r>
              <a:rPr lang="en-ID" i="1" dirty="0" err="1"/>
              <a:t>Rain</a:t>
            </a:r>
            <a:r>
              <a:rPr lang="en-ID" i="1" baseline="-25000" dirty="0" err="1"/>
              <a:t>t</a:t>
            </a:r>
            <a:r>
              <a:rPr lang="en-ID" b="1" i="1" dirty="0"/>
              <a:t> </a:t>
            </a:r>
            <a:r>
              <a:rPr lang="en-ID" i="1" dirty="0"/>
              <a:t>(</a:t>
            </a:r>
            <a:r>
              <a:rPr lang="en-ID" i="1" dirty="0" err="1"/>
              <a:t>R</a:t>
            </a:r>
            <a:r>
              <a:rPr lang="en-ID" i="1" baseline="-25000" dirty="0" err="1"/>
              <a:t>t</a:t>
            </a:r>
            <a:r>
              <a:rPr lang="en-ID" i="1" dirty="0"/>
              <a:t>) </a:t>
            </a:r>
            <a:r>
              <a:rPr lang="en-ID" dirty="0">
                <a:sym typeface="Wingdings" panose="05000000000000000000" pitchFamily="2" charset="2"/>
              </a:rPr>
              <a:t> True/False</a:t>
            </a:r>
            <a:endParaRPr lang="en-ID" dirty="0"/>
          </a:p>
          <a:p>
            <a:pPr lvl="1">
              <a:lnSpc>
                <a:spcPct val="150000"/>
              </a:lnSpc>
            </a:pPr>
            <a:r>
              <a:rPr lang="en-ID" b="1" i="1" dirty="0"/>
              <a:t>E</a:t>
            </a:r>
            <a:r>
              <a:rPr lang="en-ID" i="1" baseline="-25000" dirty="0"/>
              <a:t>t </a:t>
            </a:r>
            <a:r>
              <a:rPr lang="en-ID" dirty="0"/>
              <a:t>=</a:t>
            </a:r>
            <a:r>
              <a:rPr lang="en-ID" b="1" i="1" dirty="0"/>
              <a:t> </a:t>
            </a:r>
            <a:r>
              <a:rPr lang="en-ID" i="1" dirty="0" err="1"/>
              <a:t>Umbrella</a:t>
            </a:r>
            <a:r>
              <a:rPr lang="en-ID" i="1" baseline="-25000" dirty="0" err="1"/>
              <a:t>t</a:t>
            </a:r>
            <a:r>
              <a:rPr lang="en-ID" b="1" i="1" dirty="0"/>
              <a:t> </a:t>
            </a:r>
            <a:r>
              <a:rPr lang="en-ID" i="1" dirty="0"/>
              <a:t>(</a:t>
            </a:r>
            <a:r>
              <a:rPr lang="en-ID" i="1" dirty="0" err="1"/>
              <a:t>U</a:t>
            </a:r>
            <a:r>
              <a:rPr lang="en-ID" i="1" baseline="-25000" dirty="0" err="1"/>
              <a:t>t</a:t>
            </a:r>
            <a:r>
              <a:rPr lang="en-ID" i="1" dirty="0"/>
              <a:t>) </a:t>
            </a:r>
            <a:r>
              <a:rPr lang="en-ID" dirty="0">
                <a:sym typeface="Wingdings" panose="05000000000000000000" pitchFamily="2" charset="2"/>
              </a:rPr>
              <a:t> True/False</a:t>
            </a:r>
            <a:endParaRPr lang="en-ID" dirty="0"/>
          </a:p>
          <a:p>
            <a:pPr lvl="1">
              <a:lnSpc>
                <a:spcPct val="150000"/>
              </a:lnSpc>
            </a:pPr>
            <a:endParaRPr lang="en-ID" dirty="0"/>
          </a:p>
          <a:p>
            <a:pPr lvl="1">
              <a:lnSpc>
                <a:spcPct val="150000"/>
              </a:lnSpc>
            </a:pPr>
            <a:endParaRPr lang="en-ID" dirty="0"/>
          </a:p>
        </p:txBody>
      </p:sp>
    </p:spTree>
    <p:extLst>
      <p:ext uri="{BB962C8B-B14F-4D97-AF65-F5344CB8AC3E}">
        <p14:creationId xmlns:p14="http://schemas.microsoft.com/office/powerpoint/2010/main" val="433527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Time and Uncertainty</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a:xfrm>
            <a:off x="1143000" y="2011288"/>
            <a:ext cx="7772400" cy="4458135"/>
          </a:xfrm>
        </p:spPr>
        <p:txBody>
          <a:bodyPr/>
          <a:lstStyle/>
          <a:p>
            <a:pPr>
              <a:lnSpc>
                <a:spcPct val="150000"/>
              </a:lnSpc>
            </a:pPr>
            <a:r>
              <a:rPr lang="en-ID" dirty="0"/>
              <a:t>How we construct the Bayesian network? What is the transition model?</a:t>
            </a:r>
          </a:p>
          <a:p>
            <a:pPr lvl="1">
              <a:lnSpc>
                <a:spcPct val="150000"/>
              </a:lnSpc>
            </a:pPr>
            <a:r>
              <a:rPr lang="en-ID" dirty="0"/>
              <a:t>Too complex, we need an assumption (</a:t>
            </a:r>
            <a:r>
              <a:rPr lang="en-ID" b="1" dirty="0">
                <a:solidFill>
                  <a:srgbClr val="3399FF"/>
                </a:solidFill>
              </a:rPr>
              <a:t>Markov assumption</a:t>
            </a:r>
            <a:r>
              <a:rPr lang="en-ID" dirty="0"/>
              <a:t>)</a:t>
            </a:r>
          </a:p>
          <a:p>
            <a:pPr lvl="1">
              <a:lnSpc>
                <a:spcPct val="150000"/>
              </a:lnSpc>
            </a:pPr>
            <a:r>
              <a:rPr lang="en-ID" dirty="0"/>
              <a:t>The current state depends on only </a:t>
            </a:r>
            <a:r>
              <a:rPr lang="en-ID" dirty="0">
                <a:solidFill>
                  <a:srgbClr val="3399FF"/>
                </a:solidFill>
              </a:rPr>
              <a:t>a finite fixed number</a:t>
            </a:r>
            <a:r>
              <a:rPr lang="en-ID" dirty="0"/>
              <a:t> of previous states (</a:t>
            </a:r>
            <a:r>
              <a:rPr lang="en-ID" b="1" dirty="0">
                <a:solidFill>
                  <a:srgbClr val="3399FF"/>
                </a:solidFill>
              </a:rPr>
              <a:t>Markov chains</a:t>
            </a:r>
            <a:r>
              <a:rPr lang="en-ID" dirty="0"/>
              <a:t>)</a:t>
            </a:r>
          </a:p>
        </p:txBody>
      </p:sp>
      <p:pic>
        <p:nvPicPr>
          <p:cNvPr id="8" name="Picture 7">
            <a:extLst>
              <a:ext uri="{FF2B5EF4-FFF2-40B4-BE49-F238E27FC236}">
                <a16:creationId xmlns:a16="http://schemas.microsoft.com/office/drawing/2014/main" id="{90A2B4B7-301B-4FDC-B53E-312BB227AF9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028919" y="4953000"/>
            <a:ext cx="5772150" cy="609600"/>
          </a:xfrm>
          <a:prstGeom prst="rect">
            <a:avLst/>
          </a:prstGeom>
        </p:spPr>
      </p:pic>
      <p:pic>
        <p:nvPicPr>
          <p:cNvPr id="9" name="Picture 8">
            <a:extLst>
              <a:ext uri="{FF2B5EF4-FFF2-40B4-BE49-F238E27FC236}">
                <a16:creationId xmlns:a16="http://schemas.microsoft.com/office/drawing/2014/main" id="{EC6C2B6C-D4CC-44B3-BDC9-EF56A25A554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28919" y="5397424"/>
            <a:ext cx="5743575" cy="885825"/>
          </a:xfrm>
          <a:prstGeom prst="rect">
            <a:avLst/>
          </a:prstGeom>
        </p:spPr>
      </p:pic>
      <p:sp>
        <p:nvSpPr>
          <p:cNvPr id="10" name="TextBox 9">
            <a:extLst>
              <a:ext uri="{FF2B5EF4-FFF2-40B4-BE49-F238E27FC236}">
                <a16:creationId xmlns:a16="http://schemas.microsoft.com/office/drawing/2014/main" id="{008CD204-868B-4CD1-8264-70E0F785F779}"/>
              </a:ext>
            </a:extLst>
          </p:cNvPr>
          <p:cNvSpPr txBox="1"/>
          <p:nvPr/>
        </p:nvSpPr>
        <p:spPr>
          <a:xfrm>
            <a:off x="1648951" y="5040868"/>
            <a:ext cx="1170449" cy="369332"/>
          </a:xfrm>
          <a:prstGeom prst="rect">
            <a:avLst/>
          </a:prstGeom>
          <a:noFill/>
        </p:spPr>
        <p:txBody>
          <a:bodyPr wrap="none" rtlCol="0">
            <a:spAutoFit/>
          </a:bodyPr>
          <a:lstStyle/>
          <a:p>
            <a:r>
              <a:rPr lang="en-ID" dirty="0"/>
              <a:t>First-order</a:t>
            </a:r>
          </a:p>
        </p:txBody>
      </p:sp>
      <p:sp>
        <p:nvSpPr>
          <p:cNvPr id="11" name="TextBox 10">
            <a:extLst>
              <a:ext uri="{FF2B5EF4-FFF2-40B4-BE49-F238E27FC236}">
                <a16:creationId xmlns:a16="http://schemas.microsoft.com/office/drawing/2014/main" id="{2E3AE7C9-A893-428F-903E-2A7E2C8D0573}"/>
              </a:ext>
            </a:extLst>
          </p:cNvPr>
          <p:cNvSpPr txBox="1"/>
          <p:nvPr/>
        </p:nvSpPr>
        <p:spPr>
          <a:xfrm>
            <a:off x="1460601" y="5840337"/>
            <a:ext cx="1453988" cy="369332"/>
          </a:xfrm>
          <a:prstGeom prst="rect">
            <a:avLst/>
          </a:prstGeom>
          <a:noFill/>
        </p:spPr>
        <p:txBody>
          <a:bodyPr wrap="none" rtlCol="0">
            <a:spAutoFit/>
          </a:bodyPr>
          <a:lstStyle/>
          <a:p>
            <a:r>
              <a:rPr lang="en-ID" dirty="0"/>
              <a:t>Second-order</a:t>
            </a:r>
          </a:p>
        </p:txBody>
      </p:sp>
    </p:spTree>
    <p:extLst>
      <p:ext uri="{BB962C8B-B14F-4D97-AF65-F5344CB8AC3E}">
        <p14:creationId xmlns:p14="http://schemas.microsoft.com/office/powerpoint/2010/main" val="3445731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Time and Uncertainty</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a:xfrm>
            <a:off x="1143000" y="2011288"/>
            <a:ext cx="7772400" cy="4458135"/>
          </a:xfrm>
        </p:spPr>
        <p:txBody>
          <a:bodyPr/>
          <a:lstStyle/>
          <a:p>
            <a:pPr>
              <a:lnSpc>
                <a:spcPct val="150000"/>
              </a:lnSpc>
            </a:pPr>
            <a:endParaRPr lang="en-ID" dirty="0"/>
          </a:p>
          <a:p>
            <a:pPr>
              <a:lnSpc>
                <a:spcPct val="150000"/>
              </a:lnSpc>
            </a:pPr>
            <a:endParaRPr lang="en-ID" dirty="0"/>
          </a:p>
          <a:p>
            <a:pPr>
              <a:lnSpc>
                <a:spcPct val="150000"/>
              </a:lnSpc>
            </a:pPr>
            <a:endParaRPr lang="en-ID" dirty="0"/>
          </a:p>
          <a:p>
            <a:pPr>
              <a:lnSpc>
                <a:spcPct val="150000"/>
              </a:lnSpc>
            </a:pPr>
            <a:r>
              <a:rPr lang="en-ID" dirty="0"/>
              <a:t>First-order Markov chain:</a:t>
            </a:r>
            <a:r>
              <a:rPr lang="en-ID" b="1" dirty="0"/>
              <a:t> P</a:t>
            </a:r>
            <a:r>
              <a:rPr lang="en-ID" dirty="0"/>
              <a:t>(</a:t>
            </a:r>
            <a:r>
              <a:rPr lang="en-ID" b="1" i="1" dirty="0" err="1"/>
              <a:t>X</a:t>
            </a:r>
            <a:r>
              <a:rPr lang="en-ID" i="1" baseline="-25000" dirty="0" err="1"/>
              <a:t>t</a:t>
            </a:r>
            <a:r>
              <a:rPr lang="en-ID" i="1" baseline="-25000" dirty="0"/>
              <a:t> </a:t>
            </a:r>
            <a:r>
              <a:rPr lang="en-ID" dirty="0"/>
              <a:t>|</a:t>
            </a:r>
            <a:r>
              <a:rPr lang="en-ID" b="1" i="1" dirty="0"/>
              <a:t> X</a:t>
            </a:r>
            <a:r>
              <a:rPr lang="en-ID" i="1" baseline="-25000" dirty="0"/>
              <a:t>t-1</a:t>
            </a:r>
            <a:r>
              <a:rPr lang="en-ID" dirty="0"/>
              <a:t>)</a:t>
            </a:r>
          </a:p>
          <a:p>
            <a:pPr>
              <a:lnSpc>
                <a:spcPct val="150000"/>
              </a:lnSpc>
            </a:pPr>
            <a:r>
              <a:rPr lang="en-ID" dirty="0"/>
              <a:t>Second-order Markov chain:</a:t>
            </a:r>
            <a:r>
              <a:rPr lang="en-ID" b="1" dirty="0"/>
              <a:t> P</a:t>
            </a:r>
            <a:r>
              <a:rPr lang="en-ID" dirty="0"/>
              <a:t>(</a:t>
            </a:r>
            <a:r>
              <a:rPr lang="en-ID" b="1" i="1" dirty="0" err="1"/>
              <a:t>X</a:t>
            </a:r>
            <a:r>
              <a:rPr lang="en-ID" i="1" baseline="-25000" dirty="0" err="1"/>
              <a:t>t</a:t>
            </a:r>
            <a:r>
              <a:rPr lang="en-ID" i="1" baseline="-25000" dirty="0"/>
              <a:t> </a:t>
            </a:r>
            <a:r>
              <a:rPr lang="en-ID" dirty="0"/>
              <a:t>|</a:t>
            </a:r>
            <a:r>
              <a:rPr lang="en-ID" b="1" i="1" dirty="0"/>
              <a:t> X</a:t>
            </a:r>
            <a:r>
              <a:rPr lang="en-ID" i="1" baseline="-25000" dirty="0"/>
              <a:t>t-2</a:t>
            </a:r>
            <a:r>
              <a:rPr lang="en-ID" i="1" dirty="0"/>
              <a:t>,</a:t>
            </a:r>
            <a:r>
              <a:rPr lang="en-ID" b="1" i="1" dirty="0"/>
              <a:t>X</a:t>
            </a:r>
            <a:r>
              <a:rPr lang="en-ID" i="1" baseline="-25000" dirty="0"/>
              <a:t>t-1</a:t>
            </a:r>
            <a:r>
              <a:rPr lang="en-ID" dirty="0"/>
              <a:t>)</a:t>
            </a:r>
          </a:p>
          <a:p>
            <a:pPr>
              <a:lnSpc>
                <a:spcPct val="150000"/>
              </a:lnSpc>
            </a:pPr>
            <a:r>
              <a:rPr lang="en-ID" dirty="0"/>
              <a:t>Sensor Markov assumption: </a:t>
            </a:r>
            <a:r>
              <a:rPr lang="en-ID" b="1" dirty="0"/>
              <a:t>P</a:t>
            </a:r>
            <a:r>
              <a:rPr lang="en-ID" dirty="0"/>
              <a:t>(</a:t>
            </a:r>
            <a:r>
              <a:rPr lang="en-ID" b="1" i="1" dirty="0"/>
              <a:t>E</a:t>
            </a:r>
            <a:r>
              <a:rPr lang="en-ID" i="1" baseline="-25000" dirty="0"/>
              <a:t>t </a:t>
            </a:r>
            <a:r>
              <a:rPr lang="en-ID" dirty="0"/>
              <a:t>|</a:t>
            </a:r>
            <a:r>
              <a:rPr lang="en-ID" b="1" i="1" dirty="0"/>
              <a:t> X</a:t>
            </a:r>
            <a:r>
              <a:rPr lang="en-ID" i="1" baseline="-25000" dirty="0"/>
              <a:t>0:t</a:t>
            </a:r>
            <a:r>
              <a:rPr lang="en-ID" i="1" dirty="0"/>
              <a:t>,</a:t>
            </a:r>
            <a:r>
              <a:rPr lang="en-ID" b="1" i="1" dirty="0"/>
              <a:t>E</a:t>
            </a:r>
            <a:r>
              <a:rPr lang="en-ID" i="1" baseline="-25000" dirty="0"/>
              <a:t>0:t-1</a:t>
            </a:r>
            <a:r>
              <a:rPr lang="en-ID" dirty="0"/>
              <a:t>) = </a:t>
            </a:r>
            <a:r>
              <a:rPr lang="en-ID" b="1" dirty="0"/>
              <a:t>P</a:t>
            </a:r>
            <a:r>
              <a:rPr lang="en-ID" dirty="0"/>
              <a:t>(</a:t>
            </a:r>
            <a:r>
              <a:rPr lang="en-ID" b="1" i="1" dirty="0"/>
              <a:t>E</a:t>
            </a:r>
            <a:r>
              <a:rPr lang="en-ID" i="1" baseline="-25000" dirty="0"/>
              <a:t>t </a:t>
            </a:r>
            <a:r>
              <a:rPr lang="en-ID" dirty="0"/>
              <a:t>|</a:t>
            </a:r>
            <a:r>
              <a:rPr lang="en-ID" b="1" i="1" dirty="0"/>
              <a:t> </a:t>
            </a:r>
            <a:r>
              <a:rPr lang="en-ID" b="1" i="1" dirty="0" err="1"/>
              <a:t>X</a:t>
            </a:r>
            <a:r>
              <a:rPr lang="en-ID" i="1" baseline="-25000" dirty="0" err="1"/>
              <a:t>t</a:t>
            </a:r>
            <a:r>
              <a:rPr lang="en-ID" dirty="0"/>
              <a:t>)</a:t>
            </a:r>
          </a:p>
          <a:p>
            <a:pPr>
              <a:lnSpc>
                <a:spcPct val="150000"/>
              </a:lnSpc>
            </a:pPr>
            <a:r>
              <a:rPr lang="en-ID" dirty="0"/>
              <a:t>Stationary process: transition model and sensor model fixed</a:t>
            </a:r>
          </a:p>
          <a:p>
            <a:pPr>
              <a:lnSpc>
                <a:spcPct val="150000"/>
              </a:lnSpc>
            </a:pPr>
            <a:endParaRPr lang="en-ID" dirty="0"/>
          </a:p>
        </p:txBody>
      </p:sp>
      <p:pic>
        <p:nvPicPr>
          <p:cNvPr id="8" name="Picture 7">
            <a:extLst>
              <a:ext uri="{FF2B5EF4-FFF2-40B4-BE49-F238E27FC236}">
                <a16:creationId xmlns:a16="http://schemas.microsoft.com/office/drawing/2014/main" id="{90A2B4B7-301B-4FDC-B53E-312BB227AF9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016118" y="2033473"/>
            <a:ext cx="5772150" cy="609600"/>
          </a:xfrm>
          <a:prstGeom prst="rect">
            <a:avLst/>
          </a:prstGeom>
        </p:spPr>
      </p:pic>
      <p:pic>
        <p:nvPicPr>
          <p:cNvPr id="9" name="Picture 8">
            <a:extLst>
              <a:ext uri="{FF2B5EF4-FFF2-40B4-BE49-F238E27FC236}">
                <a16:creationId xmlns:a16="http://schemas.microsoft.com/office/drawing/2014/main" id="{EC6C2B6C-D4CC-44B3-BDC9-EF56A25A554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16118" y="2605002"/>
            <a:ext cx="5743575" cy="885825"/>
          </a:xfrm>
          <a:prstGeom prst="rect">
            <a:avLst/>
          </a:prstGeom>
        </p:spPr>
      </p:pic>
      <p:sp>
        <p:nvSpPr>
          <p:cNvPr id="10" name="TextBox 9">
            <a:extLst>
              <a:ext uri="{FF2B5EF4-FFF2-40B4-BE49-F238E27FC236}">
                <a16:creationId xmlns:a16="http://schemas.microsoft.com/office/drawing/2014/main" id="{008CD204-868B-4CD1-8264-70E0F785F779}"/>
              </a:ext>
            </a:extLst>
          </p:cNvPr>
          <p:cNvSpPr txBox="1"/>
          <p:nvPr/>
        </p:nvSpPr>
        <p:spPr>
          <a:xfrm>
            <a:off x="1447800" y="2206960"/>
            <a:ext cx="1170449" cy="369332"/>
          </a:xfrm>
          <a:prstGeom prst="rect">
            <a:avLst/>
          </a:prstGeom>
          <a:noFill/>
        </p:spPr>
        <p:txBody>
          <a:bodyPr wrap="none" rtlCol="0">
            <a:spAutoFit/>
          </a:bodyPr>
          <a:lstStyle/>
          <a:p>
            <a:r>
              <a:rPr lang="en-ID" dirty="0"/>
              <a:t>First-order</a:t>
            </a:r>
          </a:p>
        </p:txBody>
      </p:sp>
      <p:sp>
        <p:nvSpPr>
          <p:cNvPr id="11" name="TextBox 10">
            <a:extLst>
              <a:ext uri="{FF2B5EF4-FFF2-40B4-BE49-F238E27FC236}">
                <a16:creationId xmlns:a16="http://schemas.microsoft.com/office/drawing/2014/main" id="{2E3AE7C9-A893-428F-903E-2A7E2C8D0573}"/>
              </a:ext>
            </a:extLst>
          </p:cNvPr>
          <p:cNvSpPr txBox="1"/>
          <p:nvPr/>
        </p:nvSpPr>
        <p:spPr>
          <a:xfrm>
            <a:off x="1447800" y="3047915"/>
            <a:ext cx="1453988" cy="369332"/>
          </a:xfrm>
          <a:prstGeom prst="rect">
            <a:avLst/>
          </a:prstGeom>
          <a:noFill/>
        </p:spPr>
        <p:txBody>
          <a:bodyPr wrap="none" rtlCol="0">
            <a:spAutoFit/>
          </a:bodyPr>
          <a:lstStyle/>
          <a:p>
            <a:r>
              <a:rPr lang="en-ID" dirty="0"/>
              <a:t>Second-order</a:t>
            </a:r>
          </a:p>
        </p:txBody>
      </p:sp>
    </p:spTree>
    <p:extLst>
      <p:ext uri="{BB962C8B-B14F-4D97-AF65-F5344CB8AC3E}">
        <p14:creationId xmlns:p14="http://schemas.microsoft.com/office/powerpoint/2010/main" val="3656205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9646-7459-43ED-8DB8-015739FD31BC}"/>
              </a:ext>
            </a:extLst>
          </p:cNvPr>
          <p:cNvSpPr>
            <a:spLocks noGrp="1"/>
          </p:cNvSpPr>
          <p:nvPr>
            <p:ph type="title"/>
          </p:nvPr>
        </p:nvSpPr>
        <p:spPr/>
        <p:txBody>
          <a:bodyPr/>
          <a:lstStyle/>
          <a:p>
            <a:r>
              <a:rPr lang="en-ID" dirty="0"/>
              <a:t>Time and Uncertainty</a:t>
            </a:r>
          </a:p>
        </p:txBody>
      </p:sp>
      <p:sp>
        <p:nvSpPr>
          <p:cNvPr id="3" name="Slide Number Placeholder 2">
            <a:extLst>
              <a:ext uri="{FF2B5EF4-FFF2-40B4-BE49-F238E27FC236}">
                <a16:creationId xmlns:a16="http://schemas.microsoft.com/office/drawing/2014/main" id="{502515C5-3CF2-449B-9F2D-712D4F5D611D}"/>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4" name="Content Placeholder 3">
            <a:extLst>
              <a:ext uri="{FF2B5EF4-FFF2-40B4-BE49-F238E27FC236}">
                <a16:creationId xmlns:a16="http://schemas.microsoft.com/office/drawing/2014/main" id="{98892DF5-9D52-420C-9D46-E6C103122D9C}"/>
              </a:ext>
            </a:extLst>
          </p:cNvPr>
          <p:cNvSpPr>
            <a:spLocks noGrp="1"/>
          </p:cNvSpPr>
          <p:nvPr>
            <p:ph idx="1"/>
          </p:nvPr>
        </p:nvSpPr>
        <p:spPr>
          <a:xfrm>
            <a:off x="1143000" y="2011288"/>
            <a:ext cx="7772400" cy="4458135"/>
          </a:xfrm>
        </p:spPr>
        <p:txBody>
          <a:bodyPr/>
          <a:lstStyle/>
          <a:p>
            <a:pPr>
              <a:lnSpc>
                <a:spcPct val="150000"/>
              </a:lnSpc>
            </a:pPr>
            <a:r>
              <a:rPr lang="en-ID" dirty="0"/>
              <a:t>The complete joint distribution is the combination of the transition model and sensor model</a:t>
            </a:r>
          </a:p>
        </p:txBody>
      </p:sp>
      <p:sp>
        <p:nvSpPr>
          <p:cNvPr id="7" name="TextBox 6">
            <a:extLst>
              <a:ext uri="{FF2B5EF4-FFF2-40B4-BE49-F238E27FC236}">
                <a16:creationId xmlns:a16="http://schemas.microsoft.com/office/drawing/2014/main" id="{9046791A-6FED-4AC7-811D-633972FDC3D2}"/>
              </a:ext>
            </a:extLst>
          </p:cNvPr>
          <p:cNvSpPr txBox="1"/>
          <p:nvPr/>
        </p:nvSpPr>
        <p:spPr>
          <a:xfrm>
            <a:off x="2156332" y="6248400"/>
            <a:ext cx="3729932" cy="369332"/>
          </a:xfrm>
          <a:prstGeom prst="rect">
            <a:avLst/>
          </a:prstGeom>
          <a:noFill/>
        </p:spPr>
        <p:txBody>
          <a:bodyPr wrap="none" rtlCol="0">
            <a:spAutoFit/>
          </a:bodyPr>
          <a:lstStyle/>
          <a:p>
            <a:r>
              <a:rPr lang="en-ID" b="1" dirty="0"/>
              <a:t>Bayesian network for umbrella world</a:t>
            </a:r>
          </a:p>
        </p:txBody>
      </p:sp>
      <p:pic>
        <p:nvPicPr>
          <p:cNvPr id="12" name="Picture 11">
            <a:extLst>
              <a:ext uri="{FF2B5EF4-FFF2-40B4-BE49-F238E27FC236}">
                <a16:creationId xmlns:a16="http://schemas.microsoft.com/office/drawing/2014/main" id="{6A48C59E-EE86-4C0F-9CAB-38785F7F51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343400" y="2953094"/>
            <a:ext cx="4572000" cy="762000"/>
          </a:xfrm>
          <a:prstGeom prst="rect">
            <a:avLst/>
          </a:prstGeom>
        </p:spPr>
      </p:pic>
      <p:pic>
        <p:nvPicPr>
          <p:cNvPr id="5" name="Picture 4">
            <a:extLst>
              <a:ext uri="{FF2B5EF4-FFF2-40B4-BE49-F238E27FC236}">
                <a16:creationId xmlns:a16="http://schemas.microsoft.com/office/drawing/2014/main" id="{B8ED1825-C2FD-4788-B153-F389FFBBFC4C}"/>
              </a:ext>
            </a:extLst>
          </p:cNvPr>
          <p:cNvPicPr>
            <a:picLocks noChangeAspect="1"/>
          </p:cNvPicPr>
          <p:nvPr/>
        </p:nvPicPr>
        <p:blipFill>
          <a:blip r:embed="rId3"/>
          <a:stretch>
            <a:fillRect/>
          </a:stretch>
        </p:blipFill>
        <p:spPr>
          <a:xfrm>
            <a:off x="1239727" y="3774772"/>
            <a:ext cx="6664545" cy="2440168"/>
          </a:xfrm>
          <a:prstGeom prst="rect">
            <a:avLst/>
          </a:prstGeom>
          <a:ln w="28575">
            <a:solidFill>
              <a:schemeClr val="accent1"/>
            </a:solidFill>
          </a:ln>
        </p:spPr>
      </p:pic>
    </p:spTree>
    <p:extLst>
      <p:ext uri="{BB962C8B-B14F-4D97-AF65-F5344CB8AC3E}">
        <p14:creationId xmlns:p14="http://schemas.microsoft.com/office/powerpoint/2010/main" val="3188960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4644-33D8-4561-91B5-583EFBD4A825}"/>
              </a:ext>
            </a:extLst>
          </p:cNvPr>
          <p:cNvSpPr>
            <a:spLocks noGrp="1"/>
          </p:cNvSpPr>
          <p:nvPr>
            <p:ph type="title"/>
          </p:nvPr>
        </p:nvSpPr>
        <p:spPr/>
        <p:txBody>
          <a:bodyPr/>
          <a:lstStyle/>
          <a:p>
            <a:r>
              <a:rPr lang="en-US" dirty="0"/>
              <a:t>Markov Chains</a:t>
            </a:r>
            <a:endParaRPr lang="en-ID" dirty="0"/>
          </a:p>
        </p:txBody>
      </p:sp>
      <p:sp>
        <p:nvSpPr>
          <p:cNvPr id="3" name="Slide Number Placeholder 2">
            <a:extLst>
              <a:ext uri="{FF2B5EF4-FFF2-40B4-BE49-F238E27FC236}">
                <a16:creationId xmlns:a16="http://schemas.microsoft.com/office/drawing/2014/main" id="{A0DFC48B-44F7-4733-AA86-5DE54B216846}"/>
              </a:ext>
            </a:extLst>
          </p:cNvPr>
          <p:cNvSpPr>
            <a:spLocks noGrp="1"/>
          </p:cNvSpPr>
          <p:nvPr>
            <p:ph type="sldNum" sz="quarter" idx="12"/>
          </p:nvPr>
        </p:nvSpPr>
        <p:spPr/>
        <p:txBody>
          <a:bodyPr/>
          <a:lstStyle/>
          <a:p>
            <a:fld id="{F173735F-2667-4028-B606-D96AABD86FDB}" type="slidenum">
              <a:rPr lang="id-ID" smtClean="0"/>
              <a:pPr/>
              <a:t>9</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A89202B-19BC-4432-A9FF-2316DA3FF108}"/>
                  </a:ext>
                </a:extLst>
              </p:cNvPr>
              <p:cNvSpPr>
                <a:spLocks noGrp="1"/>
              </p:cNvSpPr>
              <p:nvPr>
                <p:ph idx="1"/>
              </p:nvPr>
            </p:nvSpPr>
            <p:spPr/>
            <p:txBody>
              <a:bodyPr>
                <a:normAutofit lnSpcReduction="10000"/>
              </a:bodyPr>
              <a:lstStyle/>
              <a:p>
                <a:r>
                  <a:rPr lang="en-US" dirty="0"/>
                  <a:t>First order Markov Chains </a:t>
                </a:r>
                <a:r>
                  <a:rPr lang="en-ID" b="1" dirty="0"/>
                  <a:t>P</a:t>
                </a:r>
                <a:r>
                  <a:rPr lang="en-ID" dirty="0"/>
                  <a:t>(</a:t>
                </a:r>
                <a:r>
                  <a:rPr lang="en-ID" b="1" i="1" dirty="0"/>
                  <a:t>R</a:t>
                </a:r>
                <a:r>
                  <a:rPr lang="en-ID" i="1" baseline="-25000" dirty="0"/>
                  <a:t>t </a:t>
                </a:r>
                <a:r>
                  <a:rPr lang="en-ID" dirty="0"/>
                  <a:t>|</a:t>
                </a:r>
                <a:r>
                  <a:rPr lang="en-ID" b="1" i="1" dirty="0"/>
                  <a:t> R</a:t>
                </a:r>
                <a:r>
                  <a:rPr lang="en-ID" i="1" baseline="-25000" dirty="0"/>
                  <a:t>t-1</a:t>
                </a:r>
                <a:r>
                  <a:rPr lang="en-ID" dirty="0"/>
                  <a:t>) of umbrella world</a:t>
                </a:r>
              </a:p>
              <a:p>
                <a:pPr lvl="1"/>
                <a:r>
                  <a:rPr lang="en-US" dirty="0"/>
                  <a:t>Probability of raining in day 0: </a:t>
                </a:r>
                <a:r>
                  <a:rPr lang="en-ID" b="1" dirty="0"/>
                  <a:t>P</a:t>
                </a:r>
                <a:r>
                  <a:rPr lang="en-ID" dirty="0"/>
                  <a:t>(</a:t>
                </a:r>
                <a:r>
                  <a:rPr lang="en-ID" b="1" i="1" dirty="0"/>
                  <a:t>R</a:t>
                </a:r>
                <a:r>
                  <a:rPr lang="en-ID" b="1" i="1" baseline="-25000" dirty="0"/>
                  <a:t>0</a:t>
                </a:r>
                <a:r>
                  <a:rPr lang="en-ID" dirty="0"/>
                  <a:t>) = [0.8 0.2]</a:t>
                </a:r>
              </a:p>
              <a:p>
                <a:pPr lvl="1"/>
                <a:r>
                  <a:rPr lang="en-US" dirty="0"/>
                  <a:t>Transition model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𝒕</m:t>
                    </m:r>
                    <m:r>
                      <a:rPr lang="en-US" i="1">
                        <a:latin typeface="Cambria Math" panose="02040503050406030204" pitchFamily="18" charset="0"/>
                      </a:rPr>
                      <m:t> | </m:t>
                    </m:r>
                    <m:r>
                      <a:rPr lang="en-US" b="1" i="1">
                        <a:latin typeface="Cambria Math" panose="02040503050406030204" pitchFamily="18" charset="0"/>
                      </a:rPr>
                      <m:t>𝑹</m:t>
                    </m:r>
                    <m:r>
                      <a:rPr lang="en-US" b="1" i="1" baseline="-25000">
                        <a:latin typeface="Cambria Math" panose="02040503050406030204" pitchFamily="18" charset="0"/>
                      </a:rPr>
                      <m:t>𝒕</m:t>
                    </m:r>
                    <m:r>
                      <a:rPr lang="en-US" b="1" i="1" baseline="-25000">
                        <a:latin typeface="Cambria Math" panose="02040503050406030204" pitchFamily="18" charset="0"/>
                      </a:rPr>
                      <m:t>−</m:t>
                    </m:r>
                    <m:r>
                      <a:rPr lang="en-US" b="1" i="1" baseline="-25000">
                        <a:latin typeface="Cambria Math" panose="02040503050406030204" pitchFamily="18" charset="0"/>
                      </a:rPr>
                      <m:t>𝟏</m:t>
                    </m:r>
                    <m:r>
                      <a:rPr lang="en-US" i="1">
                        <a:latin typeface="Cambria Math" panose="02040503050406030204" pitchFamily="18" charset="0"/>
                      </a:rPr>
                      <m:t>)</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.7</m:t>
                              </m:r>
                            </m:e>
                            <m:e>
                              <m:r>
                                <a:rPr lang="en-US" b="0" i="1" smtClean="0">
                                  <a:latin typeface="Cambria Math" panose="02040503050406030204" pitchFamily="18" charset="0"/>
                                </a:rPr>
                                <m:t>0.3</m:t>
                              </m:r>
                            </m:e>
                          </m:mr>
                          <m:mr>
                            <m:e>
                              <m:r>
                                <a:rPr lang="en-US" b="0" i="1" smtClean="0">
                                  <a:latin typeface="Cambria Math" panose="02040503050406030204" pitchFamily="18" charset="0"/>
                                </a:rPr>
                                <m:t>0.3</m:t>
                              </m:r>
                            </m:e>
                            <m:e>
                              <m:r>
                                <a:rPr lang="en-US" b="0" i="1" smtClean="0">
                                  <a:latin typeface="Cambria Math" panose="02040503050406030204" pitchFamily="18" charset="0"/>
                                </a:rPr>
                                <m:t>0.7</m:t>
                              </m:r>
                            </m:e>
                          </m:mr>
                        </m:m>
                      </m:e>
                    </m:d>
                  </m:oMath>
                </a14:m>
                <a:endParaRPr lang="en-ID" dirty="0"/>
              </a:p>
              <a:p>
                <a:pPr lvl="1"/>
                <a:r>
                  <a:rPr lang="en-US" dirty="0"/>
                  <a:t>Probability of raining in day 1: </a:t>
                </a:r>
                <a:r>
                  <a:rPr lang="en-ID" b="1" dirty="0"/>
                  <a:t>P</a:t>
                </a:r>
                <a:r>
                  <a:rPr lang="en-ID" dirty="0"/>
                  <a:t>(</a:t>
                </a:r>
                <a:r>
                  <a:rPr lang="en-ID" b="1" i="1" dirty="0"/>
                  <a:t>R</a:t>
                </a:r>
                <a:r>
                  <a:rPr lang="en-ID" b="1" i="1" baseline="-25000" dirty="0"/>
                  <a:t>1</a:t>
                </a:r>
                <a:r>
                  <a:rPr lang="en-ID" dirty="0"/>
                  <a:t>)= </a:t>
                </a:r>
                <a:r>
                  <a:rPr lang="en-ID" b="1" dirty="0"/>
                  <a:t>P</a:t>
                </a:r>
                <a:r>
                  <a:rPr lang="en-ID" dirty="0"/>
                  <a:t>(</a:t>
                </a:r>
                <a:r>
                  <a:rPr lang="en-ID" b="1" i="1" dirty="0"/>
                  <a:t>R</a:t>
                </a:r>
                <a:r>
                  <a:rPr lang="en-ID" b="1" i="1" baseline="-25000" dirty="0"/>
                  <a:t>0</a:t>
                </a:r>
                <a:r>
                  <a:rPr lang="en-ID" dirty="0"/>
                  <a:t>) </a:t>
                </a:r>
                <a:r>
                  <a:rPr lang="en-ID" b="1" dirty="0"/>
                  <a:t>P</a:t>
                </a:r>
                <a:r>
                  <a:rPr lang="en-ID" dirty="0"/>
                  <a:t>(</a:t>
                </a:r>
                <a:r>
                  <a:rPr lang="en-ID" b="1" i="1" dirty="0"/>
                  <a:t>R</a:t>
                </a:r>
                <a:r>
                  <a:rPr lang="en-ID" i="1" baseline="-25000" dirty="0"/>
                  <a:t>t </a:t>
                </a:r>
                <a:r>
                  <a:rPr lang="en-ID" dirty="0"/>
                  <a:t>|</a:t>
                </a:r>
                <a:r>
                  <a:rPr lang="en-ID" b="1" i="1" dirty="0"/>
                  <a:t> R</a:t>
                </a:r>
                <a:r>
                  <a:rPr lang="en-ID" i="1" baseline="-25000" dirty="0"/>
                  <a:t>t-1</a:t>
                </a:r>
                <a:r>
                  <a:rPr lang="en-ID" dirty="0"/>
                  <a:t>) </a:t>
                </a:r>
              </a:p>
              <a:p>
                <a:pPr lvl="2"/>
                <a:r>
                  <a:rPr lang="en-ID" b="1" dirty="0"/>
                  <a:t>P</a:t>
                </a:r>
                <a:r>
                  <a:rPr lang="en-ID" dirty="0"/>
                  <a:t>(</a:t>
                </a:r>
                <a:r>
                  <a:rPr lang="en-ID" b="1" i="1" dirty="0"/>
                  <a:t>R</a:t>
                </a:r>
                <a:r>
                  <a:rPr lang="en-ID" b="1" i="1" baseline="-25000" dirty="0"/>
                  <a:t>1</a:t>
                </a:r>
                <a:r>
                  <a:rPr lang="en-ID" dirty="0" smtClean="0"/>
                  <a:t>)=[(0.8*0.7 + 0.2*0.3)   (0.8*0.3+0.2*0.7)]</a:t>
                </a:r>
                <a:endParaRPr lang="en-ID" dirty="0"/>
              </a:p>
              <a:p>
                <a:pPr lvl="2"/>
                <a:r>
                  <a:rPr lang="en-ID" b="1" dirty="0"/>
                  <a:t>P</a:t>
                </a:r>
                <a:r>
                  <a:rPr lang="en-ID" dirty="0"/>
                  <a:t>(</a:t>
                </a:r>
                <a:r>
                  <a:rPr lang="en-ID" b="1" i="1" dirty="0"/>
                  <a:t>R</a:t>
                </a:r>
                <a:r>
                  <a:rPr lang="en-ID" b="1" i="1" baseline="-25000" dirty="0"/>
                  <a:t>1</a:t>
                </a:r>
                <a:r>
                  <a:rPr lang="en-ID" dirty="0"/>
                  <a:t>)=[0.62 </a:t>
                </a:r>
                <a:r>
                  <a:rPr lang="en-ID" dirty="0" smtClean="0"/>
                  <a:t> 0.38</a:t>
                </a:r>
                <a:r>
                  <a:rPr lang="en-ID" dirty="0"/>
                  <a:t>]</a:t>
                </a:r>
              </a:p>
              <a:p>
                <a:pPr lvl="1"/>
                <a:r>
                  <a:rPr lang="en-US" dirty="0"/>
                  <a:t>So, the probability of raining = true is 0.62 and raining = false is 0.38</a:t>
                </a:r>
                <a:endParaRPr lang="en-ID" dirty="0"/>
              </a:p>
            </p:txBody>
          </p:sp>
        </mc:Choice>
        <mc:Fallback xmlns="">
          <p:sp>
            <p:nvSpPr>
              <p:cNvPr id="4" name="Content Placeholder 3">
                <a:extLst>
                  <a:ext uri="{FF2B5EF4-FFF2-40B4-BE49-F238E27FC236}">
                    <a16:creationId xmlns:a16="http://schemas.microsoft.com/office/drawing/2014/main" id="{2A89202B-19BC-4432-A9FF-2316DA3FF108}"/>
                  </a:ext>
                </a:extLst>
              </p:cNvPr>
              <p:cNvSpPr>
                <a:spLocks noGrp="1" noRot="1" noChangeAspect="1" noMove="1" noResize="1" noEditPoints="1" noAdjustHandles="1" noChangeArrowheads="1" noChangeShapeType="1" noTextEdit="1"/>
              </p:cNvSpPr>
              <p:nvPr>
                <p:ph idx="1"/>
              </p:nvPr>
            </p:nvSpPr>
            <p:spPr>
              <a:blipFill>
                <a:blip r:embed="rId2"/>
                <a:stretch>
                  <a:fillRect l="-722"/>
                </a:stretch>
              </a:blipFill>
            </p:spPr>
            <p:txBody>
              <a:bodyPr/>
              <a:lstStyle/>
              <a:p>
                <a:r>
                  <a:rPr lang="en-US">
                    <a:noFill/>
                  </a:rPr>
                  <a:t> </a:t>
                </a:r>
              </a:p>
            </p:txBody>
          </p:sp>
        </mc:Fallback>
      </mc:AlternateContent>
    </p:spTree>
    <p:extLst>
      <p:ext uri="{BB962C8B-B14F-4D97-AF65-F5344CB8AC3E}">
        <p14:creationId xmlns:p14="http://schemas.microsoft.com/office/powerpoint/2010/main" val="1145234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TemplateBM_2</Template>
  <TotalTime>3061</TotalTime>
  <Words>2185</Words>
  <Application>Microsoft Office PowerPoint</Application>
  <PresentationFormat>On-screen Show (4:3)</PresentationFormat>
  <Paragraphs>409</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ＭＳ Ｐゴシック</vt:lpstr>
      <vt:lpstr>Arial</vt:lpstr>
      <vt:lpstr>Calibri</vt:lpstr>
      <vt:lpstr>Cambria Math</vt:lpstr>
      <vt:lpstr>Open Sans</vt:lpstr>
      <vt:lpstr>Symbol</vt:lpstr>
      <vt:lpstr>Tahoma</vt:lpstr>
      <vt:lpstr>Times New Roman</vt:lpstr>
      <vt:lpstr>Wingdings</vt:lpstr>
      <vt:lpstr>TemplateBM_2</vt:lpstr>
      <vt:lpstr>Probabilistic Reasoning over Time  Session  12</vt:lpstr>
      <vt:lpstr>Learning Outcomes</vt:lpstr>
      <vt:lpstr>Outline</vt:lpstr>
      <vt:lpstr>Time and Uncertainty</vt:lpstr>
      <vt:lpstr>Time and Uncertainty</vt:lpstr>
      <vt:lpstr>Time and Uncertainty</vt:lpstr>
      <vt:lpstr>Time and Uncertainty</vt:lpstr>
      <vt:lpstr>Time and Uncertainty</vt:lpstr>
      <vt:lpstr>Markov Chains</vt:lpstr>
      <vt:lpstr>Markov Chains</vt:lpstr>
      <vt:lpstr>Markov Chains</vt:lpstr>
      <vt:lpstr>Markov Chains</vt:lpstr>
      <vt:lpstr>Markov Chains</vt:lpstr>
      <vt:lpstr>Markov Chains</vt:lpstr>
      <vt:lpstr>Inference in Temporal Model</vt:lpstr>
      <vt:lpstr>Inference in Temporal Model</vt:lpstr>
      <vt:lpstr>Inference in Temporal Model</vt:lpstr>
      <vt:lpstr>Inference in Temporal Model</vt:lpstr>
      <vt:lpstr>Inference in Temporal Model</vt:lpstr>
      <vt:lpstr>Inference in Temporal Model</vt:lpstr>
      <vt:lpstr>Inference in Temporal Model</vt:lpstr>
      <vt:lpstr>Inference in Temporal Model</vt:lpstr>
      <vt:lpstr>Inference in Temporal Model</vt:lpstr>
      <vt:lpstr>Hidden Markov Models</vt:lpstr>
      <vt:lpstr>Hidden Markov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Markov Models</vt:lpstr>
      <vt:lpstr>Dynamic Bayesian Network</vt:lpstr>
      <vt:lpstr>Dynamic Bayesian Network</vt:lpstr>
      <vt:lpstr>Dynamic Bayesian Network</vt:lpstr>
      <vt:lpstr>DBN vs HMM</vt:lpstr>
      <vt:lpstr>Dynamic Bayesian Network</vt:lpstr>
      <vt:lpstr>Exercise</vt:lpstr>
      <vt:lpstr>Markov Chains</vt:lpstr>
      <vt:lpstr>Markov Chains</vt:lpstr>
      <vt:lpstr>Markov Chains</vt:lpstr>
      <vt:lpstr>Markov Chains</vt:lpstr>
      <vt:lpstr>Exercise</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AI_Pert12</dc:title>
  <dc:creator>williem@binus.edu</dc:creator>
  <cp:lastModifiedBy>User</cp:lastModifiedBy>
  <cp:revision>308</cp:revision>
  <dcterms:created xsi:type="dcterms:W3CDTF">2014-12-19T03:07:01Z</dcterms:created>
  <dcterms:modified xsi:type="dcterms:W3CDTF">2019-08-15T07:58:26Z</dcterms:modified>
</cp:coreProperties>
</file>