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2.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diagrams/quickStyle1.xml" ContentType="application/vnd.openxmlformats-officedocument.drawingml.diagramStyle+xml"/>
  <Override PartName="/ppt/diagrams/colors1.xml" ContentType="application/vnd.openxmlformats-officedocument.drawingml.diagramColors+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diagrams/layout1.xml" ContentType="application/vnd.openxmlformats-officedocument.drawingml.diagramLayou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256" r:id="rId2"/>
    <p:sldId id="258" r:id="rId3"/>
    <p:sldId id="259" r:id="rId4"/>
    <p:sldId id="260" r:id="rId5"/>
    <p:sldId id="261" r:id="rId6"/>
    <p:sldId id="266"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403"/>
    <p:restoredTop sz="94801"/>
  </p:normalViewPr>
  <p:slideViewPr>
    <p:cSldViewPr snapToGrid="0" snapToObjects="1">
      <p:cViewPr varScale="1">
        <p:scale>
          <a:sx n="81" d="100"/>
          <a:sy n="81" d="100"/>
        </p:scale>
        <p:origin x="-85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0CD3B-906A-6E40-90CC-01F5040B29EA}" type="doc">
      <dgm:prSet loTypeId="urn:microsoft.com/office/officeart/2005/8/layout/cycle5" loCatId="" qsTypeId="urn:microsoft.com/office/officeart/2005/8/quickstyle/simple2" qsCatId="simple" csTypeId="urn:microsoft.com/office/officeart/2005/8/colors/accent1_2" csCatId="accent1" phldr="1"/>
      <dgm:spPr/>
      <dgm:t>
        <a:bodyPr/>
        <a:lstStyle/>
        <a:p>
          <a:endParaRPr lang="en-US"/>
        </a:p>
      </dgm:t>
    </dgm:pt>
    <dgm:pt modelId="{A7E6E6D6-558B-224E-8ABD-9162771B14DE}">
      <dgm:prSet phldrT="[Text]"/>
      <dgm:spPr/>
      <dgm:t>
        <a:bodyPr/>
        <a:lstStyle/>
        <a:p>
          <a:r>
            <a:rPr lang="en-US" dirty="0" smtClean="0"/>
            <a:t>Assume</a:t>
          </a:r>
          <a:endParaRPr lang="en-US" dirty="0"/>
        </a:p>
      </dgm:t>
    </dgm:pt>
    <dgm:pt modelId="{43801C7F-DEA3-DD4C-8307-DB6A07E68ACF}" type="parTrans" cxnId="{11C2EBEF-B7AB-AA4F-B251-7B6A661F9B4A}">
      <dgm:prSet/>
      <dgm:spPr/>
      <dgm:t>
        <a:bodyPr/>
        <a:lstStyle/>
        <a:p>
          <a:endParaRPr lang="en-US"/>
        </a:p>
      </dgm:t>
    </dgm:pt>
    <dgm:pt modelId="{B5023810-F835-D744-BD96-716977AAB105}" type="sibTrans" cxnId="{11C2EBEF-B7AB-AA4F-B251-7B6A661F9B4A}">
      <dgm:prSet/>
      <dgm:spPr/>
      <dgm:t>
        <a:bodyPr/>
        <a:lstStyle/>
        <a:p>
          <a:endParaRPr lang="en-US"/>
        </a:p>
      </dgm:t>
    </dgm:pt>
    <dgm:pt modelId="{2FEB665D-54B3-B240-86D5-8EAB8DABBC0E}">
      <dgm:prSet phldrT="[Text]"/>
      <dgm:spPr/>
      <dgm:t>
        <a:bodyPr/>
        <a:lstStyle/>
        <a:p>
          <a:r>
            <a:rPr lang="en-US" dirty="0" smtClean="0"/>
            <a:t>Build</a:t>
          </a:r>
          <a:endParaRPr lang="en-US" dirty="0"/>
        </a:p>
      </dgm:t>
    </dgm:pt>
    <dgm:pt modelId="{1941EE40-0DF5-D14D-85A6-298E24A2616E}" type="parTrans" cxnId="{7686B412-BB98-1549-B71F-83DBBB6F6C85}">
      <dgm:prSet/>
      <dgm:spPr/>
      <dgm:t>
        <a:bodyPr/>
        <a:lstStyle/>
        <a:p>
          <a:endParaRPr lang="en-US"/>
        </a:p>
      </dgm:t>
    </dgm:pt>
    <dgm:pt modelId="{7CABC6CB-64F5-814F-B212-3553D7F98AE9}" type="sibTrans" cxnId="{7686B412-BB98-1549-B71F-83DBBB6F6C85}">
      <dgm:prSet/>
      <dgm:spPr/>
      <dgm:t>
        <a:bodyPr/>
        <a:lstStyle/>
        <a:p>
          <a:endParaRPr lang="en-US"/>
        </a:p>
      </dgm:t>
    </dgm:pt>
    <dgm:pt modelId="{2146F9B2-6080-FF48-8C39-B7513521AD04}">
      <dgm:prSet phldrT="[Text]"/>
      <dgm:spPr/>
      <dgm:t>
        <a:bodyPr/>
        <a:lstStyle/>
        <a:p>
          <a:r>
            <a:rPr lang="en-US" dirty="0" smtClean="0"/>
            <a:t>Feedback</a:t>
          </a:r>
          <a:endParaRPr lang="en-US" dirty="0"/>
        </a:p>
      </dgm:t>
    </dgm:pt>
    <dgm:pt modelId="{1618422A-6BF4-C843-A9C7-CAA393443E46}" type="parTrans" cxnId="{21C71D58-97B1-8548-8D78-058EAF9C989A}">
      <dgm:prSet/>
      <dgm:spPr/>
      <dgm:t>
        <a:bodyPr/>
        <a:lstStyle/>
        <a:p>
          <a:endParaRPr lang="en-US"/>
        </a:p>
      </dgm:t>
    </dgm:pt>
    <dgm:pt modelId="{BA6ACF9F-61CC-094F-83D0-63988C5A3D2B}" type="sibTrans" cxnId="{21C71D58-97B1-8548-8D78-058EAF9C989A}">
      <dgm:prSet/>
      <dgm:spPr/>
      <dgm:t>
        <a:bodyPr/>
        <a:lstStyle/>
        <a:p>
          <a:endParaRPr lang="en-US"/>
        </a:p>
      </dgm:t>
    </dgm:pt>
    <dgm:pt modelId="{402C6132-4E15-2543-940F-10D75ECD1A61}">
      <dgm:prSet phldrT="[Text]"/>
      <dgm:spPr/>
      <dgm:t>
        <a:bodyPr/>
        <a:lstStyle/>
        <a:p>
          <a:r>
            <a:rPr lang="en-US" dirty="0" smtClean="0"/>
            <a:t>Inspect</a:t>
          </a:r>
          <a:endParaRPr lang="en-US" dirty="0"/>
        </a:p>
      </dgm:t>
    </dgm:pt>
    <dgm:pt modelId="{20C2A4F6-CCFA-EF4E-A0E1-5E1FCE63B507}" type="parTrans" cxnId="{1EE337E8-92BF-EC42-B4BE-0F668EF4FCAF}">
      <dgm:prSet/>
      <dgm:spPr/>
      <dgm:t>
        <a:bodyPr/>
        <a:lstStyle/>
        <a:p>
          <a:endParaRPr lang="en-US"/>
        </a:p>
      </dgm:t>
    </dgm:pt>
    <dgm:pt modelId="{43BA3874-8C65-1F4F-AD0D-39D41779BBF0}" type="sibTrans" cxnId="{1EE337E8-92BF-EC42-B4BE-0F668EF4FCAF}">
      <dgm:prSet/>
      <dgm:spPr/>
      <dgm:t>
        <a:bodyPr/>
        <a:lstStyle/>
        <a:p>
          <a:endParaRPr lang="en-US"/>
        </a:p>
      </dgm:t>
    </dgm:pt>
    <dgm:pt modelId="{881F4485-DC23-424F-9AFF-2C151094D3F5}">
      <dgm:prSet phldrT="[Text]"/>
      <dgm:spPr/>
      <dgm:t>
        <a:bodyPr/>
        <a:lstStyle/>
        <a:p>
          <a:r>
            <a:rPr lang="en-US" dirty="0" smtClean="0"/>
            <a:t>Adapt</a:t>
          </a:r>
          <a:endParaRPr lang="en-US" dirty="0"/>
        </a:p>
      </dgm:t>
    </dgm:pt>
    <dgm:pt modelId="{68394DC7-9AB0-7A43-BDE5-E000811B5F98}" type="parTrans" cxnId="{A2D29E1F-816E-484C-9C79-0B60CA108817}">
      <dgm:prSet/>
      <dgm:spPr/>
      <dgm:t>
        <a:bodyPr/>
        <a:lstStyle/>
        <a:p>
          <a:endParaRPr lang="en-US"/>
        </a:p>
      </dgm:t>
    </dgm:pt>
    <dgm:pt modelId="{7252D135-3DC8-A54A-A238-143235B8F1F1}" type="sibTrans" cxnId="{A2D29E1F-816E-484C-9C79-0B60CA108817}">
      <dgm:prSet/>
      <dgm:spPr/>
      <dgm:t>
        <a:bodyPr/>
        <a:lstStyle/>
        <a:p>
          <a:endParaRPr lang="en-US"/>
        </a:p>
      </dgm:t>
    </dgm:pt>
    <dgm:pt modelId="{7D9BD836-E412-6942-A463-F1F6BBD29755}" type="pres">
      <dgm:prSet presAssocID="{05E0CD3B-906A-6E40-90CC-01F5040B29EA}" presName="cycle" presStyleCnt="0">
        <dgm:presLayoutVars>
          <dgm:dir/>
          <dgm:resizeHandles val="exact"/>
        </dgm:presLayoutVars>
      </dgm:prSet>
      <dgm:spPr/>
      <dgm:t>
        <a:bodyPr/>
        <a:lstStyle/>
        <a:p>
          <a:endParaRPr lang="en-US"/>
        </a:p>
      </dgm:t>
    </dgm:pt>
    <dgm:pt modelId="{BF256B73-82D5-5E41-B48F-22D9EAD478B1}" type="pres">
      <dgm:prSet presAssocID="{A7E6E6D6-558B-224E-8ABD-9162771B14DE}" presName="node" presStyleLbl="node1" presStyleIdx="0" presStyleCnt="5">
        <dgm:presLayoutVars>
          <dgm:bulletEnabled val="1"/>
        </dgm:presLayoutVars>
      </dgm:prSet>
      <dgm:spPr/>
      <dgm:t>
        <a:bodyPr/>
        <a:lstStyle/>
        <a:p>
          <a:endParaRPr lang="en-US"/>
        </a:p>
      </dgm:t>
    </dgm:pt>
    <dgm:pt modelId="{C2469A65-33C0-2B46-A525-193871BF22A9}" type="pres">
      <dgm:prSet presAssocID="{A7E6E6D6-558B-224E-8ABD-9162771B14DE}" presName="spNode" presStyleCnt="0"/>
      <dgm:spPr/>
    </dgm:pt>
    <dgm:pt modelId="{AC580817-A012-3B43-B97B-53EC98CE074C}" type="pres">
      <dgm:prSet presAssocID="{B5023810-F835-D744-BD96-716977AAB105}" presName="sibTrans" presStyleLbl="sibTrans1D1" presStyleIdx="0" presStyleCnt="5"/>
      <dgm:spPr/>
      <dgm:t>
        <a:bodyPr/>
        <a:lstStyle/>
        <a:p>
          <a:endParaRPr lang="en-US"/>
        </a:p>
      </dgm:t>
    </dgm:pt>
    <dgm:pt modelId="{B328C1B1-942A-4E41-8E2E-33DCB7EC3AC3}" type="pres">
      <dgm:prSet presAssocID="{2FEB665D-54B3-B240-86D5-8EAB8DABBC0E}" presName="node" presStyleLbl="node1" presStyleIdx="1" presStyleCnt="5">
        <dgm:presLayoutVars>
          <dgm:bulletEnabled val="1"/>
        </dgm:presLayoutVars>
      </dgm:prSet>
      <dgm:spPr/>
      <dgm:t>
        <a:bodyPr/>
        <a:lstStyle/>
        <a:p>
          <a:endParaRPr lang="en-US"/>
        </a:p>
      </dgm:t>
    </dgm:pt>
    <dgm:pt modelId="{DAAA2945-1E68-5349-B6E6-9BF309C6C52C}" type="pres">
      <dgm:prSet presAssocID="{2FEB665D-54B3-B240-86D5-8EAB8DABBC0E}" presName="spNode" presStyleCnt="0"/>
      <dgm:spPr/>
    </dgm:pt>
    <dgm:pt modelId="{DC1B28E8-592E-354D-8B60-EBA4C4644666}" type="pres">
      <dgm:prSet presAssocID="{7CABC6CB-64F5-814F-B212-3553D7F98AE9}" presName="sibTrans" presStyleLbl="sibTrans1D1" presStyleIdx="1" presStyleCnt="5"/>
      <dgm:spPr/>
      <dgm:t>
        <a:bodyPr/>
        <a:lstStyle/>
        <a:p>
          <a:endParaRPr lang="en-US"/>
        </a:p>
      </dgm:t>
    </dgm:pt>
    <dgm:pt modelId="{8EB6E4D8-2D53-2C41-BC9F-AFA83B7582FF}" type="pres">
      <dgm:prSet presAssocID="{2146F9B2-6080-FF48-8C39-B7513521AD04}" presName="node" presStyleLbl="node1" presStyleIdx="2" presStyleCnt="5">
        <dgm:presLayoutVars>
          <dgm:bulletEnabled val="1"/>
        </dgm:presLayoutVars>
      </dgm:prSet>
      <dgm:spPr/>
      <dgm:t>
        <a:bodyPr/>
        <a:lstStyle/>
        <a:p>
          <a:endParaRPr lang="en-US"/>
        </a:p>
      </dgm:t>
    </dgm:pt>
    <dgm:pt modelId="{047FD3D1-E518-2B4F-95BD-3155A1801ECE}" type="pres">
      <dgm:prSet presAssocID="{2146F9B2-6080-FF48-8C39-B7513521AD04}" presName="spNode" presStyleCnt="0"/>
      <dgm:spPr/>
    </dgm:pt>
    <dgm:pt modelId="{8CA8C609-C54B-1440-968E-945B5504109D}" type="pres">
      <dgm:prSet presAssocID="{BA6ACF9F-61CC-094F-83D0-63988C5A3D2B}" presName="sibTrans" presStyleLbl="sibTrans1D1" presStyleIdx="2" presStyleCnt="5"/>
      <dgm:spPr/>
      <dgm:t>
        <a:bodyPr/>
        <a:lstStyle/>
        <a:p>
          <a:endParaRPr lang="en-US"/>
        </a:p>
      </dgm:t>
    </dgm:pt>
    <dgm:pt modelId="{848FBFC6-63D5-6440-A365-EE8914FD1E89}" type="pres">
      <dgm:prSet presAssocID="{402C6132-4E15-2543-940F-10D75ECD1A61}" presName="node" presStyleLbl="node1" presStyleIdx="3" presStyleCnt="5">
        <dgm:presLayoutVars>
          <dgm:bulletEnabled val="1"/>
        </dgm:presLayoutVars>
      </dgm:prSet>
      <dgm:spPr/>
      <dgm:t>
        <a:bodyPr/>
        <a:lstStyle/>
        <a:p>
          <a:endParaRPr lang="en-US"/>
        </a:p>
      </dgm:t>
    </dgm:pt>
    <dgm:pt modelId="{A68525AF-E53E-4C45-ABC9-85C6A0BCFD76}" type="pres">
      <dgm:prSet presAssocID="{402C6132-4E15-2543-940F-10D75ECD1A61}" presName="spNode" presStyleCnt="0"/>
      <dgm:spPr/>
    </dgm:pt>
    <dgm:pt modelId="{DC97EB6B-70E3-7A4E-93DB-3C596A83FD21}" type="pres">
      <dgm:prSet presAssocID="{43BA3874-8C65-1F4F-AD0D-39D41779BBF0}" presName="sibTrans" presStyleLbl="sibTrans1D1" presStyleIdx="3" presStyleCnt="5"/>
      <dgm:spPr/>
      <dgm:t>
        <a:bodyPr/>
        <a:lstStyle/>
        <a:p>
          <a:endParaRPr lang="en-US"/>
        </a:p>
      </dgm:t>
    </dgm:pt>
    <dgm:pt modelId="{F997A030-E2B6-4D4E-9E73-0119622FF658}" type="pres">
      <dgm:prSet presAssocID="{881F4485-DC23-424F-9AFF-2C151094D3F5}" presName="node" presStyleLbl="node1" presStyleIdx="4" presStyleCnt="5">
        <dgm:presLayoutVars>
          <dgm:bulletEnabled val="1"/>
        </dgm:presLayoutVars>
      </dgm:prSet>
      <dgm:spPr/>
      <dgm:t>
        <a:bodyPr/>
        <a:lstStyle/>
        <a:p>
          <a:endParaRPr lang="en-US"/>
        </a:p>
      </dgm:t>
    </dgm:pt>
    <dgm:pt modelId="{7C29924B-1232-524F-AF91-E88BE212E8C1}" type="pres">
      <dgm:prSet presAssocID="{881F4485-DC23-424F-9AFF-2C151094D3F5}" presName="spNode" presStyleCnt="0"/>
      <dgm:spPr/>
    </dgm:pt>
    <dgm:pt modelId="{4E4E3B6A-9E73-E648-BBE1-B23EC5E6DD31}" type="pres">
      <dgm:prSet presAssocID="{7252D135-3DC8-A54A-A238-143235B8F1F1}" presName="sibTrans" presStyleLbl="sibTrans1D1" presStyleIdx="4" presStyleCnt="5"/>
      <dgm:spPr/>
      <dgm:t>
        <a:bodyPr/>
        <a:lstStyle/>
        <a:p>
          <a:endParaRPr lang="en-US"/>
        </a:p>
      </dgm:t>
    </dgm:pt>
  </dgm:ptLst>
  <dgm:cxnLst>
    <dgm:cxn modelId="{9EB475C6-B46C-410E-9EB4-443DE80F5A12}" type="presOf" srcId="{43BA3874-8C65-1F4F-AD0D-39D41779BBF0}" destId="{DC97EB6B-70E3-7A4E-93DB-3C596A83FD21}" srcOrd="0" destOrd="0" presId="urn:microsoft.com/office/officeart/2005/8/layout/cycle5"/>
    <dgm:cxn modelId="{2140646E-6F07-409C-92D3-06DF883E4E3D}" type="presOf" srcId="{7252D135-3DC8-A54A-A238-143235B8F1F1}" destId="{4E4E3B6A-9E73-E648-BBE1-B23EC5E6DD31}" srcOrd="0" destOrd="0" presId="urn:microsoft.com/office/officeart/2005/8/layout/cycle5"/>
    <dgm:cxn modelId="{7686B412-BB98-1549-B71F-83DBBB6F6C85}" srcId="{05E0CD3B-906A-6E40-90CC-01F5040B29EA}" destId="{2FEB665D-54B3-B240-86D5-8EAB8DABBC0E}" srcOrd="1" destOrd="0" parTransId="{1941EE40-0DF5-D14D-85A6-298E24A2616E}" sibTransId="{7CABC6CB-64F5-814F-B212-3553D7F98AE9}"/>
    <dgm:cxn modelId="{F7FE0F44-C3A0-4969-A0ED-A36990ABD207}" type="presOf" srcId="{B5023810-F835-D744-BD96-716977AAB105}" destId="{AC580817-A012-3B43-B97B-53EC98CE074C}" srcOrd="0" destOrd="0" presId="urn:microsoft.com/office/officeart/2005/8/layout/cycle5"/>
    <dgm:cxn modelId="{B673867D-5DD1-440B-9599-CFEAFBD3F9AC}" type="presOf" srcId="{7CABC6CB-64F5-814F-B212-3553D7F98AE9}" destId="{DC1B28E8-592E-354D-8B60-EBA4C4644666}" srcOrd="0" destOrd="0" presId="urn:microsoft.com/office/officeart/2005/8/layout/cycle5"/>
    <dgm:cxn modelId="{AB7E1747-0BB9-4FBF-9804-3A7EAD37F095}" type="presOf" srcId="{05E0CD3B-906A-6E40-90CC-01F5040B29EA}" destId="{7D9BD836-E412-6942-A463-F1F6BBD29755}" srcOrd="0" destOrd="0" presId="urn:microsoft.com/office/officeart/2005/8/layout/cycle5"/>
    <dgm:cxn modelId="{1369DC5D-DFC6-4C60-BBC8-5FAEBC3800C1}" type="presOf" srcId="{BA6ACF9F-61CC-094F-83D0-63988C5A3D2B}" destId="{8CA8C609-C54B-1440-968E-945B5504109D}" srcOrd="0" destOrd="0" presId="urn:microsoft.com/office/officeart/2005/8/layout/cycle5"/>
    <dgm:cxn modelId="{1EE337E8-92BF-EC42-B4BE-0F668EF4FCAF}" srcId="{05E0CD3B-906A-6E40-90CC-01F5040B29EA}" destId="{402C6132-4E15-2543-940F-10D75ECD1A61}" srcOrd="3" destOrd="0" parTransId="{20C2A4F6-CCFA-EF4E-A0E1-5E1FCE63B507}" sibTransId="{43BA3874-8C65-1F4F-AD0D-39D41779BBF0}"/>
    <dgm:cxn modelId="{21C71D58-97B1-8548-8D78-058EAF9C989A}" srcId="{05E0CD3B-906A-6E40-90CC-01F5040B29EA}" destId="{2146F9B2-6080-FF48-8C39-B7513521AD04}" srcOrd="2" destOrd="0" parTransId="{1618422A-6BF4-C843-A9C7-CAA393443E46}" sibTransId="{BA6ACF9F-61CC-094F-83D0-63988C5A3D2B}"/>
    <dgm:cxn modelId="{AB7B6AA1-836C-45D0-AA44-D05708ED3995}" type="presOf" srcId="{881F4485-DC23-424F-9AFF-2C151094D3F5}" destId="{F997A030-E2B6-4D4E-9E73-0119622FF658}" srcOrd="0" destOrd="0" presId="urn:microsoft.com/office/officeart/2005/8/layout/cycle5"/>
    <dgm:cxn modelId="{5C10740F-1FAF-46CD-A8F2-EFE46309E4C5}" type="presOf" srcId="{2146F9B2-6080-FF48-8C39-B7513521AD04}" destId="{8EB6E4D8-2D53-2C41-BC9F-AFA83B7582FF}" srcOrd="0" destOrd="0" presId="urn:microsoft.com/office/officeart/2005/8/layout/cycle5"/>
    <dgm:cxn modelId="{38C2A0BC-C4C0-4F86-B71C-395761C1D3C2}" type="presOf" srcId="{2FEB665D-54B3-B240-86D5-8EAB8DABBC0E}" destId="{B328C1B1-942A-4E41-8E2E-33DCB7EC3AC3}" srcOrd="0" destOrd="0" presId="urn:microsoft.com/office/officeart/2005/8/layout/cycle5"/>
    <dgm:cxn modelId="{A2D29E1F-816E-484C-9C79-0B60CA108817}" srcId="{05E0CD3B-906A-6E40-90CC-01F5040B29EA}" destId="{881F4485-DC23-424F-9AFF-2C151094D3F5}" srcOrd="4" destOrd="0" parTransId="{68394DC7-9AB0-7A43-BDE5-E000811B5F98}" sibTransId="{7252D135-3DC8-A54A-A238-143235B8F1F1}"/>
    <dgm:cxn modelId="{62A41D11-6E79-4F43-89FF-9E9E4E863CBD}" type="presOf" srcId="{402C6132-4E15-2543-940F-10D75ECD1A61}" destId="{848FBFC6-63D5-6440-A365-EE8914FD1E89}" srcOrd="0" destOrd="0" presId="urn:microsoft.com/office/officeart/2005/8/layout/cycle5"/>
    <dgm:cxn modelId="{E878399B-85F7-468B-9C78-CD193E7CE681}" type="presOf" srcId="{A7E6E6D6-558B-224E-8ABD-9162771B14DE}" destId="{BF256B73-82D5-5E41-B48F-22D9EAD478B1}" srcOrd="0" destOrd="0" presId="urn:microsoft.com/office/officeart/2005/8/layout/cycle5"/>
    <dgm:cxn modelId="{11C2EBEF-B7AB-AA4F-B251-7B6A661F9B4A}" srcId="{05E0CD3B-906A-6E40-90CC-01F5040B29EA}" destId="{A7E6E6D6-558B-224E-8ABD-9162771B14DE}" srcOrd="0" destOrd="0" parTransId="{43801C7F-DEA3-DD4C-8307-DB6A07E68ACF}" sibTransId="{B5023810-F835-D744-BD96-716977AAB105}"/>
    <dgm:cxn modelId="{71B17FD2-AD9F-443D-A1E1-871DC6362E4D}" type="presParOf" srcId="{7D9BD836-E412-6942-A463-F1F6BBD29755}" destId="{BF256B73-82D5-5E41-B48F-22D9EAD478B1}" srcOrd="0" destOrd="0" presId="urn:microsoft.com/office/officeart/2005/8/layout/cycle5"/>
    <dgm:cxn modelId="{AF344A6B-128F-4A9F-B284-FC962307C17C}" type="presParOf" srcId="{7D9BD836-E412-6942-A463-F1F6BBD29755}" destId="{C2469A65-33C0-2B46-A525-193871BF22A9}" srcOrd="1" destOrd="0" presId="urn:microsoft.com/office/officeart/2005/8/layout/cycle5"/>
    <dgm:cxn modelId="{30CD0727-B193-45FC-86A4-F76E07D519D6}" type="presParOf" srcId="{7D9BD836-E412-6942-A463-F1F6BBD29755}" destId="{AC580817-A012-3B43-B97B-53EC98CE074C}" srcOrd="2" destOrd="0" presId="urn:microsoft.com/office/officeart/2005/8/layout/cycle5"/>
    <dgm:cxn modelId="{3DF0E63F-9182-45EB-95F8-46972BA2E886}" type="presParOf" srcId="{7D9BD836-E412-6942-A463-F1F6BBD29755}" destId="{B328C1B1-942A-4E41-8E2E-33DCB7EC3AC3}" srcOrd="3" destOrd="0" presId="urn:microsoft.com/office/officeart/2005/8/layout/cycle5"/>
    <dgm:cxn modelId="{656CB0E7-FA07-4E76-9674-2BBEBB511EE6}" type="presParOf" srcId="{7D9BD836-E412-6942-A463-F1F6BBD29755}" destId="{DAAA2945-1E68-5349-B6E6-9BF309C6C52C}" srcOrd="4" destOrd="0" presId="urn:microsoft.com/office/officeart/2005/8/layout/cycle5"/>
    <dgm:cxn modelId="{ABC3738E-484B-42EE-A6DC-D8283D4F4779}" type="presParOf" srcId="{7D9BD836-E412-6942-A463-F1F6BBD29755}" destId="{DC1B28E8-592E-354D-8B60-EBA4C4644666}" srcOrd="5" destOrd="0" presId="urn:microsoft.com/office/officeart/2005/8/layout/cycle5"/>
    <dgm:cxn modelId="{ABCFD8DA-9A06-441A-94B8-0BDF1C42D70B}" type="presParOf" srcId="{7D9BD836-E412-6942-A463-F1F6BBD29755}" destId="{8EB6E4D8-2D53-2C41-BC9F-AFA83B7582FF}" srcOrd="6" destOrd="0" presId="urn:microsoft.com/office/officeart/2005/8/layout/cycle5"/>
    <dgm:cxn modelId="{DE1F69FF-E8A4-43FC-92BE-BCD603980518}" type="presParOf" srcId="{7D9BD836-E412-6942-A463-F1F6BBD29755}" destId="{047FD3D1-E518-2B4F-95BD-3155A1801ECE}" srcOrd="7" destOrd="0" presId="urn:microsoft.com/office/officeart/2005/8/layout/cycle5"/>
    <dgm:cxn modelId="{8FF3AAC6-6341-4D6F-BBAA-CD82C6FD804B}" type="presParOf" srcId="{7D9BD836-E412-6942-A463-F1F6BBD29755}" destId="{8CA8C609-C54B-1440-968E-945B5504109D}" srcOrd="8" destOrd="0" presId="urn:microsoft.com/office/officeart/2005/8/layout/cycle5"/>
    <dgm:cxn modelId="{43A26D20-A646-4160-9197-F51341825B36}" type="presParOf" srcId="{7D9BD836-E412-6942-A463-F1F6BBD29755}" destId="{848FBFC6-63D5-6440-A365-EE8914FD1E89}" srcOrd="9" destOrd="0" presId="urn:microsoft.com/office/officeart/2005/8/layout/cycle5"/>
    <dgm:cxn modelId="{D663249F-AD66-4474-90BE-7ED1B3CFAFE6}" type="presParOf" srcId="{7D9BD836-E412-6942-A463-F1F6BBD29755}" destId="{A68525AF-E53E-4C45-ABC9-85C6A0BCFD76}" srcOrd="10" destOrd="0" presId="urn:microsoft.com/office/officeart/2005/8/layout/cycle5"/>
    <dgm:cxn modelId="{93C34AEC-EAC4-4118-9940-B4059B8CFE6F}" type="presParOf" srcId="{7D9BD836-E412-6942-A463-F1F6BBD29755}" destId="{DC97EB6B-70E3-7A4E-93DB-3C596A83FD21}" srcOrd="11" destOrd="0" presId="urn:microsoft.com/office/officeart/2005/8/layout/cycle5"/>
    <dgm:cxn modelId="{F7D129DA-DA59-4C43-B5C0-27DC288249D7}" type="presParOf" srcId="{7D9BD836-E412-6942-A463-F1F6BBD29755}" destId="{F997A030-E2B6-4D4E-9E73-0119622FF658}" srcOrd="12" destOrd="0" presId="urn:microsoft.com/office/officeart/2005/8/layout/cycle5"/>
    <dgm:cxn modelId="{C0ADA427-50A6-45AB-A033-8E663F9B530D}" type="presParOf" srcId="{7D9BD836-E412-6942-A463-F1F6BBD29755}" destId="{7C29924B-1232-524F-AF91-E88BE212E8C1}" srcOrd="13" destOrd="0" presId="urn:microsoft.com/office/officeart/2005/8/layout/cycle5"/>
    <dgm:cxn modelId="{98931038-7397-4957-B5FD-1998F6FB8909}" type="presParOf" srcId="{7D9BD836-E412-6942-A463-F1F6BBD29755}" destId="{4E4E3B6A-9E73-E648-BBE1-B23EC5E6DD31}" srcOrd="14" destOrd="0" presId="urn:microsoft.com/office/officeart/2005/8/layout/cycle5"/>
  </dgm:cxnLst>
  <dgm:bg/>
  <dgm:whole/>
</dgm:dataModel>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DE9BE-E6E6-D940-B401-3CE0DE1E56E0}" type="datetimeFigureOut">
              <a:rPr lang="en-US" smtClean="0"/>
              <a:pPr/>
              <a:t>11/5/2018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3F749A-E116-554A-B576-92C4A82672B8}" type="slidenum">
              <a:rPr lang="en-US" smtClean="0"/>
              <a:pPr/>
              <a:t>‹#›</a:t>
            </a:fld>
            <a:endParaRPr lang="en-US"/>
          </a:p>
        </p:txBody>
      </p:sp>
    </p:spTree>
    <p:extLst>
      <p:ext uri="{BB962C8B-B14F-4D97-AF65-F5344CB8AC3E}">
        <p14:creationId xmlns:p14="http://schemas.microsoft.com/office/powerpoint/2010/main" xmlns="" val="446058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F749A-E116-554A-B576-92C4A82672B8}" type="slidenum">
              <a:rPr lang="en-US" smtClean="0"/>
              <a:pPr/>
              <a:t>1</a:t>
            </a:fld>
            <a:endParaRPr lang="en-US"/>
          </a:p>
        </p:txBody>
      </p:sp>
    </p:spTree>
    <p:extLst>
      <p:ext uri="{BB962C8B-B14F-4D97-AF65-F5344CB8AC3E}">
        <p14:creationId xmlns:p14="http://schemas.microsoft.com/office/powerpoint/2010/main" xmlns="" val="6829748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 descr="Background 01.jp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4763" y="4763"/>
            <a:ext cx="9139237" cy="646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6" name="Rectangle 5"/>
          <p:cNvSpPr/>
          <p:nvPr/>
        </p:nvSpPr>
        <p:spPr>
          <a:xfrm>
            <a:off x="1692275" y="1628775"/>
            <a:ext cx="7451725" cy="5229225"/>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ctrTitle"/>
          </p:nvPr>
        </p:nvSpPr>
        <p:spPr>
          <a:xfrm>
            <a:off x="1835696" y="2708920"/>
            <a:ext cx="7128792" cy="1470025"/>
          </a:xfrm>
        </p:spPr>
        <p:txBody>
          <a:bodyPr/>
          <a:lstStyle>
            <a:lvl1pPr eaLnBrk="1" hangingPunct="1">
              <a:defRPr sz="4400">
                <a:solidFill>
                  <a:schemeClr val="bg1"/>
                </a:solidFill>
              </a:defRPr>
            </a:lvl1pPr>
          </a:lstStyle>
          <a:p>
            <a:r>
              <a:rPr lang="en-US" smtClean="0"/>
              <a:t>Click to edit Master title style</a:t>
            </a:r>
            <a:endParaRPr lang="en-US" dirty="0" smtClean="0"/>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7" name="Date Placeholder 3"/>
          <p:cNvSpPr>
            <a:spLocks noGrp="1"/>
          </p:cNvSpPr>
          <p:nvPr>
            <p:ph type="dt" sz="half" idx="10"/>
          </p:nvPr>
        </p:nvSpPr>
        <p:spPr/>
        <p:txBody>
          <a:bodyPr/>
          <a:lstStyle>
            <a:lvl1pPr>
              <a:defRPr smtClean="0"/>
            </a:lvl1pPr>
          </a:lstStyle>
          <a:p>
            <a:fld id="{00C34B0B-3E4C-B245-9748-8CE896AEFB9F}" type="datetimeFigureOut">
              <a:rPr lang="en-US" smtClean="0"/>
              <a:pPr/>
              <a:t>11/5/2018</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smtClean="0"/>
            </a:lvl1pPr>
          </a:lstStyle>
          <a:p>
            <a:fld id="{012BA162-D0EB-F541-8DD1-5CA71EF09992}" type="slidenum">
              <a:rPr lang="en-US" smtClean="0"/>
              <a:pPr/>
              <a:t>‹#›</a:t>
            </a:fld>
            <a:endParaRPr lang="en-US"/>
          </a:p>
        </p:txBody>
      </p:sp>
    </p:spTree>
    <p:extLst>
      <p:ext uri="{BB962C8B-B14F-4D97-AF65-F5344CB8AC3E}">
        <p14:creationId xmlns:p14="http://schemas.microsoft.com/office/powerpoint/2010/main" xmlns="" val="2387854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00C34B0B-3E4C-B245-9748-8CE896AEFB9F}" type="datetimeFigureOut">
              <a:rPr lang="en-US" smtClean="0"/>
              <a:pPr/>
              <a:t>11/5/2018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2BA162-D0EB-F541-8DD1-5CA71EF09992}" type="slidenum">
              <a:rPr lang="en-US" smtClean="0"/>
              <a:pPr/>
              <a:t>‹#›</a:t>
            </a:fld>
            <a:endParaRPr lang="en-US"/>
          </a:p>
        </p:txBody>
      </p:sp>
    </p:spTree>
    <p:extLst>
      <p:ext uri="{BB962C8B-B14F-4D97-AF65-F5344CB8AC3E}">
        <p14:creationId xmlns:p14="http://schemas.microsoft.com/office/powerpoint/2010/main" xmlns="" val="210573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lvl1pPr>
              <a:defRPr/>
            </a:lvl1pPr>
          </a:lstStyle>
          <a:p>
            <a:fld id="{00C34B0B-3E4C-B245-9748-8CE896AEFB9F}" type="datetimeFigureOut">
              <a:rPr lang="en-US" smtClean="0"/>
              <a:pPr/>
              <a:t>11/5/2018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2BA162-D0EB-F541-8DD1-5CA71EF09992}" type="slidenum">
              <a:rPr lang="en-US" smtClean="0"/>
              <a:pPr/>
              <a:t>‹#›</a:t>
            </a:fld>
            <a:endParaRPr lang="en-US"/>
          </a:p>
        </p:txBody>
      </p:sp>
    </p:spTree>
    <p:extLst>
      <p:ext uri="{BB962C8B-B14F-4D97-AF65-F5344CB8AC3E}">
        <p14:creationId xmlns:p14="http://schemas.microsoft.com/office/powerpoint/2010/main" xmlns="" val="3449940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5" name="Picture 1" descr="Background 02.jp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9144000" cy="6464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title"/>
          </p:nvPr>
        </p:nvSpPr>
        <p:spPr>
          <a:xfrm>
            <a:off x="2319353" y="0"/>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14" name="Content Placeholder 2"/>
          <p:cNvSpPr>
            <a:spLocks noGrp="1"/>
          </p:cNvSpPr>
          <p:nvPr>
            <p:ph idx="1"/>
          </p:nvPr>
        </p:nvSpPr>
        <p:spPr>
          <a:xfrm>
            <a:off x="1907704" y="1988840"/>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1484784"/>
            <a:ext cx="6840760" cy="504056"/>
          </a:xfrm>
        </p:spPr>
        <p:txBody>
          <a:bodyPr rtlCol="0" anchor="ctr">
            <a:normAutofit/>
          </a:bodyPr>
          <a:lstStyle>
            <a:lvl1pPr>
              <a:defRPr lang="id-ID" sz="2200" b="1" dirty="0">
                <a:solidFill>
                  <a:srgbClr val="0079B8"/>
                </a:solidFill>
                <a:latin typeface="Open Sans"/>
                <a:ea typeface="+mj-ea"/>
                <a:cs typeface="+mj-cs"/>
              </a:defRPr>
            </a:lvl1pPr>
          </a:lstStyle>
          <a:p>
            <a:pPr lvl="0"/>
            <a:r>
              <a:rPr lang="en-US" smtClean="0"/>
              <a:t>Click to edit Master subtitle style</a:t>
            </a:r>
            <a:endParaRPr lang="id-ID" dirty="0"/>
          </a:p>
        </p:txBody>
      </p:sp>
      <p:sp>
        <p:nvSpPr>
          <p:cNvPr id="7" name="Date Placeholder 3"/>
          <p:cNvSpPr>
            <a:spLocks noGrp="1"/>
          </p:cNvSpPr>
          <p:nvPr>
            <p:ph type="dt" sz="half" idx="14"/>
          </p:nvPr>
        </p:nvSpPr>
        <p:spPr/>
        <p:txBody>
          <a:bodyPr/>
          <a:lstStyle>
            <a:lvl1pPr>
              <a:defRPr smtClean="0"/>
            </a:lvl1pPr>
          </a:lstStyle>
          <a:p>
            <a:fld id="{00C34B0B-3E4C-B245-9748-8CE896AEFB9F}" type="datetimeFigureOut">
              <a:rPr lang="en-US" smtClean="0"/>
              <a:pPr/>
              <a:t>11/5/2018</a:t>
            </a:fld>
            <a:endParaRPr lang="en-US"/>
          </a:p>
        </p:txBody>
      </p:sp>
      <p:sp>
        <p:nvSpPr>
          <p:cNvPr id="8" name="Footer Placeholder 4"/>
          <p:cNvSpPr>
            <a:spLocks noGrp="1"/>
          </p:cNvSpPr>
          <p:nvPr>
            <p:ph type="ftr" sz="quarter" idx="15"/>
          </p:nvPr>
        </p:nvSpPr>
        <p:spPr/>
        <p:txBody>
          <a:bodyPr/>
          <a:lstStyle>
            <a:lvl1pPr>
              <a:defRPr/>
            </a:lvl1pPr>
          </a:lstStyle>
          <a:p>
            <a:endParaRPr lang="en-US"/>
          </a:p>
        </p:txBody>
      </p:sp>
      <p:sp>
        <p:nvSpPr>
          <p:cNvPr id="9" name="Slide Number Placeholder 5"/>
          <p:cNvSpPr>
            <a:spLocks noGrp="1"/>
          </p:cNvSpPr>
          <p:nvPr>
            <p:ph type="sldNum" sz="quarter" idx="16"/>
          </p:nvPr>
        </p:nvSpPr>
        <p:spPr/>
        <p:txBody>
          <a:bodyPr/>
          <a:lstStyle>
            <a:lvl1pPr>
              <a:defRPr smtClean="0"/>
            </a:lvl1pPr>
          </a:lstStyle>
          <a:p>
            <a:fld id="{012BA162-D0EB-F541-8DD1-5CA71EF09992}" type="slidenum">
              <a:rPr lang="en-US" smtClean="0"/>
              <a:pPr/>
              <a:t>‹#›</a:t>
            </a:fld>
            <a:endParaRPr lang="en-US"/>
          </a:p>
        </p:txBody>
      </p:sp>
    </p:spTree>
    <p:extLst>
      <p:ext uri="{BB962C8B-B14F-4D97-AF65-F5344CB8AC3E}">
        <p14:creationId xmlns:p14="http://schemas.microsoft.com/office/powerpoint/2010/main" xmlns="" val="63281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0C34B0B-3E4C-B245-9748-8CE896AEFB9F}" type="datetimeFigureOut">
              <a:rPr lang="en-US" smtClean="0"/>
              <a:pPr/>
              <a:t>11/5/2018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2BA162-D0EB-F541-8DD1-5CA71EF09992}" type="slidenum">
              <a:rPr lang="en-US" smtClean="0"/>
              <a:pPr/>
              <a:t>‹#›</a:t>
            </a:fld>
            <a:endParaRPr lang="en-US"/>
          </a:p>
        </p:txBody>
      </p:sp>
    </p:spTree>
    <p:extLst>
      <p:ext uri="{BB962C8B-B14F-4D97-AF65-F5344CB8AC3E}">
        <p14:creationId xmlns:p14="http://schemas.microsoft.com/office/powerpoint/2010/main" xmlns="" val="410034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3"/>
          <p:cNvSpPr>
            <a:spLocks noGrp="1"/>
          </p:cNvSpPr>
          <p:nvPr>
            <p:ph type="dt" sz="half" idx="10"/>
          </p:nvPr>
        </p:nvSpPr>
        <p:spPr/>
        <p:txBody>
          <a:bodyPr/>
          <a:lstStyle>
            <a:lvl1pPr>
              <a:defRPr/>
            </a:lvl1pPr>
          </a:lstStyle>
          <a:p>
            <a:fld id="{00C34B0B-3E4C-B245-9748-8CE896AEFB9F}" type="datetimeFigureOut">
              <a:rPr lang="en-US" smtClean="0"/>
              <a:pPr/>
              <a:t>11/5/2018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12BA162-D0EB-F541-8DD1-5CA71EF09992}" type="slidenum">
              <a:rPr lang="en-US" smtClean="0"/>
              <a:pPr/>
              <a:t>‹#›</a:t>
            </a:fld>
            <a:endParaRPr lang="en-US"/>
          </a:p>
        </p:txBody>
      </p:sp>
    </p:spTree>
    <p:extLst>
      <p:ext uri="{BB962C8B-B14F-4D97-AF65-F5344CB8AC3E}">
        <p14:creationId xmlns:p14="http://schemas.microsoft.com/office/powerpoint/2010/main" xmlns="" val="29144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76872" y="0"/>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1556792"/>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132856"/>
            <a:ext cx="3456384" cy="3960440"/>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132855"/>
            <a:ext cx="3466728" cy="3960441"/>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0" name="Text Placeholder 2"/>
          <p:cNvSpPr>
            <a:spLocks noGrp="1"/>
          </p:cNvSpPr>
          <p:nvPr>
            <p:ph type="body" idx="13"/>
          </p:nvPr>
        </p:nvSpPr>
        <p:spPr>
          <a:xfrm>
            <a:off x="5220072" y="1556792"/>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fld id="{00C34B0B-3E4C-B245-9748-8CE896AEFB9F}" type="datetimeFigureOut">
              <a:rPr lang="en-US" smtClean="0"/>
              <a:pPr/>
              <a:t>11/5/2018</a:t>
            </a:fld>
            <a:endParaRPr lang="en-US"/>
          </a:p>
        </p:txBody>
      </p:sp>
      <p:sp>
        <p:nvSpPr>
          <p:cNvPr id="8" name="Footer Placeholder 4"/>
          <p:cNvSpPr>
            <a:spLocks noGrp="1"/>
          </p:cNvSpPr>
          <p:nvPr>
            <p:ph type="ftr" sz="quarter" idx="15"/>
          </p:nvPr>
        </p:nvSpPr>
        <p:spPr/>
        <p:txBody>
          <a:bodyPr/>
          <a:lstStyle>
            <a:lvl1pPr>
              <a:defRPr/>
            </a:lvl1pPr>
          </a:lstStyle>
          <a:p>
            <a:endParaRPr lang="en-US"/>
          </a:p>
        </p:txBody>
      </p:sp>
      <p:sp>
        <p:nvSpPr>
          <p:cNvPr id="9" name="Slide Number Placeholder 5"/>
          <p:cNvSpPr>
            <a:spLocks noGrp="1"/>
          </p:cNvSpPr>
          <p:nvPr>
            <p:ph type="sldNum" sz="quarter" idx="16"/>
          </p:nvPr>
        </p:nvSpPr>
        <p:spPr/>
        <p:txBody>
          <a:bodyPr/>
          <a:lstStyle>
            <a:lvl1pPr>
              <a:defRPr/>
            </a:lvl1pPr>
          </a:lstStyle>
          <a:p>
            <a:fld id="{012BA162-D0EB-F541-8DD1-5CA71EF09992}" type="slidenum">
              <a:rPr lang="en-US" smtClean="0"/>
              <a:pPr/>
              <a:t>‹#›</a:t>
            </a:fld>
            <a:endParaRPr lang="en-US"/>
          </a:p>
        </p:txBody>
      </p:sp>
    </p:spTree>
    <p:extLst>
      <p:ext uri="{BB962C8B-B14F-4D97-AF65-F5344CB8AC3E}">
        <p14:creationId xmlns:p14="http://schemas.microsoft.com/office/powerpoint/2010/main" xmlns="" val="426767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vl1pPr>
          </a:lstStyle>
          <a:p>
            <a:fld id="{00C34B0B-3E4C-B245-9748-8CE896AEFB9F}" type="datetimeFigureOut">
              <a:rPr lang="en-US" smtClean="0"/>
              <a:pPr/>
              <a:t>11/5/2018</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012BA162-D0EB-F541-8DD1-5CA71EF09992}" type="slidenum">
              <a:rPr lang="en-US" smtClean="0"/>
              <a:pPr/>
              <a:t>‹#›</a:t>
            </a:fld>
            <a:endParaRPr lang="en-US"/>
          </a:p>
        </p:txBody>
      </p:sp>
    </p:spTree>
    <p:extLst>
      <p:ext uri="{BB962C8B-B14F-4D97-AF65-F5344CB8AC3E}">
        <p14:creationId xmlns:p14="http://schemas.microsoft.com/office/powerpoint/2010/main" xmlns="" val="66876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3" name="Picture 1" descr="Background 03.jp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4763"/>
            <a:ext cx="9693275" cy="685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
        <p:nvSpPr>
          <p:cNvPr id="4" name="Date Placeholder 1"/>
          <p:cNvSpPr>
            <a:spLocks noGrp="1"/>
          </p:cNvSpPr>
          <p:nvPr>
            <p:ph type="dt" sz="half" idx="10"/>
          </p:nvPr>
        </p:nvSpPr>
        <p:spPr/>
        <p:txBody>
          <a:bodyPr/>
          <a:lstStyle>
            <a:lvl1pPr>
              <a:defRPr smtClean="0"/>
            </a:lvl1pPr>
          </a:lstStyle>
          <a:p>
            <a:fld id="{00C34B0B-3E4C-B245-9748-8CE896AEFB9F}" type="datetimeFigureOut">
              <a:rPr lang="en-US" smtClean="0"/>
              <a:pPr/>
              <a:t>11/5/2018</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7" name="Slide Number Placeholder 3"/>
          <p:cNvSpPr>
            <a:spLocks noGrp="1"/>
          </p:cNvSpPr>
          <p:nvPr>
            <p:ph type="sldNum" sz="quarter" idx="12"/>
          </p:nvPr>
        </p:nvSpPr>
        <p:spPr/>
        <p:txBody>
          <a:bodyPr/>
          <a:lstStyle>
            <a:lvl1pPr>
              <a:defRPr smtClean="0"/>
            </a:lvl1pPr>
          </a:lstStyle>
          <a:p>
            <a:fld id="{012BA162-D0EB-F541-8DD1-5CA71EF09992}" type="slidenum">
              <a:rPr lang="en-US" smtClean="0"/>
              <a:pPr/>
              <a:t>‹#›</a:t>
            </a:fld>
            <a:endParaRPr lang="en-US"/>
          </a:p>
        </p:txBody>
      </p:sp>
    </p:spTree>
    <p:extLst>
      <p:ext uri="{BB962C8B-B14F-4D97-AF65-F5344CB8AC3E}">
        <p14:creationId xmlns:p14="http://schemas.microsoft.com/office/powerpoint/2010/main" xmlns="" val="3548391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0C34B0B-3E4C-B245-9748-8CE896AEFB9F}" type="datetimeFigureOut">
              <a:rPr lang="en-US" smtClean="0"/>
              <a:pPr/>
              <a:t>11/5/2018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12BA162-D0EB-F541-8DD1-5CA71EF09992}" type="slidenum">
              <a:rPr lang="en-US" smtClean="0"/>
              <a:pPr/>
              <a:t>‹#›</a:t>
            </a:fld>
            <a:endParaRPr lang="en-US"/>
          </a:p>
        </p:txBody>
      </p:sp>
    </p:spTree>
    <p:extLst>
      <p:ext uri="{BB962C8B-B14F-4D97-AF65-F5344CB8AC3E}">
        <p14:creationId xmlns:p14="http://schemas.microsoft.com/office/powerpoint/2010/main" xmlns="" val="26898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688" y="4365104"/>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63688" y="1484784"/>
            <a:ext cx="6884168" cy="281074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id-ID" noProof="0"/>
          </a:p>
        </p:txBody>
      </p:sp>
      <p:sp>
        <p:nvSpPr>
          <p:cNvPr id="4" name="Text Placeholder 3"/>
          <p:cNvSpPr>
            <a:spLocks noGrp="1"/>
          </p:cNvSpPr>
          <p:nvPr>
            <p:ph type="body" sz="half" idx="2"/>
          </p:nvPr>
        </p:nvSpPr>
        <p:spPr>
          <a:xfrm>
            <a:off x="1763688" y="5000402"/>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0C34B0B-3E4C-B245-9748-8CE896AEFB9F}" type="datetimeFigureOut">
              <a:rPr lang="en-US" smtClean="0"/>
              <a:pPr/>
              <a:t>11/5/2018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12BA162-D0EB-F541-8DD1-5CA71EF09992}" type="slidenum">
              <a:rPr lang="en-US" smtClean="0"/>
              <a:pPr/>
              <a:t>‹#›</a:t>
            </a:fld>
            <a:endParaRPr lang="en-US"/>
          </a:p>
        </p:txBody>
      </p:sp>
    </p:spTree>
    <p:extLst>
      <p:ext uri="{BB962C8B-B14F-4D97-AF65-F5344CB8AC3E}">
        <p14:creationId xmlns:p14="http://schemas.microsoft.com/office/powerpoint/2010/main" xmlns="" val="277274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 descr="Background 02.jpg"/>
          <p:cNvPicPr>
            <a:picLocks noChangeAspect="1"/>
          </p:cNvPicPr>
          <p:nvPr/>
        </p:nvPicPr>
        <p:blipFill>
          <a:blip r:embed="rId13">
            <a:extLst>
              <a:ext uri="{28A0092B-C50C-407E-A947-70E740481C1C}">
                <a14:useLocalDpi xmlns:a14="http://schemas.microsoft.com/office/drawing/2010/main" xmlns="" val="0"/>
              </a:ext>
            </a:extLst>
          </a:blip>
          <a:srcRect/>
          <a:stretch>
            <a:fillRect/>
          </a:stretch>
        </p:blipFill>
        <p:spPr bwMode="auto">
          <a:xfrm>
            <a:off x="0" y="4763"/>
            <a:ext cx="9144000" cy="646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1028" name="Title Placeholder 1"/>
          <p:cNvSpPr>
            <a:spLocks noGrp="1"/>
          </p:cNvSpPr>
          <p:nvPr>
            <p:ph type="title"/>
          </p:nvPr>
        </p:nvSpPr>
        <p:spPr bwMode="auto">
          <a:xfrm>
            <a:off x="2076450" y="0"/>
            <a:ext cx="706755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id-ID"/>
          </a:p>
        </p:txBody>
      </p:sp>
      <p:sp>
        <p:nvSpPr>
          <p:cNvPr id="1029" name="Text Placeholder 2"/>
          <p:cNvSpPr>
            <a:spLocks noGrp="1"/>
          </p:cNvSpPr>
          <p:nvPr>
            <p:ph type="body" idx="1"/>
          </p:nvPr>
        </p:nvSpPr>
        <p:spPr bwMode="auto">
          <a:xfrm>
            <a:off x="1547813" y="1484313"/>
            <a:ext cx="7416800" cy="453707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453188"/>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cs typeface="Arial" charset="0"/>
              </a:defRPr>
            </a:lvl1pPr>
          </a:lstStyle>
          <a:p>
            <a:fld id="{00C34B0B-3E4C-B245-9748-8CE896AEFB9F}" type="datetimeFigureOut">
              <a:rPr lang="en-US" smtClean="0"/>
              <a:pPr/>
              <a:t>11/5/2018</a:t>
            </a:fld>
            <a:endParaRPr lang="en-US"/>
          </a:p>
        </p:txBody>
      </p:sp>
      <p:sp>
        <p:nvSpPr>
          <p:cNvPr id="5" name="Footer Placeholder 4"/>
          <p:cNvSpPr>
            <a:spLocks noGrp="1"/>
          </p:cNvSpPr>
          <p:nvPr>
            <p:ph type="ftr" sz="quarter" idx="3"/>
          </p:nvPr>
        </p:nvSpPr>
        <p:spPr>
          <a:xfrm>
            <a:off x="3124200" y="645318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4531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cs typeface="Arial" charset="0"/>
              </a:defRPr>
            </a:lvl1pPr>
          </a:lstStyle>
          <a:p>
            <a:fld id="{012BA162-D0EB-F541-8DD1-5CA71EF099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3000" b="1" kern="1200">
          <a:solidFill>
            <a:srgbClr val="0079B8"/>
          </a:solidFill>
          <a:latin typeface="Open Sans"/>
          <a:ea typeface="ＭＳ Ｐゴシック" charset="0"/>
          <a:cs typeface="ＭＳ Ｐゴシック" charset="0"/>
        </a:defRPr>
      </a:lvl1pPr>
      <a:lvl2pPr algn="ctr" rtl="0" eaLnBrk="1" fontAlgn="base" hangingPunct="1">
        <a:spcBef>
          <a:spcPct val="0"/>
        </a:spcBef>
        <a:spcAft>
          <a:spcPct val="0"/>
        </a:spcAft>
        <a:defRPr sz="3000" b="1">
          <a:solidFill>
            <a:srgbClr val="0079B8"/>
          </a:solidFill>
          <a:latin typeface="Open Sans" charset="0"/>
          <a:ea typeface="ＭＳ Ｐゴシック" charset="0"/>
          <a:cs typeface="ＭＳ Ｐゴシック" charset="0"/>
        </a:defRPr>
      </a:lvl2pPr>
      <a:lvl3pPr algn="ctr" rtl="0" eaLnBrk="1" fontAlgn="base" hangingPunct="1">
        <a:spcBef>
          <a:spcPct val="0"/>
        </a:spcBef>
        <a:spcAft>
          <a:spcPct val="0"/>
        </a:spcAft>
        <a:defRPr sz="3000" b="1">
          <a:solidFill>
            <a:srgbClr val="0079B8"/>
          </a:solidFill>
          <a:latin typeface="Open Sans" charset="0"/>
          <a:ea typeface="ＭＳ Ｐゴシック" charset="0"/>
          <a:cs typeface="ＭＳ Ｐゴシック" charset="0"/>
        </a:defRPr>
      </a:lvl3pPr>
      <a:lvl4pPr algn="ctr" rtl="0" eaLnBrk="1" fontAlgn="base" hangingPunct="1">
        <a:spcBef>
          <a:spcPct val="0"/>
        </a:spcBef>
        <a:spcAft>
          <a:spcPct val="0"/>
        </a:spcAft>
        <a:defRPr sz="3000" b="1">
          <a:solidFill>
            <a:srgbClr val="0079B8"/>
          </a:solidFill>
          <a:latin typeface="Open Sans" charset="0"/>
          <a:ea typeface="ＭＳ Ｐゴシック" charset="0"/>
          <a:cs typeface="ＭＳ Ｐゴシック" charset="0"/>
        </a:defRPr>
      </a:lvl4pPr>
      <a:lvl5pPr algn="ctr" rtl="0" eaLnBrk="1" fontAlgn="base" hangingPunct="1">
        <a:spcBef>
          <a:spcPct val="0"/>
        </a:spcBef>
        <a:spcAft>
          <a:spcPct val="0"/>
        </a:spcAft>
        <a:defRPr sz="3000" b="1">
          <a:solidFill>
            <a:srgbClr val="0079B8"/>
          </a:solidFill>
          <a:latin typeface="Open Sans" charset="0"/>
          <a:ea typeface="ＭＳ Ｐゴシック" charset="0"/>
          <a:cs typeface="ＭＳ Ｐゴシック" charset="0"/>
        </a:defRPr>
      </a:lvl5pPr>
      <a:lvl6pPr marL="457200" algn="ctr" rtl="0" eaLnBrk="1" fontAlgn="base" hangingPunct="1">
        <a:spcBef>
          <a:spcPct val="0"/>
        </a:spcBef>
        <a:spcAft>
          <a:spcPct val="0"/>
        </a:spcAft>
        <a:defRPr sz="3000" b="1">
          <a:solidFill>
            <a:srgbClr val="0079B8"/>
          </a:solidFill>
          <a:latin typeface="Open Sans" charset="0"/>
          <a:ea typeface="ＭＳ Ｐゴシック" charset="0"/>
        </a:defRPr>
      </a:lvl6pPr>
      <a:lvl7pPr marL="914400" algn="ctr" rtl="0" eaLnBrk="1" fontAlgn="base" hangingPunct="1">
        <a:spcBef>
          <a:spcPct val="0"/>
        </a:spcBef>
        <a:spcAft>
          <a:spcPct val="0"/>
        </a:spcAft>
        <a:defRPr sz="3000" b="1">
          <a:solidFill>
            <a:srgbClr val="0079B8"/>
          </a:solidFill>
          <a:latin typeface="Open Sans" charset="0"/>
          <a:ea typeface="ＭＳ Ｐゴシック" charset="0"/>
        </a:defRPr>
      </a:lvl7pPr>
      <a:lvl8pPr marL="1371600" algn="ctr" rtl="0" eaLnBrk="1" fontAlgn="base" hangingPunct="1">
        <a:spcBef>
          <a:spcPct val="0"/>
        </a:spcBef>
        <a:spcAft>
          <a:spcPct val="0"/>
        </a:spcAft>
        <a:defRPr sz="3000" b="1">
          <a:solidFill>
            <a:srgbClr val="0079B8"/>
          </a:solidFill>
          <a:latin typeface="Open Sans" charset="0"/>
          <a:ea typeface="ＭＳ Ｐゴシック" charset="0"/>
        </a:defRPr>
      </a:lvl8pPr>
      <a:lvl9pPr marL="1828800" algn="ctr" rtl="0" eaLnBrk="1" fontAlgn="base" hangingPunct="1">
        <a:spcBef>
          <a:spcPct val="0"/>
        </a:spcBef>
        <a:spcAft>
          <a:spcPct val="0"/>
        </a:spcAft>
        <a:defRPr sz="3000" b="1">
          <a:solidFill>
            <a:srgbClr val="0079B8"/>
          </a:solidFill>
          <a:latin typeface="Open Sans" charset="0"/>
          <a:ea typeface="ＭＳ Ｐゴシック" charset="0"/>
        </a:defRPr>
      </a:lvl9pPr>
    </p:titleStyle>
    <p:bodyStyle>
      <a:lvl1pPr marL="342900" indent="-342900" algn="l" rtl="0" eaLnBrk="1" fontAlgn="base" hangingPunct="1">
        <a:spcBef>
          <a:spcPct val="20000"/>
        </a:spcBef>
        <a:spcAft>
          <a:spcPct val="0"/>
        </a:spcAft>
        <a:buFont typeface="Arial" charset="0"/>
        <a:buChar char="•"/>
        <a:defRPr sz="2000" kern="1200">
          <a:solidFill>
            <a:schemeClr val="tx1"/>
          </a:solidFill>
          <a:latin typeface="Open Sans"/>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Open Sans"/>
          <a:ea typeface="ＭＳ Ｐゴシック" charset="0"/>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Open Sans"/>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Open Sans"/>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Open Sans"/>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Agile Approach</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a:t>
            </a:r>
            <a:r>
              <a:rPr lang="en-US" i="1" dirty="0"/>
              <a:t>A good plan violently executed now is better than a perfect plan executed next </a:t>
            </a:r>
            <a:r>
              <a:rPr lang="en-US" i="1" dirty="0" smtClean="0"/>
              <a:t>week</a:t>
            </a:r>
            <a:r>
              <a:rPr lang="en-US" dirty="0" smtClean="0"/>
              <a:t>” - </a:t>
            </a:r>
            <a:r>
              <a:rPr lang="en-US" dirty="0"/>
              <a:t>General George S. Patton </a:t>
            </a:r>
          </a:p>
        </p:txBody>
      </p:sp>
    </p:spTree>
    <p:extLst>
      <p:ext uri="{BB962C8B-B14F-4D97-AF65-F5344CB8AC3E}">
        <p14:creationId xmlns:p14="http://schemas.microsoft.com/office/powerpoint/2010/main" xmlns="" val="15355085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52750" y="60072"/>
            <a:ext cx="4000500" cy="10252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Variability and uncertainty</a:t>
            </a:r>
            <a:endParaRPr lang="en-US" sz="2800" dirty="0"/>
          </a:p>
        </p:txBody>
      </p:sp>
      <p:sp>
        <p:nvSpPr>
          <p:cNvPr id="6" name="Rectangle 5"/>
          <p:cNvSpPr/>
          <p:nvPr/>
        </p:nvSpPr>
        <p:spPr>
          <a:xfrm>
            <a:off x="983673" y="1612323"/>
            <a:ext cx="7952509" cy="32835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 name="Straight Arrow Connector 9"/>
          <p:cNvCxnSpPr>
            <a:stCxn id="5" idx="2"/>
            <a:endCxn id="6" idx="0"/>
          </p:cNvCxnSpPr>
          <p:nvPr/>
        </p:nvCxnSpPr>
        <p:spPr>
          <a:xfrm>
            <a:off x="4953000" y="1085308"/>
            <a:ext cx="6928" cy="52701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1" name="Rectangle 10"/>
          <p:cNvSpPr/>
          <p:nvPr/>
        </p:nvSpPr>
        <p:spPr>
          <a:xfrm>
            <a:off x="2028324" y="1736948"/>
            <a:ext cx="6753725"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a:t>Embrace Helpful Variability </a:t>
            </a:r>
            <a:endParaRPr lang="en-US">
              <a:effectLst/>
            </a:endParaRPr>
          </a:p>
        </p:txBody>
      </p:sp>
      <p:sp>
        <p:nvSpPr>
          <p:cNvPr id="12" name="Rectangle 11"/>
          <p:cNvSpPr/>
          <p:nvPr/>
        </p:nvSpPr>
        <p:spPr>
          <a:xfrm>
            <a:off x="1131042" y="1728199"/>
            <a:ext cx="749914" cy="61495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sp>
        <p:nvSpPr>
          <p:cNvPr id="15" name="Rectangle 14"/>
          <p:cNvSpPr/>
          <p:nvPr/>
        </p:nvSpPr>
        <p:spPr>
          <a:xfrm>
            <a:off x="2028324" y="2509740"/>
            <a:ext cx="6753725"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dirty="0"/>
              <a:t>Employ iterative and incremental </a:t>
            </a:r>
            <a:r>
              <a:rPr lang="en-US" dirty="0" smtClean="0"/>
              <a:t>development</a:t>
            </a:r>
            <a:endParaRPr lang="en-US" dirty="0"/>
          </a:p>
        </p:txBody>
      </p:sp>
      <p:sp>
        <p:nvSpPr>
          <p:cNvPr id="16" name="Rectangle 15"/>
          <p:cNvSpPr/>
          <p:nvPr/>
        </p:nvSpPr>
        <p:spPr>
          <a:xfrm>
            <a:off x="1131042" y="2500991"/>
            <a:ext cx="749914" cy="61495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sp>
        <p:nvSpPr>
          <p:cNvPr id="17" name="Rectangle 16"/>
          <p:cNvSpPr/>
          <p:nvPr/>
        </p:nvSpPr>
        <p:spPr>
          <a:xfrm>
            <a:off x="2028324" y="3291281"/>
            <a:ext cx="6753725"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dirty="0"/>
              <a:t>Leverage variability through inspection, adaptation, and transparency </a:t>
            </a:r>
          </a:p>
        </p:txBody>
      </p:sp>
      <p:sp>
        <p:nvSpPr>
          <p:cNvPr id="18" name="Rectangle 17"/>
          <p:cNvSpPr/>
          <p:nvPr/>
        </p:nvSpPr>
        <p:spPr>
          <a:xfrm>
            <a:off x="1131042" y="3282532"/>
            <a:ext cx="749914" cy="61495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sp>
        <p:nvSpPr>
          <p:cNvPr id="19" name="Rectangle 18"/>
          <p:cNvSpPr/>
          <p:nvPr/>
        </p:nvSpPr>
        <p:spPr>
          <a:xfrm>
            <a:off x="2028324" y="4081571"/>
            <a:ext cx="6753725"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dirty="0"/>
              <a:t>Reduce all forms of uncertainty simultaneously </a:t>
            </a:r>
          </a:p>
        </p:txBody>
      </p:sp>
      <p:sp>
        <p:nvSpPr>
          <p:cNvPr id="20" name="Rectangle 19"/>
          <p:cNvSpPr/>
          <p:nvPr/>
        </p:nvSpPr>
        <p:spPr>
          <a:xfrm>
            <a:off x="1131042" y="4072822"/>
            <a:ext cx="749914" cy="61495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spTree>
    <p:extLst>
      <p:ext uri="{BB962C8B-B14F-4D97-AF65-F5344CB8AC3E}">
        <p14:creationId xmlns:p14="http://schemas.microsoft.com/office/powerpoint/2010/main" xmlns="" val="1038453694"/>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81651" y="470346"/>
            <a:ext cx="3562349"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2400"/>
              <a:t>Embrace Helpful Variability </a:t>
            </a:r>
            <a:endParaRPr lang="en-US" sz="2400">
              <a:effectLst/>
            </a:endParaRPr>
          </a:p>
        </p:txBody>
      </p:sp>
      <p:sp>
        <p:nvSpPr>
          <p:cNvPr id="6" name="Rectangle 5"/>
          <p:cNvSpPr/>
          <p:nvPr/>
        </p:nvSpPr>
        <p:spPr>
          <a:xfrm>
            <a:off x="2028324" y="1736948"/>
            <a:ext cx="6753725"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just"/>
            <a:r>
              <a:rPr lang="en-US" dirty="0"/>
              <a:t>Plan-driven processes treat product development </a:t>
            </a:r>
            <a:r>
              <a:rPr lang="en-US"/>
              <a:t>like </a:t>
            </a:r>
            <a:r>
              <a:rPr lang="en-US" smtClean="0"/>
              <a:t>manufacturing, they </a:t>
            </a:r>
            <a:r>
              <a:rPr lang="en-US" dirty="0"/>
              <a:t>shun </a:t>
            </a:r>
            <a:r>
              <a:rPr lang="en-US" dirty="0" smtClean="0"/>
              <a:t>variability </a:t>
            </a:r>
            <a:r>
              <a:rPr lang="en-US" dirty="0"/>
              <a:t>and encourage conformance to a </a:t>
            </a:r>
            <a:r>
              <a:rPr lang="en-US" b="1" dirty="0"/>
              <a:t>defined process </a:t>
            </a:r>
            <a:endParaRPr lang="en-US" dirty="0">
              <a:effectLst/>
            </a:endParaRPr>
          </a:p>
        </p:txBody>
      </p:sp>
      <p:sp>
        <p:nvSpPr>
          <p:cNvPr id="7" name="Rectangle 6"/>
          <p:cNvSpPr/>
          <p:nvPr/>
        </p:nvSpPr>
        <p:spPr>
          <a:xfrm>
            <a:off x="1131042" y="1728199"/>
            <a:ext cx="749914" cy="61495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sp>
        <p:nvSpPr>
          <p:cNvPr id="8" name="Rectangle 7"/>
          <p:cNvSpPr/>
          <p:nvPr/>
        </p:nvSpPr>
        <p:spPr>
          <a:xfrm>
            <a:off x="2028324" y="2521395"/>
            <a:ext cx="6753725"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dirty="0"/>
              <a:t>The problem is that product development is not at all like product manufacturing </a:t>
            </a:r>
            <a:endParaRPr lang="en-US" dirty="0">
              <a:effectLst/>
            </a:endParaRPr>
          </a:p>
        </p:txBody>
      </p:sp>
      <p:sp>
        <p:nvSpPr>
          <p:cNvPr id="9" name="Rectangle 8"/>
          <p:cNvSpPr/>
          <p:nvPr/>
        </p:nvSpPr>
        <p:spPr>
          <a:xfrm>
            <a:off x="1131042" y="2512646"/>
            <a:ext cx="749914" cy="61495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sp>
        <p:nvSpPr>
          <p:cNvPr id="10" name="Rectangle 9"/>
          <p:cNvSpPr/>
          <p:nvPr/>
        </p:nvSpPr>
        <p:spPr>
          <a:xfrm>
            <a:off x="2028324" y="3305842"/>
            <a:ext cx="6753725"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dirty="0"/>
              <a:t>In product development, however, the goal is to create the unique </a:t>
            </a:r>
            <a:r>
              <a:rPr lang="en-US" i="1" dirty="0"/>
              <a:t>single instance </a:t>
            </a:r>
            <a:r>
              <a:rPr lang="en-US" dirty="0"/>
              <a:t>of the product, not to </a:t>
            </a:r>
            <a:r>
              <a:rPr lang="en-US" i="1" dirty="0"/>
              <a:t>manufacture </a:t>
            </a:r>
            <a:r>
              <a:rPr lang="en-US" dirty="0"/>
              <a:t>the product </a:t>
            </a:r>
            <a:endParaRPr lang="en-US" dirty="0">
              <a:effectLst/>
            </a:endParaRPr>
          </a:p>
        </p:txBody>
      </p:sp>
      <p:sp>
        <p:nvSpPr>
          <p:cNvPr id="11" name="Rectangle 10"/>
          <p:cNvSpPr/>
          <p:nvPr/>
        </p:nvSpPr>
        <p:spPr>
          <a:xfrm>
            <a:off x="1131042" y="3297093"/>
            <a:ext cx="749914" cy="61495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sp>
        <p:nvSpPr>
          <p:cNvPr id="12" name="Rectangle 11"/>
          <p:cNvSpPr/>
          <p:nvPr/>
        </p:nvSpPr>
        <p:spPr>
          <a:xfrm>
            <a:off x="2028324" y="4090289"/>
            <a:ext cx="6753725"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dirty="0"/>
              <a:t>Only once we have the recipe do we manufacture the product—in the case of software products, as easily as copying bits </a:t>
            </a:r>
            <a:endParaRPr lang="en-US" dirty="0">
              <a:effectLst/>
            </a:endParaRPr>
          </a:p>
        </p:txBody>
      </p:sp>
      <p:sp>
        <p:nvSpPr>
          <p:cNvPr id="13" name="Rectangle 12"/>
          <p:cNvSpPr/>
          <p:nvPr/>
        </p:nvSpPr>
        <p:spPr>
          <a:xfrm>
            <a:off x="1131042" y="4081540"/>
            <a:ext cx="749914" cy="61495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pic>
        <p:nvPicPr>
          <p:cNvPr id="14" name="Picture 13"/>
          <p:cNvPicPr>
            <a:picLocks noChangeAspect="1"/>
          </p:cNvPicPr>
          <p:nvPr/>
        </p:nvPicPr>
        <p:blipFill>
          <a:blip r:embed="rId2"/>
          <a:stretch>
            <a:fillRect/>
          </a:stretch>
        </p:blipFill>
        <p:spPr>
          <a:xfrm>
            <a:off x="1327150" y="5054600"/>
            <a:ext cx="6108700" cy="1473200"/>
          </a:xfrm>
          <a:prstGeom prst="rect">
            <a:avLst/>
          </a:prstGeom>
        </p:spPr>
      </p:pic>
    </p:spTree>
    <p:extLst>
      <p:ext uri="{BB962C8B-B14F-4D97-AF65-F5344CB8AC3E}">
        <p14:creationId xmlns:p14="http://schemas.microsoft.com/office/powerpoint/2010/main" xmlns="" val="1334600469"/>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05151" y="298896"/>
            <a:ext cx="6038850"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2400"/>
              <a:t>Employ iterative and incremental development</a:t>
            </a:r>
            <a:endParaRPr lang="en-US" sz="2400" dirty="0"/>
          </a:p>
        </p:txBody>
      </p:sp>
      <p:sp>
        <p:nvSpPr>
          <p:cNvPr id="6" name="Rectangle 5"/>
          <p:cNvSpPr/>
          <p:nvPr/>
        </p:nvSpPr>
        <p:spPr>
          <a:xfrm>
            <a:off x="2028324" y="1244158"/>
            <a:ext cx="6753725" cy="90849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just"/>
            <a:r>
              <a:rPr lang="en-US"/>
              <a:t>Plan-driven, sequential development assumes that we will get things right up front and that most or all of the product pieces will come together late in the effort </a:t>
            </a:r>
          </a:p>
        </p:txBody>
      </p:sp>
      <p:sp>
        <p:nvSpPr>
          <p:cNvPr id="7" name="Rectangle 6"/>
          <p:cNvSpPr/>
          <p:nvPr/>
        </p:nvSpPr>
        <p:spPr>
          <a:xfrm>
            <a:off x="1131042" y="1244158"/>
            <a:ext cx="749914" cy="90849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sp>
        <p:nvSpPr>
          <p:cNvPr id="8" name="Rectangle 7"/>
          <p:cNvSpPr/>
          <p:nvPr/>
        </p:nvSpPr>
        <p:spPr>
          <a:xfrm>
            <a:off x="2028324" y="2235645"/>
            <a:ext cx="6753725"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just"/>
            <a:r>
              <a:rPr lang="en-US" dirty="0"/>
              <a:t>Scrum, on the other hand, is based on </a:t>
            </a:r>
            <a:r>
              <a:rPr lang="en-US" b="1" dirty="0"/>
              <a:t>iterative and incremental development </a:t>
            </a:r>
            <a:endParaRPr lang="en-US" dirty="0"/>
          </a:p>
        </p:txBody>
      </p:sp>
      <p:sp>
        <p:nvSpPr>
          <p:cNvPr id="9" name="Rectangle 8"/>
          <p:cNvSpPr/>
          <p:nvPr/>
        </p:nvSpPr>
        <p:spPr>
          <a:xfrm>
            <a:off x="1131042" y="2226896"/>
            <a:ext cx="749914" cy="61495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sp>
        <p:nvSpPr>
          <p:cNvPr id="10" name="Rectangle 9"/>
          <p:cNvSpPr/>
          <p:nvPr/>
        </p:nvSpPr>
        <p:spPr>
          <a:xfrm>
            <a:off x="2028324" y="2905792"/>
            <a:ext cx="6753725"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dirty="0"/>
              <a:t>In product development, however, the goal is to create the unique </a:t>
            </a:r>
            <a:r>
              <a:rPr lang="en-US" i="1" dirty="0"/>
              <a:t>single instance </a:t>
            </a:r>
            <a:r>
              <a:rPr lang="en-US" dirty="0"/>
              <a:t>of the product, not to </a:t>
            </a:r>
            <a:r>
              <a:rPr lang="en-US" i="1" dirty="0"/>
              <a:t>manufacture </a:t>
            </a:r>
            <a:r>
              <a:rPr lang="en-US" dirty="0"/>
              <a:t>the product </a:t>
            </a:r>
            <a:endParaRPr lang="en-US" dirty="0">
              <a:effectLst/>
            </a:endParaRPr>
          </a:p>
        </p:txBody>
      </p:sp>
      <p:sp>
        <p:nvSpPr>
          <p:cNvPr id="11" name="Rectangle 10"/>
          <p:cNvSpPr/>
          <p:nvPr/>
        </p:nvSpPr>
        <p:spPr>
          <a:xfrm>
            <a:off x="1131042" y="2897043"/>
            <a:ext cx="749914" cy="61495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sp>
        <p:nvSpPr>
          <p:cNvPr id="12" name="Rectangle 11"/>
          <p:cNvSpPr/>
          <p:nvPr/>
        </p:nvSpPr>
        <p:spPr>
          <a:xfrm>
            <a:off x="2028324" y="3594989"/>
            <a:ext cx="6753725"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b="1" dirty="0"/>
              <a:t>Incremental development </a:t>
            </a:r>
            <a:r>
              <a:rPr lang="en-US" dirty="0"/>
              <a:t>is based on the age-old principle of “Build some of it before you build all of it</a:t>
            </a:r>
            <a:r>
              <a:rPr lang="en-US" dirty="0" smtClean="0"/>
              <a:t>.”</a:t>
            </a:r>
            <a:endParaRPr lang="en-US" dirty="0"/>
          </a:p>
        </p:txBody>
      </p:sp>
      <p:sp>
        <p:nvSpPr>
          <p:cNvPr id="13" name="Rectangle 12"/>
          <p:cNvSpPr/>
          <p:nvPr/>
        </p:nvSpPr>
        <p:spPr>
          <a:xfrm>
            <a:off x="1131042" y="3586240"/>
            <a:ext cx="749914" cy="61495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pic>
        <p:nvPicPr>
          <p:cNvPr id="2" name="Picture 1"/>
          <p:cNvPicPr>
            <a:picLocks noChangeAspect="1"/>
          </p:cNvPicPr>
          <p:nvPr/>
        </p:nvPicPr>
        <p:blipFill>
          <a:blip r:embed="rId2"/>
          <a:stretch>
            <a:fillRect/>
          </a:stretch>
        </p:blipFill>
        <p:spPr>
          <a:xfrm>
            <a:off x="266703" y="4307826"/>
            <a:ext cx="8782048" cy="2512074"/>
          </a:xfrm>
          <a:prstGeom prst="rect">
            <a:avLst/>
          </a:prstGeom>
        </p:spPr>
      </p:pic>
    </p:spTree>
    <p:extLst>
      <p:ext uri="{BB962C8B-B14F-4D97-AF65-F5344CB8AC3E}">
        <p14:creationId xmlns:p14="http://schemas.microsoft.com/office/powerpoint/2010/main" xmlns="" val="1615080262"/>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19400" y="298896"/>
            <a:ext cx="6324601"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just"/>
            <a:r>
              <a:rPr lang="en-US" sz="2400"/>
              <a:t>Leverage variability through inspection, adaptation, and transparency </a:t>
            </a:r>
            <a:endParaRPr lang="en-US" sz="2400" dirty="0"/>
          </a:p>
        </p:txBody>
      </p:sp>
      <p:sp>
        <p:nvSpPr>
          <p:cNvPr id="6" name="Rectangle 5"/>
          <p:cNvSpPr/>
          <p:nvPr/>
        </p:nvSpPr>
        <p:spPr>
          <a:xfrm>
            <a:off x="2028324" y="1244158"/>
            <a:ext cx="6753725" cy="90849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dirty="0"/>
              <a:t>A plan-driven, sequential development process assumes little or no output </a:t>
            </a:r>
            <a:r>
              <a:rPr lang="en-US" dirty="0" smtClean="0"/>
              <a:t>variability. </a:t>
            </a:r>
            <a:r>
              <a:rPr lang="en-US" dirty="0"/>
              <a:t>It follows a well-defined set of steps and uses only small amounts of feedback late in the process </a:t>
            </a:r>
          </a:p>
        </p:txBody>
      </p:sp>
      <p:sp>
        <p:nvSpPr>
          <p:cNvPr id="7" name="Rectangle 6"/>
          <p:cNvSpPr/>
          <p:nvPr/>
        </p:nvSpPr>
        <p:spPr>
          <a:xfrm>
            <a:off x="1131042" y="1244158"/>
            <a:ext cx="749914" cy="90849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sp>
        <p:nvSpPr>
          <p:cNvPr id="8" name="Rectangle 7"/>
          <p:cNvSpPr/>
          <p:nvPr/>
        </p:nvSpPr>
        <p:spPr>
          <a:xfrm>
            <a:off x="2028324" y="2235645"/>
            <a:ext cx="6753725"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dirty="0"/>
              <a:t>Scrum embraces the fact that in product </a:t>
            </a:r>
            <a:r>
              <a:rPr lang="en-US" dirty="0" smtClean="0"/>
              <a:t>development</a:t>
            </a:r>
            <a:r>
              <a:rPr lang="en-US" dirty="0"/>
              <a:t>, some level of variability is required in order to build something new </a:t>
            </a:r>
          </a:p>
        </p:txBody>
      </p:sp>
      <p:sp>
        <p:nvSpPr>
          <p:cNvPr id="9" name="Rectangle 8"/>
          <p:cNvSpPr/>
          <p:nvPr/>
        </p:nvSpPr>
        <p:spPr>
          <a:xfrm>
            <a:off x="1131042" y="2226896"/>
            <a:ext cx="749914" cy="61495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sp>
        <p:nvSpPr>
          <p:cNvPr id="10" name="Rectangle 9"/>
          <p:cNvSpPr/>
          <p:nvPr/>
        </p:nvSpPr>
        <p:spPr>
          <a:xfrm>
            <a:off x="2028324" y="2905792"/>
            <a:ext cx="6753725"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dirty="0"/>
              <a:t>Scrum also assumes that the process necessary to create the product is complex and there- fore would defy a complete up-front </a:t>
            </a:r>
            <a:r>
              <a:rPr lang="en-US" dirty="0" smtClean="0"/>
              <a:t>definition</a:t>
            </a:r>
            <a:endParaRPr lang="en-US" dirty="0"/>
          </a:p>
        </p:txBody>
      </p:sp>
      <p:sp>
        <p:nvSpPr>
          <p:cNvPr id="11" name="Rectangle 10"/>
          <p:cNvSpPr/>
          <p:nvPr/>
        </p:nvSpPr>
        <p:spPr>
          <a:xfrm>
            <a:off x="1131042" y="2897043"/>
            <a:ext cx="749914" cy="61495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sp>
        <p:nvSpPr>
          <p:cNvPr id="12" name="Rectangle 11"/>
          <p:cNvSpPr/>
          <p:nvPr/>
        </p:nvSpPr>
        <p:spPr>
          <a:xfrm>
            <a:off x="2028324" y="3594989"/>
            <a:ext cx="6753725"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dirty="0"/>
              <a:t>In Scrum, we inspect and adapt not only what we are building but also how we are building it </a:t>
            </a:r>
          </a:p>
        </p:txBody>
      </p:sp>
      <p:sp>
        <p:nvSpPr>
          <p:cNvPr id="13" name="Rectangle 12"/>
          <p:cNvSpPr/>
          <p:nvPr/>
        </p:nvSpPr>
        <p:spPr>
          <a:xfrm>
            <a:off x="1131042" y="3586240"/>
            <a:ext cx="749914" cy="61495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pic>
        <p:nvPicPr>
          <p:cNvPr id="3" name="Picture 2"/>
          <p:cNvPicPr>
            <a:picLocks noChangeAspect="1"/>
          </p:cNvPicPr>
          <p:nvPr/>
        </p:nvPicPr>
        <p:blipFill>
          <a:blip r:embed="rId2"/>
          <a:stretch>
            <a:fillRect/>
          </a:stretch>
        </p:blipFill>
        <p:spPr>
          <a:xfrm>
            <a:off x="3493117" y="4284186"/>
            <a:ext cx="5288932" cy="2440464"/>
          </a:xfrm>
          <a:prstGeom prst="rect">
            <a:avLst/>
          </a:prstGeom>
        </p:spPr>
      </p:pic>
    </p:spTree>
    <p:extLst>
      <p:ext uri="{BB962C8B-B14F-4D97-AF65-F5344CB8AC3E}">
        <p14:creationId xmlns:p14="http://schemas.microsoft.com/office/powerpoint/2010/main" xmlns="" val="1502676149"/>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1300" y="165546"/>
            <a:ext cx="6324601"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just"/>
            <a:r>
              <a:rPr lang="en-US" sz="2400"/>
              <a:t>Leverage variability through inspection, adaptation, and transparency </a:t>
            </a:r>
            <a:endParaRPr lang="en-US" sz="2400" dirty="0"/>
          </a:p>
        </p:txBody>
      </p:sp>
      <p:pic>
        <p:nvPicPr>
          <p:cNvPr id="14" name="Picture 13"/>
          <p:cNvPicPr>
            <a:picLocks noChangeAspect="1"/>
          </p:cNvPicPr>
          <p:nvPr/>
        </p:nvPicPr>
        <p:blipFill>
          <a:blip r:embed="rId2"/>
          <a:stretch>
            <a:fillRect/>
          </a:stretch>
        </p:blipFill>
        <p:spPr>
          <a:xfrm>
            <a:off x="3148397" y="885824"/>
            <a:ext cx="5805104" cy="267864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xmlns="" val="662229153"/>
              </p:ext>
            </p:extLst>
          </p:nvPr>
        </p:nvGraphicFramePr>
        <p:xfrm>
          <a:off x="1047748" y="3640664"/>
          <a:ext cx="7943852" cy="3160186"/>
        </p:xfrm>
        <a:graphic>
          <a:graphicData uri="http://schemas.openxmlformats.org/drawingml/2006/table">
            <a:tbl>
              <a:tblPr firstRow="1" bandRow="1">
                <a:tableStyleId>{5C22544A-7EE6-4342-B048-85BDC9FD1C3A}</a:tableStyleId>
              </a:tblPr>
              <a:tblGrid>
                <a:gridCol w="2647950"/>
                <a:gridCol w="2220206"/>
                <a:gridCol w="3075696"/>
              </a:tblGrid>
              <a:tr h="442897">
                <a:tc>
                  <a:txBody>
                    <a:bodyPr/>
                    <a:lstStyle/>
                    <a:p>
                      <a:r>
                        <a:rPr lang="en-US" dirty="0" smtClean="0"/>
                        <a:t>Dimension</a:t>
                      </a:r>
                      <a:endParaRPr lang="en-US" dirty="0"/>
                    </a:p>
                  </a:txBody>
                  <a:tcPr/>
                </a:tc>
                <a:tc>
                  <a:txBody>
                    <a:bodyPr/>
                    <a:lstStyle/>
                    <a:p>
                      <a:r>
                        <a:rPr lang="en-US" dirty="0" smtClean="0"/>
                        <a:t>Plan-Driven</a:t>
                      </a:r>
                      <a:endParaRPr lang="en-US" dirty="0"/>
                    </a:p>
                  </a:txBody>
                  <a:tcPr/>
                </a:tc>
                <a:tc>
                  <a:txBody>
                    <a:bodyPr/>
                    <a:lstStyle/>
                    <a:p>
                      <a:r>
                        <a:rPr lang="en-US" dirty="0" smtClean="0"/>
                        <a:t>Scrum</a:t>
                      </a:r>
                      <a:endParaRPr lang="en-US" dirty="0"/>
                    </a:p>
                  </a:txBody>
                  <a:tcPr/>
                </a:tc>
              </a:tr>
              <a:tr h="976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Degree of process definition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Well-defined set of sequential steps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Complex process that would defy a complete up-front definition </a:t>
                      </a:r>
                      <a:endParaRPr lang="en-US" dirty="0" smtClean="0"/>
                    </a:p>
                  </a:txBody>
                  <a:tcPr/>
                </a:tc>
              </a:tr>
              <a:tr h="976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Randomness of output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Little or no output variability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Expect variability because we are not trying to build the same thing over and over </a:t>
                      </a:r>
                      <a:endParaRPr lang="en-US" dirty="0" smtClean="0"/>
                    </a:p>
                  </a:txBody>
                  <a:tcPr/>
                </a:tc>
              </a:tr>
              <a:tr h="7644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Amount of feedback used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Little and late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Frequent and early </a:t>
                      </a:r>
                      <a:endParaRPr lang="en-US" dirty="0" smtClean="0"/>
                    </a:p>
                    <a:p>
                      <a:endParaRPr lang="en-US" dirty="0"/>
                    </a:p>
                  </a:txBody>
                  <a:tcPr/>
                </a:tc>
              </a:tr>
            </a:tbl>
          </a:graphicData>
        </a:graphic>
      </p:graphicFrame>
    </p:spTree>
    <p:extLst>
      <p:ext uri="{BB962C8B-B14F-4D97-AF65-F5344CB8AC3E}">
        <p14:creationId xmlns:p14="http://schemas.microsoft.com/office/powerpoint/2010/main" xmlns="" val="38240230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05151" y="298896"/>
            <a:ext cx="6038850"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2400" dirty="0"/>
              <a:t>Reduce all forms of uncertainty simultaneously </a:t>
            </a:r>
          </a:p>
        </p:txBody>
      </p:sp>
      <p:sp>
        <p:nvSpPr>
          <p:cNvPr id="6" name="Rectangle 5"/>
          <p:cNvSpPr/>
          <p:nvPr/>
        </p:nvSpPr>
        <p:spPr>
          <a:xfrm>
            <a:off x="2028324" y="1587058"/>
            <a:ext cx="6753725" cy="90849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dirty="0"/>
              <a:t>Such an approach allows us to opportunistically probe and explore our environment to identify and learn about the </a:t>
            </a:r>
            <a:r>
              <a:rPr lang="en-US" b="1" dirty="0"/>
              <a:t>unknown unknowns </a:t>
            </a:r>
            <a:r>
              <a:rPr lang="en-US" dirty="0"/>
              <a:t>(the things that we don’t yet know that we don’t know) as they emerge </a:t>
            </a:r>
          </a:p>
        </p:txBody>
      </p:sp>
      <p:sp>
        <p:nvSpPr>
          <p:cNvPr id="7" name="Rectangle 6"/>
          <p:cNvSpPr/>
          <p:nvPr/>
        </p:nvSpPr>
        <p:spPr>
          <a:xfrm>
            <a:off x="1131042" y="1587058"/>
            <a:ext cx="749914" cy="90849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sp>
        <p:nvSpPr>
          <p:cNvPr id="8" name="Rectangle 7"/>
          <p:cNvSpPr/>
          <p:nvPr/>
        </p:nvSpPr>
        <p:spPr>
          <a:xfrm>
            <a:off x="2028324" y="2578545"/>
            <a:ext cx="6753725"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just"/>
            <a:r>
              <a:rPr lang="en-US" dirty="0"/>
              <a:t>In Scrum, we do not constrain ourselves by fully addressing one type of </a:t>
            </a:r>
            <a:r>
              <a:rPr lang="en-US" dirty="0" smtClean="0"/>
              <a:t>uncertainty </a:t>
            </a:r>
            <a:r>
              <a:rPr lang="en-US" dirty="0"/>
              <a:t>before we address the next type </a:t>
            </a:r>
          </a:p>
        </p:txBody>
      </p:sp>
      <p:sp>
        <p:nvSpPr>
          <p:cNvPr id="9" name="Rectangle 8"/>
          <p:cNvSpPr/>
          <p:nvPr/>
        </p:nvSpPr>
        <p:spPr>
          <a:xfrm>
            <a:off x="1131042" y="2569796"/>
            <a:ext cx="749914" cy="61495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sp>
        <p:nvSpPr>
          <p:cNvPr id="10" name="Rectangle 9"/>
          <p:cNvSpPr/>
          <p:nvPr/>
        </p:nvSpPr>
        <p:spPr>
          <a:xfrm>
            <a:off x="2028324" y="3248692"/>
            <a:ext cx="6753725" cy="6062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just"/>
            <a:r>
              <a:rPr lang="en-US" dirty="0" smtClean="0"/>
              <a:t>Scrum </a:t>
            </a:r>
            <a:r>
              <a:rPr lang="en-US" dirty="0"/>
              <a:t>take a more holistic approach and focus on simultaneously reducing all uncertainties (end, means, customer, and so on) </a:t>
            </a:r>
          </a:p>
        </p:txBody>
      </p:sp>
      <p:sp>
        <p:nvSpPr>
          <p:cNvPr id="11" name="Rectangle 10"/>
          <p:cNvSpPr/>
          <p:nvPr/>
        </p:nvSpPr>
        <p:spPr>
          <a:xfrm>
            <a:off x="1131042" y="3239943"/>
            <a:ext cx="749914" cy="61495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en-US" dirty="0">
              <a:effectLst/>
            </a:endParaRPr>
          </a:p>
        </p:txBody>
      </p:sp>
    </p:spTree>
    <p:extLst>
      <p:ext uri="{BB962C8B-B14F-4D97-AF65-F5344CB8AC3E}">
        <p14:creationId xmlns:p14="http://schemas.microsoft.com/office/powerpoint/2010/main" xmlns="" val="98230207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52750" y="174372"/>
            <a:ext cx="4000500" cy="10252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Prediction and Adaptation</a:t>
            </a:r>
            <a:endParaRPr lang="en-US" sz="2800" dirty="0"/>
          </a:p>
        </p:txBody>
      </p:sp>
      <p:sp>
        <p:nvSpPr>
          <p:cNvPr id="6" name="Rectangle 5"/>
          <p:cNvSpPr/>
          <p:nvPr/>
        </p:nvSpPr>
        <p:spPr>
          <a:xfrm>
            <a:off x="983673" y="1745673"/>
            <a:ext cx="7952509" cy="415982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0" name="Straight Arrow Connector 9"/>
          <p:cNvCxnSpPr>
            <a:stCxn id="5" idx="2"/>
            <a:endCxn id="6" idx="0"/>
          </p:cNvCxnSpPr>
          <p:nvPr/>
        </p:nvCxnSpPr>
        <p:spPr>
          <a:xfrm>
            <a:off x="4953000" y="1199608"/>
            <a:ext cx="6928" cy="54606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Rectangle 10"/>
          <p:cNvSpPr/>
          <p:nvPr/>
        </p:nvSpPr>
        <p:spPr>
          <a:xfrm>
            <a:off x="2028324" y="1870298"/>
            <a:ext cx="6753725" cy="60620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dirty="0" smtClean="0"/>
              <a:t>Keep option open</a:t>
            </a:r>
            <a:endParaRPr lang="en-US" dirty="0">
              <a:effectLst/>
            </a:endParaRPr>
          </a:p>
        </p:txBody>
      </p:sp>
      <p:sp>
        <p:nvSpPr>
          <p:cNvPr id="12" name="Rectangle 11"/>
          <p:cNvSpPr/>
          <p:nvPr/>
        </p:nvSpPr>
        <p:spPr>
          <a:xfrm>
            <a:off x="1131042" y="1861549"/>
            <a:ext cx="749914" cy="61495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sp>
        <p:nvSpPr>
          <p:cNvPr id="15" name="Rectangle 14"/>
          <p:cNvSpPr/>
          <p:nvPr/>
        </p:nvSpPr>
        <p:spPr>
          <a:xfrm>
            <a:off x="2028324" y="2643090"/>
            <a:ext cx="6753725" cy="60620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dirty="0"/>
              <a:t>Accept that you can’t get it right up </a:t>
            </a:r>
            <a:r>
              <a:rPr lang="en-US" dirty="0" smtClean="0"/>
              <a:t>front</a:t>
            </a:r>
            <a:endParaRPr lang="en-US" dirty="0"/>
          </a:p>
        </p:txBody>
      </p:sp>
      <p:sp>
        <p:nvSpPr>
          <p:cNvPr id="16" name="Rectangle 15"/>
          <p:cNvSpPr/>
          <p:nvPr/>
        </p:nvSpPr>
        <p:spPr>
          <a:xfrm>
            <a:off x="1131042" y="2634341"/>
            <a:ext cx="749914" cy="61495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sp>
        <p:nvSpPr>
          <p:cNvPr id="17" name="Rectangle 16"/>
          <p:cNvSpPr/>
          <p:nvPr/>
        </p:nvSpPr>
        <p:spPr>
          <a:xfrm>
            <a:off x="2028324" y="3424631"/>
            <a:ext cx="6753725" cy="60620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dirty="0"/>
              <a:t>Favor an adaptive, exploratory </a:t>
            </a:r>
            <a:r>
              <a:rPr lang="en-US" dirty="0" smtClean="0"/>
              <a:t>approach</a:t>
            </a:r>
            <a:endParaRPr lang="en-US" dirty="0"/>
          </a:p>
        </p:txBody>
      </p:sp>
      <p:sp>
        <p:nvSpPr>
          <p:cNvPr id="18" name="Rectangle 17"/>
          <p:cNvSpPr/>
          <p:nvPr/>
        </p:nvSpPr>
        <p:spPr>
          <a:xfrm>
            <a:off x="1131042" y="3415882"/>
            <a:ext cx="749914" cy="61495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sp>
        <p:nvSpPr>
          <p:cNvPr id="19" name="Rectangle 18"/>
          <p:cNvSpPr/>
          <p:nvPr/>
        </p:nvSpPr>
        <p:spPr>
          <a:xfrm>
            <a:off x="2028324" y="4214921"/>
            <a:ext cx="6753725" cy="60620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dirty="0"/>
              <a:t>Embrace change in an economically sensible </a:t>
            </a:r>
            <a:r>
              <a:rPr lang="en-US" dirty="0" smtClean="0"/>
              <a:t>way</a:t>
            </a:r>
            <a:endParaRPr lang="en-US" dirty="0"/>
          </a:p>
        </p:txBody>
      </p:sp>
      <p:sp>
        <p:nvSpPr>
          <p:cNvPr id="20" name="Rectangle 19"/>
          <p:cNvSpPr/>
          <p:nvPr/>
        </p:nvSpPr>
        <p:spPr>
          <a:xfrm>
            <a:off x="1131042" y="4206172"/>
            <a:ext cx="749914" cy="61495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sp>
        <p:nvSpPr>
          <p:cNvPr id="14" name="Rectangle 13"/>
          <p:cNvSpPr/>
          <p:nvPr/>
        </p:nvSpPr>
        <p:spPr>
          <a:xfrm>
            <a:off x="2028324" y="5015434"/>
            <a:ext cx="6753725" cy="60620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a:t>Balance predictive up-front work with adaptive just-in-time work </a:t>
            </a:r>
          </a:p>
        </p:txBody>
      </p:sp>
      <p:sp>
        <p:nvSpPr>
          <p:cNvPr id="21" name="Rectangle 20"/>
          <p:cNvSpPr/>
          <p:nvPr/>
        </p:nvSpPr>
        <p:spPr>
          <a:xfrm>
            <a:off x="1131042" y="5006685"/>
            <a:ext cx="749914" cy="61495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spTree>
    <p:extLst>
      <p:ext uri="{BB962C8B-B14F-4D97-AF65-F5344CB8AC3E}">
        <p14:creationId xmlns:p14="http://schemas.microsoft.com/office/powerpoint/2010/main" xmlns="" val="1202640845"/>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81651" y="279846"/>
            <a:ext cx="3562349" cy="60620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2400" dirty="0" smtClean="0"/>
              <a:t>Keep Option Open</a:t>
            </a:r>
            <a:endParaRPr lang="en-US" sz="2400" dirty="0">
              <a:effectLst/>
            </a:endParaRPr>
          </a:p>
        </p:txBody>
      </p:sp>
      <p:sp>
        <p:nvSpPr>
          <p:cNvPr id="6" name="Rectangle 5"/>
          <p:cNvSpPr/>
          <p:nvPr/>
        </p:nvSpPr>
        <p:spPr>
          <a:xfrm>
            <a:off x="2028324" y="1320358"/>
            <a:ext cx="6753725" cy="908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a:t>Plan-driven, sequential development requires that important decisions in areas like requirements or design be made, reviewed, and approved within their respective phases </a:t>
            </a:r>
          </a:p>
        </p:txBody>
      </p:sp>
      <p:sp>
        <p:nvSpPr>
          <p:cNvPr id="7" name="Rectangle 6"/>
          <p:cNvSpPr/>
          <p:nvPr/>
        </p:nvSpPr>
        <p:spPr>
          <a:xfrm>
            <a:off x="1131042" y="1320358"/>
            <a:ext cx="749914" cy="90849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sp>
        <p:nvSpPr>
          <p:cNvPr id="8" name="Rectangle 7"/>
          <p:cNvSpPr/>
          <p:nvPr/>
        </p:nvSpPr>
        <p:spPr>
          <a:xfrm>
            <a:off x="2028324" y="2330895"/>
            <a:ext cx="6753725" cy="60620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dirty="0"/>
              <a:t>The problem is that product development is not at all like product manufacturing </a:t>
            </a:r>
            <a:endParaRPr lang="en-US" dirty="0">
              <a:effectLst/>
            </a:endParaRPr>
          </a:p>
        </p:txBody>
      </p:sp>
      <p:sp>
        <p:nvSpPr>
          <p:cNvPr id="9" name="Rectangle 8"/>
          <p:cNvSpPr/>
          <p:nvPr/>
        </p:nvSpPr>
        <p:spPr>
          <a:xfrm>
            <a:off x="1131042" y="2322146"/>
            <a:ext cx="749914" cy="61495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sp>
        <p:nvSpPr>
          <p:cNvPr id="10" name="Rectangle 9"/>
          <p:cNvSpPr/>
          <p:nvPr/>
        </p:nvSpPr>
        <p:spPr>
          <a:xfrm>
            <a:off x="2028324" y="3020092"/>
            <a:ext cx="6753725" cy="1132808"/>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just"/>
            <a:r>
              <a:rPr lang="en-US" dirty="0" smtClean="0"/>
              <a:t>Scrum team delay </a:t>
            </a:r>
            <a:r>
              <a:rPr lang="en-US" dirty="0"/>
              <a:t>commitment and do not make important and irreversible decisions until the last responsible moment. And when is that? When the cost of not making a decision becomes greater than the cost of making a decision </a:t>
            </a:r>
          </a:p>
        </p:txBody>
      </p:sp>
      <p:sp>
        <p:nvSpPr>
          <p:cNvPr id="11" name="Rectangle 10"/>
          <p:cNvSpPr/>
          <p:nvPr/>
        </p:nvSpPr>
        <p:spPr>
          <a:xfrm>
            <a:off x="1131042" y="3011342"/>
            <a:ext cx="749914" cy="1141557"/>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pic>
        <p:nvPicPr>
          <p:cNvPr id="2" name="Picture 1"/>
          <p:cNvPicPr>
            <a:picLocks noChangeAspect="1"/>
          </p:cNvPicPr>
          <p:nvPr/>
        </p:nvPicPr>
        <p:blipFill>
          <a:blip r:embed="rId2"/>
          <a:stretch>
            <a:fillRect/>
          </a:stretch>
        </p:blipFill>
        <p:spPr>
          <a:xfrm>
            <a:off x="5581651" y="4241000"/>
            <a:ext cx="3200398" cy="2563247"/>
          </a:xfrm>
          <a:prstGeom prst="rect">
            <a:avLst/>
          </a:prstGeom>
        </p:spPr>
      </p:pic>
    </p:spTree>
    <p:extLst>
      <p:ext uri="{BB962C8B-B14F-4D97-AF65-F5344CB8AC3E}">
        <p14:creationId xmlns:p14="http://schemas.microsoft.com/office/powerpoint/2010/main" xmlns="" val="502182394"/>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1" y="279846"/>
            <a:ext cx="5334000" cy="60620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2400"/>
              <a:t>Accept that you can’t get it right up front</a:t>
            </a:r>
            <a:endParaRPr lang="en-US" sz="2400" dirty="0"/>
          </a:p>
        </p:txBody>
      </p:sp>
      <p:sp>
        <p:nvSpPr>
          <p:cNvPr id="6" name="Rectangle 5"/>
          <p:cNvSpPr/>
          <p:nvPr/>
        </p:nvSpPr>
        <p:spPr>
          <a:xfrm>
            <a:off x="2028324" y="1320358"/>
            <a:ext cx="6753725" cy="908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just"/>
            <a:r>
              <a:rPr lang="en-US" dirty="0"/>
              <a:t>Plan-driven processes not only mandate full requirements and a complete plan; they also assume that we can “get it right” up front </a:t>
            </a:r>
          </a:p>
        </p:txBody>
      </p:sp>
      <p:sp>
        <p:nvSpPr>
          <p:cNvPr id="7" name="Rectangle 6"/>
          <p:cNvSpPr/>
          <p:nvPr/>
        </p:nvSpPr>
        <p:spPr>
          <a:xfrm>
            <a:off x="1131042" y="1320358"/>
            <a:ext cx="749914" cy="90849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sp>
        <p:nvSpPr>
          <p:cNvPr id="8" name="Rectangle 7"/>
          <p:cNvSpPr/>
          <p:nvPr/>
        </p:nvSpPr>
        <p:spPr>
          <a:xfrm>
            <a:off x="2028324" y="2292795"/>
            <a:ext cx="6753725" cy="777297"/>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just"/>
            <a:r>
              <a:rPr lang="en-US" dirty="0"/>
              <a:t>What’s worse is that when the requirements do change, we have to modify the baseline requirements and plans to match the current reality </a:t>
            </a:r>
          </a:p>
        </p:txBody>
      </p:sp>
      <p:sp>
        <p:nvSpPr>
          <p:cNvPr id="9" name="Rectangle 8"/>
          <p:cNvSpPr/>
          <p:nvPr/>
        </p:nvSpPr>
        <p:spPr>
          <a:xfrm>
            <a:off x="1131042" y="2322146"/>
            <a:ext cx="749914" cy="74794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sp>
        <p:nvSpPr>
          <p:cNvPr id="10" name="Rectangle 9"/>
          <p:cNvSpPr/>
          <p:nvPr/>
        </p:nvSpPr>
        <p:spPr>
          <a:xfrm>
            <a:off x="2028323" y="3184392"/>
            <a:ext cx="6753725" cy="1132808"/>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just"/>
            <a:r>
              <a:rPr lang="en-US" dirty="0"/>
              <a:t>In Scrum, we acknowledge that we can’t get all of the requirements or the plans right up front. In fact, we believe that trying to do so could be dangerous because we are likely missing important knowledge, leading to the creation of a large quantity of low-quality requirements </a:t>
            </a:r>
          </a:p>
        </p:txBody>
      </p:sp>
      <p:sp>
        <p:nvSpPr>
          <p:cNvPr id="11" name="Rectangle 10"/>
          <p:cNvSpPr/>
          <p:nvPr/>
        </p:nvSpPr>
        <p:spPr>
          <a:xfrm>
            <a:off x="1131042" y="3184392"/>
            <a:ext cx="749914" cy="1141557"/>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spTree>
    <p:extLst>
      <p:ext uri="{BB962C8B-B14F-4D97-AF65-F5344CB8AC3E}">
        <p14:creationId xmlns:p14="http://schemas.microsoft.com/office/powerpoint/2010/main" xmlns="" val="120150517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1" y="279846"/>
            <a:ext cx="5334000" cy="60620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2400"/>
              <a:t>Accept that you can’t get it right up front</a:t>
            </a:r>
            <a:endParaRPr lang="en-US" sz="2400" dirty="0"/>
          </a:p>
        </p:txBody>
      </p:sp>
      <p:pic>
        <p:nvPicPr>
          <p:cNvPr id="2" name="Picture 1"/>
          <p:cNvPicPr>
            <a:picLocks noChangeAspect="1"/>
          </p:cNvPicPr>
          <p:nvPr/>
        </p:nvPicPr>
        <p:blipFill>
          <a:blip r:embed="rId2"/>
          <a:stretch>
            <a:fillRect/>
          </a:stretch>
        </p:blipFill>
        <p:spPr>
          <a:xfrm>
            <a:off x="812800" y="1257300"/>
            <a:ext cx="8128000" cy="5448300"/>
          </a:xfrm>
          <a:prstGeom prst="rect">
            <a:avLst/>
          </a:prstGeom>
        </p:spPr>
      </p:pic>
    </p:spTree>
    <p:extLst>
      <p:ext uri="{BB962C8B-B14F-4D97-AF65-F5344CB8AC3E}">
        <p14:creationId xmlns:p14="http://schemas.microsoft.com/office/powerpoint/2010/main" xmlns="" val="1402907526"/>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Agile Manifesto</a:t>
            </a:r>
            <a:endParaRPr lang="en-US" dirty="0"/>
          </a:p>
        </p:txBody>
      </p:sp>
      <p:sp>
        <p:nvSpPr>
          <p:cNvPr id="5" name="Rectangle 4"/>
          <p:cNvSpPr/>
          <p:nvPr/>
        </p:nvSpPr>
        <p:spPr>
          <a:xfrm>
            <a:off x="1398731" y="1591425"/>
            <a:ext cx="7395586" cy="66686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mtClean="0"/>
              <a:t>The </a:t>
            </a:r>
            <a:r>
              <a:rPr lang="en-US"/>
              <a:t>agile movement officially began with the creation of the Agile Manifesto in February 2001 (Beck 2001) </a:t>
            </a:r>
          </a:p>
        </p:txBody>
      </p:sp>
      <p:sp>
        <p:nvSpPr>
          <p:cNvPr id="4" name="Rectangle 3"/>
          <p:cNvSpPr/>
          <p:nvPr/>
        </p:nvSpPr>
        <p:spPr>
          <a:xfrm>
            <a:off x="1398731" y="2390762"/>
            <a:ext cx="7395586" cy="66686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t>Agile Manifesto Value:</a:t>
            </a:r>
            <a:endParaRPr lang="en-US" dirty="0"/>
          </a:p>
        </p:txBody>
      </p:sp>
      <p:sp>
        <p:nvSpPr>
          <p:cNvPr id="6" name="Rectangle 5"/>
          <p:cNvSpPr/>
          <p:nvPr/>
        </p:nvSpPr>
        <p:spPr>
          <a:xfrm>
            <a:off x="2319353" y="3179798"/>
            <a:ext cx="6474964" cy="66686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t>Individuals and interactions over processes and tools </a:t>
            </a:r>
            <a:endParaRPr lang="en-US">
              <a:effectLst/>
            </a:endParaRPr>
          </a:p>
        </p:txBody>
      </p:sp>
      <p:sp>
        <p:nvSpPr>
          <p:cNvPr id="7" name="Rectangle 6"/>
          <p:cNvSpPr/>
          <p:nvPr/>
        </p:nvSpPr>
        <p:spPr>
          <a:xfrm>
            <a:off x="2319353" y="3968834"/>
            <a:ext cx="6474964" cy="6668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Working software over comprehensive documentation </a:t>
            </a:r>
            <a:endParaRPr lang="en-US" dirty="0">
              <a:effectLst/>
            </a:endParaRPr>
          </a:p>
        </p:txBody>
      </p:sp>
      <p:sp>
        <p:nvSpPr>
          <p:cNvPr id="8" name="Rectangle 7"/>
          <p:cNvSpPr/>
          <p:nvPr/>
        </p:nvSpPr>
        <p:spPr>
          <a:xfrm>
            <a:off x="2319353" y="4757870"/>
            <a:ext cx="6474964" cy="666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Customer collaboration over contract negotiation </a:t>
            </a:r>
            <a:endParaRPr lang="en-US" dirty="0">
              <a:effectLst/>
            </a:endParaRPr>
          </a:p>
        </p:txBody>
      </p:sp>
      <p:sp>
        <p:nvSpPr>
          <p:cNvPr id="9" name="Rectangle 8"/>
          <p:cNvSpPr/>
          <p:nvPr/>
        </p:nvSpPr>
        <p:spPr>
          <a:xfrm>
            <a:off x="2319353" y="5546906"/>
            <a:ext cx="6474964" cy="66686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dirty="0"/>
              <a:t>Responding to change over following a </a:t>
            </a:r>
            <a:r>
              <a:rPr lang="en-US" dirty="0" smtClean="0"/>
              <a:t>plan</a:t>
            </a:r>
            <a:endParaRPr lang="en-US" dirty="0">
              <a:effectLst/>
            </a:endParaRPr>
          </a:p>
        </p:txBody>
      </p:sp>
      <p:sp>
        <p:nvSpPr>
          <p:cNvPr id="10" name="Rectangle 9"/>
          <p:cNvSpPr/>
          <p:nvPr/>
        </p:nvSpPr>
        <p:spPr>
          <a:xfrm>
            <a:off x="1398731" y="3190099"/>
            <a:ext cx="817996" cy="666865"/>
          </a:xfrm>
          <a:prstGeom prst="rect">
            <a:avLst/>
          </a:prstGeom>
          <a:solidFill>
            <a:schemeClr val="accent3">
              <a:lumMod val="75000"/>
            </a:schemeClr>
          </a:solidFill>
        </p:spPr>
        <p:style>
          <a:lnRef idx="2">
            <a:schemeClr val="accent3"/>
          </a:lnRef>
          <a:fillRef idx="1">
            <a:schemeClr val="lt1"/>
          </a:fillRef>
          <a:effectRef idx="0">
            <a:schemeClr val="accent3"/>
          </a:effectRef>
          <a:fontRef idx="minor">
            <a:schemeClr val="dk1"/>
          </a:fontRef>
        </p:style>
        <p:txBody>
          <a:bodyPr rtlCol="0" anchor="ctr"/>
          <a:lstStyle/>
          <a:p>
            <a:endParaRPr lang="en-US" dirty="0">
              <a:effectLst/>
            </a:endParaRPr>
          </a:p>
        </p:txBody>
      </p:sp>
      <p:sp>
        <p:nvSpPr>
          <p:cNvPr id="11" name="Rectangle 10"/>
          <p:cNvSpPr/>
          <p:nvPr/>
        </p:nvSpPr>
        <p:spPr>
          <a:xfrm>
            <a:off x="1398731" y="3968833"/>
            <a:ext cx="817996" cy="666865"/>
          </a:xfrm>
          <a:prstGeom prst="rect">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endParaRPr lang="en-US" dirty="0">
              <a:effectLst/>
            </a:endParaRPr>
          </a:p>
        </p:txBody>
      </p:sp>
      <p:sp>
        <p:nvSpPr>
          <p:cNvPr id="12" name="Rectangle 11"/>
          <p:cNvSpPr/>
          <p:nvPr/>
        </p:nvSpPr>
        <p:spPr>
          <a:xfrm>
            <a:off x="1398731" y="4757870"/>
            <a:ext cx="817996" cy="666865"/>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endParaRPr lang="en-US" dirty="0">
              <a:effectLst/>
            </a:endParaRPr>
          </a:p>
        </p:txBody>
      </p:sp>
      <p:sp>
        <p:nvSpPr>
          <p:cNvPr id="13" name="Rectangle 12"/>
          <p:cNvSpPr/>
          <p:nvPr/>
        </p:nvSpPr>
        <p:spPr>
          <a:xfrm>
            <a:off x="1398731" y="5546906"/>
            <a:ext cx="817996" cy="666865"/>
          </a:xfrm>
          <a:prstGeom prst="rect">
            <a:avLst/>
          </a:prstGeom>
          <a:solidFill>
            <a:schemeClr val="accent4"/>
          </a:solidFill>
        </p:spPr>
        <p:style>
          <a:lnRef idx="2">
            <a:schemeClr val="accent4"/>
          </a:lnRef>
          <a:fillRef idx="1">
            <a:schemeClr val="lt1"/>
          </a:fillRef>
          <a:effectRef idx="0">
            <a:schemeClr val="accent4"/>
          </a:effectRef>
          <a:fontRef idx="minor">
            <a:schemeClr val="dk1"/>
          </a:fontRef>
        </p:style>
        <p:txBody>
          <a:bodyPr rtlCol="0" anchor="ctr"/>
          <a:lstStyle/>
          <a:p>
            <a:endParaRPr lang="en-US" dirty="0">
              <a:effectLst/>
            </a:endParaRPr>
          </a:p>
        </p:txBody>
      </p:sp>
    </p:spTree>
    <p:extLst>
      <p:ext uri="{BB962C8B-B14F-4D97-AF65-F5344CB8AC3E}">
        <p14:creationId xmlns:p14="http://schemas.microsoft.com/office/powerpoint/2010/main" xmlns="" val="176034078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1" y="279846"/>
            <a:ext cx="5334000" cy="60620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2400" dirty="0"/>
              <a:t>Favor an adaptive, exploratory approach</a:t>
            </a:r>
          </a:p>
        </p:txBody>
      </p:sp>
      <p:sp>
        <p:nvSpPr>
          <p:cNvPr id="6" name="Rectangle 5"/>
          <p:cNvSpPr/>
          <p:nvPr/>
        </p:nvSpPr>
        <p:spPr>
          <a:xfrm>
            <a:off x="2028324" y="1320358"/>
            <a:ext cx="6753725" cy="717992"/>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dirty="0"/>
              <a:t>Plan-driven, sequential processes focus on using (or exploiting) what is currently known and predicting what isn’t </a:t>
            </a:r>
            <a:r>
              <a:rPr lang="en-US" dirty="0" smtClean="0"/>
              <a:t>known</a:t>
            </a:r>
            <a:endParaRPr lang="en-US" dirty="0"/>
          </a:p>
        </p:txBody>
      </p:sp>
      <p:sp>
        <p:nvSpPr>
          <p:cNvPr id="7" name="Rectangle 6"/>
          <p:cNvSpPr/>
          <p:nvPr/>
        </p:nvSpPr>
        <p:spPr>
          <a:xfrm>
            <a:off x="1131042" y="1320359"/>
            <a:ext cx="749914" cy="71799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sp>
        <p:nvSpPr>
          <p:cNvPr id="8" name="Rectangle 7"/>
          <p:cNvSpPr/>
          <p:nvPr/>
        </p:nvSpPr>
        <p:spPr>
          <a:xfrm>
            <a:off x="2028324" y="2140395"/>
            <a:ext cx="6753725" cy="777297"/>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dirty="0"/>
              <a:t>Scrum favors a more adaptive, trial-and- error approach based on appropriate use of exploration </a:t>
            </a:r>
          </a:p>
        </p:txBody>
      </p:sp>
      <p:sp>
        <p:nvSpPr>
          <p:cNvPr id="9" name="Rectangle 8"/>
          <p:cNvSpPr/>
          <p:nvPr/>
        </p:nvSpPr>
        <p:spPr>
          <a:xfrm>
            <a:off x="1131042" y="2131646"/>
            <a:ext cx="749914" cy="74794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sp>
        <p:nvSpPr>
          <p:cNvPr id="10" name="Rectangle 9"/>
          <p:cNvSpPr/>
          <p:nvPr/>
        </p:nvSpPr>
        <p:spPr>
          <a:xfrm>
            <a:off x="2028323" y="3051042"/>
            <a:ext cx="6753725" cy="854208"/>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just"/>
            <a:r>
              <a:rPr lang="en-US" b="1"/>
              <a:t>Exploration </a:t>
            </a:r>
            <a:r>
              <a:rPr lang="en-US"/>
              <a:t>refers to times when we choose to gain knowledge by doing some activity, such as building a prototype, creating a proof of concept, performing a study, or conducting an experiment </a:t>
            </a:r>
          </a:p>
        </p:txBody>
      </p:sp>
      <p:sp>
        <p:nvSpPr>
          <p:cNvPr id="11" name="Rectangle 10"/>
          <p:cNvSpPr/>
          <p:nvPr/>
        </p:nvSpPr>
        <p:spPr>
          <a:xfrm>
            <a:off x="1131042" y="3051043"/>
            <a:ext cx="749914" cy="85420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pic>
        <p:nvPicPr>
          <p:cNvPr id="2" name="Picture 1"/>
          <p:cNvPicPr>
            <a:picLocks noChangeAspect="1"/>
          </p:cNvPicPr>
          <p:nvPr/>
        </p:nvPicPr>
        <p:blipFill>
          <a:blip r:embed="rId2"/>
          <a:stretch>
            <a:fillRect/>
          </a:stretch>
        </p:blipFill>
        <p:spPr>
          <a:xfrm>
            <a:off x="5448298" y="4029141"/>
            <a:ext cx="3333750" cy="2771709"/>
          </a:xfrm>
          <a:prstGeom prst="rect">
            <a:avLst/>
          </a:prstGeom>
        </p:spPr>
      </p:pic>
    </p:spTree>
    <p:extLst>
      <p:ext uri="{BB962C8B-B14F-4D97-AF65-F5344CB8AC3E}">
        <p14:creationId xmlns:p14="http://schemas.microsoft.com/office/powerpoint/2010/main" xmlns="" val="669635244"/>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95600" y="279846"/>
            <a:ext cx="6248401" cy="60620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2400"/>
              <a:t>Embrace change in an economically sensible way</a:t>
            </a:r>
            <a:endParaRPr lang="en-US" sz="2400" dirty="0"/>
          </a:p>
        </p:txBody>
      </p:sp>
      <p:sp>
        <p:nvSpPr>
          <p:cNvPr id="6" name="Rectangle 5"/>
          <p:cNvSpPr/>
          <p:nvPr/>
        </p:nvSpPr>
        <p:spPr>
          <a:xfrm>
            <a:off x="2028324" y="1195663"/>
            <a:ext cx="6753725" cy="717992"/>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just"/>
            <a:r>
              <a:rPr lang="en-US" dirty="0"/>
              <a:t>When using sequential development, change, as we have all learned, is substantially more expensive late than it is early </a:t>
            </a:r>
            <a:r>
              <a:rPr lang="en-US" dirty="0" smtClean="0"/>
              <a:t>on</a:t>
            </a:r>
            <a:endParaRPr lang="en-US" dirty="0"/>
          </a:p>
        </p:txBody>
      </p:sp>
      <p:sp>
        <p:nvSpPr>
          <p:cNvPr id="7" name="Rectangle 6"/>
          <p:cNvSpPr/>
          <p:nvPr/>
        </p:nvSpPr>
        <p:spPr>
          <a:xfrm>
            <a:off x="1131042" y="1195664"/>
            <a:ext cx="749914" cy="71799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sp>
        <p:nvSpPr>
          <p:cNvPr id="8" name="Rectangle 7"/>
          <p:cNvSpPr/>
          <p:nvPr/>
        </p:nvSpPr>
        <p:spPr>
          <a:xfrm>
            <a:off x="2028324" y="2015700"/>
            <a:ext cx="6753725" cy="777297"/>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just"/>
            <a:r>
              <a:rPr lang="en-US" dirty="0"/>
              <a:t>As an example, a change made during analysis might cost $1; that same change made late during testing might cost $1,000 </a:t>
            </a:r>
          </a:p>
        </p:txBody>
      </p:sp>
      <p:sp>
        <p:nvSpPr>
          <p:cNvPr id="9" name="Rectangle 8"/>
          <p:cNvSpPr/>
          <p:nvPr/>
        </p:nvSpPr>
        <p:spPr>
          <a:xfrm>
            <a:off x="1131042" y="2006951"/>
            <a:ext cx="749914" cy="74794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sp>
        <p:nvSpPr>
          <p:cNvPr id="10" name="Rectangle 9"/>
          <p:cNvSpPr/>
          <p:nvPr/>
        </p:nvSpPr>
        <p:spPr>
          <a:xfrm>
            <a:off x="2028323" y="2926347"/>
            <a:ext cx="6753725" cy="11745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just"/>
            <a:r>
              <a:rPr lang="en-US" dirty="0"/>
              <a:t>Why is this so? If we make a mistake </a:t>
            </a:r>
            <a:r>
              <a:rPr lang="en-US" dirty="0" smtClean="0"/>
              <a:t>during </a:t>
            </a:r>
            <a:r>
              <a:rPr lang="en-US" dirty="0"/>
              <a:t>analysis and find it during analysis, it is an inexpensive fix. If that same error is not found until design, we have to fix not only the incorrect requirement, but </a:t>
            </a:r>
            <a:r>
              <a:rPr lang="en-US" dirty="0" smtClean="0"/>
              <a:t>potentially </a:t>
            </a:r>
            <a:r>
              <a:rPr lang="en-US" dirty="0"/>
              <a:t>parts of our design based on the wrong requirement </a:t>
            </a:r>
          </a:p>
        </p:txBody>
      </p:sp>
      <p:sp>
        <p:nvSpPr>
          <p:cNvPr id="11" name="Rectangle 10"/>
          <p:cNvSpPr/>
          <p:nvPr/>
        </p:nvSpPr>
        <p:spPr>
          <a:xfrm>
            <a:off x="1131042" y="2926347"/>
            <a:ext cx="749914" cy="117459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dirty="0">
              <a:effectLst/>
            </a:endParaRPr>
          </a:p>
        </p:txBody>
      </p:sp>
      <p:pic>
        <p:nvPicPr>
          <p:cNvPr id="3" name="Picture 2"/>
          <p:cNvPicPr>
            <a:picLocks noChangeAspect="1"/>
          </p:cNvPicPr>
          <p:nvPr/>
        </p:nvPicPr>
        <p:blipFill>
          <a:blip r:embed="rId2"/>
          <a:stretch>
            <a:fillRect/>
          </a:stretch>
        </p:blipFill>
        <p:spPr>
          <a:xfrm>
            <a:off x="5596456" y="4170266"/>
            <a:ext cx="3185592" cy="2673879"/>
          </a:xfrm>
          <a:prstGeom prst="rect">
            <a:avLst/>
          </a:prstGeom>
        </p:spPr>
      </p:pic>
      <p:pic>
        <p:nvPicPr>
          <p:cNvPr id="4" name="Picture 3"/>
          <p:cNvPicPr>
            <a:picLocks noChangeAspect="1"/>
          </p:cNvPicPr>
          <p:nvPr/>
        </p:nvPicPr>
        <p:blipFill>
          <a:blip r:embed="rId3"/>
          <a:stretch>
            <a:fillRect/>
          </a:stretch>
        </p:blipFill>
        <p:spPr>
          <a:xfrm>
            <a:off x="2028323" y="4184121"/>
            <a:ext cx="3335056" cy="2673879"/>
          </a:xfrm>
          <a:prstGeom prst="rect">
            <a:avLst/>
          </a:prstGeom>
        </p:spPr>
      </p:pic>
    </p:spTree>
    <p:extLst>
      <p:ext uri="{BB962C8B-B14F-4D97-AF65-F5344CB8AC3E}">
        <p14:creationId xmlns:p14="http://schemas.microsoft.com/office/powerpoint/2010/main" xmlns="" val="1099495096"/>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95600" y="182861"/>
            <a:ext cx="6248401" cy="60620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2400"/>
              <a:t>Embrace change in an economically sensible way</a:t>
            </a:r>
            <a:endParaRPr lang="en-US" sz="2400" dirty="0"/>
          </a:p>
        </p:txBody>
      </p:sp>
      <p:pic>
        <p:nvPicPr>
          <p:cNvPr id="2" name="Picture 1"/>
          <p:cNvPicPr>
            <a:picLocks noChangeAspect="1"/>
          </p:cNvPicPr>
          <p:nvPr/>
        </p:nvPicPr>
        <p:blipFill>
          <a:blip r:embed="rId2"/>
          <a:stretch>
            <a:fillRect/>
          </a:stretch>
        </p:blipFill>
        <p:spPr>
          <a:xfrm>
            <a:off x="1371600" y="910738"/>
            <a:ext cx="7162799" cy="5636112"/>
          </a:xfrm>
          <a:prstGeom prst="rect">
            <a:avLst/>
          </a:prstGeom>
        </p:spPr>
      </p:pic>
    </p:spTree>
    <p:extLst>
      <p:ext uri="{BB962C8B-B14F-4D97-AF65-F5344CB8AC3E}">
        <p14:creationId xmlns:p14="http://schemas.microsoft.com/office/powerpoint/2010/main" xmlns="" val="1836353644"/>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1" y="279846"/>
            <a:ext cx="5334000" cy="60620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2400" dirty="0" smtClean="0"/>
              <a:t>Balancing predictive and adaptive works</a:t>
            </a:r>
            <a:endParaRPr lang="en-US" sz="2400" dirty="0"/>
          </a:p>
        </p:txBody>
      </p:sp>
      <p:pic>
        <p:nvPicPr>
          <p:cNvPr id="3" name="Picture 2"/>
          <p:cNvPicPr>
            <a:picLocks noChangeAspect="1"/>
          </p:cNvPicPr>
          <p:nvPr/>
        </p:nvPicPr>
        <p:blipFill>
          <a:blip r:embed="rId2"/>
          <a:stretch>
            <a:fillRect/>
          </a:stretch>
        </p:blipFill>
        <p:spPr>
          <a:xfrm>
            <a:off x="1385454" y="1438563"/>
            <a:ext cx="6994252" cy="4814648"/>
          </a:xfrm>
          <a:prstGeom prst="rect">
            <a:avLst/>
          </a:prstGeom>
        </p:spPr>
      </p:pic>
    </p:spTree>
    <p:extLst>
      <p:ext uri="{BB962C8B-B14F-4D97-AF65-F5344CB8AC3E}">
        <p14:creationId xmlns:p14="http://schemas.microsoft.com/office/powerpoint/2010/main" xmlns="" val="1179448499"/>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52750" y="174372"/>
            <a:ext cx="4000500" cy="1025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Validated Learning</a:t>
            </a:r>
            <a:endParaRPr lang="en-US" sz="2800" dirty="0"/>
          </a:p>
        </p:txBody>
      </p:sp>
      <p:sp>
        <p:nvSpPr>
          <p:cNvPr id="6" name="Rectangle 5"/>
          <p:cNvSpPr/>
          <p:nvPr/>
        </p:nvSpPr>
        <p:spPr>
          <a:xfrm>
            <a:off x="983673" y="1745673"/>
            <a:ext cx="7952509" cy="25215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 name="Straight Arrow Connector 9"/>
          <p:cNvCxnSpPr>
            <a:stCxn id="5" idx="2"/>
            <a:endCxn id="6" idx="0"/>
          </p:cNvCxnSpPr>
          <p:nvPr/>
        </p:nvCxnSpPr>
        <p:spPr>
          <a:xfrm>
            <a:off x="4953000" y="1199608"/>
            <a:ext cx="6928" cy="5460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2028324" y="1870298"/>
            <a:ext cx="6753725" cy="60620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Validate important assumptions fast </a:t>
            </a:r>
          </a:p>
        </p:txBody>
      </p:sp>
      <p:sp>
        <p:nvSpPr>
          <p:cNvPr id="12" name="Rectangle 11"/>
          <p:cNvSpPr/>
          <p:nvPr/>
        </p:nvSpPr>
        <p:spPr>
          <a:xfrm>
            <a:off x="1131042" y="1861549"/>
            <a:ext cx="749914" cy="61495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effectLst/>
            </a:endParaRPr>
          </a:p>
        </p:txBody>
      </p:sp>
      <p:sp>
        <p:nvSpPr>
          <p:cNvPr id="15" name="Rectangle 14"/>
          <p:cNvSpPr/>
          <p:nvPr/>
        </p:nvSpPr>
        <p:spPr>
          <a:xfrm>
            <a:off x="2028324" y="2643090"/>
            <a:ext cx="6753725" cy="60620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Leverage multiple concurrent learning loops </a:t>
            </a:r>
          </a:p>
        </p:txBody>
      </p:sp>
      <p:sp>
        <p:nvSpPr>
          <p:cNvPr id="16" name="Rectangle 15"/>
          <p:cNvSpPr/>
          <p:nvPr/>
        </p:nvSpPr>
        <p:spPr>
          <a:xfrm>
            <a:off x="1131042" y="2634341"/>
            <a:ext cx="749914" cy="61495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effectLst/>
            </a:endParaRPr>
          </a:p>
        </p:txBody>
      </p:sp>
      <p:sp>
        <p:nvSpPr>
          <p:cNvPr id="17" name="Rectangle 16"/>
          <p:cNvSpPr/>
          <p:nvPr/>
        </p:nvSpPr>
        <p:spPr>
          <a:xfrm>
            <a:off x="2028324" y="3424631"/>
            <a:ext cx="6753725" cy="60620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Organize workflow for fast feedback </a:t>
            </a:r>
          </a:p>
        </p:txBody>
      </p:sp>
      <p:sp>
        <p:nvSpPr>
          <p:cNvPr id="18" name="Rectangle 17"/>
          <p:cNvSpPr/>
          <p:nvPr/>
        </p:nvSpPr>
        <p:spPr>
          <a:xfrm>
            <a:off x="1131042" y="3415882"/>
            <a:ext cx="749914" cy="61495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effectLst/>
            </a:endParaRPr>
          </a:p>
        </p:txBody>
      </p:sp>
    </p:spTree>
    <p:extLst>
      <p:ext uri="{BB962C8B-B14F-4D97-AF65-F5344CB8AC3E}">
        <p14:creationId xmlns:p14="http://schemas.microsoft.com/office/powerpoint/2010/main" xmlns="" val="140292330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71950" y="298896"/>
            <a:ext cx="4972051" cy="60620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2400"/>
              <a:t>Validate important assumptions fast </a:t>
            </a:r>
            <a:endParaRPr lang="en-US" sz="2400" dirty="0"/>
          </a:p>
        </p:txBody>
      </p:sp>
      <p:sp>
        <p:nvSpPr>
          <p:cNvPr id="6" name="Rectangle 5"/>
          <p:cNvSpPr/>
          <p:nvPr/>
        </p:nvSpPr>
        <p:spPr>
          <a:xfrm>
            <a:off x="2028324" y="1587058"/>
            <a:ext cx="6753725" cy="90849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dirty="0"/>
              <a:t>An </a:t>
            </a:r>
            <a:r>
              <a:rPr lang="en-US" b="1" dirty="0"/>
              <a:t>assumption </a:t>
            </a:r>
            <a:r>
              <a:rPr lang="en-US" dirty="0"/>
              <a:t>is a guess, or belief, that is assumed to be true, real, or certain even though we have no validated learning to know that it is true </a:t>
            </a:r>
          </a:p>
        </p:txBody>
      </p:sp>
      <p:sp>
        <p:nvSpPr>
          <p:cNvPr id="7" name="Rectangle 6"/>
          <p:cNvSpPr/>
          <p:nvPr/>
        </p:nvSpPr>
        <p:spPr>
          <a:xfrm>
            <a:off x="1131042" y="1587058"/>
            <a:ext cx="749914" cy="90849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effectLst/>
            </a:endParaRPr>
          </a:p>
        </p:txBody>
      </p:sp>
      <p:sp>
        <p:nvSpPr>
          <p:cNvPr id="8" name="Rectangle 7"/>
          <p:cNvSpPr/>
          <p:nvPr/>
        </p:nvSpPr>
        <p:spPr>
          <a:xfrm>
            <a:off x="2028324" y="2578545"/>
            <a:ext cx="6753725" cy="60620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dirty="0"/>
              <a:t>Plan-driven </a:t>
            </a:r>
            <a:r>
              <a:rPr lang="en-US" dirty="0" smtClean="0"/>
              <a:t>development </a:t>
            </a:r>
            <a:r>
              <a:rPr lang="en-US" dirty="0"/>
              <a:t>is much more tolerant of long-lived assumptions than Scrum </a:t>
            </a:r>
          </a:p>
        </p:txBody>
      </p:sp>
      <p:sp>
        <p:nvSpPr>
          <p:cNvPr id="9" name="Rectangle 8"/>
          <p:cNvSpPr/>
          <p:nvPr/>
        </p:nvSpPr>
        <p:spPr>
          <a:xfrm>
            <a:off x="1131042" y="2569796"/>
            <a:ext cx="749914" cy="61495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effectLst/>
            </a:endParaRPr>
          </a:p>
        </p:txBody>
      </p:sp>
      <p:sp>
        <p:nvSpPr>
          <p:cNvPr id="10" name="Rectangle 9"/>
          <p:cNvSpPr/>
          <p:nvPr/>
        </p:nvSpPr>
        <p:spPr>
          <a:xfrm>
            <a:off x="2028324" y="3248692"/>
            <a:ext cx="6753725" cy="98040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dirty="0"/>
              <a:t>Assumptions represent a significant development </a:t>
            </a:r>
            <a:r>
              <a:rPr lang="en-US" b="1" dirty="0"/>
              <a:t>risk</a:t>
            </a:r>
            <a:r>
              <a:rPr lang="en-US" dirty="0"/>
              <a:t>. In Scrum, we try to </a:t>
            </a:r>
            <a:r>
              <a:rPr lang="en-US" dirty="0" smtClean="0"/>
              <a:t>minimize </a:t>
            </a:r>
            <a:r>
              <a:rPr lang="en-US" dirty="0"/>
              <a:t>the number of important assumptions that exist at any </a:t>
            </a:r>
            <a:r>
              <a:rPr lang="en-US" dirty="0" smtClean="0"/>
              <a:t>time. </a:t>
            </a:r>
            <a:endParaRPr lang="en-US" dirty="0"/>
          </a:p>
        </p:txBody>
      </p:sp>
      <p:sp>
        <p:nvSpPr>
          <p:cNvPr id="11" name="Rectangle 10"/>
          <p:cNvSpPr/>
          <p:nvPr/>
        </p:nvSpPr>
        <p:spPr>
          <a:xfrm>
            <a:off x="1131042" y="3239942"/>
            <a:ext cx="749914" cy="98915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effectLst/>
            </a:endParaRPr>
          </a:p>
        </p:txBody>
      </p:sp>
    </p:spTree>
    <p:extLst>
      <p:ext uri="{BB962C8B-B14F-4D97-AF65-F5344CB8AC3E}">
        <p14:creationId xmlns:p14="http://schemas.microsoft.com/office/powerpoint/2010/main" xmlns="" val="1792762381"/>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05200" y="298896"/>
            <a:ext cx="5638801" cy="60620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a:t>Leverage multiple concurrent learning loops </a:t>
            </a:r>
            <a:endParaRPr lang="en-US" sz="2400" dirty="0"/>
          </a:p>
        </p:txBody>
      </p:sp>
      <p:graphicFrame>
        <p:nvGraphicFramePr>
          <p:cNvPr id="2" name="Diagram 1"/>
          <p:cNvGraphicFramePr/>
          <p:nvPr>
            <p:extLst>
              <p:ext uri="{D42A27DB-BD31-4B8C-83A1-F6EECF244321}">
                <p14:modId xmlns:p14="http://schemas.microsoft.com/office/powerpoint/2010/main" xmlns="" val="457003637"/>
              </p:ext>
            </p:extLst>
          </p:nvPr>
        </p:nvGraphicFramePr>
        <p:xfrm>
          <a:off x="2209800" y="1092200"/>
          <a:ext cx="5886450" cy="393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1571124" y="5225050"/>
            <a:ext cx="7401426" cy="144244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dirty="0"/>
              <a:t>When using Scrum, we identify and exploit feedback loops to increase learning. A recurring pattern in this style of product development is to make an assumption (or set a goal), build something (perform some activities), get feedback on what we built, and then use that feedback to inspect what we did relative to what we assumed </a:t>
            </a:r>
          </a:p>
        </p:txBody>
      </p:sp>
      <p:sp>
        <p:nvSpPr>
          <p:cNvPr id="13" name="Rectangle 12"/>
          <p:cNvSpPr/>
          <p:nvPr/>
        </p:nvSpPr>
        <p:spPr>
          <a:xfrm>
            <a:off x="673841" y="5216301"/>
            <a:ext cx="821833" cy="145532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effectLst/>
            </a:endParaRPr>
          </a:p>
        </p:txBody>
      </p:sp>
    </p:spTree>
    <p:extLst>
      <p:ext uri="{BB962C8B-B14F-4D97-AF65-F5344CB8AC3E}">
        <p14:creationId xmlns:p14="http://schemas.microsoft.com/office/powerpoint/2010/main" xmlns="" val="1535321496"/>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71950" y="298896"/>
            <a:ext cx="4972051" cy="60620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2400" dirty="0"/>
              <a:t>Organize workflow for fast feedback </a:t>
            </a:r>
          </a:p>
        </p:txBody>
      </p:sp>
      <p:pic>
        <p:nvPicPr>
          <p:cNvPr id="2" name="Picture 1"/>
          <p:cNvPicPr>
            <a:picLocks noChangeAspect="1"/>
          </p:cNvPicPr>
          <p:nvPr/>
        </p:nvPicPr>
        <p:blipFill>
          <a:blip r:embed="rId2"/>
          <a:stretch>
            <a:fillRect/>
          </a:stretch>
        </p:blipFill>
        <p:spPr>
          <a:xfrm>
            <a:off x="1295400" y="1701800"/>
            <a:ext cx="7360304" cy="3879850"/>
          </a:xfrm>
          <a:prstGeom prst="rect">
            <a:avLst/>
          </a:prstGeom>
        </p:spPr>
      </p:pic>
    </p:spTree>
    <p:extLst>
      <p:ext uri="{BB962C8B-B14F-4D97-AF65-F5344CB8AC3E}">
        <p14:creationId xmlns:p14="http://schemas.microsoft.com/office/powerpoint/2010/main" xmlns="" val="1502178849"/>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52750" y="174372"/>
            <a:ext cx="4000500" cy="10252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Work in Process</a:t>
            </a:r>
            <a:endParaRPr lang="en-US" sz="2800" dirty="0"/>
          </a:p>
        </p:txBody>
      </p:sp>
      <p:sp>
        <p:nvSpPr>
          <p:cNvPr id="6" name="Rectangle 5"/>
          <p:cNvSpPr/>
          <p:nvPr/>
        </p:nvSpPr>
        <p:spPr>
          <a:xfrm>
            <a:off x="983673" y="1745673"/>
            <a:ext cx="7952509" cy="32835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Arrow Connector 9"/>
          <p:cNvCxnSpPr>
            <a:stCxn id="5" idx="2"/>
            <a:endCxn id="6" idx="0"/>
          </p:cNvCxnSpPr>
          <p:nvPr/>
        </p:nvCxnSpPr>
        <p:spPr>
          <a:xfrm>
            <a:off x="4953000" y="1199608"/>
            <a:ext cx="6928" cy="54606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1" name="Rectangle 10"/>
          <p:cNvSpPr/>
          <p:nvPr/>
        </p:nvSpPr>
        <p:spPr>
          <a:xfrm>
            <a:off x="2028324" y="1870298"/>
            <a:ext cx="6753725" cy="60620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dirty="0"/>
              <a:t>Use economically sensible batch </a:t>
            </a:r>
            <a:r>
              <a:rPr lang="en-US" dirty="0" smtClean="0"/>
              <a:t>size</a:t>
            </a:r>
            <a:endParaRPr lang="en-US" dirty="0"/>
          </a:p>
        </p:txBody>
      </p:sp>
      <p:sp>
        <p:nvSpPr>
          <p:cNvPr id="12" name="Rectangle 11"/>
          <p:cNvSpPr/>
          <p:nvPr/>
        </p:nvSpPr>
        <p:spPr>
          <a:xfrm>
            <a:off x="1131042" y="1861549"/>
            <a:ext cx="749914" cy="61495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endParaRPr lang="en-US" dirty="0">
              <a:effectLst/>
            </a:endParaRPr>
          </a:p>
        </p:txBody>
      </p:sp>
      <p:sp>
        <p:nvSpPr>
          <p:cNvPr id="15" name="Rectangle 14"/>
          <p:cNvSpPr/>
          <p:nvPr/>
        </p:nvSpPr>
        <p:spPr>
          <a:xfrm>
            <a:off x="2028324" y="2643090"/>
            <a:ext cx="6753725" cy="60620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dirty="0"/>
              <a:t>Recognize inventory and manage it for good flow </a:t>
            </a:r>
          </a:p>
        </p:txBody>
      </p:sp>
      <p:sp>
        <p:nvSpPr>
          <p:cNvPr id="16" name="Rectangle 15"/>
          <p:cNvSpPr/>
          <p:nvPr/>
        </p:nvSpPr>
        <p:spPr>
          <a:xfrm>
            <a:off x="1131042" y="2634341"/>
            <a:ext cx="749914" cy="61495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endParaRPr lang="en-US" dirty="0">
              <a:effectLst/>
            </a:endParaRPr>
          </a:p>
        </p:txBody>
      </p:sp>
      <p:sp>
        <p:nvSpPr>
          <p:cNvPr id="17" name="Rectangle 16"/>
          <p:cNvSpPr/>
          <p:nvPr/>
        </p:nvSpPr>
        <p:spPr>
          <a:xfrm>
            <a:off x="2028324" y="3424631"/>
            <a:ext cx="6753725" cy="60620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dirty="0"/>
              <a:t>Focus on idle work, not idle </a:t>
            </a:r>
            <a:r>
              <a:rPr lang="en-US" dirty="0" smtClean="0"/>
              <a:t>workers</a:t>
            </a:r>
            <a:endParaRPr lang="en-US" dirty="0"/>
          </a:p>
        </p:txBody>
      </p:sp>
      <p:sp>
        <p:nvSpPr>
          <p:cNvPr id="18" name="Rectangle 17"/>
          <p:cNvSpPr/>
          <p:nvPr/>
        </p:nvSpPr>
        <p:spPr>
          <a:xfrm>
            <a:off x="1131042" y="3415882"/>
            <a:ext cx="749914" cy="61495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endParaRPr lang="en-US" dirty="0">
              <a:effectLst/>
            </a:endParaRPr>
          </a:p>
        </p:txBody>
      </p:sp>
      <p:sp>
        <p:nvSpPr>
          <p:cNvPr id="19" name="Rectangle 18"/>
          <p:cNvSpPr/>
          <p:nvPr/>
        </p:nvSpPr>
        <p:spPr>
          <a:xfrm>
            <a:off x="2028324" y="4214921"/>
            <a:ext cx="6753725" cy="60620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dirty="0"/>
              <a:t>Consider cost of delay </a:t>
            </a:r>
          </a:p>
        </p:txBody>
      </p:sp>
      <p:sp>
        <p:nvSpPr>
          <p:cNvPr id="20" name="Rectangle 19"/>
          <p:cNvSpPr/>
          <p:nvPr/>
        </p:nvSpPr>
        <p:spPr>
          <a:xfrm>
            <a:off x="1131042" y="4206172"/>
            <a:ext cx="749914" cy="61495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endParaRPr lang="en-US" dirty="0">
              <a:effectLst/>
            </a:endParaRPr>
          </a:p>
        </p:txBody>
      </p:sp>
    </p:spTree>
    <p:extLst>
      <p:ext uri="{BB962C8B-B14F-4D97-AF65-F5344CB8AC3E}">
        <p14:creationId xmlns:p14="http://schemas.microsoft.com/office/powerpoint/2010/main" xmlns="" val="34829832"/>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71950" y="298896"/>
            <a:ext cx="4972051" cy="60620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2400"/>
              <a:t>Use economically sensible batch size</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xmlns="" val="808079088"/>
              </p:ext>
            </p:extLst>
          </p:nvPr>
        </p:nvGraphicFramePr>
        <p:xfrm>
          <a:off x="1314450" y="1073150"/>
          <a:ext cx="7505700" cy="5622290"/>
        </p:xfrm>
        <a:graphic>
          <a:graphicData uri="http://schemas.openxmlformats.org/drawingml/2006/table">
            <a:tbl>
              <a:tblPr firstRow="1" bandRow="1">
                <a:tableStyleId>{073A0DAA-6AF3-43AB-8588-CEC1D06C72B9}</a:tableStyleId>
              </a:tblPr>
              <a:tblGrid>
                <a:gridCol w="2171700"/>
                <a:gridCol w="5334000"/>
              </a:tblGrid>
              <a:tr h="501650">
                <a:tc>
                  <a:txBody>
                    <a:bodyPr/>
                    <a:lstStyle/>
                    <a:p>
                      <a:pPr algn="just"/>
                      <a:r>
                        <a:rPr lang="en-US" sz="1400" dirty="0" smtClean="0"/>
                        <a:t>Benefit</a:t>
                      </a:r>
                      <a:endParaRPr lang="en-US" sz="1400" dirty="0"/>
                    </a:p>
                  </a:txBody>
                  <a:tcPr/>
                </a:tc>
                <a:tc>
                  <a:txBody>
                    <a:bodyPr/>
                    <a:lstStyle/>
                    <a:p>
                      <a:pPr algn="just"/>
                      <a:r>
                        <a:rPr lang="en-US" sz="1400" dirty="0" smtClean="0"/>
                        <a:t>Description</a:t>
                      </a:r>
                      <a:endParaRPr lang="en-US" sz="1400" dirty="0"/>
                    </a:p>
                  </a:txBody>
                  <a:tcPr/>
                </a:tc>
              </a:tr>
              <a:tr h="501650">
                <a:tc>
                  <a:txBody>
                    <a:bodyPr/>
                    <a:lstStyle/>
                    <a:p>
                      <a:pPr algn="just"/>
                      <a:r>
                        <a:rPr lang="en-US" sz="1400" dirty="0">
                          <a:effectLst/>
                        </a:rPr>
                        <a:t>Reduced cycle time </a:t>
                      </a:r>
                    </a:p>
                  </a:txBody>
                  <a:tcPr anchor="ctr"/>
                </a:tc>
                <a:tc>
                  <a:txBody>
                    <a:bodyPr/>
                    <a:lstStyle/>
                    <a:p>
                      <a:pPr algn="just"/>
                      <a:r>
                        <a:rPr lang="en-US" sz="1400">
                          <a:effectLst/>
                        </a:rPr>
                        <a:t>Smaller batches yield smaller amounts of work waiting to be processed, which in turn means less time waiting for the work to get done. So, we get things done faster. </a:t>
                      </a:r>
                    </a:p>
                  </a:txBody>
                  <a:tcPr anchor="ctr"/>
                </a:tc>
              </a:tr>
              <a:tr h="501650">
                <a:tc>
                  <a:txBody>
                    <a:bodyPr/>
                    <a:lstStyle/>
                    <a:p>
                      <a:pPr algn="just"/>
                      <a:r>
                        <a:rPr lang="en-US" sz="1400">
                          <a:effectLst/>
                        </a:rPr>
                        <a:t>Reduced flow variability </a:t>
                      </a:r>
                    </a:p>
                  </a:txBody>
                  <a:tcPr anchor="ctr"/>
                </a:tc>
                <a:tc>
                  <a:txBody>
                    <a:bodyPr/>
                    <a:lstStyle/>
                    <a:p>
                      <a:pPr algn="just"/>
                      <a:r>
                        <a:rPr lang="en-US" sz="1400">
                          <a:effectLst/>
                        </a:rPr>
                        <a:t>Think of a restaurant where small parties come and go (they flow nicely through the restaurant). Now imagine a large tour bus (large batch) unloading and the effect that it has on the flow in the restaurant. </a:t>
                      </a:r>
                    </a:p>
                  </a:txBody>
                  <a:tcPr anchor="ctr"/>
                </a:tc>
              </a:tr>
              <a:tr h="501650">
                <a:tc>
                  <a:txBody>
                    <a:bodyPr/>
                    <a:lstStyle/>
                    <a:p>
                      <a:pPr algn="just"/>
                      <a:r>
                        <a:rPr lang="en-US" sz="1400">
                          <a:effectLst/>
                        </a:rPr>
                        <a:t>Accelerated feedback </a:t>
                      </a:r>
                    </a:p>
                  </a:txBody>
                  <a:tcPr anchor="ctr"/>
                </a:tc>
                <a:tc>
                  <a:txBody>
                    <a:bodyPr/>
                    <a:lstStyle/>
                    <a:p>
                      <a:pPr algn="just"/>
                      <a:r>
                        <a:rPr lang="en-US" sz="1400">
                          <a:effectLst/>
                        </a:rPr>
                        <a:t>Small batches accelerate fast feedback, making the consequences of a mistake smaller. </a:t>
                      </a:r>
                    </a:p>
                  </a:txBody>
                  <a:tcPr anchor="ctr"/>
                </a:tc>
              </a:tr>
              <a:tr h="501650">
                <a:tc>
                  <a:txBody>
                    <a:bodyPr/>
                    <a:lstStyle/>
                    <a:p>
                      <a:pPr algn="just"/>
                      <a:r>
                        <a:rPr lang="en-US" sz="1400">
                          <a:effectLst/>
                        </a:rPr>
                        <a:t>Reduced risk </a:t>
                      </a:r>
                    </a:p>
                  </a:txBody>
                  <a:tcPr anchor="ctr"/>
                </a:tc>
                <a:tc>
                  <a:txBody>
                    <a:bodyPr/>
                    <a:lstStyle/>
                    <a:p>
                      <a:pPr algn="just"/>
                      <a:r>
                        <a:rPr lang="en-US" sz="1400">
                          <a:effectLst/>
                        </a:rPr>
                        <a:t>Small batches represent less inventory that is subject to change. Smaller batches are also less likely to fail (there is a greater risk that a failure will occur with ten pieces of work than with five). </a:t>
                      </a:r>
                    </a:p>
                  </a:txBody>
                  <a:tcPr anchor="ctr"/>
                </a:tc>
              </a:tr>
              <a:tr h="501650">
                <a:tc>
                  <a:txBody>
                    <a:bodyPr/>
                    <a:lstStyle/>
                    <a:p>
                      <a:pPr algn="just"/>
                      <a:r>
                        <a:rPr lang="en-US" sz="1400">
                          <a:effectLst/>
                        </a:rPr>
                        <a:t>Reduced overhead </a:t>
                      </a:r>
                    </a:p>
                  </a:txBody>
                  <a:tcPr anchor="ctr"/>
                </a:tc>
                <a:tc>
                  <a:txBody>
                    <a:bodyPr/>
                    <a:lstStyle/>
                    <a:p>
                      <a:pPr algn="just"/>
                      <a:r>
                        <a:rPr lang="en-US" sz="1400">
                          <a:effectLst/>
                        </a:rPr>
                        <a:t>There is overhead in managing large batches—for example, maintaining a list of 3,000 work items requires more effort than a list of 30. </a:t>
                      </a:r>
                    </a:p>
                  </a:txBody>
                  <a:tcPr anchor="ctr"/>
                </a:tc>
              </a:tr>
              <a:tr h="501650">
                <a:tc>
                  <a:txBody>
                    <a:bodyPr/>
                    <a:lstStyle/>
                    <a:p>
                      <a:pPr algn="just"/>
                      <a:r>
                        <a:rPr lang="en-US" sz="1400">
                          <a:effectLst/>
                        </a:rPr>
                        <a:t>Increased motivation and urgency </a:t>
                      </a:r>
                    </a:p>
                  </a:txBody>
                  <a:tcPr anchor="ctr"/>
                </a:tc>
                <a:tc>
                  <a:txBody>
                    <a:bodyPr/>
                    <a:lstStyle/>
                    <a:p>
                      <a:pPr algn="just"/>
                      <a:r>
                        <a:rPr lang="en-US" sz="1400">
                          <a:effectLst/>
                        </a:rPr>
                        <a:t>Small batches provide focus and a sense of responsibility. It is much easier to understand the effect of delays and failure when dealing with small versus large batches. </a:t>
                      </a:r>
                    </a:p>
                  </a:txBody>
                  <a:tcPr anchor="ctr"/>
                </a:tc>
              </a:tr>
              <a:tr h="501650">
                <a:tc>
                  <a:txBody>
                    <a:bodyPr/>
                    <a:lstStyle/>
                    <a:p>
                      <a:pPr algn="just"/>
                      <a:r>
                        <a:rPr lang="en-US" sz="1400">
                          <a:effectLst/>
                        </a:rPr>
                        <a:t>Reduced cost and schedule growth </a:t>
                      </a:r>
                    </a:p>
                  </a:txBody>
                  <a:tcPr anchor="ctr"/>
                </a:tc>
                <a:tc>
                  <a:txBody>
                    <a:bodyPr/>
                    <a:lstStyle/>
                    <a:p>
                      <a:pPr algn="just"/>
                      <a:r>
                        <a:rPr lang="en-US" sz="1400" dirty="0">
                          <a:effectLst/>
                        </a:rPr>
                        <a:t>When we’re wrong on big batches, we are wrong in a big way with respect to cost and schedule. When we do things on a small scale, we won’t be wrong by much. </a:t>
                      </a:r>
                    </a:p>
                  </a:txBody>
                  <a:tcPr anchor="ctr"/>
                </a:tc>
              </a:tr>
            </a:tbl>
          </a:graphicData>
        </a:graphic>
      </p:graphicFrame>
    </p:spTree>
    <p:extLst>
      <p:ext uri="{BB962C8B-B14F-4D97-AF65-F5344CB8AC3E}">
        <p14:creationId xmlns:p14="http://schemas.microsoft.com/office/powerpoint/2010/main" xmlns="" val="720875351"/>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Approach</a:t>
            </a:r>
            <a:endParaRPr lang="en-US" dirty="0"/>
          </a:p>
        </p:txBody>
      </p:sp>
      <p:sp>
        <p:nvSpPr>
          <p:cNvPr id="3" name="Rectangle 2"/>
          <p:cNvSpPr/>
          <p:nvPr/>
        </p:nvSpPr>
        <p:spPr>
          <a:xfrm>
            <a:off x="2111535" y="1614235"/>
            <a:ext cx="6713810" cy="66686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smtClean="0"/>
              <a:t>Work as a team</a:t>
            </a:r>
            <a:endParaRPr lang="en-US" dirty="0">
              <a:effectLst/>
            </a:endParaRPr>
          </a:p>
        </p:txBody>
      </p:sp>
      <p:sp>
        <p:nvSpPr>
          <p:cNvPr id="4" name="Rectangle 3"/>
          <p:cNvSpPr/>
          <p:nvPr/>
        </p:nvSpPr>
        <p:spPr>
          <a:xfrm>
            <a:off x="2111535" y="2403271"/>
            <a:ext cx="6713810" cy="6668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Work in short iteration</a:t>
            </a:r>
            <a:endParaRPr lang="en-US" dirty="0">
              <a:effectLst/>
            </a:endParaRPr>
          </a:p>
        </p:txBody>
      </p:sp>
      <p:sp>
        <p:nvSpPr>
          <p:cNvPr id="5" name="Rectangle 4"/>
          <p:cNvSpPr/>
          <p:nvPr/>
        </p:nvSpPr>
        <p:spPr>
          <a:xfrm>
            <a:off x="2111535" y="3192307"/>
            <a:ext cx="6713810" cy="666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Delivering each iteration	</a:t>
            </a:r>
            <a:endParaRPr lang="en-US" dirty="0">
              <a:effectLst/>
            </a:endParaRPr>
          </a:p>
        </p:txBody>
      </p:sp>
      <p:sp>
        <p:nvSpPr>
          <p:cNvPr id="6" name="Rectangle 5"/>
          <p:cNvSpPr/>
          <p:nvPr/>
        </p:nvSpPr>
        <p:spPr>
          <a:xfrm>
            <a:off x="2111535" y="3981343"/>
            <a:ext cx="6713810" cy="66686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dirty="0" smtClean="0"/>
              <a:t>Focus on Business Priority</a:t>
            </a:r>
            <a:endParaRPr lang="en-US" dirty="0">
              <a:effectLst/>
            </a:endParaRPr>
          </a:p>
        </p:txBody>
      </p:sp>
      <p:sp>
        <p:nvSpPr>
          <p:cNvPr id="7" name="Rectangle 6"/>
          <p:cNvSpPr/>
          <p:nvPr/>
        </p:nvSpPr>
        <p:spPr>
          <a:xfrm>
            <a:off x="1190913" y="1624536"/>
            <a:ext cx="848170" cy="666865"/>
          </a:xfrm>
          <a:prstGeom prst="rect">
            <a:avLst/>
          </a:prstGeom>
          <a:solidFill>
            <a:schemeClr val="accent3">
              <a:lumMod val="75000"/>
            </a:schemeClr>
          </a:solidFill>
        </p:spPr>
        <p:style>
          <a:lnRef idx="2">
            <a:schemeClr val="accent3"/>
          </a:lnRef>
          <a:fillRef idx="1">
            <a:schemeClr val="lt1"/>
          </a:fillRef>
          <a:effectRef idx="0">
            <a:schemeClr val="accent3"/>
          </a:effectRef>
          <a:fontRef idx="minor">
            <a:schemeClr val="dk1"/>
          </a:fontRef>
        </p:style>
        <p:txBody>
          <a:bodyPr rtlCol="0" anchor="ctr"/>
          <a:lstStyle/>
          <a:p>
            <a:endParaRPr lang="en-US" dirty="0">
              <a:effectLst/>
            </a:endParaRPr>
          </a:p>
        </p:txBody>
      </p:sp>
      <p:sp>
        <p:nvSpPr>
          <p:cNvPr id="8" name="Rectangle 7"/>
          <p:cNvSpPr/>
          <p:nvPr/>
        </p:nvSpPr>
        <p:spPr>
          <a:xfrm>
            <a:off x="1190913" y="2403270"/>
            <a:ext cx="848170" cy="666865"/>
          </a:xfrm>
          <a:prstGeom prst="rect">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endParaRPr lang="en-US" dirty="0">
              <a:effectLst/>
            </a:endParaRPr>
          </a:p>
        </p:txBody>
      </p:sp>
      <p:sp>
        <p:nvSpPr>
          <p:cNvPr id="9" name="Rectangle 8"/>
          <p:cNvSpPr/>
          <p:nvPr/>
        </p:nvSpPr>
        <p:spPr>
          <a:xfrm>
            <a:off x="1190913" y="3192307"/>
            <a:ext cx="848170" cy="666865"/>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endParaRPr lang="en-US" dirty="0">
              <a:effectLst/>
            </a:endParaRPr>
          </a:p>
        </p:txBody>
      </p:sp>
      <p:sp>
        <p:nvSpPr>
          <p:cNvPr id="10" name="Rectangle 9"/>
          <p:cNvSpPr/>
          <p:nvPr/>
        </p:nvSpPr>
        <p:spPr>
          <a:xfrm>
            <a:off x="1190913" y="3981343"/>
            <a:ext cx="848170" cy="666865"/>
          </a:xfrm>
          <a:prstGeom prst="rect">
            <a:avLst/>
          </a:prstGeom>
          <a:solidFill>
            <a:schemeClr val="accent4"/>
          </a:solidFill>
        </p:spPr>
        <p:style>
          <a:lnRef idx="2">
            <a:schemeClr val="accent4"/>
          </a:lnRef>
          <a:fillRef idx="1">
            <a:schemeClr val="lt1"/>
          </a:fillRef>
          <a:effectRef idx="0">
            <a:schemeClr val="accent4"/>
          </a:effectRef>
          <a:fontRef idx="minor">
            <a:schemeClr val="dk1"/>
          </a:fontRef>
        </p:style>
        <p:txBody>
          <a:bodyPr rtlCol="0" anchor="ctr"/>
          <a:lstStyle/>
          <a:p>
            <a:endParaRPr lang="en-US" dirty="0">
              <a:effectLst/>
            </a:endParaRPr>
          </a:p>
        </p:txBody>
      </p:sp>
      <p:sp>
        <p:nvSpPr>
          <p:cNvPr id="11" name="Rectangle 10"/>
          <p:cNvSpPr/>
          <p:nvPr/>
        </p:nvSpPr>
        <p:spPr>
          <a:xfrm>
            <a:off x="2111535" y="4770378"/>
            <a:ext cx="6713810" cy="66686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smtClean="0"/>
              <a:t>Inspect and adapt</a:t>
            </a:r>
            <a:endParaRPr lang="en-US" dirty="0">
              <a:effectLst/>
            </a:endParaRPr>
          </a:p>
        </p:txBody>
      </p:sp>
      <p:sp>
        <p:nvSpPr>
          <p:cNvPr id="12" name="Rectangle 11"/>
          <p:cNvSpPr/>
          <p:nvPr/>
        </p:nvSpPr>
        <p:spPr>
          <a:xfrm>
            <a:off x="1190913" y="4770379"/>
            <a:ext cx="848170" cy="6668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dirty="0">
              <a:effectLst/>
            </a:endParaRPr>
          </a:p>
        </p:txBody>
      </p:sp>
    </p:spTree>
    <p:extLst>
      <p:ext uri="{BB962C8B-B14F-4D97-AF65-F5344CB8AC3E}">
        <p14:creationId xmlns:p14="http://schemas.microsoft.com/office/powerpoint/2010/main" xmlns="" val="49698774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09456" y="298896"/>
            <a:ext cx="6234546" cy="60620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2400"/>
              <a:t>Recognize inventory and manage it for good flow </a:t>
            </a:r>
            <a:endParaRPr lang="en-US" sz="2400" dirty="0"/>
          </a:p>
        </p:txBody>
      </p:sp>
      <p:sp>
        <p:nvSpPr>
          <p:cNvPr id="6" name="Rectangle 5"/>
          <p:cNvSpPr/>
          <p:nvPr/>
        </p:nvSpPr>
        <p:spPr>
          <a:xfrm>
            <a:off x="2028324" y="1587058"/>
            <a:ext cx="6753725" cy="75436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dirty="0"/>
              <a:t>Product development organizations, generally speaking, are not nearly as </a:t>
            </a:r>
            <a:r>
              <a:rPr lang="en-US" dirty="0" smtClean="0"/>
              <a:t>cognizant </a:t>
            </a:r>
            <a:r>
              <a:rPr lang="en-US" dirty="0"/>
              <a:t>of their work in process </a:t>
            </a:r>
          </a:p>
        </p:txBody>
      </p:sp>
      <p:sp>
        <p:nvSpPr>
          <p:cNvPr id="7" name="Rectangle 6"/>
          <p:cNvSpPr/>
          <p:nvPr/>
        </p:nvSpPr>
        <p:spPr>
          <a:xfrm>
            <a:off x="1131042" y="1587059"/>
            <a:ext cx="749914" cy="75436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endParaRPr lang="en-US" dirty="0">
              <a:effectLst/>
            </a:endParaRPr>
          </a:p>
        </p:txBody>
      </p:sp>
      <p:sp>
        <p:nvSpPr>
          <p:cNvPr id="8" name="Rectangle 7"/>
          <p:cNvSpPr/>
          <p:nvPr/>
        </p:nvSpPr>
        <p:spPr>
          <a:xfrm>
            <a:off x="2028323" y="2491953"/>
            <a:ext cx="6753725" cy="60620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en-US" dirty="0"/>
              <a:t>Knowledge assets are far less intrusive, such as code on a disk, a document in a file cabinet, or a visual board on the wall </a:t>
            </a:r>
          </a:p>
        </p:txBody>
      </p:sp>
      <p:sp>
        <p:nvSpPr>
          <p:cNvPr id="9" name="Rectangle 8"/>
          <p:cNvSpPr/>
          <p:nvPr/>
        </p:nvSpPr>
        <p:spPr>
          <a:xfrm>
            <a:off x="1131042" y="2483204"/>
            <a:ext cx="749914" cy="61495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endParaRPr lang="en-US" dirty="0">
              <a:effectLst/>
            </a:endParaRPr>
          </a:p>
        </p:txBody>
      </p:sp>
      <p:sp>
        <p:nvSpPr>
          <p:cNvPr id="10" name="Rectangle 9"/>
          <p:cNvSpPr/>
          <p:nvPr/>
        </p:nvSpPr>
        <p:spPr>
          <a:xfrm>
            <a:off x="2028324" y="3248692"/>
            <a:ext cx="6753725" cy="9804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dirty="0"/>
              <a:t>I</a:t>
            </a:r>
            <a:r>
              <a:rPr lang="en-US" dirty="0" smtClean="0"/>
              <a:t>nventory </a:t>
            </a:r>
            <a:r>
              <a:rPr lang="en-US" dirty="0"/>
              <a:t>(WIP) is a critical variable to be managed during prod- </a:t>
            </a:r>
            <a:r>
              <a:rPr lang="en-US" dirty="0" err="1"/>
              <a:t>uct</a:t>
            </a:r>
            <a:r>
              <a:rPr lang="en-US" dirty="0"/>
              <a:t> development, and the traditional approaches to product development don’t focus on managing it </a:t>
            </a:r>
          </a:p>
        </p:txBody>
      </p:sp>
      <p:sp>
        <p:nvSpPr>
          <p:cNvPr id="11" name="Rectangle 10"/>
          <p:cNvSpPr/>
          <p:nvPr/>
        </p:nvSpPr>
        <p:spPr>
          <a:xfrm>
            <a:off x="1131042" y="3239942"/>
            <a:ext cx="749914" cy="98915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endParaRPr lang="en-US" dirty="0">
              <a:effectLst/>
            </a:endParaRPr>
          </a:p>
        </p:txBody>
      </p:sp>
    </p:spTree>
    <p:extLst>
      <p:ext uri="{BB962C8B-B14F-4D97-AF65-F5344CB8AC3E}">
        <p14:creationId xmlns:p14="http://schemas.microsoft.com/office/powerpoint/2010/main" xmlns="" val="1428922186"/>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76750" y="298896"/>
            <a:ext cx="4667252" cy="60620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Focus on idle work, not idle workers</a:t>
            </a:r>
            <a:endParaRPr lang="en-US" sz="2400" dirty="0"/>
          </a:p>
        </p:txBody>
      </p:sp>
      <p:sp>
        <p:nvSpPr>
          <p:cNvPr id="6" name="Rectangle 5"/>
          <p:cNvSpPr/>
          <p:nvPr/>
        </p:nvSpPr>
        <p:spPr>
          <a:xfrm>
            <a:off x="2028324" y="1244158"/>
            <a:ext cx="6753725" cy="75436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en-US" b="1" dirty="0"/>
              <a:t>Idle work </a:t>
            </a:r>
            <a:r>
              <a:rPr lang="en-US" dirty="0"/>
              <a:t>is work that we want to do (such as building or testing something) but can’t do because something is preventing us </a:t>
            </a:r>
          </a:p>
        </p:txBody>
      </p:sp>
      <p:sp>
        <p:nvSpPr>
          <p:cNvPr id="7" name="Rectangle 6"/>
          <p:cNvSpPr/>
          <p:nvPr/>
        </p:nvSpPr>
        <p:spPr>
          <a:xfrm>
            <a:off x="1131042" y="1244159"/>
            <a:ext cx="749914" cy="75436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endParaRPr lang="en-US" dirty="0">
              <a:effectLst/>
            </a:endParaRPr>
          </a:p>
        </p:txBody>
      </p:sp>
      <p:sp>
        <p:nvSpPr>
          <p:cNvPr id="8" name="Rectangle 7"/>
          <p:cNvSpPr/>
          <p:nvPr/>
        </p:nvSpPr>
        <p:spPr>
          <a:xfrm>
            <a:off x="2028323" y="2072853"/>
            <a:ext cx="6753725" cy="60620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en-US" b="1" dirty="0"/>
              <a:t>Idle workers</a:t>
            </a:r>
            <a:r>
              <a:rPr lang="en-US" dirty="0"/>
              <a:t>, on the other hand, are people who have available </a:t>
            </a:r>
            <a:r>
              <a:rPr lang="en-US" b="1" dirty="0"/>
              <a:t>capacity </a:t>
            </a:r>
            <a:r>
              <a:rPr lang="en-US" dirty="0"/>
              <a:t>to do more work because they are not currently 100% utilized </a:t>
            </a:r>
          </a:p>
        </p:txBody>
      </p:sp>
      <p:sp>
        <p:nvSpPr>
          <p:cNvPr id="9" name="Rectangle 8"/>
          <p:cNvSpPr/>
          <p:nvPr/>
        </p:nvSpPr>
        <p:spPr>
          <a:xfrm>
            <a:off x="1131042" y="2064104"/>
            <a:ext cx="749914" cy="61495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endParaRPr lang="en-US" dirty="0">
              <a:effectLst/>
            </a:endParaRPr>
          </a:p>
        </p:txBody>
      </p:sp>
      <p:sp>
        <p:nvSpPr>
          <p:cNvPr id="10" name="Rectangle 9"/>
          <p:cNvSpPr/>
          <p:nvPr/>
        </p:nvSpPr>
        <p:spPr>
          <a:xfrm>
            <a:off x="2028324" y="2753392"/>
            <a:ext cx="6753725" cy="9804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en-US" dirty="0"/>
              <a:t>The idle work (delayed work) grows exponentially once we get into the high levels of utilization. And that idle work can be very expensive, frequently many times more expensive than the cost of idle workers </a:t>
            </a:r>
          </a:p>
        </p:txBody>
      </p:sp>
      <p:sp>
        <p:nvSpPr>
          <p:cNvPr id="11" name="Rectangle 10"/>
          <p:cNvSpPr/>
          <p:nvPr/>
        </p:nvSpPr>
        <p:spPr>
          <a:xfrm>
            <a:off x="1131042" y="2744642"/>
            <a:ext cx="749914" cy="98915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endParaRPr lang="en-US" dirty="0">
              <a:effectLst/>
            </a:endParaRPr>
          </a:p>
        </p:txBody>
      </p:sp>
      <p:pic>
        <p:nvPicPr>
          <p:cNvPr id="2" name="Picture 1"/>
          <p:cNvPicPr>
            <a:picLocks noChangeAspect="1"/>
          </p:cNvPicPr>
          <p:nvPr/>
        </p:nvPicPr>
        <p:blipFill>
          <a:blip r:embed="rId2"/>
          <a:stretch>
            <a:fillRect/>
          </a:stretch>
        </p:blipFill>
        <p:spPr>
          <a:xfrm>
            <a:off x="4191000" y="3789086"/>
            <a:ext cx="4616450" cy="3018788"/>
          </a:xfrm>
          <a:prstGeom prst="rect">
            <a:avLst/>
          </a:prstGeom>
        </p:spPr>
      </p:pic>
    </p:spTree>
    <p:extLst>
      <p:ext uri="{BB962C8B-B14F-4D97-AF65-F5344CB8AC3E}">
        <p14:creationId xmlns:p14="http://schemas.microsoft.com/office/powerpoint/2010/main" xmlns="" val="1245093316"/>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00" y="165546"/>
            <a:ext cx="3009902" cy="60620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2400" dirty="0" smtClean="0"/>
              <a:t>Consider Cost of Delay</a:t>
            </a:r>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xmlns="" val="1981861027"/>
              </p:ext>
            </p:extLst>
          </p:nvPr>
        </p:nvGraphicFramePr>
        <p:xfrm>
          <a:off x="1104900" y="905099"/>
          <a:ext cx="7677150" cy="5402580"/>
        </p:xfrm>
        <a:graphic>
          <a:graphicData uri="http://schemas.openxmlformats.org/drawingml/2006/table">
            <a:tbl>
              <a:tblPr firstRow="1" bandRow="1">
                <a:tableStyleId>{073A0DAA-6AF3-43AB-8588-CEC1D06C72B9}</a:tableStyleId>
              </a:tblPr>
              <a:tblGrid>
                <a:gridCol w="3838575"/>
                <a:gridCol w="3838575"/>
              </a:tblGrid>
              <a:tr h="444500">
                <a:tc>
                  <a:txBody>
                    <a:bodyPr/>
                    <a:lstStyle/>
                    <a:p>
                      <a:pPr algn="ctr"/>
                      <a:r>
                        <a:rPr lang="en-US" sz="1600" dirty="0" smtClean="0"/>
                        <a:t>Parameter</a:t>
                      </a:r>
                      <a:endParaRPr lang="en-US" sz="1600" dirty="0"/>
                    </a:p>
                  </a:txBody>
                  <a:tcPr/>
                </a:tc>
                <a:tc>
                  <a:txBody>
                    <a:bodyPr/>
                    <a:lstStyle/>
                    <a:p>
                      <a:pPr algn="ctr"/>
                      <a:r>
                        <a:rPr lang="en-US" sz="1600" dirty="0" smtClean="0"/>
                        <a:t>Value</a:t>
                      </a:r>
                      <a:endParaRPr lang="en-US" sz="1600" dirty="0"/>
                    </a:p>
                  </a:txBody>
                  <a:tcPr/>
                </a:tc>
              </a:tr>
              <a:tr h="444500">
                <a:tc>
                  <a:txBody>
                    <a:bodyPr/>
                    <a:lstStyle/>
                    <a:p>
                      <a:r>
                        <a:rPr lang="en-US" sz="1600" dirty="0">
                          <a:effectLst/>
                        </a:rPr>
                        <a:t>Duration with full-time documenter </a:t>
                      </a:r>
                    </a:p>
                  </a:txBody>
                  <a:tcPr anchor="ctr"/>
                </a:tc>
                <a:tc>
                  <a:txBody>
                    <a:bodyPr/>
                    <a:lstStyle/>
                    <a:p>
                      <a:r>
                        <a:rPr lang="en-US" sz="1600">
                          <a:effectLst/>
                        </a:rPr>
                        <a:t>12 months </a:t>
                      </a:r>
                    </a:p>
                  </a:txBody>
                  <a:tcPr anchor="ctr"/>
                </a:tc>
              </a:tr>
              <a:tr h="444500">
                <a:tc>
                  <a:txBody>
                    <a:bodyPr/>
                    <a:lstStyle/>
                    <a:p>
                      <a:r>
                        <a:rPr lang="en-US" sz="1600" dirty="0">
                          <a:effectLst/>
                        </a:rPr>
                        <a:t>Duration with documenter assigned at the end (when we reach the state of “all but documented”) </a:t>
                      </a:r>
                    </a:p>
                  </a:txBody>
                  <a:tcPr anchor="ctr"/>
                </a:tc>
                <a:tc>
                  <a:txBody>
                    <a:bodyPr/>
                    <a:lstStyle/>
                    <a:p>
                      <a:r>
                        <a:rPr lang="en-US" sz="1600">
                          <a:effectLst/>
                        </a:rPr>
                        <a:t>14 months </a:t>
                      </a:r>
                    </a:p>
                  </a:txBody>
                  <a:tcPr anchor="ctr"/>
                </a:tc>
              </a:tr>
              <a:tr h="444500">
                <a:tc>
                  <a:txBody>
                    <a:bodyPr/>
                    <a:lstStyle/>
                    <a:p>
                      <a:r>
                        <a:rPr lang="en-US" sz="1600">
                          <a:effectLst/>
                        </a:rPr>
                        <a:t>Cycle-time cost for doing documentation at the end </a:t>
                      </a:r>
                    </a:p>
                  </a:txBody>
                  <a:tcPr anchor="ctr"/>
                </a:tc>
                <a:tc>
                  <a:txBody>
                    <a:bodyPr/>
                    <a:lstStyle/>
                    <a:p>
                      <a:r>
                        <a:rPr lang="en-US" sz="1600">
                          <a:effectLst/>
                        </a:rPr>
                        <a:t>2 months </a:t>
                      </a:r>
                    </a:p>
                  </a:txBody>
                  <a:tcPr anchor="ctr"/>
                </a:tc>
              </a:tr>
              <a:tr h="444500">
                <a:tc>
                  <a:txBody>
                    <a:bodyPr/>
                    <a:lstStyle/>
                    <a:p>
                      <a:r>
                        <a:rPr lang="en-US" sz="1600">
                          <a:effectLst/>
                        </a:rPr>
                        <a:t>Cost of delay, per month </a:t>
                      </a:r>
                    </a:p>
                  </a:txBody>
                  <a:tcPr anchor="ctr"/>
                </a:tc>
                <a:tc>
                  <a:txBody>
                    <a:bodyPr/>
                    <a:lstStyle/>
                    <a:p>
                      <a:r>
                        <a:rPr lang="en-US" sz="1600">
                          <a:effectLst/>
                        </a:rPr>
                        <a:t>$250K </a:t>
                      </a:r>
                    </a:p>
                  </a:txBody>
                  <a:tcPr anchor="ctr"/>
                </a:tc>
              </a:tr>
              <a:tr h="444500">
                <a:tc>
                  <a:txBody>
                    <a:bodyPr/>
                    <a:lstStyle/>
                    <a:p>
                      <a:r>
                        <a:rPr lang="en-US" sz="1600" b="1" dirty="0">
                          <a:effectLst/>
                        </a:rPr>
                        <a:t>Total cost of delay </a:t>
                      </a:r>
                    </a:p>
                  </a:txBody>
                  <a:tcPr anchor="ctr">
                    <a:solidFill>
                      <a:schemeClr val="accent2">
                        <a:lumMod val="60000"/>
                        <a:lumOff val="40000"/>
                      </a:schemeClr>
                    </a:solidFill>
                  </a:tcPr>
                </a:tc>
                <a:tc>
                  <a:txBody>
                    <a:bodyPr/>
                    <a:lstStyle/>
                    <a:p>
                      <a:r>
                        <a:rPr lang="en-US" sz="1600" b="1" dirty="0">
                          <a:effectLst/>
                        </a:rPr>
                        <a:t>$500K </a:t>
                      </a:r>
                    </a:p>
                  </a:txBody>
                  <a:tcPr anchor="ctr">
                    <a:solidFill>
                      <a:schemeClr val="accent2">
                        <a:lumMod val="60000"/>
                        <a:lumOff val="40000"/>
                      </a:schemeClr>
                    </a:solidFill>
                  </a:tcPr>
                </a:tc>
              </a:tr>
              <a:tr h="444500">
                <a:tc>
                  <a:txBody>
                    <a:bodyPr/>
                    <a:lstStyle/>
                    <a:p>
                      <a:r>
                        <a:rPr lang="en-US" sz="1600" dirty="0">
                          <a:effectLst/>
                        </a:rPr>
                        <a:t>Annual fully burdened cost of documenter </a:t>
                      </a:r>
                    </a:p>
                  </a:txBody>
                  <a:tcPr anchor="ctr"/>
                </a:tc>
                <a:tc>
                  <a:txBody>
                    <a:bodyPr/>
                    <a:lstStyle/>
                    <a:p>
                      <a:r>
                        <a:rPr lang="en-US" sz="1600">
                          <a:effectLst/>
                        </a:rPr>
                        <a:t>$90K </a:t>
                      </a:r>
                    </a:p>
                  </a:txBody>
                  <a:tcPr anchor="ctr"/>
                </a:tc>
              </a:tr>
              <a:tr h="444500">
                <a:tc>
                  <a:txBody>
                    <a:bodyPr/>
                    <a:lstStyle/>
                    <a:p>
                      <a:r>
                        <a:rPr lang="en-US" sz="1600">
                          <a:effectLst/>
                        </a:rPr>
                        <a:t>Monthly fully burdened cost of documenter </a:t>
                      </a:r>
                    </a:p>
                  </a:txBody>
                  <a:tcPr anchor="ctr"/>
                </a:tc>
                <a:tc>
                  <a:txBody>
                    <a:bodyPr/>
                    <a:lstStyle/>
                    <a:p>
                      <a:r>
                        <a:rPr lang="en-US" sz="1600">
                          <a:effectLst/>
                        </a:rPr>
                        <a:t>$7.5K </a:t>
                      </a:r>
                    </a:p>
                  </a:txBody>
                  <a:tcPr anchor="ctr"/>
                </a:tc>
              </a:tr>
              <a:tr h="444500">
                <a:tc>
                  <a:txBody>
                    <a:bodyPr/>
                    <a:lstStyle/>
                    <a:p>
                      <a:r>
                        <a:rPr lang="en-US" sz="1600">
                          <a:effectLst/>
                        </a:rPr>
                        <a:t>Cost for full-time documenter </a:t>
                      </a:r>
                    </a:p>
                  </a:txBody>
                  <a:tcPr anchor="ctr"/>
                </a:tc>
                <a:tc>
                  <a:txBody>
                    <a:bodyPr/>
                    <a:lstStyle/>
                    <a:p>
                      <a:r>
                        <a:rPr lang="en-US" sz="1600" dirty="0">
                          <a:effectLst/>
                        </a:rPr>
                        <a:t>$90K </a:t>
                      </a:r>
                    </a:p>
                  </a:txBody>
                  <a:tcPr anchor="ctr"/>
                </a:tc>
              </a:tr>
              <a:tr h="444500">
                <a:tc>
                  <a:txBody>
                    <a:bodyPr/>
                    <a:lstStyle/>
                    <a:p>
                      <a:r>
                        <a:rPr lang="en-US" sz="1600" dirty="0">
                          <a:effectLst/>
                        </a:rPr>
                        <a:t>Cost for documenter if assigned at end </a:t>
                      </a:r>
                    </a:p>
                  </a:txBody>
                  <a:tcPr anchor="ctr"/>
                </a:tc>
                <a:tc>
                  <a:txBody>
                    <a:bodyPr/>
                    <a:lstStyle/>
                    <a:p>
                      <a:r>
                        <a:rPr lang="en-US" sz="1600">
                          <a:effectLst/>
                        </a:rPr>
                        <a:t>$15K </a:t>
                      </a:r>
                    </a:p>
                  </a:txBody>
                  <a:tcPr anchor="ctr"/>
                </a:tc>
              </a:tr>
              <a:tr h="444500">
                <a:tc>
                  <a:txBody>
                    <a:bodyPr/>
                    <a:lstStyle/>
                    <a:p>
                      <a:r>
                        <a:rPr lang="en-US" sz="1600" b="1" dirty="0">
                          <a:effectLst/>
                        </a:rPr>
                        <a:t>Incremental cost for full-time documenter </a:t>
                      </a:r>
                    </a:p>
                  </a:txBody>
                  <a:tcPr anchor="ctr">
                    <a:solidFill>
                      <a:schemeClr val="accent2">
                        <a:lumMod val="60000"/>
                        <a:lumOff val="40000"/>
                      </a:schemeClr>
                    </a:solidFill>
                  </a:tcPr>
                </a:tc>
                <a:tc>
                  <a:txBody>
                    <a:bodyPr/>
                    <a:lstStyle/>
                    <a:p>
                      <a:r>
                        <a:rPr lang="en-US" sz="1600" b="1" dirty="0">
                          <a:effectLst/>
                        </a:rPr>
                        <a:t>$75K </a:t>
                      </a:r>
                    </a:p>
                  </a:txBody>
                  <a:tcPr anchor="ctr">
                    <a:solidFill>
                      <a:schemeClr val="accent2">
                        <a:lumMod val="60000"/>
                        <a:lumOff val="40000"/>
                      </a:schemeClr>
                    </a:solidFill>
                  </a:tcPr>
                </a:tc>
              </a:tr>
            </a:tbl>
          </a:graphicData>
        </a:graphic>
      </p:graphicFrame>
    </p:spTree>
    <p:extLst>
      <p:ext uri="{BB962C8B-B14F-4D97-AF65-F5344CB8AC3E}">
        <p14:creationId xmlns:p14="http://schemas.microsoft.com/office/powerpoint/2010/main" xmlns="" val="107556367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52750" y="174372"/>
            <a:ext cx="4000500" cy="10252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Progress</a:t>
            </a:r>
            <a:endParaRPr lang="en-US" sz="2800" dirty="0"/>
          </a:p>
        </p:txBody>
      </p:sp>
      <p:sp>
        <p:nvSpPr>
          <p:cNvPr id="6" name="Rectangle 5"/>
          <p:cNvSpPr/>
          <p:nvPr/>
        </p:nvSpPr>
        <p:spPr>
          <a:xfrm>
            <a:off x="983673" y="1745673"/>
            <a:ext cx="7952509" cy="25215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0" name="Straight Arrow Connector 9"/>
          <p:cNvCxnSpPr>
            <a:stCxn id="5" idx="2"/>
            <a:endCxn id="6" idx="0"/>
          </p:cNvCxnSpPr>
          <p:nvPr/>
        </p:nvCxnSpPr>
        <p:spPr>
          <a:xfrm>
            <a:off x="4953000" y="1199608"/>
            <a:ext cx="6928" cy="5460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2028324" y="1870298"/>
            <a:ext cx="6753725" cy="60620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dirty="0"/>
              <a:t>Adapt to real-time information and </a:t>
            </a:r>
            <a:r>
              <a:rPr lang="en-US" dirty="0" err="1" smtClean="0"/>
              <a:t>replan</a:t>
            </a:r>
            <a:endParaRPr lang="en-US" dirty="0"/>
          </a:p>
        </p:txBody>
      </p:sp>
      <p:sp>
        <p:nvSpPr>
          <p:cNvPr id="12" name="Rectangle 11"/>
          <p:cNvSpPr/>
          <p:nvPr/>
        </p:nvSpPr>
        <p:spPr>
          <a:xfrm>
            <a:off x="1131042" y="1861549"/>
            <a:ext cx="749914" cy="61495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effectLst/>
            </a:endParaRPr>
          </a:p>
        </p:txBody>
      </p:sp>
      <p:sp>
        <p:nvSpPr>
          <p:cNvPr id="15" name="Rectangle 14"/>
          <p:cNvSpPr/>
          <p:nvPr/>
        </p:nvSpPr>
        <p:spPr>
          <a:xfrm>
            <a:off x="2028324" y="2643090"/>
            <a:ext cx="6753725" cy="60620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dirty="0"/>
              <a:t>Measure progress by validating working assets </a:t>
            </a:r>
          </a:p>
        </p:txBody>
      </p:sp>
      <p:sp>
        <p:nvSpPr>
          <p:cNvPr id="16" name="Rectangle 15"/>
          <p:cNvSpPr/>
          <p:nvPr/>
        </p:nvSpPr>
        <p:spPr>
          <a:xfrm>
            <a:off x="1131042" y="2634341"/>
            <a:ext cx="749914" cy="61495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effectLst/>
            </a:endParaRPr>
          </a:p>
        </p:txBody>
      </p:sp>
      <p:sp>
        <p:nvSpPr>
          <p:cNvPr id="17" name="Rectangle 16"/>
          <p:cNvSpPr/>
          <p:nvPr/>
        </p:nvSpPr>
        <p:spPr>
          <a:xfrm>
            <a:off x="2028324" y="3424631"/>
            <a:ext cx="6753725" cy="60620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dirty="0"/>
              <a:t>Focus on value-centric delivery </a:t>
            </a:r>
          </a:p>
        </p:txBody>
      </p:sp>
      <p:sp>
        <p:nvSpPr>
          <p:cNvPr id="18" name="Rectangle 17"/>
          <p:cNvSpPr/>
          <p:nvPr/>
        </p:nvSpPr>
        <p:spPr>
          <a:xfrm>
            <a:off x="1131042" y="3415882"/>
            <a:ext cx="749914" cy="61495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effectLst/>
            </a:endParaRPr>
          </a:p>
        </p:txBody>
      </p:sp>
    </p:spTree>
    <p:extLst>
      <p:ext uri="{BB962C8B-B14F-4D97-AF65-F5344CB8AC3E}">
        <p14:creationId xmlns:p14="http://schemas.microsoft.com/office/powerpoint/2010/main" xmlns="" val="914453810"/>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95700" y="298896"/>
            <a:ext cx="5448302" cy="60620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sz="2400" dirty="0"/>
              <a:t>Adapt to real-time information and </a:t>
            </a:r>
            <a:r>
              <a:rPr lang="en-US" sz="2400" dirty="0" err="1"/>
              <a:t>replan</a:t>
            </a:r>
            <a:endParaRPr lang="en-US" sz="2400" dirty="0"/>
          </a:p>
        </p:txBody>
      </p:sp>
      <p:sp>
        <p:nvSpPr>
          <p:cNvPr id="6" name="Rectangle 5"/>
          <p:cNvSpPr/>
          <p:nvPr/>
        </p:nvSpPr>
        <p:spPr>
          <a:xfrm>
            <a:off x="2028324" y="1587058"/>
            <a:ext cx="6753725" cy="754359"/>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just"/>
            <a:r>
              <a:rPr lang="en-US" dirty="0"/>
              <a:t>In a plan-driven, sequential process, the plan is the authoritative source on how and when work should occur. As such, conformance to the plan is expected </a:t>
            </a:r>
          </a:p>
        </p:txBody>
      </p:sp>
      <p:sp>
        <p:nvSpPr>
          <p:cNvPr id="7" name="Rectangle 6"/>
          <p:cNvSpPr/>
          <p:nvPr/>
        </p:nvSpPr>
        <p:spPr>
          <a:xfrm>
            <a:off x="1131042" y="1587059"/>
            <a:ext cx="749914" cy="7543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effectLst/>
            </a:endParaRPr>
          </a:p>
        </p:txBody>
      </p:sp>
      <p:sp>
        <p:nvSpPr>
          <p:cNvPr id="8" name="Rectangle 7"/>
          <p:cNvSpPr/>
          <p:nvPr/>
        </p:nvSpPr>
        <p:spPr>
          <a:xfrm>
            <a:off x="2028323" y="2491953"/>
            <a:ext cx="6753725" cy="60620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just"/>
            <a:r>
              <a:rPr lang="en-US" dirty="0" smtClean="0"/>
              <a:t>In </a:t>
            </a:r>
            <a:r>
              <a:rPr lang="en-US" dirty="0"/>
              <a:t>Scrum we believe that unbridled faith in the plan will frequently blind us to the fact that the plan might be wrong </a:t>
            </a:r>
          </a:p>
        </p:txBody>
      </p:sp>
      <p:sp>
        <p:nvSpPr>
          <p:cNvPr id="9" name="Rectangle 8"/>
          <p:cNvSpPr/>
          <p:nvPr/>
        </p:nvSpPr>
        <p:spPr>
          <a:xfrm>
            <a:off x="1131042" y="2483204"/>
            <a:ext cx="749914" cy="61495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effectLst/>
            </a:endParaRPr>
          </a:p>
        </p:txBody>
      </p:sp>
      <p:sp>
        <p:nvSpPr>
          <p:cNvPr id="10" name="Rectangle 9"/>
          <p:cNvSpPr/>
          <p:nvPr/>
        </p:nvSpPr>
        <p:spPr>
          <a:xfrm>
            <a:off x="2028324" y="3248692"/>
            <a:ext cx="6753725" cy="1551908"/>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just"/>
            <a:r>
              <a:rPr lang="en-US" dirty="0"/>
              <a:t>On a Scrum development effort our goal is not to conform to some plan, some up-front prediction of how we thought things might </a:t>
            </a:r>
            <a:r>
              <a:rPr lang="en-US" dirty="0" smtClean="0"/>
              <a:t>go. </a:t>
            </a:r>
            <a:r>
              <a:rPr lang="en-US" dirty="0"/>
              <a:t>Instead, our goal is to rapidly </a:t>
            </a:r>
            <a:r>
              <a:rPr lang="en-US" dirty="0" err="1"/>
              <a:t>replan</a:t>
            </a:r>
            <a:r>
              <a:rPr lang="en-US" dirty="0"/>
              <a:t> and adapt to the stream of economically important information that is </a:t>
            </a:r>
            <a:r>
              <a:rPr lang="en-US" dirty="0" smtClean="0"/>
              <a:t>continuously </a:t>
            </a:r>
            <a:r>
              <a:rPr lang="en-US" dirty="0"/>
              <a:t>arriving during the development effort </a:t>
            </a:r>
          </a:p>
        </p:txBody>
      </p:sp>
      <p:sp>
        <p:nvSpPr>
          <p:cNvPr id="11" name="Rectangle 10"/>
          <p:cNvSpPr/>
          <p:nvPr/>
        </p:nvSpPr>
        <p:spPr>
          <a:xfrm>
            <a:off x="1131042" y="3239942"/>
            <a:ext cx="749914" cy="156065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effectLst/>
            </a:endParaRPr>
          </a:p>
        </p:txBody>
      </p:sp>
    </p:spTree>
    <p:extLst>
      <p:ext uri="{BB962C8B-B14F-4D97-AF65-F5344CB8AC3E}">
        <p14:creationId xmlns:p14="http://schemas.microsoft.com/office/powerpoint/2010/main" xmlns="" val="1300413891"/>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81350" y="298896"/>
            <a:ext cx="5962652" cy="60620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sz="2400"/>
              <a:t>Measure progress by validating working assets </a:t>
            </a:r>
            <a:endParaRPr lang="en-US" sz="2400" dirty="0"/>
          </a:p>
        </p:txBody>
      </p:sp>
      <p:sp>
        <p:nvSpPr>
          <p:cNvPr id="6" name="Rectangle 5"/>
          <p:cNvSpPr/>
          <p:nvPr/>
        </p:nvSpPr>
        <p:spPr>
          <a:xfrm>
            <a:off x="2028324" y="1587058"/>
            <a:ext cx="6753725" cy="1344909"/>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just"/>
            <a:r>
              <a:rPr lang="en-US" dirty="0"/>
              <a:t>Progress during a sequential, plan-driven development effort is demonstrated by completing a phase and being permitted to enter the next phase. As a result, if each phase starts and completes as expected, the product development effort might seem to be progressing quite well </a:t>
            </a:r>
          </a:p>
        </p:txBody>
      </p:sp>
      <p:sp>
        <p:nvSpPr>
          <p:cNvPr id="7" name="Rectangle 6"/>
          <p:cNvSpPr/>
          <p:nvPr/>
        </p:nvSpPr>
        <p:spPr>
          <a:xfrm>
            <a:off x="1131042" y="1587059"/>
            <a:ext cx="749914" cy="134490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effectLst/>
            </a:endParaRPr>
          </a:p>
        </p:txBody>
      </p:sp>
      <p:sp>
        <p:nvSpPr>
          <p:cNvPr id="8" name="Rectangle 7"/>
          <p:cNvSpPr/>
          <p:nvPr/>
        </p:nvSpPr>
        <p:spPr>
          <a:xfrm>
            <a:off x="2028323" y="3082503"/>
            <a:ext cx="6753725" cy="860847"/>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a:t>With Scrum, we measure progress by building working, validated assets that deliver value and that can be used to validate important assumptions </a:t>
            </a:r>
          </a:p>
        </p:txBody>
      </p:sp>
      <p:sp>
        <p:nvSpPr>
          <p:cNvPr id="9" name="Rectangle 8"/>
          <p:cNvSpPr/>
          <p:nvPr/>
        </p:nvSpPr>
        <p:spPr>
          <a:xfrm>
            <a:off x="1131042" y="3073754"/>
            <a:ext cx="749914" cy="86959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effectLst/>
            </a:endParaRPr>
          </a:p>
        </p:txBody>
      </p:sp>
      <p:sp>
        <p:nvSpPr>
          <p:cNvPr id="10" name="Rectangle 9"/>
          <p:cNvSpPr/>
          <p:nvPr/>
        </p:nvSpPr>
        <p:spPr>
          <a:xfrm>
            <a:off x="2028324" y="4048792"/>
            <a:ext cx="6753725" cy="1037558"/>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just"/>
            <a:r>
              <a:rPr lang="en-US" dirty="0"/>
              <a:t>This gives us the feedback to know what the right next step is. In Scrum, it’s not about how much work we start; it’s all about what customer-valuable work we finish. </a:t>
            </a:r>
          </a:p>
        </p:txBody>
      </p:sp>
      <p:sp>
        <p:nvSpPr>
          <p:cNvPr id="11" name="Rectangle 10"/>
          <p:cNvSpPr/>
          <p:nvPr/>
        </p:nvSpPr>
        <p:spPr>
          <a:xfrm>
            <a:off x="1131042" y="4040042"/>
            <a:ext cx="749914" cy="104630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effectLst/>
            </a:endParaRPr>
          </a:p>
        </p:txBody>
      </p:sp>
    </p:spTree>
    <p:extLst>
      <p:ext uri="{BB962C8B-B14F-4D97-AF65-F5344CB8AC3E}">
        <p14:creationId xmlns:p14="http://schemas.microsoft.com/office/powerpoint/2010/main" xmlns="" val="780602752"/>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67300" y="298896"/>
            <a:ext cx="4076702" cy="60620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sz="2400"/>
              <a:t>Focus on value-centric delivery </a:t>
            </a:r>
            <a:endParaRPr lang="en-US" sz="2400" dirty="0"/>
          </a:p>
        </p:txBody>
      </p:sp>
      <p:sp>
        <p:nvSpPr>
          <p:cNvPr id="6" name="Rectangle 5"/>
          <p:cNvSpPr/>
          <p:nvPr/>
        </p:nvSpPr>
        <p:spPr>
          <a:xfrm>
            <a:off x="2028324" y="1587059"/>
            <a:ext cx="6753725" cy="1194242"/>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just"/>
            <a:r>
              <a:rPr lang="en-US" dirty="0"/>
              <a:t>Plan-driven, sequential development focuses on diligently following the process. By its very structure, the integration and delivery of features during sequential </a:t>
            </a:r>
            <a:r>
              <a:rPr lang="en-US" dirty="0" smtClean="0"/>
              <a:t>development </a:t>
            </a:r>
            <a:r>
              <a:rPr lang="en-US" dirty="0"/>
              <a:t>happen at the end of the effort </a:t>
            </a:r>
          </a:p>
        </p:txBody>
      </p:sp>
      <p:sp>
        <p:nvSpPr>
          <p:cNvPr id="7" name="Rectangle 6"/>
          <p:cNvSpPr/>
          <p:nvPr/>
        </p:nvSpPr>
        <p:spPr>
          <a:xfrm>
            <a:off x="1131042" y="1587059"/>
            <a:ext cx="749914" cy="119424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effectLst/>
            </a:endParaRPr>
          </a:p>
        </p:txBody>
      </p:sp>
      <p:sp>
        <p:nvSpPr>
          <p:cNvPr id="8" name="Rectangle 7"/>
          <p:cNvSpPr/>
          <p:nvPr/>
        </p:nvSpPr>
        <p:spPr>
          <a:xfrm>
            <a:off x="2028323" y="2876551"/>
            <a:ext cx="6753725" cy="1162049"/>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just"/>
            <a:r>
              <a:rPr lang="en-US" dirty="0"/>
              <a:t>Scrum, on the other hand, is a customer-value-centric form of development. It is based on a prioritized, incremental model of delivery in which the highest-value </a:t>
            </a:r>
            <a:r>
              <a:rPr lang="en-US" dirty="0" smtClean="0"/>
              <a:t>features </a:t>
            </a:r>
            <a:r>
              <a:rPr lang="en-US" dirty="0"/>
              <a:t>are continuously built and delivered in the next iteration </a:t>
            </a:r>
          </a:p>
        </p:txBody>
      </p:sp>
      <p:sp>
        <p:nvSpPr>
          <p:cNvPr id="9" name="Rectangle 8"/>
          <p:cNvSpPr/>
          <p:nvPr/>
        </p:nvSpPr>
        <p:spPr>
          <a:xfrm>
            <a:off x="1131042" y="2876551"/>
            <a:ext cx="749914" cy="116204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effectLst/>
            </a:endParaRPr>
          </a:p>
        </p:txBody>
      </p:sp>
      <p:pic>
        <p:nvPicPr>
          <p:cNvPr id="2" name="Picture 1"/>
          <p:cNvPicPr>
            <a:picLocks noChangeAspect="1"/>
          </p:cNvPicPr>
          <p:nvPr/>
        </p:nvPicPr>
        <p:blipFill>
          <a:blip r:embed="rId2"/>
          <a:stretch>
            <a:fillRect/>
          </a:stretch>
        </p:blipFill>
        <p:spPr>
          <a:xfrm>
            <a:off x="4400548" y="4133850"/>
            <a:ext cx="4381500" cy="2603500"/>
          </a:xfrm>
          <a:prstGeom prst="rect">
            <a:avLst/>
          </a:prstGeom>
        </p:spPr>
      </p:pic>
    </p:spTree>
    <p:extLst>
      <p:ext uri="{BB962C8B-B14F-4D97-AF65-F5344CB8AC3E}">
        <p14:creationId xmlns:p14="http://schemas.microsoft.com/office/powerpoint/2010/main" xmlns="" val="142880055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52750" y="174372"/>
            <a:ext cx="4000500" cy="10252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smtClean="0"/>
              <a:t>Progress</a:t>
            </a:r>
            <a:endParaRPr lang="en-US" sz="2800" dirty="0"/>
          </a:p>
        </p:txBody>
      </p:sp>
      <p:sp>
        <p:nvSpPr>
          <p:cNvPr id="6" name="Rectangle 5"/>
          <p:cNvSpPr/>
          <p:nvPr/>
        </p:nvSpPr>
        <p:spPr>
          <a:xfrm>
            <a:off x="983673" y="1745673"/>
            <a:ext cx="7952509" cy="252152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0" name="Straight Arrow Connector 9"/>
          <p:cNvCxnSpPr>
            <a:stCxn id="5" idx="2"/>
            <a:endCxn id="6" idx="0"/>
          </p:cNvCxnSpPr>
          <p:nvPr/>
        </p:nvCxnSpPr>
        <p:spPr>
          <a:xfrm>
            <a:off x="4953000" y="1199608"/>
            <a:ext cx="6928" cy="5460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2028324" y="1870298"/>
            <a:ext cx="6753725" cy="60620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dirty="0"/>
              <a:t>Go fast but never </a:t>
            </a:r>
            <a:r>
              <a:rPr lang="en-US" dirty="0" smtClean="0"/>
              <a:t>hurry</a:t>
            </a:r>
            <a:endParaRPr lang="en-US" dirty="0"/>
          </a:p>
        </p:txBody>
      </p:sp>
      <p:sp>
        <p:nvSpPr>
          <p:cNvPr id="12" name="Rectangle 11"/>
          <p:cNvSpPr/>
          <p:nvPr/>
        </p:nvSpPr>
        <p:spPr>
          <a:xfrm>
            <a:off x="1131042" y="1861549"/>
            <a:ext cx="749914" cy="6149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dirty="0">
              <a:effectLst/>
            </a:endParaRPr>
          </a:p>
        </p:txBody>
      </p:sp>
      <p:sp>
        <p:nvSpPr>
          <p:cNvPr id="15" name="Rectangle 14"/>
          <p:cNvSpPr/>
          <p:nvPr/>
        </p:nvSpPr>
        <p:spPr>
          <a:xfrm>
            <a:off x="2028324" y="2643090"/>
            <a:ext cx="6753725" cy="60620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dirty="0" smtClean="0"/>
              <a:t>Build in quality</a:t>
            </a:r>
            <a:endParaRPr lang="en-US" dirty="0"/>
          </a:p>
        </p:txBody>
      </p:sp>
      <p:sp>
        <p:nvSpPr>
          <p:cNvPr id="16" name="Rectangle 15"/>
          <p:cNvSpPr/>
          <p:nvPr/>
        </p:nvSpPr>
        <p:spPr>
          <a:xfrm>
            <a:off x="1131042" y="2634341"/>
            <a:ext cx="749914" cy="6149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dirty="0">
              <a:effectLst/>
            </a:endParaRPr>
          </a:p>
        </p:txBody>
      </p:sp>
      <p:sp>
        <p:nvSpPr>
          <p:cNvPr id="17" name="Rectangle 16"/>
          <p:cNvSpPr/>
          <p:nvPr/>
        </p:nvSpPr>
        <p:spPr>
          <a:xfrm>
            <a:off x="2028324" y="3424631"/>
            <a:ext cx="6753725" cy="60620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dirty="0"/>
              <a:t>Employ minimally sufficient ceremony </a:t>
            </a:r>
          </a:p>
        </p:txBody>
      </p:sp>
      <p:sp>
        <p:nvSpPr>
          <p:cNvPr id="18" name="Rectangle 17"/>
          <p:cNvSpPr/>
          <p:nvPr/>
        </p:nvSpPr>
        <p:spPr>
          <a:xfrm>
            <a:off x="1131042" y="3415882"/>
            <a:ext cx="749914" cy="6149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dirty="0">
              <a:effectLst/>
            </a:endParaRPr>
          </a:p>
        </p:txBody>
      </p:sp>
    </p:spTree>
    <p:extLst>
      <p:ext uri="{BB962C8B-B14F-4D97-AF65-F5344CB8AC3E}">
        <p14:creationId xmlns:p14="http://schemas.microsoft.com/office/powerpoint/2010/main" xmlns="" val="1577718055"/>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95700" y="298896"/>
            <a:ext cx="5448302" cy="60620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2400" dirty="0" smtClean="0"/>
              <a:t>Go fast but never hurry</a:t>
            </a:r>
            <a:endParaRPr lang="en-US" sz="2400" dirty="0"/>
          </a:p>
        </p:txBody>
      </p:sp>
      <p:sp>
        <p:nvSpPr>
          <p:cNvPr id="6" name="Rectangle 5"/>
          <p:cNvSpPr/>
          <p:nvPr/>
        </p:nvSpPr>
        <p:spPr>
          <a:xfrm>
            <a:off x="2028324" y="1924050"/>
            <a:ext cx="6753725" cy="110316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just"/>
            <a:r>
              <a:rPr lang="en-US" dirty="0"/>
              <a:t>Plan-driven development believes that if we follow the plan and do things right the first time, we’ll avoid costly and time-consuming rework. Moving from step to step quickly is of course desirable, but it isn’t a principal goal </a:t>
            </a:r>
          </a:p>
        </p:txBody>
      </p:sp>
      <p:sp>
        <p:nvSpPr>
          <p:cNvPr id="7" name="Rectangle 6"/>
          <p:cNvSpPr/>
          <p:nvPr/>
        </p:nvSpPr>
        <p:spPr>
          <a:xfrm>
            <a:off x="1131042" y="1924050"/>
            <a:ext cx="749914" cy="110316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dirty="0">
              <a:effectLst/>
            </a:endParaRPr>
          </a:p>
        </p:txBody>
      </p:sp>
      <p:sp>
        <p:nvSpPr>
          <p:cNvPr id="10" name="Rectangle 9"/>
          <p:cNvSpPr/>
          <p:nvPr/>
        </p:nvSpPr>
        <p:spPr>
          <a:xfrm>
            <a:off x="2028324" y="3248692"/>
            <a:ext cx="6753725" cy="122805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just"/>
            <a:r>
              <a:rPr lang="en-US" dirty="0"/>
              <a:t>In Scrum, one core goal is to be nimble, adaptable, and speedy. By going fast, we deliver fast, we get feedback fast, and we get value into the hands of our customers sooner. Learning and reacting quickly allow us to generate revenue and/or reduce costs sooner </a:t>
            </a:r>
          </a:p>
        </p:txBody>
      </p:sp>
      <p:sp>
        <p:nvSpPr>
          <p:cNvPr id="11" name="Rectangle 10"/>
          <p:cNvSpPr/>
          <p:nvPr/>
        </p:nvSpPr>
        <p:spPr>
          <a:xfrm>
            <a:off x="1131042" y="3239942"/>
            <a:ext cx="749914" cy="123680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dirty="0">
              <a:effectLst/>
            </a:endParaRPr>
          </a:p>
        </p:txBody>
      </p:sp>
    </p:spTree>
    <p:extLst>
      <p:ext uri="{BB962C8B-B14F-4D97-AF65-F5344CB8AC3E}">
        <p14:creationId xmlns:p14="http://schemas.microsoft.com/office/powerpoint/2010/main" xmlns="" val="373347640"/>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0" y="298896"/>
            <a:ext cx="5448302" cy="60620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2400" dirty="0"/>
              <a:t>Build in quality</a:t>
            </a:r>
          </a:p>
        </p:txBody>
      </p:sp>
      <p:sp>
        <p:nvSpPr>
          <p:cNvPr id="6" name="Rectangle 5"/>
          <p:cNvSpPr/>
          <p:nvPr/>
        </p:nvSpPr>
        <p:spPr>
          <a:xfrm>
            <a:off x="2028324" y="1565567"/>
            <a:ext cx="6753725" cy="141316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just"/>
            <a:r>
              <a:rPr lang="en-US" dirty="0"/>
              <a:t>During plan-driven development, the belief is that through careful, sequential </a:t>
            </a:r>
            <a:r>
              <a:rPr lang="en-US" dirty="0" smtClean="0"/>
              <a:t>performance </a:t>
            </a:r>
            <a:r>
              <a:rPr lang="en-US" dirty="0"/>
              <a:t>of work we get a high-quality product. However, we can’t actually verify this quality until we do the testing of the integrated product, which occurs during a late phase of the process </a:t>
            </a:r>
          </a:p>
        </p:txBody>
      </p:sp>
      <p:sp>
        <p:nvSpPr>
          <p:cNvPr id="7" name="Rectangle 6"/>
          <p:cNvSpPr/>
          <p:nvPr/>
        </p:nvSpPr>
        <p:spPr>
          <a:xfrm>
            <a:off x="1131042" y="1565567"/>
            <a:ext cx="749914" cy="141316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dirty="0">
              <a:effectLst/>
            </a:endParaRPr>
          </a:p>
        </p:txBody>
      </p:sp>
      <p:sp>
        <p:nvSpPr>
          <p:cNvPr id="10" name="Rectangle 9"/>
          <p:cNvSpPr/>
          <p:nvPr/>
        </p:nvSpPr>
        <p:spPr>
          <a:xfrm>
            <a:off x="2028324" y="3179424"/>
            <a:ext cx="6753725" cy="155190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just"/>
            <a:r>
              <a:rPr lang="en-US" dirty="0"/>
              <a:t>In Scrum, quality isn’t something a testing team “tests in” at the end; it is </a:t>
            </a:r>
            <a:r>
              <a:rPr lang="en-US" dirty="0" smtClean="0"/>
              <a:t>something </a:t>
            </a:r>
            <a:r>
              <a:rPr lang="en-US" dirty="0"/>
              <a:t>that a cross-functional Scrum team owns and continuously builds in and verifies every sprint. Each increment of value that is created is completed to a high level of confidence and has the potential to be put into production or shipped to </a:t>
            </a:r>
            <a:r>
              <a:rPr lang="en-US" dirty="0" smtClean="0"/>
              <a:t>customers </a:t>
            </a:r>
            <a:endParaRPr lang="en-US" dirty="0"/>
          </a:p>
        </p:txBody>
      </p:sp>
      <p:sp>
        <p:nvSpPr>
          <p:cNvPr id="11" name="Rectangle 10"/>
          <p:cNvSpPr/>
          <p:nvPr/>
        </p:nvSpPr>
        <p:spPr>
          <a:xfrm>
            <a:off x="1131042" y="3170674"/>
            <a:ext cx="749914" cy="156065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dirty="0">
              <a:effectLst/>
            </a:endParaRPr>
          </a:p>
        </p:txBody>
      </p:sp>
    </p:spTree>
    <p:extLst>
      <p:ext uri="{BB962C8B-B14F-4D97-AF65-F5344CB8AC3E}">
        <p14:creationId xmlns:p14="http://schemas.microsoft.com/office/powerpoint/2010/main" xmlns="" val="1341300260"/>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Onion Agile Planning	</a:t>
            </a:r>
            <a:endParaRPr lang="en-US" dirty="0"/>
          </a:p>
        </p:txBody>
      </p:sp>
      <p:pic>
        <p:nvPicPr>
          <p:cNvPr id="3" name="Picture 2"/>
          <p:cNvPicPr>
            <a:picLocks noChangeAspect="1"/>
          </p:cNvPicPr>
          <p:nvPr/>
        </p:nvPicPr>
        <p:blipFill>
          <a:blip r:embed="rId2"/>
          <a:stretch>
            <a:fillRect/>
          </a:stretch>
        </p:blipFill>
        <p:spPr>
          <a:xfrm>
            <a:off x="2108200" y="1784350"/>
            <a:ext cx="5628948" cy="3757468"/>
          </a:xfrm>
          <a:prstGeom prst="rect">
            <a:avLst/>
          </a:prstGeom>
        </p:spPr>
      </p:pic>
    </p:spTree>
    <p:extLst>
      <p:ext uri="{BB962C8B-B14F-4D97-AF65-F5344CB8AC3E}">
        <p14:creationId xmlns:p14="http://schemas.microsoft.com/office/powerpoint/2010/main" xmlns="" val="1189641421"/>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33850" y="298896"/>
            <a:ext cx="5029202" cy="60620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2400"/>
              <a:t>Employ minimally sufficient ceremony </a:t>
            </a:r>
            <a:endParaRPr lang="en-US" sz="2400" dirty="0"/>
          </a:p>
        </p:txBody>
      </p:sp>
      <p:sp>
        <p:nvSpPr>
          <p:cNvPr id="6" name="Rectangle 5"/>
          <p:cNvSpPr/>
          <p:nvPr/>
        </p:nvSpPr>
        <p:spPr>
          <a:xfrm>
            <a:off x="2028324" y="1263208"/>
            <a:ext cx="6753725" cy="92754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just"/>
            <a:r>
              <a:rPr lang="en-US" dirty="0"/>
              <a:t>Plan-driven processes tend to be high-</a:t>
            </a:r>
            <a:r>
              <a:rPr lang="en-US" b="1" dirty="0"/>
              <a:t>ceremony</a:t>
            </a:r>
            <a:r>
              <a:rPr lang="en-US" dirty="0"/>
              <a:t>, document-centric, process-heavy approaches. A side effect of Scrum’s being value-centric is that very little emphasis is put on process-centric ceremonies </a:t>
            </a:r>
          </a:p>
        </p:txBody>
      </p:sp>
      <p:sp>
        <p:nvSpPr>
          <p:cNvPr id="7" name="Rectangle 6"/>
          <p:cNvSpPr/>
          <p:nvPr/>
        </p:nvSpPr>
        <p:spPr>
          <a:xfrm>
            <a:off x="1131042" y="1263208"/>
            <a:ext cx="749914" cy="92754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dirty="0">
              <a:effectLst/>
            </a:endParaRPr>
          </a:p>
        </p:txBody>
      </p:sp>
      <p:sp>
        <p:nvSpPr>
          <p:cNvPr id="10" name="Rectangle 9"/>
          <p:cNvSpPr/>
          <p:nvPr/>
        </p:nvSpPr>
        <p:spPr>
          <a:xfrm>
            <a:off x="2028324" y="2391388"/>
            <a:ext cx="6753725" cy="107565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just"/>
            <a:r>
              <a:rPr lang="en-US" dirty="0"/>
              <a:t>In Scrum, our goal is to eliminate unnecessary formality. Therefore, we set the ceremonial bar at a low level, one that is minimally sufficient (some call it barely </a:t>
            </a:r>
            <a:r>
              <a:rPr lang="en-US" dirty="0" smtClean="0"/>
              <a:t>sufficient</a:t>
            </a:r>
            <a:r>
              <a:rPr lang="en-US" dirty="0"/>
              <a:t>) or good enough </a:t>
            </a:r>
            <a:endParaRPr lang="en-US" dirty="0">
              <a:effectLst/>
            </a:endParaRPr>
          </a:p>
        </p:txBody>
      </p:sp>
      <p:sp>
        <p:nvSpPr>
          <p:cNvPr id="11" name="Rectangle 10"/>
          <p:cNvSpPr/>
          <p:nvPr/>
        </p:nvSpPr>
        <p:spPr>
          <a:xfrm>
            <a:off x="1131042" y="2382638"/>
            <a:ext cx="749914" cy="108440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dirty="0">
              <a:effectLst/>
            </a:endParaRPr>
          </a:p>
        </p:txBody>
      </p:sp>
      <p:pic>
        <p:nvPicPr>
          <p:cNvPr id="2" name="Picture 1"/>
          <p:cNvPicPr>
            <a:picLocks noChangeAspect="1"/>
          </p:cNvPicPr>
          <p:nvPr/>
        </p:nvPicPr>
        <p:blipFill>
          <a:blip r:embed="rId2"/>
          <a:stretch>
            <a:fillRect/>
          </a:stretch>
        </p:blipFill>
        <p:spPr>
          <a:xfrm>
            <a:off x="1131043" y="3582735"/>
            <a:ext cx="7651006" cy="3158068"/>
          </a:xfrm>
          <a:prstGeom prst="rect">
            <a:avLst/>
          </a:prstGeom>
        </p:spPr>
      </p:pic>
    </p:spTree>
    <p:extLst>
      <p:ext uri="{BB962C8B-B14F-4D97-AF65-F5344CB8AC3E}">
        <p14:creationId xmlns:p14="http://schemas.microsoft.com/office/powerpoint/2010/main" xmlns="" val="1199709539"/>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076" y="2602523"/>
            <a:ext cx="2229201" cy="792088"/>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
        <p:nvSpPr>
          <p:cNvPr id="4" name="Subtitle 3"/>
          <p:cNvSpPr>
            <a:spLocks noGrp="1"/>
          </p:cNvSpPr>
          <p:nvPr>
            <p:ph type="subTitle" idx="13"/>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Satisfaction</a:t>
            </a:r>
            <a:endParaRPr lang="en-US" dirty="0"/>
          </a:p>
        </p:txBody>
      </p:sp>
      <p:pic>
        <p:nvPicPr>
          <p:cNvPr id="5" name="Picture 4"/>
          <p:cNvPicPr>
            <a:picLocks noChangeAspect="1"/>
          </p:cNvPicPr>
          <p:nvPr/>
        </p:nvPicPr>
        <p:blipFill>
          <a:blip r:embed="rId2"/>
          <a:stretch>
            <a:fillRect/>
          </a:stretch>
        </p:blipFill>
        <p:spPr>
          <a:xfrm>
            <a:off x="1587500" y="1435100"/>
            <a:ext cx="6683663" cy="5065198"/>
          </a:xfrm>
          <a:prstGeom prst="rect">
            <a:avLst/>
          </a:prstGeom>
        </p:spPr>
      </p:pic>
    </p:spTree>
    <p:extLst>
      <p:ext uri="{BB962C8B-B14F-4D97-AF65-F5344CB8AC3E}">
        <p14:creationId xmlns:p14="http://schemas.microsoft.com/office/powerpoint/2010/main" xmlns="" val="106785453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Software Development Overview</a:t>
            </a:r>
            <a:endParaRPr lang="en-US" dirty="0"/>
          </a:p>
        </p:txBody>
      </p:sp>
      <p:pic>
        <p:nvPicPr>
          <p:cNvPr id="5" name="Picture 4"/>
          <p:cNvPicPr>
            <a:picLocks noChangeAspect="1"/>
          </p:cNvPicPr>
          <p:nvPr/>
        </p:nvPicPr>
        <p:blipFill>
          <a:blip r:embed="rId2"/>
          <a:stretch>
            <a:fillRect/>
          </a:stretch>
        </p:blipFill>
        <p:spPr>
          <a:xfrm>
            <a:off x="1207908" y="1596158"/>
            <a:ext cx="7672856" cy="4818497"/>
          </a:xfrm>
          <a:prstGeom prst="rect">
            <a:avLst/>
          </a:prstGeom>
        </p:spPr>
      </p:pic>
    </p:spTree>
    <p:extLst>
      <p:ext uri="{BB962C8B-B14F-4D97-AF65-F5344CB8AC3E}">
        <p14:creationId xmlns:p14="http://schemas.microsoft.com/office/powerpoint/2010/main" xmlns="" val="372160269"/>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Rectangle 2"/>
          <p:cNvSpPr/>
          <p:nvPr/>
        </p:nvSpPr>
        <p:spPr>
          <a:xfrm>
            <a:off x="2111535" y="1143177"/>
            <a:ext cx="6713810" cy="66686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t>One pure form of traditional, plan-driven development frequently goes by the term </a:t>
            </a:r>
            <a:r>
              <a:rPr lang="en-US" b="1" dirty="0"/>
              <a:t>waterfall </a:t>
            </a:r>
            <a:endParaRPr lang="en-US" dirty="0"/>
          </a:p>
        </p:txBody>
      </p:sp>
      <p:sp>
        <p:nvSpPr>
          <p:cNvPr id="7" name="Rectangle 6"/>
          <p:cNvSpPr/>
          <p:nvPr/>
        </p:nvSpPr>
        <p:spPr>
          <a:xfrm>
            <a:off x="1190913" y="1153478"/>
            <a:ext cx="848170" cy="666865"/>
          </a:xfrm>
          <a:prstGeom prst="rect">
            <a:avLst/>
          </a:prstGeom>
          <a:solidFill>
            <a:schemeClr val="accent3">
              <a:lumMod val="75000"/>
            </a:schemeClr>
          </a:solidFill>
        </p:spPr>
        <p:style>
          <a:lnRef idx="2">
            <a:schemeClr val="accent3"/>
          </a:lnRef>
          <a:fillRef idx="1">
            <a:schemeClr val="lt1"/>
          </a:fillRef>
          <a:effectRef idx="0">
            <a:schemeClr val="accent3"/>
          </a:effectRef>
          <a:fontRef idx="minor">
            <a:schemeClr val="dk1"/>
          </a:fontRef>
        </p:style>
        <p:txBody>
          <a:bodyPr rtlCol="0" anchor="ctr"/>
          <a:lstStyle/>
          <a:p>
            <a:endParaRPr lang="en-US" dirty="0">
              <a:effectLst/>
            </a:endParaRPr>
          </a:p>
        </p:txBody>
      </p:sp>
      <p:pic>
        <p:nvPicPr>
          <p:cNvPr id="13" name="Picture 12"/>
          <p:cNvPicPr>
            <a:picLocks noChangeAspect="1"/>
          </p:cNvPicPr>
          <p:nvPr/>
        </p:nvPicPr>
        <p:blipFill>
          <a:blip r:embed="rId2"/>
          <a:stretch>
            <a:fillRect/>
          </a:stretch>
        </p:blipFill>
        <p:spPr>
          <a:xfrm>
            <a:off x="3394363" y="2845769"/>
            <a:ext cx="5430982" cy="3974131"/>
          </a:xfrm>
          <a:prstGeom prst="rect">
            <a:avLst/>
          </a:prstGeom>
        </p:spPr>
      </p:pic>
      <p:sp>
        <p:nvSpPr>
          <p:cNvPr id="14" name="Rectangle 13"/>
          <p:cNvSpPr/>
          <p:nvPr/>
        </p:nvSpPr>
        <p:spPr>
          <a:xfrm>
            <a:off x="2111535" y="1872231"/>
            <a:ext cx="6713810" cy="9047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t>Plan-driven development works well if you are applying it to problems that are well defined, predictable, and unlikely to undergo any significant change </a:t>
            </a:r>
          </a:p>
        </p:txBody>
      </p:sp>
      <p:sp>
        <p:nvSpPr>
          <p:cNvPr id="15" name="Rectangle 14"/>
          <p:cNvSpPr/>
          <p:nvPr/>
        </p:nvSpPr>
        <p:spPr>
          <a:xfrm>
            <a:off x="1190913" y="1882532"/>
            <a:ext cx="848170" cy="894431"/>
          </a:xfrm>
          <a:prstGeom prst="rect">
            <a:avLst/>
          </a:prstGeom>
          <a:solidFill>
            <a:schemeClr val="accent3">
              <a:lumMod val="75000"/>
            </a:schemeClr>
          </a:solidFill>
        </p:spPr>
        <p:style>
          <a:lnRef idx="2">
            <a:schemeClr val="accent3"/>
          </a:lnRef>
          <a:fillRef idx="1">
            <a:schemeClr val="lt1"/>
          </a:fillRef>
          <a:effectRef idx="0">
            <a:schemeClr val="accent3"/>
          </a:effectRef>
          <a:fontRef idx="minor">
            <a:schemeClr val="dk1"/>
          </a:fontRef>
        </p:style>
        <p:txBody>
          <a:bodyPr rtlCol="0" anchor="ctr"/>
          <a:lstStyle/>
          <a:p>
            <a:endParaRPr lang="en-US" dirty="0">
              <a:effectLst/>
            </a:endParaRPr>
          </a:p>
        </p:txBody>
      </p:sp>
    </p:spTree>
    <p:extLst>
      <p:ext uri="{BB962C8B-B14F-4D97-AF65-F5344CB8AC3E}">
        <p14:creationId xmlns:p14="http://schemas.microsoft.com/office/powerpoint/2010/main" xmlns="" val="49698774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Plan-Driven Smell Bad</a:t>
            </a:r>
            <a:endParaRPr lang="en-US" dirty="0"/>
          </a:p>
        </p:txBody>
      </p:sp>
      <p:sp>
        <p:nvSpPr>
          <p:cNvPr id="5" name="Rectangle 4"/>
          <p:cNvSpPr/>
          <p:nvPr/>
        </p:nvSpPr>
        <p:spPr>
          <a:xfrm>
            <a:off x="2013564" y="1420763"/>
            <a:ext cx="6713810" cy="832580"/>
          </a:xfrm>
          <a:prstGeom prst="rect">
            <a:avLst/>
          </a:prstGeom>
          <a:ln>
            <a:solidFill>
              <a:schemeClr val="tx2">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just"/>
            <a:r>
              <a:rPr lang="en-US"/>
              <a:t>For many, a plan-driven, sequential process just makes sense, understand it, design it, code it, test it, and deploy it, all according to a well-defined, prescribed plan </a:t>
            </a:r>
          </a:p>
        </p:txBody>
      </p:sp>
      <p:sp>
        <p:nvSpPr>
          <p:cNvPr id="6" name="Rectangle 5"/>
          <p:cNvSpPr/>
          <p:nvPr/>
        </p:nvSpPr>
        <p:spPr>
          <a:xfrm>
            <a:off x="1092942" y="1431064"/>
            <a:ext cx="848170" cy="82227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effectLst/>
            </a:endParaRPr>
          </a:p>
        </p:txBody>
      </p:sp>
      <p:sp>
        <p:nvSpPr>
          <p:cNvPr id="7" name="Rectangle 6"/>
          <p:cNvSpPr/>
          <p:nvPr/>
        </p:nvSpPr>
        <p:spPr>
          <a:xfrm>
            <a:off x="2013564" y="2460577"/>
            <a:ext cx="6713810" cy="832580"/>
          </a:xfrm>
          <a:prstGeom prst="rect">
            <a:avLst/>
          </a:prstGeom>
          <a:ln>
            <a:solidFill>
              <a:schemeClr val="tx2">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just"/>
            <a:r>
              <a:rPr lang="en-US" dirty="0"/>
              <a:t>If applying a plan-driven approach doesn’t work, the prevailing attitude is that we must have done something wrong </a:t>
            </a:r>
          </a:p>
        </p:txBody>
      </p:sp>
      <p:sp>
        <p:nvSpPr>
          <p:cNvPr id="8" name="Rectangle 7"/>
          <p:cNvSpPr/>
          <p:nvPr/>
        </p:nvSpPr>
        <p:spPr>
          <a:xfrm>
            <a:off x="1092942" y="2470878"/>
            <a:ext cx="848170" cy="82227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effectLst/>
            </a:endParaRPr>
          </a:p>
        </p:txBody>
      </p:sp>
      <p:sp>
        <p:nvSpPr>
          <p:cNvPr id="9" name="Rectangle 8"/>
          <p:cNvSpPr/>
          <p:nvPr/>
        </p:nvSpPr>
        <p:spPr>
          <a:xfrm>
            <a:off x="2013564" y="3490090"/>
            <a:ext cx="6713810" cy="832580"/>
          </a:xfrm>
          <a:prstGeom prst="rect">
            <a:avLst/>
          </a:prstGeom>
          <a:ln>
            <a:solidFill>
              <a:schemeClr val="tx2">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just"/>
            <a:r>
              <a:rPr lang="en-US" dirty="0"/>
              <a:t>It’s that plan-driven approaches are based on a set of beliefs that do not match the uncertainty inherent in most product development efforts </a:t>
            </a:r>
          </a:p>
        </p:txBody>
      </p:sp>
      <p:sp>
        <p:nvSpPr>
          <p:cNvPr id="10" name="Rectangle 9"/>
          <p:cNvSpPr/>
          <p:nvPr/>
        </p:nvSpPr>
        <p:spPr>
          <a:xfrm>
            <a:off x="1092942" y="3500391"/>
            <a:ext cx="848170" cy="82227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effectLst/>
            </a:endParaRPr>
          </a:p>
        </p:txBody>
      </p:sp>
    </p:spTree>
    <p:extLst>
      <p:ext uri="{BB962C8B-B14F-4D97-AF65-F5344CB8AC3E}">
        <p14:creationId xmlns:p14="http://schemas.microsoft.com/office/powerpoint/2010/main" xmlns="" val="981766422"/>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983673" y="1745673"/>
            <a:ext cx="7952509" cy="41009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5403271" y="3241965"/>
            <a:ext cx="3254431" cy="792088"/>
          </a:xfrm>
        </p:spPr>
        <p:txBody>
          <a:bodyPr/>
          <a:lstStyle/>
          <a:p>
            <a:r>
              <a:rPr lang="en-US" dirty="0" smtClean="0"/>
              <a:t>Agile Principles</a:t>
            </a:r>
            <a:endParaRPr lang="en-US" dirty="0"/>
          </a:p>
        </p:txBody>
      </p:sp>
      <p:sp>
        <p:nvSpPr>
          <p:cNvPr id="5" name="Rectangle 4"/>
          <p:cNvSpPr/>
          <p:nvPr/>
        </p:nvSpPr>
        <p:spPr>
          <a:xfrm>
            <a:off x="2819401" y="2079372"/>
            <a:ext cx="1371600" cy="10252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Variability </a:t>
            </a:r>
            <a:r>
              <a:rPr lang="en-US" smtClean="0"/>
              <a:t>and uncertainty</a:t>
            </a:r>
            <a:endParaRPr lang="en-US"/>
          </a:p>
        </p:txBody>
      </p:sp>
      <p:sp>
        <p:nvSpPr>
          <p:cNvPr id="9" name="Rectangle 8"/>
          <p:cNvSpPr/>
          <p:nvPr/>
        </p:nvSpPr>
        <p:spPr>
          <a:xfrm>
            <a:off x="2008910" y="3241965"/>
            <a:ext cx="1371600" cy="10252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Prediction and Adaptation</a:t>
            </a:r>
            <a:endParaRPr lang="en-US" dirty="0"/>
          </a:p>
        </p:txBody>
      </p:sp>
      <p:sp>
        <p:nvSpPr>
          <p:cNvPr id="10" name="Rectangle 9"/>
          <p:cNvSpPr/>
          <p:nvPr/>
        </p:nvSpPr>
        <p:spPr>
          <a:xfrm>
            <a:off x="3505201" y="3241965"/>
            <a:ext cx="1371600" cy="1025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Validated Learning</a:t>
            </a:r>
          </a:p>
        </p:txBody>
      </p:sp>
      <p:sp>
        <p:nvSpPr>
          <p:cNvPr id="11" name="Rectangle 10"/>
          <p:cNvSpPr/>
          <p:nvPr/>
        </p:nvSpPr>
        <p:spPr>
          <a:xfrm>
            <a:off x="1323110" y="4404558"/>
            <a:ext cx="1371600" cy="10252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Work in Process</a:t>
            </a:r>
          </a:p>
        </p:txBody>
      </p:sp>
      <p:sp>
        <p:nvSpPr>
          <p:cNvPr id="12" name="Rectangle 11"/>
          <p:cNvSpPr/>
          <p:nvPr/>
        </p:nvSpPr>
        <p:spPr>
          <a:xfrm>
            <a:off x="2819401" y="4404558"/>
            <a:ext cx="1371600" cy="10252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Progress</a:t>
            </a:r>
            <a:endParaRPr lang="en-US" dirty="0"/>
          </a:p>
        </p:txBody>
      </p:sp>
      <p:sp>
        <p:nvSpPr>
          <p:cNvPr id="13" name="Rectangle 12"/>
          <p:cNvSpPr/>
          <p:nvPr/>
        </p:nvSpPr>
        <p:spPr>
          <a:xfrm>
            <a:off x="4315692" y="4404558"/>
            <a:ext cx="1454724" cy="10252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Performance</a:t>
            </a:r>
            <a:endParaRPr lang="en-US" dirty="0"/>
          </a:p>
        </p:txBody>
      </p:sp>
    </p:spTree>
    <p:extLst>
      <p:ext uri="{BB962C8B-B14F-4D97-AF65-F5344CB8AC3E}">
        <p14:creationId xmlns:p14="http://schemas.microsoft.com/office/powerpoint/2010/main" xmlns="" val="1615755630"/>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AMS Item" ma:contentTypeID="0x01010081B4385EF6D35446822582DE3946C407003DDF916C8002C34AAF5BED64A1682BDC" ma:contentTypeVersion="39" ma:contentTypeDescription="Content Type for DAMS Related Purposes" ma:contentTypeScope="" ma:versionID="dcca679ccac23fad5ef6a149a6019137">
  <xsd:schema xmlns:xsd="http://www.w3.org/2001/XMLSchema" xmlns:xs="http://www.w3.org/2001/XMLSchema" xmlns:p="http://schemas.microsoft.com/office/2006/metadata/properties" xmlns:ns1="f7443cdf-c33c-464e-a97f-23bb26b3177a" xmlns:ns2="http://schemas.microsoft.com/sharepoint/v3" xmlns:ns4="6c5ed68c-5f31-42ac-9392-2612e73c38e5" targetNamespace="http://schemas.microsoft.com/office/2006/metadata/properties" ma:root="true" ma:fieldsID="23124a404595d37a2b3462e22c737ddc" ns1:_="" ns2:_="" ns4:_="">
    <xsd:import namespace="f7443cdf-c33c-464e-a97f-23bb26b3177a"/>
    <xsd:import namespace="http://schemas.microsoft.com/sharepoint/v3"/>
    <xsd:import namespace="6c5ed68c-5f31-42ac-9392-2612e73c38e5"/>
    <xsd:element name="properties">
      <xsd:complexType>
        <xsd:sequence>
          <xsd:element name="documentManagement">
            <xsd:complexType>
              <xsd:all>
                <xsd:element ref="ns1:Filename" minOccurs="0"/>
                <xsd:element ref="ns1:Tags" minOccurs="0"/>
                <xsd:element ref="ns4:MediaServiceMetadata" minOccurs="0"/>
                <xsd:element ref="ns4:MediaServiceFastMetadata" minOccurs="0"/>
                <xsd:element ref="ns4:MediaServiceAutoTags" minOccurs="0"/>
                <xsd:element ref="ns4:MediaServiceDateTaken" minOccurs="0"/>
                <xsd:element ref="ns4:MediaServiceOCR" minOccurs="0"/>
                <xsd:element ref="ns1:SharedWithUsers" minOccurs="0"/>
                <xsd:element ref="ns1:SharedWithDetails" minOccurs="0"/>
                <xsd:element ref="ns1:Description1" minOccurs="0"/>
                <xsd:element ref="ns1:FileType1" minOccurs="0"/>
                <xsd:element ref="ns1:ChannelID" minOccurs="0"/>
                <xsd:element ref="ns1:VideoID" minOccurs="0"/>
                <xsd:element ref="ns1:SourceURL" minOccurs="0"/>
                <xsd:element ref="ns1:Uploader"/>
                <xsd:element ref="ns1:linkthumb" minOccurs="0"/>
                <xsd:element ref="ns4:MediaServiceLocation" minOccurs="0"/>
                <xsd:element ref="ns2:ol_Department" minOccurs="0"/>
                <xsd:element ref="ns1:ContentDepartment" minOccurs="0"/>
                <xsd:element ref="ns4:Tanggal" minOccurs="0"/>
                <xsd:element ref="ns4:Tanggal_x0020_" minOccurs="0"/>
                <xsd:element ref="ns4:MediaServiceGenerationTime" minOccurs="0"/>
                <xsd:element ref="ns4:MediaServiceEventHashCode" minOccurs="0"/>
                <xsd:element ref="ns4: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443cdf-c33c-464e-a97f-23bb26b3177a" elementFormDefault="qualified">
    <xsd:import namespace="http://schemas.microsoft.com/office/2006/documentManagement/types"/>
    <xsd:import namespace="http://schemas.microsoft.com/office/infopath/2007/PartnerControls"/>
    <xsd:element name="Filename" ma:index="0" nillable="true" ma:displayName="Filename" ma:internalName="Filename">
      <xsd:simpleType>
        <xsd:restriction base="dms:Text"/>
      </xsd:simpleType>
    </xsd:element>
    <xsd:element name="Tags" ma:index="5" nillable="true" ma:displayName="Tags" ma:internalName="Tags">
      <xsd:simpleType>
        <xsd:restriction base="dms:Text">
          <xsd:maxLength value="255"/>
        </xsd:restrictio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Description1" ma:index="20" nillable="true" ma:displayName="Description" ma:internalName="Description1">
      <xsd:simpleType>
        <xsd:restriction base="dms:Note"/>
      </xsd:simpleType>
    </xsd:element>
    <xsd:element name="FileType1" ma:index="21" nillable="true" ma:displayName="FileType" ma:default="Other" ma:format="Dropdown" ma:internalName="FileType1">
      <xsd:simpleType>
        <xsd:restriction base="dms:Choice">
          <xsd:enumeration value="Image"/>
          <xsd:enumeration value="Video"/>
          <xsd:enumeration value="Audio"/>
          <xsd:enumeration value="Document"/>
          <xsd:enumeration value="Interactive"/>
          <xsd:enumeration value="Link"/>
          <xsd:enumeration value="Other"/>
        </xsd:restriction>
      </xsd:simpleType>
    </xsd:element>
    <xsd:element name="ChannelID" ma:index="22" nillable="true" ma:displayName="ChannelID" ma:internalName="ChannelID">
      <xsd:simpleType>
        <xsd:restriction base="dms:Text">
          <xsd:maxLength value="255"/>
        </xsd:restriction>
      </xsd:simpleType>
    </xsd:element>
    <xsd:element name="VideoID" ma:index="23" nillable="true" ma:displayName="VideoID" ma:internalName="VideoID">
      <xsd:simpleType>
        <xsd:restriction base="dms:Text">
          <xsd:maxLength value="255"/>
        </xsd:restriction>
      </xsd:simpleType>
    </xsd:element>
    <xsd:element name="SourceURL" ma:index="24" nillable="true" ma:displayName="SourceURL" ma:internalName="SourceURL">
      <xsd:simpleType>
        <xsd:restriction base="dms:Text">
          <xsd:maxLength value="255"/>
        </xsd:restriction>
      </xsd:simpleType>
    </xsd:element>
    <xsd:element name="Uploader" ma:index="25" ma:displayName="Uploader" ma:internalName="Uploader">
      <xsd:simpleType>
        <xsd:restriction base="dms:Text">
          <xsd:maxLength value="255"/>
        </xsd:restriction>
      </xsd:simpleType>
    </xsd:element>
    <xsd:element name="linkthumb" ma:index="26" nillable="true" ma:displayName="linkthumb" ma:description="Link for thumbnail" ma:internalName="linkthumb">
      <xsd:simpleType>
        <xsd:restriction base="dms:Text">
          <xsd:maxLength value="255"/>
        </xsd:restriction>
      </xsd:simpleType>
    </xsd:element>
    <xsd:element name="ContentDepartment" ma:index="29" nillable="true" ma:displayName="ContentDepartment" ma:default="No Department" ma:internalName="ContentDepart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8" nillable="true" ma:displayName="Department" ma:internalName="ol_Departmen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5ed68c-5f31-42ac-9392-2612e73c38e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element name="Tanggal" ma:index="30" nillable="true" ma:displayName="Tanggal" ma:format="DateOnly" ma:internalName="Tanggal">
      <xsd:simpleType>
        <xsd:restriction base="dms:DateTime"/>
      </xsd:simpleType>
    </xsd:element>
    <xsd:element name="Tanggal_x0020_" ma:index="31" nillable="true" ma:displayName="Tanggal " ma:format="DateOnly" ma:internalName="Tanggal_x0020_">
      <xsd:simpleType>
        <xsd:restriction base="dms:DateTime"/>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EventHashCode" ma:index="33" nillable="true" ma:displayName="MediaServiceEventHashCode" ma:hidden="true" ma:internalName="MediaServiceEventHashCode" ma:readOnly="true">
      <xsd:simpleType>
        <xsd:restriction base="dms:Text"/>
      </xsd:simpleType>
    </xsd:element>
    <xsd:element name="Time" ma:index="34" nillable="true" ma:displayName="Time" ma:format="DateOnly" ma:internalNam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3"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hannelID xmlns="f7443cdf-c33c-464e-a97f-23bb26b3177a" xsi:nil="true"/>
    <SourceURL xmlns="f7443cdf-c33c-464e-a97f-23bb26b3177a" xsi:nil="true"/>
    <ContentDepartment xmlns="f7443cdf-c33c-464e-a97f-23bb26b3177a">No Department</ContentDepartment>
    <Filename xmlns="f7443cdf-c33c-464e-a97f-23bb26b3177a" xsi:nil="true"/>
    <VideoID xmlns="f7443cdf-c33c-464e-a97f-23bb26b3177a" xsi:nil="true"/>
    <linkthumb xmlns="f7443cdf-c33c-464e-a97f-23bb26b3177a" xsi:nil="true"/>
    <Tags xmlns="f7443cdf-c33c-464e-a97f-23bb26b3177a" xsi:nil="true"/>
    <Uploader xmlns="f7443cdf-c33c-464e-a97f-23bb26b3177a"/>
    <Tanggal xmlns="6c5ed68c-5f31-42ac-9392-2612e73c38e5" xsi:nil="true"/>
    <Tanggal_x0020_ xmlns="6c5ed68c-5f31-42ac-9392-2612e73c38e5" xsi:nil="true"/>
    <Time xmlns="6c5ed68c-5f31-42ac-9392-2612e73c38e5" xsi:nil="true"/>
    <ol_Department xmlns="http://schemas.microsoft.com/sharepoint/v3" xsi:nil="true"/>
    <FileType1 xmlns="f7443cdf-c33c-464e-a97f-23bb26b3177a">Other</FileType1>
    <Description1 xmlns="f7443cdf-c33c-464e-a97f-23bb26b3177a" xsi:nil="true"/>
  </documentManagement>
</p:properties>
</file>

<file path=customXml/itemProps1.xml><?xml version="1.0" encoding="utf-8"?>
<ds:datastoreItem xmlns:ds="http://schemas.openxmlformats.org/officeDocument/2006/customXml" ds:itemID="{D4F1392D-51CE-483D-8F5A-4891AECC24BB}"/>
</file>

<file path=customXml/itemProps2.xml><?xml version="1.0" encoding="utf-8"?>
<ds:datastoreItem xmlns:ds="http://schemas.openxmlformats.org/officeDocument/2006/customXml" ds:itemID="{DDD9BFCF-E586-4B85-9139-B04BE29F7406}"/>
</file>

<file path=customXml/itemProps3.xml><?xml version="1.0" encoding="utf-8"?>
<ds:datastoreItem xmlns:ds="http://schemas.openxmlformats.org/officeDocument/2006/customXml" ds:itemID="{5FA4615D-6A4F-4D4E-8F2F-A8C024602605}"/>
</file>

<file path=docProps/app.xml><?xml version="1.0" encoding="utf-8"?>
<Properties xmlns="http://schemas.openxmlformats.org/officeDocument/2006/extended-properties" xmlns:vt="http://schemas.openxmlformats.org/officeDocument/2006/docPropsVTypes">
  <Template>TemplateBM.pot</Template>
  <TotalTime>3429</TotalTime>
  <Words>2464</Words>
  <Application>Microsoft Macintosh PowerPoint</Application>
  <PresentationFormat>On-screen Show (4:3)</PresentationFormat>
  <Paragraphs>193</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TemplateBM</vt:lpstr>
      <vt:lpstr>Introduction to Agile Approach</vt:lpstr>
      <vt:lpstr>History of Agile Manifesto</vt:lpstr>
      <vt:lpstr>Agile Project Approach</vt:lpstr>
      <vt:lpstr>Onion Agile Planning </vt:lpstr>
      <vt:lpstr>Condition Satisfaction</vt:lpstr>
      <vt:lpstr>Agile Software Development Overview</vt:lpstr>
      <vt:lpstr>Plan-Driven Development</vt:lpstr>
      <vt:lpstr>Plan-Driven Smell Bad</vt:lpstr>
      <vt:lpstr>Agile Principles</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Thank you</vt:lpstr>
    </vt:vector>
  </TitlesOfParts>
  <Company>Amazing Imagination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Security </dc:title>
  <dc:creator>Aditya Kurniawan</dc:creator>
  <cp:lastModifiedBy>Widodo</cp:lastModifiedBy>
  <cp:revision>125</cp:revision>
  <dcterms:created xsi:type="dcterms:W3CDTF">2015-04-15T02:31:13Z</dcterms:created>
  <dcterms:modified xsi:type="dcterms:W3CDTF">2018-11-05T07:21:13Z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0x01010081B4385EF6D35446822582DE3946C407003DDF916C8002C34AAF5BED64A1682BDC</vt:lpwstr>
  </property>
</Properties>
</file>