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8" r:id="rId4"/>
    <p:sldId id="260" r:id="rId5"/>
    <p:sldId id="259" r:id="rId6"/>
    <p:sldId id="277" r:id="rId7"/>
    <p:sldId id="261" r:id="rId8"/>
    <p:sldId id="269" r:id="rId9"/>
    <p:sldId id="274" r:id="rId10"/>
    <p:sldId id="275" r:id="rId11"/>
    <p:sldId id="276" r:id="rId12"/>
    <p:sldId id="278" r:id="rId13"/>
    <p:sldId id="273" r:id="rId14"/>
    <p:sldId id="263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186A1-259B-4321-86EF-EC526E0FD5B0}" v="15" dt="2022-06-06T15:30:27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2E816-7DFF-41CA-88F2-3E4273FD1E2C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B213-B5ED-4269-88ED-4420999F7313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C1BDA-3348-4A6F-84DB-48E1C70AD572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D372A-2CB8-44C1-B0BB-6833EEDC8A41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7D2CFFEC-47E9-4540-9DD1-789A6EB4161B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B7DB-925F-48C8-93E6-0D647701EF2B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FA2B-9EE0-47EA-8B1A-8757D1470D1B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A11E3-8D7B-4710-8064-97D640332107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F15CD-9F60-4CA3-8464-AD6E33281789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113F39-1B80-43C2-92B5-D6A3EEA6E946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7C905-F650-446B-A676-3255E0271985}" type="datetime1">
              <a:rPr lang="pt-BR" noProof="0" smtClean="0"/>
              <a:t>07/06/2022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BE1BFEF3-AB92-4301-B18D-1FDF26605CD5}" type="datetime1">
              <a:rPr lang="pt-BR" noProof="0" smtClean="0"/>
              <a:t>07/06/2022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ars/my-programming-langu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iapsilva.github.io/cifra-de-cesa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7200" dirty="0"/>
              <a:t>APS</a:t>
            </a:r>
            <a:br>
              <a:rPr lang="pt-BR" sz="7200" dirty="0"/>
            </a:br>
            <a:r>
              <a:rPr lang="pt-BR" sz="7200" dirty="0"/>
              <a:t>linguagem criptografada por cifra de césar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1800" b="1" dirty="0"/>
              <a:t>WILLIAM SILVA</a:t>
            </a:r>
          </a:p>
          <a:p>
            <a:pPr rtl="0"/>
            <a:r>
              <a:rPr lang="pt-BR" sz="1800" b="1" dirty="0"/>
              <a:t>LÓGICA DA COMPUTAÇÃO 2022/1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3" y="138268"/>
            <a:ext cx="10058400" cy="1609344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55" y="1427572"/>
            <a:ext cx="4754880" cy="640080"/>
          </a:xfrm>
        </p:spPr>
        <p:txBody>
          <a:bodyPr/>
          <a:lstStyle/>
          <a:p>
            <a:r>
              <a:rPr lang="pt-BR" dirty="0"/>
              <a:t>Linguagem C (do compilador)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8735" y="1381852"/>
            <a:ext cx="4754880" cy="640080"/>
          </a:xfrm>
        </p:spPr>
        <p:txBody>
          <a:bodyPr/>
          <a:lstStyle/>
          <a:p>
            <a:r>
              <a:rPr lang="pt-BR" dirty="0"/>
              <a:t>Cifra de César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1280D0-45AE-BB2A-25B8-DFC683450CA2}"/>
              </a:ext>
            </a:extLst>
          </p:cNvPr>
          <p:cNvSpPr txBox="1">
            <a:spLocks/>
          </p:cNvSpPr>
          <p:nvPr/>
        </p:nvSpPr>
        <p:spPr>
          <a:xfrm>
            <a:off x="8592659" y="1381852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13173-A9BF-488C-D19D-F2994841828A}"/>
              </a:ext>
            </a:extLst>
          </p:cNvPr>
          <p:cNvSpPr txBox="1"/>
          <p:nvPr/>
        </p:nvSpPr>
        <p:spPr>
          <a:xfrm>
            <a:off x="8592659" y="2049196"/>
            <a:ext cx="336665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7</a:t>
            </a:r>
          </a:p>
          <a:p>
            <a:r>
              <a:rPr lang="pt-BR" dirty="0">
                <a:latin typeface="Arial Nova" panose="020B0504020202020204" pitchFamily="34" charset="0"/>
              </a:rPr>
              <a:t>3</a:t>
            </a:r>
          </a:p>
          <a:p>
            <a:r>
              <a:rPr lang="pt-BR" dirty="0">
                <a:latin typeface="Arial Nova" panose="020B0504020202020204" pitchFamily="34" charset="0"/>
              </a:rPr>
              <a:t>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CD5D6-2FE8-666E-115E-EBB68909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148007"/>
            <a:ext cx="3006436" cy="4185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F77D77-42B7-21BA-ED86-8025E1D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35" y="2158155"/>
            <a:ext cx="190526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3" y="138268"/>
            <a:ext cx="10058400" cy="1609344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55" y="1427572"/>
            <a:ext cx="4754880" cy="640080"/>
          </a:xfrm>
        </p:spPr>
        <p:txBody>
          <a:bodyPr/>
          <a:lstStyle/>
          <a:p>
            <a:r>
              <a:rPr lang="pt-BR" dirty="0"/>
              <a:t>Linguagem C (do compilador)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8735" y="1381852"/>
            <a:ext cx="4754880" cy="640080"/>
          </a:xfrm>
        </p:spPr>
        <p:txBody>
          <a:bodyPr/>
          <a:lstStyle/>
          <a:p>
            <a:r>
              <a:rPr lang="pt-BR" dirty="0"/>
              <a:t>Cifra de César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1280D0-45AE-BB2A-25B8-DFC683450CA2}"/>
              </a:ext>
            </a:extLst>
          </p:cNvPr>
          <p:cNvSpPr txBox="1">
            <a:spLocks/>
          </p:cNvSpPr>
          <p:nvPr/>
        </p:nvSpPr>
        <p:spPr>
          <a:xfrm>
            <a:off x="8592659" y="16237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13173-A9BF-488C-D19D-F2994841828A}"/>
              </a:ext>
            </a:extLst>
          </p:cNvPr>
          <p:cNvSpPr txBox="1"/>
          <p:nvPr/>
        </p:nvSpPr>
        <p:spPr>
          <a:xfrm>
            <a:off x="8637132" y="791925"/>
            <a:ext cx="336665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5</a:t>
            </a:r>
          </a:p>
          <a:p>
            <a:r>
              <a:rPr lang="pt-BR" dirty="0">
                <a:latin typeface="Arial Nova" panose="020B0504020202020204" pitchFamily="34" charset="0"/>
              </a:rPr>
              <a:t>1910</a:t>
            </a:r>
          </a:p>
          <a:p>
            <a:r>
              <a:rPr lang="pt-BR" dirty="0">
                <a:latin typeface="Arial Nova" panose="020B0504020202020204" pitchFamily="34" charset="0"/>
              </a:rPr>
              <a:t>-1905</a:t>
            </a:r>
          </a:p>
          <a:p>
            <a:r>
              <a:rPr lang="pt-BR" dirty="0">
                <a:latin typeface="Arial Nova" panose="020B0504020202020204" pitchFamily="34" charset="0"/>
              </a:rPr>
              <a:t>Essa e uma mensagem secreta você não deveria compartilhar com ninguém VAI CORINTHIANS</a:t>
            </a:r>
          </a:p>
          <a:p>
            <a:r>
              <a:rPr lang="pt-BR" dirty="0">
                <a:latin typeface="Arial Nova" panose="020B0504020202020204" pitchFamily="34" charset="0"/>
              </a:rPr>
              <a:t>VAI CORINTHIANS 1910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D6A7CC-0576-18C1-3182-B8BA2F7C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72" y="1959732"/>
            <a:ext cx="1861366" cy="18787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91F410-4328-BDF1-B24F-D3A0302D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7" y="3886170"/>
            <a:ext cx="4320993" cy="28463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6BD1F57-FE9A-5433-8A3B-AC88EDEE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408" y="2032707"/>
            <a:ext cx="1601183" cy="170307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486F52E-A94A-102F-0BE5-9ED9D9A1E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94" y="3536403"/>
            <a:ext cx="5134770" cy="3232725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1E611A0-4BA2-21A3-73A8-5F9E0EC582F0}"/>
              </a:ext>
            </a:extLst>
          </p:cNvPr>
          <p:cNvCxnSpPr/>
          <p:nvPr/>
        </p:nvCxnSpPr>
        <p:spPr>
          <a:xfrm>
            <a:off x="3726873" y="2884245"/>
            <a:ext cx="1321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FCF3031-AFD3-E457-91C9-52AB7B7F116B}"/>
              </a:ext>
            </a:extLst>
          </p:cNvPr>
          <p:cNvCxnSpPr>
            <a:cxnSpLocks/>
          </p:cNvCxnSpPr>
          <p:nvPr/>
        </p:nvCxnSpPr>
        <p:spPr>
          <a:xfrm>
            <a:off x="4876970" y="5152765"/>
            <a:ext cx="836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7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3" y="138268"/>
            <a:ext cx="10058400" cy="1609344"/>
          </a:xfrm>
        </p:spPr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55" y="1427572"/>
            <a:ext cx="4754880" cy="640080"/>
          </a:xfrm>
        </p:spPr>
        <p:txBody>
          <a:bodyPr/>
          <a:lstStyle/>
          <a:p>
            <a:r>
              <a:rPr lang="pt-BR" dirty="0"/>
              <a:t>Linguagem C (do compilador)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8735" y="1441980"/>
            <a:ext cx="4754880" cy="640080"/>
          </a:xfrm>
        </p:spPr>
        <p:txBody>
          <a:bodyPr/>
          <a:lstStyle/>
          <a:p>
            <a:r>
              <a:rPr lang="pt-BR" dirty="0"/>
              <a:t>Cifra de César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1280D0-45AE-BB2A-25B8-DFC683450CA2}"/>
              </a:ext>
            </a:extLst>
          </p:cNvPr>
          <p:cNvSpPr txBox="1">
            <a:spLocks/>
          </p:cNvSpPr>
          <p:nvPr/>
        </p:nvSpPr>
        <p:spPr>
          <a:xfrm>
            <a:off x="8592659" y="16237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13173-A9BF-488C-D19D-F2994841828A}"/>
              </a:ext>
            </a:extLst>
          </p:cNvPr>
          <p:cNvSpPr txBox="1"/>
          <p:nvPr/>
        </p:nvSpPr>
        <p:spPr>
          <a:xfrm>
            <a:off x="8637132" y="791925"/>
            <a:ext cx="336665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1</a:t>
            </a:r>
          </a:p>
          <a:p>
            <a:r>
              <a:rPr lang="pt-BR" dirty="0">
                <a:latin typeface="Arial Nova" panose="020B0504020202020204" pitchFamily="34" charset="0"/>
              </a:rPr>
              <a:t>2</a:t>
            </a:r>
          </a:p>
          <a:p>
            <a:r>
              <a:rPr lang="pt-BR" dirty="0">
                <a:latin typeface="Arial Nova" panose="020B0504020202020204" pitchFamily="34" charset="0"/>
              </a:rPr>
              <a:t>3</a:t>
            </a:r>
          </a:p>
          <a:p>
            <a:r>
              <a:rPr lang="pt-BR" dirty="0">
                <a:latin typeface="Arial Nova" panose="020B0504020202020204" pitchFamily="34" charset="0"/>
              </a:rPr>
              <a:t>4</a:t>
            </a:r>
          </a:p>
          <a:p>
            <a:r>
              <a:rPr lang="pt-BR" dirty="0">
                <a:latin typeface="Arial Nova" panose="020B0504020202020204" pitchFamily="34" charset="0"/>
              </a:rPr>
              <a:t>5</a:t>
            </a:r>
          </a:p>
          <a:p>
            <a:r>
              <a:rPr lang="pt-BR" dirty="0">
                <a:latin typeface="Arial Nova" panose="020B0504020202020204" pitchFamily="34" charset="0"/>
              </a:rPr>
              <a:t>6</a:t>
            </a:r>
          </a:p>
          <a:p>
            <a:r>
              <a:rPr lang="pt-BR" dirty="0">
                <a:latin typeface="Arial Nova" panose="020B0504020202020204" pitchFamily="34" charset="0"/>
              </a:rPr>
              <a:t>7</a:t>
            </a:r>
          </a:p>
          <a:p>
            <a:r>
              <a:rPr lang="pt-BR" dirty="0">
                <a:latin typeface="Arial Nova" panose="020B0504020202020204" pitchFamily="34" charset="0"/>
              </a:rPr>
              <a:t>8</a:t>
            </a:r>
          </a:p>
          <a:p>
            <a:r>
              <a:rPr lang="pt-BR" dirty="0">
                <a:latin typeface="Arial Nova" panose="020B0504020202020204" pitchFamily="34" charset="0"/>
              </a:rPr>
              <a:t>9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927087C-DEA7-C2F9-FFFF-B2515DB6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35" y="2452756"/>
            <a:ext cx="2517403" cy="21901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80A1D-2004-DFC4-3A66-64407608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1" y="2138903"/>
            <a:ext cx="2722658" cy="25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2D817-FEFF-C2B5-AB36-82D2DECD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E160342-69AC-94A4-EA8F-23BE564B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</a:t>
            </a:r>
            <a:r>
              <a:rPr lang="pt-BR" dirty="0">
                <a:hlinkClick r:id="rId2"/>
              </a:rPr>
              <a:t>https://github.com/williamars/my-programming-language</a:t>
            </a:r>
            <a:endParaRPr lang="pt-BR" dirty="0"/>
          </a:p>
          <a:p>
            <a:r>
              <a:rPr lang="pt-BR" dirty="0" err="1"/>
              <a:t>python</a:t>
            </a:r>
            <a:r>
              <a:rPr lang="pt-BR" dirty="0"/>
              <a:t> main.py example/example-01.cr</a:t>
            </a:r>
          </a:p>
          <a:p>
            <a:r>
              <a:rPr lang="pt-BR" dirty="0"/>
              <a:t>Podendo ir até o example-06.cr</a:t>
            </a:r>
          </a:p>
        </p:txBody>
      </p:sp>
    </p:spTree>
    <p:extLst>
      <p:ext uri="{BB962C8B-B14F-4D97-AF65-F5344CB8AC3E}">
        <p14:creationId xmlns:p14="http://schemas.microsoft.com/office/powerpoint/2010/main" val="3137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458D2-46C2-303F-C843-661F5C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000CF-4741-26E0-8B86-753B05DB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 Minha implementação:</a:t>
            </a:r>
          </a:p>
          <a:p>
            <a:pPr lvl="1"/>
            <a:r>
              <a:rPr lang="pt-BR" dirty="0">
                <a:hlinkClick r:id="rId2"/>
              </a:rPr>
              <a:t> </a:t>
            </a:r>
            <a:r>
              <a:rPr lang="pt-BR" i="1" dirty="0">
                <a:hlinkClick r:id="rId2"/>
              </a:rPr>
              <a:t>https://github.com/williamars/my-programming-language</a:t>
            </a:r>
          </a:p>
          <a:p>
            <a:r>
              <a:rPr lang="pt-BR" i="1" dirty="0">
                <a:hlinkClick r:id="rId2"/>
              </a:rPr>
              <a:t>Ótima referência de criptografia e </a:t>
            </a:r>
            <a:r>
              <a:rPr lang="pt-BR" i="1" dirty="0" err="1">
                <a:hlinkClick r:id="rId2"/>
              </a:rPr>
              <a:t>descriptografia</a:t>
            </a:r>
            <a:endParaRPr lang="pt-BR" i="1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https://marciapsilva.github.io/cifra-de-cesar/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A476-75ED-BE41-7D9E-90AEBDF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1504"/>
            <a:ext cx="10058400" cy="1609344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F2D00-8E36-FB91-83C2-B66634F2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1761190"/>
            <a:ext cx="10058400" cy="4050792"/>
          </a:xfrm>
        </p:spPr>
        <p:txBody>
          <a:bodyPr/>
          <a:lstStyle/>
          <a:p>
            <a:r>
              <a:rPr lang="pt-BR" dirty="0"/>
              <a:t>Conexão de aprendizados: Tecnologias Hacker e Lógica da Computação</a:t>
            </a:r>
          </a:p>
          <a:p>
            <a:r>
              <a:rPr lang="pt-BR" dirty="0"/>
              <a:t>Contexto: início das aulas de Criptografia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643F80-D28E-845D-ADB9-63A397A2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2743705"/>
            <a:ext cx="7081075" cy="387438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4F18A17-337C-6853-1780-06D2740170E1}"/>
              </a:ext>
            </a:extLst>
          </p:cNvPr>
          <p:cNvSpPr txBox="1">
            <a:spLocks/>
          </p:cNvSpPr>
          <p:nvPr/>
        </p:nvSpPr>
        <p:spPr>
          <a:xfrm>
            <a:off x="8141779" y="2743705"/>
            <a:ext cx="3595691" cy="370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Aula do professor Rodolfo Avelino ao lado</a:t>
            </a:r>
          </a:p>
          <a:p>
            <a:r>
              <a:rPr lang="pt-BR" dirty="0"/>
              <a:t>Ademais, pensei na ideia de criptografar um programa de computador, resultando a mensagem real apenas para quem tem o compilador oficial. É a mesma ideia das chaves para </a:t>
            </a:r>
            <a:r>
              <a:rPr lang="pt-BR" dirty="0" err="1"/>
              <a:t>descriptografar</a:t>
            </a:r>
            <a:r>
              <a:rPr lang="pt-BR" dirty="0"/>
              <a:t>, porém de um jeito muito mais simples.</a:t>
            </a:r>
          </a:p>
        </p:txBody>
      </p:sp>
    </p:spTree>
    <p:extLst>
      <p:ext uri="{BB962C8B-B14F-4D97-AF65-F5344CB8AC3E}">
        <p14:creationId xmlns:p14="http://schemas.microsoft.com/office/powerpoint/2010/main" val="25063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F0A8C-9CF4-4A6B-F999-3DBD4C57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cifra de césar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C986D-E9B5-2BF7-6E95-96E2D476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5881"/>
            <a:ext cx="10058400" cy="4050792"/>
          </a:xfrm>
        </p:spPr>
        <p:txBody>
          <a:bodyPr/>
          <a:lstStyle/>
          <a:p>
            <a:r>
              <a:rPr lang="pt-BR" dirty="0"/>
              <a:t>É uma técnica de criptografia bem simples, na qual cada letra é substituída por outra. Por exemplo, caso o A seja substituído por G, o B seria pelo H, C pelo I, e assim por diante.</a:t>
            </a:r>
          </a:p>
          <a:p>
            <a:r>
              <a:rPr lang="pt-BR" dirty="0"/>
              <a:t>Nome porque Júlio César, um político romano, utilizava essa estratégia para se comunicar com seus militares</a:t>
            </a:r>
          </a:p>
          <a:p>
            <a:r>
              <a:rPr lang="pt-BR" dirty="0"/>
              <a:t>A minha cifragem utilizada:</a:t>
            </a:r>
          </a:p>
          <a:p>
            <a:pPr lvl="1"/>
            <a:r>
              <a:rPr lang="pt-BR" dirty="0"/>
              <a:t>Normal: ABCDEFGHIJKLMNOPQRSTUVWXYZ 0123456789</a:t>
            </a:r>
          </a:p>
          <a:p>
            <a:pPr lvl="1"/>
            <a:r>
              <a:rPr lang="pt-BR" dirty="0"/>
              <a:t>Cifrado: HIJKLMNOPQRSTUVWXYZABCDEFG 3456789012</a:t>
            </a:r>
          </a:p>
          <a:p>
            <a:r>
              <a:rPr lang="pt-BR" dirty="0"/>
              <a:t>Para quem tem conhecimento, é fácil de decifrar. Para quem não tem, se torna bem ilegível.</a:t>
            </a:r>
          </a:p>
        </p:txBody>
      </p:sp>
    </p:spTree>
    <p:extLst>
      <p:ext uri="{BB962C8B-B14F-4D97-AF65-F5344CB8AC3E}">
        <p14:creationId xmlns:p14="http://schemas.microsoft.com/office/powerpoint/2010/main" val="211588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A8CC2-998F-5C31-FBA2-59DFD5B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E805C-F953-F050-6FC2-51EFCFF8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7335"/>
            <a:ext cx="10058400" cy="4050792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descriptografia</a:t>
            </a:r>
            <a:r>
              <a:rPr lang="pt-BR" dirty="0"/>
              <a:t> é realizada, por quem não tem conhecimento da técnica utilizada, por meio de técnicas, como a de Análise de Frequência</a:t>
            </a:r>
          </a:p>
          <a:p>
            <a:r>
              <a:rPr lang="pt-BR" dirty="0"/>
              <a:t>Por exemplo, na Língua Portuguesa, a frequência usada nas palavras de cada letra é: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410216-34AA-E0B1-1F80-4243A86A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28" y="3152288"/>
            <a:ext cx="5189566" cy="35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EFC4BD3-C40A-8C10-2537-974D78D375D2}"/>
              </a:ext>
            </a:extLst>
          </p:cNvPr>
          <p:cNvSpPr txBox="1">
            <a:spLocks/>
          </p:cNvSpPr>
          <p:nvPr/>
        </p:nvSpPr>
        <p:spPr>
          <a:xfrm>
            <a:off x="7173264" y="3059096"/>
            <a:ext cx="3797508" cy="37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 seja, se num texto criptografado de césar tiver uma frequência de 14% no texto, ou algo próximo, supõe-se que seja o A</a:t>
            </a:r>
          </a:p>
          <a:p>
            <a:r>
              <a:rPr lang="pt-BR" dirty="0"/>
              <a:t>Assim, vai se decifrando cada letra para conseguir o texto original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18B9-FAFB-E354-1764-F4A65E6E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2474"/>
            <a:ext cx="10058400" cy="1609344"/>
          </a:xfrm>
        </p:spPr>
        <p:txBody>
          <a:bodyPr/>
          <a:lstStyle/>
          <a:p>
            <a:r>
              <a:rPr lang="pt-BR" dirty="0"/>
              <a:t>CARACTERÍSTICAS da minha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F37FE-6580-73ED-374A-1583E1EA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496291"/>
            <a:ext cx="10199993" cy="4849091"/>
          </a:xfrm>
        </p:spPr>
        <p:txBody>
          <a:bodyPr>
            <a:normAutofit/>
          </a:bodyPr>
          <a:lstStyle/>
          <a:p>
            <a:r>
              <a:rPr lang="pt-BR" dirty="0"/>
              <a:t>Linguagem C criptografada</a:t>
            </a:r>
          </a:p>
          <a:p>
            <a:pPr lvl="1"/>
            <a:r>
              <a:rPr lang="pt-BR" dirty="0"/>
              <a:t>Função principal: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thpu</a:t>
            </a:r>
            <a:r>
              <a:rPr lang="pt-BR" dirty="0"/>
              <a:t>)</a:t>
            </a:r>
          </a:p>
          <a:p>
            <a:r>
              <a:rPr lang="pt-BR" dirty="0"/>
              <a:t>Diferenças</a:t>
            </a:r>
          </a:p>
          <a:p>
            <a:pPr lvl="1"/>
            <a:r>
              <a:rPr lang="pt-BR" dirty="0"/>
              <a:t>Operações Aritméticas </a:t>
            </a:r>
          </a:p>
          <a:p>
            <a:pPr lvl="2"/>
            <a:r>
              <a:rPr lang="pt-BR" dirty="0"/>
              <a:t>Normal:     a (   +     |      -     |    *   |  /   ) b</a:t>
            </a:r>
          </a:p>
          <a:p>
            <a:pPr lvl="2"/>
            <a:r>
              <a:rPr lang="pt-BR" dirty="0"/>
              <a:t>Transição: a ( plus  | </a:t>
            </a:r>
            <a:r>
              <a:rPr lang="pt-BR" dirty="0" err="1"/>
              <a:t>minus</a:t>
            </a:r>
            <a:r>
              <a:rPr lang="pt-BR" dirty="0"/>
              <a:t> | </a:t>
            </a:r>
            <a:r>
              <a:rPr lang="pt-BR" dirty="0" err="1"/>
              <a:t>mult</a:t>
            </a:r>
            <a:r>
              <a:rPr lang="pt-BR" dirty="0"/>
              <a:t> | </a:t>
            </a:r>
            <a:r>
              <a:rPr lang="pt-BR" dirty="0" err="1"/>
              <a:t>div</a:t>
            </a:r>
            <a:r>
              <a:rPr lang="pt-BR" dirty="0"/>
              <a:t>) b</a:t>
            </a:r>
          </a:p>
          <a:p>
            <a:pPr lvl="2"/>
            <a:r>
              <a:rPr lang="pt-BR" dirty="0"/>
              <a:t>Cifrada:     a (</a:t>
            </a:r>
            <a:r>
              <a:rPr lang="pt-BR" dirty="0" err="1"/>
              <a:t>wsbz</a:t>
            </a:r>
            <a:r>
              <a:rPr lang="pt-BR" dirty="0"/>
              <a:t> | </a:t>
            </a:r>
            <a:r>
              <a:rPr lang="pt-BR" dirty="0" err="1"/>
              <a:t>tpubz</a:t>
            </a:r>
            <a:r>
              <a:rPr lang="pt-BR" dirty="0"/>
              <a:t> | </a:t>
            </a:r>
            <a:r>
              <a:rPr lang="pt-BR" dirty="0" err="1"/>
              <a:t>tbsa</a:t>
            </a:r>
            <a:r>
              <a:rPr lang="pt-BR" dirty="0"/>
              <a:t> | </a:t>
            </a:r>
            <a:r>
              <a:rPr lang="pt-BR" dirty="0" err="1"/>
              <a:t>kpc</a:t>
            </a:r>
            <a:r>
              <a:rPr lang="pt-BR" dirty="0"/>
              <a:t>) b</a:t>
            </a:r>
          </a:p>
          <a:p>
            <a:pPr lvl="1"/>
            <a:r>
              <a:rPr lang="pt-BR" dirty="0"/>
              <a:t>Operações Lógicas</a:t>
            </a:r>
          </a:p>
          <a:p>
            <a:pPr lvl="2"/>
            <a:r>
              <a:rPr lang="pt-BR" dirty="0"/>
              <a:t>Normal:     a (&lt; | &gt; |  &amp;&amp;  |   || | ! ) b</a:t>
            </a:r>
          </a:p>
          <a:p>
            <a:pPr lvl="2"/>
            <a:r>
              <a:rPr lang="pt-BR" dirty="0"/>
              <a:t>Transição: a (</a:t>
            </a:r>
            <a:r>
              <a:rPr lang="pt-BR" dirty="0" err="1"/>
              <a:t>lt</a:t>
            </a:r>
            <a:r>
              <a:rPr lang="pt-BR" dirty="0"/>
              <a:t> | </a:t>
            </a:r>
            <a:r>
              <a:rPr lang="pt-BR" dirty="0" err="1"/>
              <a:t>gt</a:t>
            </a:r>
            <a:r>
              <a:rPr lang="pt-BR" dirty="0"/>
              <a:t> | </a:t>
            </a:r>
            <a:r>
              <a:rPr lang="pt-BR" dirty="0" err="1"/>
              <a:t>and</a:t>
            </a:r>
            <a:r>
              <a:rPr lang="pt-BR" dirty="0"/>
              <a:t> |   </a:t>
            </a:r>
            <a:r>
              <a:rPr lang="pt-BR" dirty="0" err="1"/>
              <a:t>or</a:t>
            </a:r>
            <a:r>
              <a:rPr lang="pt-BR" dirty="0"/>
              <a:t> | </a:t>
            </a:r>
            <a:r>
              <a:rPr lang="pt-BR" dirty="0" err="1"/>
              <a:t>not</a:t>
            </a:r>
            <a:r>
              <a:rPr lang="pt-BR" dirty="0"/>
              <a:t> ) b </a:t>
            </a:r>
          </a:p>
          <a:p>
            <a:pPr lvl="2"/>
            <a:r>
              <a:rPr lang="pt-BR" dirty="0"/>
              <a:t>Cifrada:     a (</a:t>
            </a:r>
            <a:r>
              <a:rPr lang="pt-BR" dirty="0" err="1"/>
              <a:t>sa</a:t>
            </a:r>
            <a:r>
              <a:rPr lang="pt-BR" dirty="0"/>
              <a:t>| na| </a:t>
            </a:r>
            <a:r>
              <a:rPr lang="pt-BR" dirty="0" err="1"/>
              <a:t>huk</a:t>
            </a:r>
            <a:r>
              <a:rPr lang="pt-BR" dirty="0"/>
              <a:t> |   </a:t>
            </a:r>
            <a:r>
              <a:rPr lang="pt-BR" dirty="0" err="1"/>
              <a:t>vy</a:t>
            </a:r>
            <a:r>
              <a:rPr lang="pt-BR" dirty="0"/>
              <a:t> | uva) b</a:t>
            </a:r>
          </a:p>
          <a:p>
            <a:r>
              <a:rPr lang="pt-BR" dirty="0"/>
              <a:t>Arquivo de extensão ‘.</a:t>
            </a:r>
            <a:r>
              <a:rPr lang="pt-BR" dirty="0" err="1"/>
              <a:t>cr</a:t>
            </a:r>
            <a:r>
              <a:rPr lang="pt-BR" dirty="0"/>
              <a:t>’</a:t>
            </a:r>
          </a:p>
          <a:p>
            <a:r>
              <a:rPr lang="pt-BR" dirty="0" err="1"/>
              <a:t>Identifiers</a:t>
            </a:r>
            <a:r>
              <a:rPr lang="pt-BR" dirty="0"/>
              <a:t> não podem começar com h ou j, porque eles representam { e }, respectivamente.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2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18B9-FAFB-E354-1764-F4A65E6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minha linguagem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1CD31BD-3792-4DB6-6178-1E9245EC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Tokens que se mantiveram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F37FE-6580-73ED-374A-1583E1EA8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,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)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44233F2-FC97-ABB1-638D-4F167C96A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Tokens que mudaram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6DD1537-29D2-F779-B8D9-4325391DB5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if</a:t>
            </a:r>
            <a:r>
              <a:rPr lang="pt-BR" dirty="0"/>
              <a:t>: </a:t>
            </a:r>
            <a:r>
              <a:rPr lang="pt-BR" dirty="0" err="1"/>
              <a:t>pm</a:t>
            </a:r>
            <a:endParaRPr lang="pt-BR" dirty="0"/>
          </a:p>
          <a:p>
            <a:r>
              <a:rPr lang="pt-BR" dirty="0" err="1"/>
              <a:t>else</a:t>
            </a:r>
            <a:r>
              <a:rPr lang="pt-BR" dirty="0"/>
              <a:t>: </a:t>
            </a:r>
            <a:r>
              <a:rPr lang="pt-BR" dirty="0" err="1"/>
              <a:t>lszl</a:t>
            </a:r>
            <a:endParaRPr lang="pt-BR" dirty="0"/>
          </a:p>
          <a:p>
            <a:r>
              <a:rPr lang="pt-BR" dirty="0" err="1"/>
              <a:t>while</a:t>
            </a:r>
            <a:r>
              <a:rPr lang="pt-BR" dirty="0"/>
              <a:t>: </a:t>
            </a:r>
            <a:r>
              <a:rPr lang="pt-BR" dirty="0" err="1"/>
              <a:t>dopsl</a:t>
            </a:r>
            <a:endParaRPr lang="pt-BR" dirty="0"/>
          </a:p>
          <a:p>
            <a:r>
              <a:rPr lang="pt-BR" dirty="0" err="1"/>
              <a:t>scanf</a:t>
            </a:r>
            <a:r>
              <a:rPr lang="pt-BR" dirty="0"/>
              <a:t>: </a:t>
            </a:r>
            <a:r>
              <a:rPr lang="pt-BR" dirty="0" err="1"/>
              <a:t>zjhum</a:t>
            </a:r>
            <a:endParaRPr lang="pt-BR" dirty="0"/>
          </a:p>
          <a:p>
            <a:r>
              <a:rPr lang="pt-BR" dirty="0"/>
              <a:t>==: </a:t>
            </a:r>
            <a:r>
              <a:rPr lang="pt-BR" dirty="0" err="1"/>
              <a:t>pz</a:t>
            </a:r>
            <a:r>
              <a:rPr lang="pt-BR" dirty="0"/>
              <a:t> (vem de “</a:t>
            </a:r>
            <a:r>
              <a:rPr lang="pt-BR" dirty="0" err="1"/>
              <a:t>is</a:t>
            </a:r>
            <a:r>
              <a:rPr lang="pt-BR" dirty="0"/>
              <a:t>”)</a:t>
            </a:r>
          </a:p>
          <a:p>
            <a:r>
              <a:rPr lang="pt-BR" dirty="0"/>
              <a:t>=: </a:t>
            </a:r>
            <a:r>
              <a:rPr lang="pt-BR" dirty="0" err="1"/>
              <a:t>lxbhs</a:t>
            </a:r>
            <a:endParaRPr lang="pt-BR" dirty="0"/>
          </a:p>
          <a:p>
            <a:r>
              <a:rPr lang="pt-BR" dirty="0" err="1"/>
              <a:t>str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void</a:t>
            </a:r>
            <a:r>
              <a:rPr lang="pt-BR" dirty="0"/>
              <a:t>: </a:t>
            </a:r>
            <a:r>
              <a:rPr lang="pt-BR" dirty="0" err="1"/>
              <a:t>zay</a:t>
            </a:r>
            <a:r>
              <a:rPr lang="pt-BR" dirty="0"/>
              <a:t>, pua, </a:t>
            </a:r>
            <a:r>
              <a:rPr lang="pt-BR" dirty="0" err="1"/>
              <a:t>cvpk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72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Cifra de César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D79FC4A-7C67-2E25-262B-F46E673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2242348" cy="1170783"/>
          </a:xfrm>
          <a:prstGeom prst="rect">
            <a:avLst/>
          </a:prstGeom>
        </p:spPr>
      </p:pic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374D1837-7135-41DC-0D18-E42D42F0ABDE}"/>
              </a:ext>
            </a:extLst>
          </p:cNvPr>
          <p:cNvSpPr txBox="1">
            <a:spLocks/>
          </p:cNvSpPr>
          <p:nvPr/>
        </p:nvSpPr>
        <p:spPr>
          <a:xfrm>
            <a:off x="1066800" y="4251960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AABCE4-6E41-8DBD-5587-3D3D7E94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3" y="2743200"/>
            <a:ext cx="1887116" cy="11256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459DCB-B142-CCB7-852F-C69F574F7F57}"/>
              </a:ext>
            </a:extLst>
          </p:cNvPr>
          <p:cNvSpPr txBox="1"/>
          <p:nvPr/>
        </p:nvSpPr>
        <p:spPr>
          <a:xfrm>
            <a:off x="1066800" y="5045351"/>
            <a:ext cx="3366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50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3" y="138268"/>
            <a:ext cx="10058400" cy="1609344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55" y="1427572"/>
            <a:ext cx="4754880" cy="640080"/>
          </a:xfrm>
        </p:spPr>
        <p:txBody>
          <a:bodyPr/>
          <a:lstStyle/>
          <a:p>
            <a:r>
              <a:rPr lang="pt-BR" dirty="0"/>
              <a:t>Linguagem C (do compilador)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8735" y="1381852"/>
            <a:ext cx="4754880" cy="640080"/>
          </a:xfrm>
        </p:spPr>
        <p:txBody>
          <a:bodyPr/>
          <a:lstStyle/>
          <a:p>
            <a:r>
              <a:rPr lang="pt-BR" dirty="0"/>
              <a:t>Cifra de César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648556-21ED-E168-B865-3551764A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021932"/>
            <a:ext cx="2812473" cy="35896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3D6566-34FB-4AF5-84D7-E86A238B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93" y="2021932"/>
            <a:ext cx="3009467" cy="3589604"/>
          </a:xfrm>
          <a:prstGeom prst="rect">
            <a:avLst/>
          </a:prstGeom>
        </p:spPr>
      </p:pic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1280D0-45AE-BB2A-25B8-DFC683450CA2}"/>
              </a:ext>
            </a:extLst>
          </p:cNvPr>
          <p:cNvSpPr txBox="1">
            <a:spLocks/>
          </p:cNvSpPr>
          <p:nvPr/>
        </p:nvSpPr>
        <p:spPr>
          <a:xfrm>
            <a:off x="8592659" y="1381852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13173-A9BF-488C-D19D-F2994841828A}"/>
              </a:ext>
            </a:extLst>
          </p:cNvPr>
          <p:cNvSpPr txBox="1"/>
          <p:nvPr/>
        </p:nvSpPr>
        <p:spPr>
          <a:xfrm>
            <a:off x="8592659" y="2067652"/>
            <a:ext cx="336665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1</a:t>
            </a:r>
          </a:p>
          <a:p>
            <a:r>
              <a:rPr lang="pt-BR" dirty="0">
                <a:latin typeface="Arial Nova" panose="020B0504020202020204" pitchFamily="34" charset="0"/>
              </a:rPr>
              <a:t>1hello</a:t>
            </a:r>
          </a:p>
          <a:p>
            <a:r>
              <a:rPr lang="pt-BR" dirty="0">
                <a:latin typeface="Arial Nova" panose="020B0504020202020204" pitchFamily="34" charset="0"/>
              </a:rPr>
              <a:t>hello1</a:t>
            </a:r>
          </a:p>
        </p:txBody>
      </p:sp>
    </p:spTree>
    <p:extLst>
      <p:ext uri="{BB962C8B-B14F-4D97-AF65-F5344CB8AC3E}">
        <p14:creationId xmlns:p14="http://schemas.microsoft.com/office/powerpoint/2010/main" val="419455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3" y="138268"/>
            <a:ext cx="10058400" cy="1609344"/>
          </a:xfrm>
        </p:spPr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6B20C-7F80-EC66-3010-3252BE0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55" y="1427572"/>
            <a:ext cx="4754880" cy="640080"/>
          </a:xfrm>
        </p:spPr>
        <p:txBody>
          <a:bodyPr/>
          <a:lstStyle/>
          <a:p>
            <a:r>
              <a:rPr lang="pt-BR" dirty="0"/>
              <a:t>Linguagem C (do compilador)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1D93C6-4C47-8C29-5870-946CCF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8735" y="1381852"/>
            <a:ext cx="4754880" cy="640080"/>
          </a:xfrm>
        </p:spPr>
        <p:txBody>
          <a:bodyPr/>
          <a:lstStyle/>
          <a:p>
            <a:r>
              <a:rPr lang="pt-BR" dirty="0"/>
              <a:t>Cifra de César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1280D0-45AE-BB2A-25B8-DFC683450CA2}"/>
              </a:ext>
            </a:extLst>
          </p:cNvPr>
          <p:cNvSpPr txBox="1">
            <a:spLocks/>
          </p:cNvSpPr>
          <p:nvPr/>
        </p:nvSpPr>
        <p:spPr>
          <a:xfrm>
            <a:off x="8592659" y="1381852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Saída de Ambas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13173-A9BF-488C-D19D-F2994841828A}"/>
              </a:ext>
            </a:extLst>
          </p:cNvPr>
          <p:cNvSpPr txBox="1"/>
          <p:nvPr/>
        </p:nvSpPr>
        <p:spPr>
          <a:xfrm>
            <a:off x="8592659" y="2035341"/>
            <a:ext cx="336665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5</a:t>
            </a:r>
          </a:p>
          <a:p>
            <a:r>
              <a:rPr lang="pt-BR" dirty="0">
                <a:latin typeface="Arial Nova" panose="020B0504020202020204" pitchFamily="34" charset="0"/>
              </a:rPr>
              <a:t>50</a:t>
            </a:r>
          </a:p>
          <a:p>
            <a:r>
              <a:rPr lang="pt-BR" dirty="0">
                <a:latin typeface="Arial Nova" panose="020B0504020202020204" pitchFamily="34" charset="0"/>
              </a:rPr>
              <a:t>5</a:t>
            </a:r>
          </a:p>
          <a:p>
            <a:r>
              <a:rPr lang="pt-BR" dirty="0">
                <a:latin typeface="Arial Nova" panose="020B0504020202020204" pitchFamily="34" charset="0"/>
              </a:rPr>
              <a:t>5</a:t>
            </a:r>
          </a:p>
          <a:p>
            <a:r>
              <a:rPr lang="pt-BR" dirty="0">
                <a:latin typeface="Arial Nova" panose="020B0504020202020204" pitchFamily="34" charset="0"/>
              </a:rPr>
              <a:t>0</a:t>
            </a:r>
          </a:p>
          <a:p>
            <a:r>
              <a:rPr lang="pt-BR" dirty="0" err="1">
                <a:latin typeface="Arial Nova" panose="020B0504020202020204" pitchFamily="34" charset="0"/>
              </a:rPr>
              <a:t>hello</a:t>
            </a:r>
            <a:endParaRPr lang="pt-BR" dirty="0">
              <a:latin typeface="Arial Nova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B3C8A5-455A-D17B-C95A-6C151FF2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21" y="2021932"/>
            <a:ext cx="1981410" cy="44890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7F25DC-6ACD-39CE-250E-47A95717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00" y="1976343"/>
            <a:ext cx="245779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7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 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189</TotalTime>
  <Words>618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Nova</vt:lpstr>
      <vt:lpstr>Calibri</vt:lpstr>
      <vt:lpstr>Rockwell</vt:lpstr>
      <vt:lpstr>Rockwell Condensed</vt:lpstr>
      <vt:lpstr>Wingdings</vt:lpstr>
      <vt:lpstr>Tipo de Madeira</vt:lpstr>
      <vt:lpstr>APS linguagem criptografada por cifra de césar</vt:lpstr>
      <vt:lpstr>MOTIVAÇÃO</vt:lpstr>
      <vt:lpstr>Características da cifra de césar</vt:lpstr>
      <vt:lpstr>CURIOSIDADES</vt:lpstr>
      <vt:lpstr>CARACTERÍSTICAS da minha linguagem</vt:lpstr>
      <vt:lpstr>CARACTERÍSTICAS da minha linguagem</vt:lpstr>
      <vt:lpstr>EXEMPLO 1</vt:lpstr>
      <vt:lpstr>EXEMPLO 2</vt:lpstr>
      <vt:lpstr>EXEMPLO 3</vt:lpstr>
      <vt:lpstr>EXEMPLO 4</vt:lpstr>
      <vt:lpstr>EXEMPLO 5</vt:lpstr>
      <vt:lpstr>EXEMPLO 6</vt:lpstr>
      <vt:lpstr>Como testar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William</cp:lastModifiedBy>
  <cp:revision>16</cp:revision>
  <dcterms:created xsi:type="dcterms:W3CDTF">2022-06-06T15:29:34Z</dcterms:created>
  <dcterms:modified xsi:type="dcterms:W3CDTF">2022-06-07T17:08:00Z</dcterms:modified>
</cp:coreProperties>
</file>