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2310"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ADBADB-C054-4BAC-B402-721A76FF8D2B}"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FCD8D-62C4-4D05-B98A-60D28FB65837}" type="slidenum">
              <a:rPr lang="en-US" smtClean="0"/>
              <a:t>‹#›</a:t>
            </a:fld>
            <a:endParaRPr lang="en-US"/>
          </a:p>
        </p:txBody>
      </p:sp>
    </p:spTree>
    <p:extLst>
      <p:ext uri="{BB962C8B-B14F-4D97-AF65-F5344CB8AC3E}">
        <p14:creationId xmlns:p14="http://schemas.microsoft.com/office/powerpoint/2010/main" val="3913251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ADBADB-C054-4BAC-B402-721A76FF8D2B}"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FCD8D-62C4-4D05-B98A-60D28FB65837}" type="slidenum">
              <a:rPr lang="en-US" smtClean="0"/>
              <a:t>‹#›</a:t>
            </a:fld>
            <a:endParaRPr lang="en-US"/>
          </a:p>
        </p:txBody>
      </p:sp>
    </p:spTree>
    <p:extLst>
      <p:ext uri="{BB962C8B-B14F-4D97-AF65-F5344CB8AC3E}">
        <p14:creationId xmlns:p14="http://schemas.microsoft.com/office/powerpoint/2010/main" val="659864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ADBADB-C054-4BAC-B402-721A76FF8D2B}"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FCD8D-62C4-4D05-B98A-60D28FB65837}" type="slidenum">
              <a:rPr lang="en-US" smtClean="0"/>
              <a:t>‹#›</a:t>
            </a:fld>
            <a:endParaRPr lang="en-US"/>
          </a:p>
        </p:txBody>
      </p:sp>
    </p:spTree>
    <p:extLst>
      <p:ext uri="{BB962C8B-B14F-4D97-AF65-F5344CB8AC3E}">
        <p14:creationId xmlns:p14="http://schemas.microsoft.com/office/powerpoint/2010/main" val="44597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ADBADB-C054-4BAC-B402-721A76FF8D2B}"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FCD8D-62C4-4D05-B98A-60D28FB65837}" type="slidenum">
              <a:rPr lang="en-US" smtClean="0"/>
              <a:t>‹#›</a:t>
            </a:fld>
            <a:endParaRPr lang="en-US"/>
          </a:p>
        </p:txBody>
      </p:sp>
    </p:spTree>
    <p:extLst>
      <p:ext uri="{BB962C8B-B14F-4D97-AF65-F5344CB8AC3E}">
        <p14:creationId xmlns:p14="http://schemas.microsoft.com/office/powerpoint/2010/main" val="1612447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ADBADB-C054-4BAC-B402-721A76FF8D2B}"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FCD8D-62C4-4D05-B98A-60D28FB65837}" type="slidenum">
              <a:rPr lang="en-US" smtClean="0"/>
              <a:t>‹#›</a:t>
            </a:fld>
            <a:endParaRPr lang="en-US"/>
          </a:p>
        </p:txBody>
      </p:sp>
    </p:spTree>
    <p:extLst>
      <p:ext uri="{BB962C8B-B14F-4D97-AF65-F5344CB8AC3E}">
        <p14:creationId xmlns:p14="http://schemas.microsoft.com/office/powerpoint/2010/main" val="1922876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ADBADB-C054-4BAC-B402-721A76FF8D2B}"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FCD8D-62C4-4D05-B98A-60D28FB65837}" type="slidenum">
              <a:rPr lang="en-US" smtClean="0"/>
              <a:t>‹#›</a:t>
            </a:fld>
            <a:endParaRPr lang="en-US"/>
          </a:p>
        </p:txBody>
      </p:sp>
    </p:spTree>
    <p:extLst>
      <p:ext uri="{BB962C8B-B14F-4D97-AF65-F5344CB8AC3E}">
        <p14:creationId xmlns:p14="http://schemas.microsoft.com/office/powerpoint/2010/main" val="154074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ADBADB-C054-4BAC-B402-721A76FF8D2B}" type="datetimeFigureOut">
              <a:rPr lang="en-US" smtClean="0"/>
              <a:t>7/28/2022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3FCD8D-62C4-4D05-B98A-60D28FB65837}" type="slidenum">
              <a:rPr lang="en-US" smtClean="0"/>
              <a:t>‹#›</a:t>
            </a:fld>
            <a:endParaRPr lang="en-US"/>
          </a:p>
        </p:txBody>
      </p:sp>
    </p:spTree>
    <p:extLst>
      <p:ext uri="{BB962C8B-B14F-4D97-AF65-F5344CB8AC3E}">
        <p14:creationId xmlns:p14="http://schemas.microsoft.com/office/powerpoint/2010/main" val="4005473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ADBADB-C054-4BAC-B402-721A76FF8D2B}" type="datetimeFigureOut">
              <a:rPr lang="en-US" smtClean="0"/>
              <a:t>7/28/2022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3FCD8D-62C4-4D05-B98A-60D28FB65837}" type="slidenum">
              <a:rPr lang="en-US" smtClean="0"/>
              <a:t>‹#›</a:t>
            </a:fld>
            <a:endParaRPr lang="en-US"/>
          </a:p>
        </p:txBody>
      </p:sp>
    </p:spTree>
    <p:extLst>
      <p:ext uri="{BB962C8B-B14F-4D97-AF65-F5344CB8AC3E}">
        <p14:creationId xmlns:p14="http://schemas.microsoft.com/office/powerpoint/2010/main" val="946263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DBADB-C054-4BAC-B402-721A76FF8D2B}" type="datetimeFigureOut">
              <a:rPr lang="en-US" smtClean="0"/>
              <a:t>7/28/2022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3FCD8D-62C4-4D05-B98A-60D28FB65837}" type="slidenum">
              <a:rPr lang="en-US" smtClean="0"/>
              <a:t>‹#›</a:t>
            </a:fld>
            <a:endParaRPr lang="en-US"/>
          </a:p>
        </p:txBody>
      </p:sp>
    </p:spTree>
    <p:extLst>
      <p:ext uri="{BB962C8B-B14F-4D97-AF65-F5344CB8AC3E}">
        <p14:creationId xmlns:p14="http://schemas.microsoft.com/office/powerpoint/2010/main" val="2110873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ADBADB-C054-4BAC-B402-721A76FF8D2B}"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FCD8D-62C4-4D05-B98A-60D28FB65837}" type="slidenum">
              <a:rPr lang="en-US" smtClean="0"/>
              <a:t>‹#›</a:t>
            </a:fld>
            <a:endParaRPr lang="en-US"/>
          </a:p>
        </p:txBody>
      </p:sp>
    </p:spTree>
    <p:extLst>
      <p:ext uri="{BB962C8B-B14F-4D97-AF65-F5344CB8AC3E}">
        <p14:creationId xmlns:p14="http://schemas.microsoft.com/office/powerpoint/2010/main" val="1617462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ADBADB-C054-4BAC-B402-721A76FF8D2B}"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FCD8D-62C4-4D05-B98A-60D28FB65837}" type="slidenum">
              <a:rPr lang="en-US" smtClean="0"/>
              <a:t>‹#›</a:t>
            </a:fld>
            <a:endParaRPr lang="en-US"/>
          </a:p>
        </p:txBody>
      </p:sp>
    </p:spTree>
    <p:extLst>
      <p:ext uri="{BB962C8B-B14F-4D97-AF65-F5344CB8AC3E}">
        <p14:creationId xmlns:p14="http://schemas.microsoft.com/office/powerpoint/2010/main" val="191773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DBADB-C054-4BAC-B402-721A76FF8D2B}" type="datetimeFigureOut">
              <a:rPr lang="en-US" smtClean="0"/>
              <a:t>7/28/2022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FCD8D-62C4-4D05-B98A-60D28FB65837}" type="slidenum">
              <a:rPr lang="en-US" smtClean="0"/>
              <a:t>‹#›</a:t>
            </a:fld>
            <a:endParaRPr lang="en-US"/>
          </a:p>
        </p:txBody>
      </p:sp>
    </p:spTree>
    <p:extLst>
      <p:ext uri="{BB962C8B-B14F-4D97-AF65-F5344CB8AC3E}">
        <p14:creationId xmlns:p14="http://schemas.microsoft.com/office/powerpoint/2010/main" val="3362466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eRouting</a:t>
            </a:r>
            <a:r>
              <a:rPr lang="en-US" dirty="0" smtClean="0"/>
              <a:t> Setup Guide</a:t>
            </a:r>
            <a:endParaRPr lang="en-US" dirty="0"/>
          </a:p>
        </p:txBody>
      </p:sp>
      <p:sp>
        <p:nvSpPr>
          <p:cNvPr id="3" name="Subtitle 2"/>
          <p:cNvSpPr>
            <a:spLocks noGrp="1"/>
          </p:cNvSpPr>
          <p:nvPr>
            <p:ph type="subTitle" idx="1"/>
          </p:nvPr>
        </p:nvSpPr>
        <p:spPr/>
        <p:txBody>
          <a:bodyPr/>
          <a:lstStyle/>
          <a:p>
            <a:r>
              <a:rPr lang="en-US" dirty="0" smtClean="0"/>
              <a:t>MSgt William Bechard</a:t>
            </a:r>
            <a:endParaRPr lang="en-US" dirty="0"/>
          </a:p>
        </p:txBody>
      </p:sp>
    </p:spTree>
    <p:extLst>
      <p:ext uri="{BB962C8B-B14F-4D97-AF65-F5344CB8AC3E}">
        <p14:creationId xmlns:p14="http://schemas.microsoft.com/office/powerpoint/2010/main" val="572696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1579" y="898368"/>
            <a:ext cx="6173206" cy="3209018"/>
          </a:xfrm>
          <a:prstGeom prst="rect">
            <a:avLst/>
          </a:prstGeom>
        </p:spPr>
      </p:pic>
      <p:sp>
        <p:nvSpPr>
          <p:cNvPr id="6" name="Title 1"/>
          <p:cNvSpPr txBox="1">
            <a:spLocks/>
          </p:cNvSpPr>
          <p:nvPr/>
        </p:nvSpPr>
        <p:spPr>
          <a:xfrm>
            <a:off x="111579" y="0"/>
            <a:ext cx="4965246" cy="898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3.</a:t>
            </a:r>
            <a:r>
              <a:rPr lang="en-US" sz="1400" dirty="0"/>
              <a:t> </a:t>
            </a:r>
            <a:r>
              <a:rPr lang="en-US" sz="1400" dirty="0" smtClean="0"/>
              <a:t>Select the Wrench and set the first row to Create as New, the other 2 should be selected as the admin/user. Then click Import. Once Import is done, click on the link that says Open Workflow</a:t>
            </a:r>
            <a:endParaRPr lang="en-US" sz="1400" dirty="0"/>
          </a:p>
        </p:txBody>
      </p:sp>
      <p:pic>
        <p:nvPicPr>
          <p:cNvPr id="7" name="Picture 6"/>
          <p:cNvPicPr>
            <a:picLocks noChangeAspect="1"/>
          </p:cNvPicPr>
          <p:nvPr/>
        </p:nvPicPr>
        <p:blipFill>
          <a:blip r:embed="rId3"/>
          <a:stretch>
            <a:fillRect/>
          </a:stretch>
        </p:blipFill>
        <p:spPr>
          <a:xfrm>
            <a:off x="6937928" y="2059511"/>
            <a:ext cx="4412905" cy="4470548"/>
          </a:xfrm>
          <a:prstGeom prst="rect">
            <a:avLst/>
          </a:prstGeom>
        </p:spPr>
      </p:pic>
      <p:sp>
        <p:nvSpPr>
          <p:cNvPr id="8" name="Title 1"/>
          <p:cNvSpPr txBox="1">
            <a:spLocks/>
          </p:cNvSpPr>
          <p:nvPr/>
        </p:nvSpPr>
        <p:spPr>
          <a:xfrm>
            <a:off x="6937928" y="166914"/>
            <a:ext cx="4965246" cy="898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a:t>4</a:t>
            </a:r>
            <a:r>
              <a:rPr lang="en-US" sz="1400" b="1" dirty="0" smtClean="0"/>
              <a:t>.</a:t>
            </a:r>
            <a:r>
              <a:rPr lang="en-US" sz="1400" dirty="0" smtClean="0"/>
              <a:t> There are several changes that need to be made, as we need to ensure that the Workflow items point to the correct List/</a:t>
            </a:r>
            <a:r>
              <a:rPr lang="en-US" sz="1400" dirty="0" err="1" smtClean="0"/>
              <a:t>url</a:t>
            </a:r>
            <a:r>
              <a:rPr lang="en-US" sz="1400" dirty="0" smtClean="0"/>
              <a:t>(s)</a:t>
            </a:r>
            <a:endParaRPr lang="en-US" sz="1400" dirty="0"/>
          </a:p>
        </p:txBody>
      </p:sp>
      <p:sp>
        <p:nvSpPr>
          <p:cNvPr id="9" name="Title 1"/>
          <p:cNvSpPr txBox="1">
            <a:spLocks/>
          </p:cNvSpPr>
          <p:nvPr/>
        </p:nvSpPr>
        <p:spPr>
          <a:xfrm>
            <a:off x="6937928" y="1277257"/>
            <a:ext cx="4965246" cy="898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5.</a:t>
            </a:r>
            <a:r>
              <a:rPr lang="en-US" sz="1400" dirty="0" smtClean="0"/>
              <a:t>  Adjust Site Address URL to your site, then the List name to be </a:t>
            </a:r>
            <a:r>
              <a:rPr lang="en-US" sz="1400" dirty="0" err="1" smtClean="0"/>
              <a:t>eRouting</a:t>
            </a:r>
            <a:r>
              <a:rPr lang="en-US" sz="1400" dirty="0"/>
              <a:t> </a:t>
            </a:r>
            <a:r>
              <a:rPr lang="en-US" sz="1400" dirty="0" smtClean="0"/>
              <a:t>(can select from dropdown), and click on the Show Advanced Options link and change the List Column by View to All Items</a:t>
            </a:r>
            <a:endParaRPr lang="en-US" sz="1400" dirty="0"/>
          </a:p>
        </p:txBody>
      </p:sp>
    </p:spTree>
    <p:extLst>
      <p:ext uri="{BB962C8B-B14F-4D97-AF65-F5344CB8AC3E}">
        <p14:creationId xmlns:p14="http://schemas.microsoft.com/office/powerpoint/2010/main" val="461766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11579" y="0"/>
            <a:ext cx="4965246" cy="898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a:t>6</a:t>
            </a:r>
            <a:r>
              <a:rPr lang="en-US" sz="1400" b="1" dirty="0" smtClean="0"/>
              <a:t>.</a:t>
            </a:r>
            <a:r>
              <a:rPr lang="en-US" sz="1400" dirty="0" smtClean="0"/>
              <a:t> Next open and edit the Get Routing List Item below the previous one, and adjust the same properties (Site Address, List Name, and List Columns by View)</a:t>
            </a:r>
            <a:endParaRPr lang="en-US" sz="1400" dirty="0"/>
          </a:p>
        </p:txBody>
      </p:sp>
      <p:pic>
        <p:nvPicPr>
          <p:cNvPr id="2" name="Picture 1"/>
          <p:cNvPicPr>
            <a:picLocks noChangeAspect="1"/>
          </p:cNvPicPr>
          <p:nvPr/>
        </p:nvPicPr>
        <p:blipFill>
          <a:blip r:embed="rId2"/>
          <a:stretch>
            <a:fillRect/>
          </a:stretch>
        </p:blipFill>
        <p:spPr>
          <a:xfrm>
            <a:off x="111579" y="783544"/>
            <a:ext cx="4772025" cy="4391025"/>
          </a:xfrm>
          <a:prstGeom prst="rect">
            <a:avLst/>
          </a:prstGeom>
        </p:spPr>
      </p:pic>
      <p:pic>
        <p:nvPicPr>
          <p:cNvPr id="3" name="Picture 2"/>
          <p:cNvPicPr>
            <a:picLocks noChangeAspect="1"/>
          </p:cNvPicPr>
          <p:nvPr/>
        </p:nvPicPr>
        <p:blipFill>
          <a:blip r:embed="rId3"/>
          <a:stretch>
            <a:fillRect/>
          </a:stretch>
        </p:blipFill>
        <p:spPr>
          <a:xfrm>
            <a:off x="5076825" y="783544"/>
            <a:ext cx="5057775" cy="2352675"/>
          </a:xfrm>
          <a:prstGeom prst="rect">
            <a:avLst/>
          </a:prstGeom>
        </p:spPr>
      </p:pic>
      <p:sp>
        <p:nvSpPr>
          <p:cNvPr id="10" name="Title 1"/>
          <p:cNvSpPr txBox="1">
            <a:spLocks/>
          </p:cNvSpPr>
          <p:nvPr/>
        </p:nvSpPr>
        <p:spPr>
          <a:xfrm>
            <a:off x="5076825" y="-13226"/>
            <a:ext cx="4965246" cy="898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7.</a:t>
            </a:r>
            <a:r>
              <a:rPr lang="en-US" sz="1400" dirty="0" smtClean="0"/>
              <a:t> Several items down, edit the </a:t>
            </a:r>
            <a:r>
              <a:rPr lang="en-US" sz="1400" dirty="0" err="1" smtClean="0"/>
              <a:t>iLink</a:t>
            </a:r>
            <a:r>
              <a:rPr lang="en-US" sz="1400" dirty="0" smtClean="0"/>
              <a:t> item </a:t>
            </a:r>
            <a:r>
              <a:rPr lang="en-US" sz="1400" dirty="0" err="1" smtClean="0"/>
              <a:t>urls</a:t>
            </a:r>
            <a:r>
              <a:rPr lang="en-US" sz="1400" dirty="0" smtClean="0"/>
              <a:t> to match your site, and to match the name of the List</a:t>
            </a:r>
            <a:endParaRPr lang="en-US" sz="1400" dirty="0"/>
          </a:p>
        </p:txBody>
      </p:sp>
      <p:sp>
        <p:nvSpPr>
          <p:cNvPr id="11" name="Title 1"/>
          <p:cNvSpPr txBox="1">
            <a:spLocks/>
          </p:cNvSpPr>
          <p:nvPr/>
        </p:nvSpPr>
        <p:spPr>
          <a:xfrm>
            <a:off x="5076825" y="3136219"/>
            <a:ext cx="4965246" cy="898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a:t>8</a:t>
            </a:r>
            <a:r>
              <a:rPr lang="en-US" sz="1400" b="1" dirty="0" smtClean="0"/>
              <a:t>.</a:t>
            </a:r>
            <a:r>
              <a:rPr lang="en-US" sz="1400" dirty="0" smtClean="0"/>
              <a:t> Expand If Comments has TEXT</a:t>
            </a:r>
            <a:endParaRPr lang="en-US" sz="1400" dirty="0"/>
          </a:p>
        </p:txBody>
      </p:sp>
      <p:pic>
        <p:nvPicPr>
          <p:cNvPr id="4" name="Picture 3"/>
          <p:cNvPicPr>
            <a:picLocks noChangeAspect="1"/>
          </p:cNvPicPr>
          <p:nvPr/>
        </p:nvPicPr>
        <p:blipFill>
          <a:blip r:embed="rId4"/>
          <a:stretch>
            <a:fillRect/>
          </a:stretch>
        </p:blipFill>
        <p:spPr>
          <a:xfrm>
            <a:off x="5076825" y="4034587"/>
            <a:ext cx="5133975" cy="695325"/>
          </a:xfrm>
          <a:prstGeom prst="rect">
            <a:avLst/>
          </a:prstGeom>
        </p:spPr>
      </p:pic>
    </p:spTree>
    <p:extLst>
      <p:ext uri="{BB962C8B-B14F-4D97-AF65-F5344CB8AC3E}">
        <p14:creationId xmlns:p14="http://schemas.microsoft.com/office/powerpoint/2010/main" val="1846404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20208" y="792162"/>
            <a:ext cx="4581525" cy="4257675"/>
          </a:xfrm>
          <a:prstGeom prst="rect">
            <a:avLst/>
          </a:prstGeom>
        </p:spPr>
      </p:pic>
      <p:sp>
        <p:nvSpPr>
          <p:cNvPr id="6" name="Title 1"/>
          <p:cNvSpPr txBox="1">
            <a:spLocks/>
          </p:cNvSpPr>
          <p:nvPr/>
        </p:nvSpPr>
        <p:spPr>
          <a:xfrm>
            <a:off x="220208" y="0"/>
            <a:ext cx="4965246" cy="898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9.</a:t>
            </a:r>
            <a:r>
              <a:rPr lang="en-US" sz="1400" dirty="0" smtClean="0"/>
              <a:t> Expand Get </a:t>
            </a:r>
            <a:r>
              <a:rPr lang="en-US" sz="1400" dirty="0" err="1" smtClean="0"/>
              <a:t>oldRoute</a:t>
            </a:r>
            <a:r>
              <a:rPr lang="en-US" sz="1400" dirty="0" smtClean="0"/>
              <a:t> Contact, and update in the same way as the previous list (note that this should point to the </a:t>
            </a:r>
            <a:r>
              <a:rPr lang="en-US" sz="1400" dirty="0" err="1" smtClean="0"/>
              <a:t>eRoutingContacts</a:t>
            </a:r>
            <a:r>
              <a:rPr lang="en-US" sz="1400" dirty="0" smtClean="0"/>
              <a:t> List).</a:t>
            </a:r>
            <a:endParaRPr lang="en-US" sz="1400" dirty="0"/>
          </a:p>
        </p:txBody>
      </p:sp>
      <p:pic>
        <p:nvPicPr>
          <p:cNvPr id="7" name="Picture 6"/>
          <p:cNvPicPr>
            <a:picLocks noChangeAspect="1"/>
          </p:cNvPicPr>
          <p:nvPr/>
        </p:nvPicPr>
        <p:blipFill>
          <a:blip r:embed="rId3"/>
          <a:stretch>
            <a:fillRect/>
          </a:stretch>
        </p:blipFill>
        <p:spPr>
          <a:xfrm>
            <a:off x="5037364" y="898368"/>
            <a:ext cx="4991100" cy="4305300"/>
          </a:xfrm>
          <a:prstGeom prst="rect">
            <a:avLst/>
          </a:prstGeom>
        </p:spPr>
      </p:pic>
      <p:sp>
        <p:nvSpPr>
          <p:cNvPr id="8" name="Title 1"/>
          <p:cNvSpPr txBox="1">
            <a:spLocks/>
          </p:cNvSpPr>
          <p:nvPr/>
        </p:nvSpPr>
        <p:spPr>
          <a:xfrm>
            <a:off x="5150869" y="0"/>
            <a:ext cx="4965246" cy="898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10.</a:t>
            </a:r>
            <a:r>
              <a:rPr lang="en-US" sz="1400" dirty="0" smtClean="0"/>
              <a:t> Continue down and expand the Do We Need to Update Or Save Now item, then Under no, Expand Updates Comments. Update this just like the previous list</a:t>
            </a:r>
            <a:endParaRPr lang="en-US" sz="1400" dirty="0"/>
          </a:p>
        </p:txBody>
      </p:sp>
    </p:spTree>
    <p:extLst>
      <p:ext uri="{BB962C8B-B14F-4D97-AF65-F5344CB8AC3E}">
        <p14:creationId xmlns:p14="http://schemas.microsoft.com/office/powerpoint/2010/main" val="3778283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412" y="217713"/>
            <a:ext cx="4965246" cy="10740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11.</a:t>
            </a:r>
            <a:r>
              <a:rPr lang="en-US" sz="1400" dirty="0" smtClean="0"/>
              <a:t> Expand If item was just Signed OR it’s the first time created (</a:t>
            </a:r>
            <a:r>
              <a:rPr lang="en-US" sz="1400" dirty="0" err="1" smtClean="0"/>
              <a:t>newForm</a:t>
            </a:r>
            <a:r>
              <a:rPr lang="en-US" sz="1400" dirty="0" smtClean="0"/>
              <a:t>), and Expand (under If yes) Check if any Sig block’s left.</a:t>
            </a:r>
          </a:p>
          <a:p>
            <a:endParaRPr lang="en-US" sz="1400" dirty="0"/>
          </a:p>
          <a:p>
            <a:r>
              <a:rPr lang="en-US" sz="1400" dirty="0" smtClean="0"/>
              <a:t>Under If yes, expand Get Contacts and adjust as previously (targeting </a:t>
            </a:r>
            <a:r>
              <a:rPr lang="en-US" sz="1400" dirty="0" err="1" smtClean="0"/>
              <a:t>eRoutingContacts</a:t>
            </a:r>
            <a:r>
              <a:rPr lang="en-US" sz="1400" dirty="0" smtClean="0"/>
              <a:t>).</a:t>
            </a:r>
            <a:endParaRPr lang="en-US" sz="1400" dirty="0"/>
          </a:p>
        </p:txBody>
      </p:sp>
      <p:sp>
        <p:nvSpPr>
          <p:cNvPr id="10" name="Title 1"/>
          <p:cNvSpPr txBox="1">
            <a:spLocks/>
          </p:cNvSpPr>
          <p:nvPr/>
        </p:nvSpPr>
        <p:spPr>
          <a:xfrm>
            <a:off x="114412" y="1890483"/>
            <a:ext cx="4965246" cy="10740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12.</a:t>
            </a:r>
            <a:r>
              <a:rPr lang="en-US" sz="1400" dirty="0" smtClean="0"/>
              <a:t> Expand the last Apply to Each (Update Item). Then Expand and update the Update Item box, just like previously (targeting </a:t>
            </a:r>
            <a:r>
              <a:rPr lang="en-US" sz="1400" dirty="0" err="1" smtClean="0"/>
              <a:t>eRouting</a:t>
            </a:r>
            <a:r>
              <a:rPr lang="en-US" sz="1400" dirty="0" smtClean="0"/>
              <a:t> List)</a:t>
            </a:r>
            <a:endParaRPr lang="en-US" sz="1400" dirty="0"/>
          </a:p>
        </p:txBody>
      </p:sp>
      <p:sp>
        <p:nvSpPr>
          <p:cNvPr id="11" name="Title 1"/>
          <p:cNvSpPr txBox="1">
            <a:spLocks/>
          </p:cNvSpPr>
          <p:nvPr/>
        </p:nvSpPr>
        <p:spPr>
          <a:xfrm>
            <a:off x="114412" y="3679369"/>
            <a:ext cx="4965246" cy="10740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13.</a:t>
            </a:r>
            <a:r>
              <a:rPr lang="en-US" sz="1400" dirty="0" smtClean="0"/>
              <a:t> Scroll up a bit, and under If no expand Final Update. Make adjustments just like before (targeting </a:t>
            </a:r>
            <a:r>
              <a:rPr lang="en-US" sz="1400" dirty="0" err="1" smtClean="0"/>
              <a:t>eRouting</a:t>
            </a:r>
            <a:r>
              <a:rPr lang="en-US" sz="1400" dirty="0" smtClean="0"/>
              <a:t> List). </a:t>
            </a:r>
            <a:endParaRPr lang="en-US" sz="1400" dirty="0"/>
          </a:p>
        </p:txBody>
      </p:sp>
      <p:sp>
        <p:nvSpPr>
          <p:cNvPr id="12" name="Title 1"/>
          <p:cNvSpPr txBox="1">
            <a:spLocks/>
          </p:cNvSpPr>
          <p:nvPr/>
        </p:nvSpPr>
        <p:spPr>
          <a:xfrm>
            <a:off x="128584" y="4753426"/>
            <a:ext cx="4965246" cy="10740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14.</a:t>
            </a:r>
            <a:r>
              <a:rPr lang="en-US" sz="1400" dirty="0" smtClean="0"/>
              <a:t> Save and if there are no errors use the back button (Upper left of window) to Go to the Flow Area and ensure Turn On has been clicked, so that the Flow remains active. </a:t>
            </a:r>
            <a:endParaRPr lang="en-US" sz="1400" dirty="0"/>
          </a:p>
        </p:txBody>
      </p:sp>
      <p:pic>
        <p:nvPicPr>
          <p:cNvPr id="2" name="Picture 1"/>
          <p:cNvPicPr>
            <a:picLocks noChangeAspect="1"/>
          </p:cNvPicPr>
          <p:nvPr/>
        </p:nvPicPr>
        <p:blipFill>
          <a:blip r:embed="rId2"/>
          <a:stretch>
            <a:fillRect/>
          </a:stretch>
        </p:blipFill>
        <p:spPr>
          <a:xfrm>
            <a:off x="128584" y="5635395"/>
            <a:ext cx="5334000" cy="1095375"/>
          </a:xfrm>
          <a:prstGeom prst="rect">
            <a:avLst/>
          </a:prstGeom>
        </p:spPr>
      </p:pic>
    </p:spTree>
    <p:extLst>
      <p:ext uri="{BB962C8B-B14F-4D97-AF65-F5344CB8AC3E}">
        <p14:creationId xmlns:p14="http://schemas.microsoft.com/office/powerpoint/2010/main" val="2813502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0510" y="1477518"/>
            <a:ext cx="5289042" cy="3534628"/>
          </a:xfrm>
          <a:prstGeom prst="rect">
            <a:avLst/>
          </a:prstGeom>
        </p:spPr>
      </p:pic>
      <p:sp>
        <p:nvSpPr>
          <p:cNvPr id="5" name="Title 1"/>
          <p:cNvSpPr txBox="1">
            <a:spLocks/>
          </p:cNvSpPr>
          <p:nvPr/>
        </p:nvSpPr>
        <p:spPr>
          <a:xfrm>
            <a:off x="743712" y="509206"/>
            <a:ext cx="5059680" cy="9683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1</a:t>
            </a:r>
            <a:r>
              <a:rPr lang="en-US" sz="2000" dirty="0" smtClean="0"/>
              <a:t>. Create a (</a:t>
            </a:r>
            <a:r>
              <a:rPr lang="en-US" sz="2000" b="1" dirty="0" smtClean="0"/>
              <a:t>classic</a:t>
            </a:r>
            <a:r>
              <a:rPr lang="en-US" sz="2000" dirty="0" smtClean="0"/>
              <a:t>) </a:t>
            </a:r>
            <a:r>
              <a:rPr lang="en-US" sz="2000" b="1" dirty="0" err="1" smtClean="0"/>
              <a:t>WebPart</a:t>
            </a:r>
            <a:r>
              <a:rPr lang="en-US" sz="2000" b="1" dirty="0" smtClean="0"/>
              <a:t> Page</a:t>
            </a:r>
            <a:endParaRPr lang="en-US" sz="2000" b="1" dirty="0"/>
          </a:p>
        </p:txBody>
      </p:sp>
      <p:sp>
        <p:nvSpPr>
          <p:cNvPr id="7" name="Title 1"/>
          <p:cNvSpPr txBox="1">
            <a:spLocks/>
          </p:cNvSpPr>
          <p:nvPr/>
        </p:nvSpPr>
        <p:spPr>
          <a:xfrm>
            <a:off x="6276594" y="509206"/>
            <a:ext cx="5059680" cy="9683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2</a:t>
            </a:r>
            <a:r>
              <a:rPr lang="en-US" sz="2000" dirty="0" smtClean="0"/>
              <a:t>. Click the </a:t>
            </a:r>
            <a:r>
              <a:rPr lang="en-US" sz="2000" b="1" dirty="0" smtClean="0"/>
              <a:t>Gear</a:t>
            </a:r>
            <a:r>
              <a:rPr lang="en-US" sz="2000" dirty="0" smtClean="0"/>
              <a:t> icon, then select </a:t>
            </a:r>
            <a:r>
              <a:rPr lang="en-US" sz="2000" b="1" dirty="0" smtClean="0"/>
              <a:t>Edit Page</a:t>
            </a:r>
            <a:r>
              <a:rPr lang="en-US" sz="2000" dirty="0" smtClean="0"/>
              <a:t>.</a:t>
            </a:r>
            <a:endParaRPr lang="en-US" sz="2000" dirty="0"/>
          </a:p>
        </p:txBody>
      </p:sp>
      <p:pic>
        <p:nvPicPr>
          <p:cNvPr id="9" name="Picture 8"/>
          <p:cNvPicPr>
            <a:picLocks noChangeAspect="1"/>
          </p:cNvPicPr>
          <p:nvPr/>
        </p:nvPicPr>
        <p:blipFill>
          <a:blip r:embed="rId3"/>
          <a:stretch>
            <a:fillRect/>
          </a:stretch>
        </p:blipFill>
        <p:spPr>
          <a:xfrm>
            <a:off x="6374701" y="1191768"/>
            <a:ext cx="3667125" cy="2590800"/>
          </a:xfrm>
          <a:prstGeom prst="rect">
            <a:avLst/>
          </a:prstGeom>
        </p:spPr>
      </p:pic>
      <p:sp>
        <p:nvSpPr>
          <p:cNvPr id="10" name="Title 1"/>
          <p:cNvSpPr txBox="1">
            <a:spLocks/>
          </p:cNvSpPr>
          <p:nvPr/>
        </p:nvSpPr>
        <p:spPr>
          <a:xfrm>
            <a:off x="6276594" y="3782568"/>
            <a:ext cx="5059680" cy="9683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3</a:t>
            </a:r>
            <a:r>
              <a:rPr lang="en-US" sz="2000" dirty="0" smtClean="0"/>
              <a:t>. Click the </a:t>
            </a:r>
            <a:r>
              <a:rPr lang="en-US" sz="2000" b="1" dirty="0" smtClean="0"/>
              <a:t>Add a </a:t>
            </a:r>
            <a:r>
              <a:rPr lang="en-US" sz="2000" b="1" dirty="0" err="1" smtClean="0"/>
              <a:t>Webpart</a:t>
            </a:r>
            <a:r>
              <a:rPr lang="en-US" sz="2000" b="1" dirty="0"/>
              <a:t> </a:t>
            </a:r>
            <a:r>
              <a:rPr lang="en-US" sz="2000" dirty="0" smtClean="0"/>
              <a:t>button that appears on the page.</a:t>
            </a:r>
            <a:endParaRPr lang="en-US" sz="2000" dirty="0"/>
          </a:p>
        </p:txBody>
      </p:sp>
      <p:pic>
        <p:nvPicPr>
          <p:cNvPr id="11" name="Picture 10"/>
          <p:cNvPicPr>
            <a:picLocks noChangeAspect="1"/>
          </p:cNvPicPr>
          <p:nvPr/>
        </p:nvPicPr>
        <p:blipFill>
          <a:blip r:embed="rId4"/>
          <a:stretch>
            <a:fillRect/>
          </a:stretch>
        </p:blipFill>
        <p:spPr>
          <a:xfrm>
            <a:off x="6374701" y="4662830"/>
            <a:ext cx="5347145" cy="1424788"/>
          </a:xfrm>
          <a:prstGeom prst="rect">
            <a:avLst/>
          </a:prstGeom>
        </p:spPr>
      </p:pic>
    </p:spTree>
    <p:extLst>
      <p:ext uri="{BB962C8B-B14F-4D97-AF65-F5344CB8AC3E}">
        <p14:creationId xmlns:p14="http://schemas.microsoft.com/office/powerpoint/2010/main" val="171446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5072" y="-66866"/>
            <a:ext cx="5059680" cy="9683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4</a:t>
            </a:r>
            <a:r>
              <a:rPr lang="en-US" sz="2000" dirty="0" smtClean="0"/>
              <a:t>. Select (Categories) </a:t>
            </a:r>
            <a:r>
              <a:rPr lang="en-US" sz="2000" b="1" dirty="0" smtClean="0"/>
              <a:t>Media and Content</a:t>
            </a:r>
            <a:r>
              <a:rPr lang="en-US" sz="2000" dirty="0" smtClean="0"/>
              <a:t>, and (Parts) </a:t>
            </a:r>
            <a:r>
              <a:rPr lang="en-US" sz="2000" b="1" dirty="0" smtClean="0"/>
              <a:t>Content Editor</a:t>
            </a:r>
            <a:r>
              <a:rPr lang="en-US" sz="2000" dirty="0" smtClean="0"/>
              <a:t>.</a:t>
            </a:r>
            <a:endParaRPr lang="en-US" sz="2000" dirty="0"/>
          </a:p>
        </p:txBody>
      </p:sp>
      <p:pic>
        <p:nvPicPr>
          <p:cNvPr id="5" name="Picture 4"/>
          <p:cNvPicPr>
            <a:picLocks noChangeAspect="1"/>
          </p:cNvPicPr>
          <p:nvPr/>
        </p:nvPicPr>
        <p:blipFill>
          <a:blip r:embed="rId2"/>
          <a:stretch>
            <a:fillRect/>
          </a:stretch>
        </p:blipFill>
        <p:spPr>
          <a:xfrm>
            <a:off x="195072" y="751141"/>
            <a:ext cx="4057650" cy="2447925"/>
          </a:xfrm>
          <a:prstGeom prst="rect">
            <a:avLst/>
          </a:prstGeom>
        </p:spPr>
      </p:pic>
      <p:pic>
        <p:nvPicPr>
          <p:cNvPr id="6" name="Picture 5"/>
          <p:cNvPicPr>
            <a:picLocks noChangeAspect="1"/>
          </p:cNvPicPr>
          <p:nvPr/>
        </p:nvPicPr>
        <p:blipFill>
          <a:blip r:embed="rId3"/>
          <a:stretch>
            <a:fillRect/>
          </a:stretch>
        </p:blipFill>
        <p:spPr>
          <a:xfrm>
            <a:off x="6108192" y="901446"/>
            <a:ext cx="3467100" cy="1447800"/>
          </a:xfrm>
          <a:prstGeom prst="rect">
            <a:avLst/>
          </a:prstGeom>
        </p:spPr>
      </p:pic>
      <p:sp>
        <p:nvSpPr>
          <p:cNvPr id="7" name="Title 1"/>
          <p:cNvSpPr txBox="1">
            <a:spLocks/>
          </p:cNvSpPr>
          <p:nvPr/>
        </p:nvSpPr>
        <p:spPr>
          <a:xfrm>
            <a:off x="6108192" y="85534"/>
            <a:ext cx="5059680" cy="9683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5</a:t>
            </a:r>
            <a:r>
              <a:rPr lang="en-US" sz="2000" dirty="0" smtClean="0"/>
              <a:t>. Then click </a:t>
            </a:r>
            <a:r>
              <a:rPr lang="en-US" sz="2000" b="1" dirty="0" smtClean="0"/>
              <a:t>Add</a:t>
            </a:r>
            <a:endParaRPr lang="en-US" sz="2000" b="1" dirty="0"/>
          </a:p>
        </p:txBody>
      </p:sp>
      <p:pic>
        <p:nvPicPr>
          <p:cNvPr id="8" name="Picture 7"/>
          <p:cNvPicPr>
            <a:picLocks noChangeAspect="1"/>
          </p:cNvPicPr>
          <p:nvPr/>
        </p:nvPicPr>
        <p:blipFill>
          <a:blip r:embed="rId4"/>
          <a:stretch>
            <a:fillRect/>
          </a:stretch>
        </p:blipFill>
        <p:spPr>
          <a:xfrm>
            <a:off x="195072" y="4661938"/>
            <a:ext cx="7399808" cy="1848841"/>
          </a:xfrm>
          <a:prstGeom prst="rect">
            <a:avLst/>
          </a:prstGeom>
        </p:spPr>
      </p:pic>
      <p:sp>
        <p:nvSpPr>
          <p:cNvPr id="9" name="Title 1"/>
          <p:cNvSpPr txBox="1">
            <a:spLocks/>
          </p:cNvSpPr>
          <p:nvPr/>
        </p:nvSpPr>
        <p:spPr>
          <a:xfrm>
            <a:off x="195072" y="3693626"/>
            <a:ext cx="5059680" cy="9683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6</a:t>
            </a:r>
            <a:r>
              <a:rPr lang="en-US" sz="2000" dirty="0" smtClean="0"/>
              <a:t>. You now have a </a:t>
            </a:r>
            <a:r>
              <a:rPr lang="en-US" sz="2000" b="1" dirty="0" smtClean="0"/>
              <a:t>Content Editor </a:t>
            </a:r>
            <a:r>
              <a:rPr lang="en-US" sz="2000" b="1" dirty="0" err="1" smtClean="0"/>
              <a:t>WebPart</a:t>
            </a:r>
            <a:r>
              <a:rPr lang="en-US" sz="2000" dirty="0" smtClean="0"/>
              <a:t>. Lets Configure it. Hover the mouse over the top right of the </a:t>
            </a:r>
            <a:r>
              <a:rPr lang="en-US" sz="2000" dirty="0" err="1" smtClean="0"/>
              <a:t>WebPart</a:t>
            </a:r>
            <a:r>
              <a:rPr lang="en-US" sz="2000" dirty="0" smtClean="0"/>
              <a:t> click the </a:t>
            </a:r>
            <a:r>
              <a:rPr lang="en-US" sz="2000" b="1" dirty="0" smtClean="0"/>
              <a:t>checkbox</a:t>
            </a:r>
            <a:r>
              <a:rPr lang="en-US" sz="2000" dirty="0" smtClean="0"/>
              <a:t>, and select </a:t>
            </a:r>
            <a:r>
              <a:rPr lang="en-US" sz="2000" b="1" dirty="0" smtClean="0"/>
              <a:t>Edit Web Part</a:t>
            </a:r>
            <a:endParaRPr lang="en-US" sz="2000" b="1" dirty="0"/>
          </a:p>
        </p:txBody>
      </p:sp>
    </p:spTree>
    <p:extLst>
      <p:ext uri="{BB962C8B-B14F-4D97-AF65-F5344CB8AC3E}">
        <p14:creationId xmlns:p14="http://schemas.microsoft.com/office/powerpoint/2010/main" val="2909267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37744" y="267568"/>
            <a:ext cx="2529840" cy="9683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7</a:t>
            </a:r>
            <a:r>
              <a:rPr lang="en-US" sz="1400" dirty="0" smtClean="0"/>
              <a:t>. Expand </a:t>
            </a:r>
            <a:r>
              <a:rPr lang="en-US" sz="1400" b="1" dirty="0" smtClean="0"/>
              <a:t>Appearance</a:t>
            </a:r>
            <a:r>
              <a:rPr lang="en-US" sz="1400" dirty="0" smtClean="0"/>
              <a:t>, and name the </a:t>
            </a:r>
            <a:r>
              <a:rPr lang="en-US" sz="1400" dirty="0" err="1" smtClean="0"/>
              <a:t>WebPart</a:t>
            </a:r>
            <a:r>
              <a:rPr lang="en-US" sz="1400" dirty="0" smtClean="0"/>
              <a:t> something appropriate. Then select </a:t>
            </a:r>
            <a:r>
              <a:rPr lang="en-US" sz="1400" b="1" dirty="0" smtClean="0"/>
              <a:t>None</a:t>
            </a:r>
            <a:r>
              <a:rPr lang="en-US" sz="1400" dirty="0" smtClean="0"/>
              <a:t> from </a:t>
            </a:r>
            <a:r>
              <a:rPr lang="en-US" sz="1400" b="1" dirty="0" smtClean="0"/>
              <a:t>the </a:t>
            </a:r>
            <a:r>
              <a:rPr lang="en-US" sz="1400" b="1" dirty="0" err="1" smtClean="0"/>
              <a:t>Chome</a:t>
            </a:r>
            <a:r>
              <a:rPr lang="en-US" sz="1400" b="1" dirty="0" smtClean="0"/>
              <a:t> Type </a:t>
            </a:r>
            <a:r>
              <a:rPr lang="en-US" sz="1400" dirty="0" smtClean="0"/>
              <a:t>(this means the </a:t>
            </a:r>
            <a:r>
              <a:rPr lang="en-US" sz="1400" dirty="0" err="1" smtClean="0"/>
              <a:t>WebPart</a:t>
            </a:r>
            <a:r>
              <a:rPr lang="en-US" sz="1400" dirty="0" smtClean="0"/>
              <a:t> wont show, but its content/code will).</a:t>
            </a:r>
            <a:endParaRPr lang="en-US" sz="1400" dirty="0"/>
          </a:p>
        </p:txBody>
      </p:sp>
      <p:pic>
        <p:nvPicPr>
          <p:cNvPr id="6" name="Picture 5"/>
          <p:cNvPicPr>
            <a:picLocks noChangeAspect="1"/>
          </p:cNvPicPr>
          <p:nvPr/>
        </p:nvPicPr>
        <p:blipFill>
          <a:blip r:embed="rId2"/>
          <a:stretch>
            <a:fillRect/>
          </a:stretch>
        </p:blipFill>
        <p:spPr>
          <a:xfrm>
            <a:off x="219193" y="1482767"/>
            <a:ext cx="2548391" cy="5307795"/>
          </a:xfrm>
          <a:prstGeom prst="rect">
            <a:avLst/>
          </a:prstGeom>
        </p:spPr>
      </p:pic>
      <p:sp>
        <p:nvSpPr>
          <p:cNvPr id="8" name="Title 1"/>
          <p:cNvSpPr txBox="1">
            <a:spLocks/>
          </p:cNvSpPr>
          <p:nvPr/>
        </p:nvSpPr>
        <p:spPr>
          <a:xfrm>
            <a:off x="2886456" y="267568"/>
            <a:ext cx="3139440" cy="9683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a:t>8</a:t>
            </a:r>
            <a:r>
              <a:rPr lang="en-US" sz="1400" dirty="0" smtClean="0"/>
              <a:t>. Copy the URL and paste in a different tab/window, then hit enter. Now select the </a:t>
            </a:r>
            <a:r>
              <a:rPr lang="en-US" sz="1400" b="1" dirty="0" smtClean="0"/>
              <a:t>Gear icon</a:t>
            </a:r>
            <a:r>
              <a:rPr lang="en-US" sz="1400" dirty="0" smtClean="0"/>
              <a:t>, then click on </a:t>
            </a:r>
            <a:r>
              <a:rPr lang="en-US" sz="1400" b="1" dirty="0" smtClean="0"/>
              <a:t>Site Contents</a:t>
            </a:r>
            <a:endParaRPr lang="en-US" sz="1400" b="1" dirty="0"/>
          </a:p>
        </p:txBody>
      </p:sp>
      <p:pic>
        <p:nvPicPr>
          <p:cNvPr id="9" name="Picture 8"/>
          <p:cNvPicPr>
            <a:picLocks noChangeAspect="1"/>
          </p:cNvPicPr>
          <p:nvPr/>
        </p:nvPicPr>
        <p:blipFill>
          <a:blip r:embed="rId3"/>
          <a:stretch>
            <a:fillRect/>
          </a:stretch>
        </p:blipFill>
        <p:spPr>
          <a:xfrm>
            <a:off x="2886456" y="1235880"/>
            <a:ext cx="2647950" cy="3390900"/>
          </a:xfrm>
          <a:prstGeom prst="rect">
            <a:avLst/>
          </a:prstGeom>
        </p:spPr>
      </p:pic>
      <p:pic>
        <p:nvPicPr>
          <p:cNvPr id="10" name="Picture 9"/>
          <p:cNvPicPr>
            <a:picLocks noChangeAspect="1"/>
          </p:cNvPicPr>
          <p:nvPr/>
        </p:nvPicPr>
        <p:blipFill>
          <a:blip r:embed="rId4"/>
          <a:stretch>
            <a:fillRect/>
          </a:stretch>
        </p:blipFill>
        <p:spPr>
          <a:xfrm>
            <a:off x="6144768" y="1235880"/>
            <a:ext cx="2468879" cy="2040636"/>
          </a:xfrm>
          <a:prstGeom prst="rect">
            <a:avLst/>
          </a:prstGeom>
        </p:spPr>
      </p:pic>
      <p:pic>
        <p:nvPicPr>
          <p:cNvPr id="11" name="Picture 10"/>
          <p:cNvPicPr>
            <a:picLocks noChangeAspect="1"/>
          </p:cNvPicPr>
          <p:nvPr/>
        </p:nvPicPr>
        <p:blipFill>
          <a:blip r:embed="rId5"/>
          <a:stretch>
            <a:fillRect/>
          </a:stretch>
        </p:blipFill>
        <p:spPr>
          <a:xfrm>
            <a:off x="9224009" y="1041844"/>
            <a:ext cx="2676525" cy="1628775"/>
          </a:xfrm>
          <a:prstGeom prst="rect">
            <a:avLst/>
          </a:prstGeom>
        </p:spPr>
      </p:pic>
      <p:pic>
        <p:nvPicPr>
          <p:cNvPr id="12" name="Picture 11"/>
          <p:cNvPicPr>
            <a:picLocks noChangeAspect="1"/>
          </p:cNvPicPr>
          <p:nvPr/>
        </p:nvPicPr>
        <p:blipFill>
          <a:blip r:embed="rId6"/>
          <a:stretch>
            <a:fillRect/>
          </a:stretch>
        </p:blipFill>
        <p:spPr>
          <a:xfrm>
            <a:off x="6084569" y="5267474"/>
            <a:ext cx="2580887" cy="1486428"/>
          </a:xfrm>
          <a:prstGeom prst="rect">
            <a:avLst/>
          </a:prstGeom>
        </p:spPr>
      </p:pic>
      <p:pic>
        <p:nvPicPr>
          <p:cNvPr id="13" name="Picture 12"/>
          <p:cNvPicPr>
            <a:picLocks noChangeAspect="1"/>
          </p:cNvPicPr>
          <p:nvPr/>
        </p:nvPicPr>
        <p:blipFill>
          <a:blip r:embed="rId7"/>
          <a:stretch>
            <a:fillRect/>
          </a:stretch>
        </p:blipFill>
        <p:spPr>
          <a:xfrm>
            <a:off x="9314115" y="5289226"/>
            <a:ext cx="2496311" cy="1442923"/>
          </a:xfrm>
          <a:prstGeom prst="rect">
            <a:avLst/>
          </a:prstGeom>
        </p:spPr>
      </p:pic>
      <p:sp>
        <p:nvSpPr>
          <p:cNvPr id="14" name="Title 1"/>
          <p:cNvSpPr txBox="1">
            <a:spLocks/>
          </p:cNvSpPr>
          <p:nvPr/>
        </p:nvSpPr>
        <p:spPr>
          <a:xfrm>
            <a:off x="6084569" y="267568"/>
            <a:ext cx="3139440" cy="9683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9</a:t>
            </a:r>
            <a:r>
              <a:rPr lang="en-US" sz="1400" dirty="0" smtClean="0"/>
              <a:t>. Click Site Assets </a:t>
            </a:r>
            <a:endParaRPr lang="en-US" sz="1400" b="1" dirty="0"/>
          </a:p>
        </p:txBody>
      </p:sp>
      <p:sp>
        <p:nvSpPr>
          <p:cNvPr id="15" name="Title 1"/>
          <p:cNvSpPr txBox="1">
            <a:spLocks/>
          </p:cNvSpPr>
          <p:nvPr/>
        </p:nvSpPr>
        <p:spPr>
          <a:xfrm>
            <a:off x="9294105" y="267568"/>
            <a:ext cx="3139440" cy="9683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10</a:t>
            </a:r>
            <a:r>
              <a:rPr lang="en-US" sz="1400" dirty="0" smtClean="0"/>
              <a:t>. Click New, then Select Folder</a:t>
            </a:r>
            <a:endParaRPr lang="en-US" sz="1400" b="1" dirty="0"/>
          </a:p>
        </p:txBody>
      </p:sp>
      <p:sp>
        <p:nvSpPr>
          <p:cNvPr id="16" name="Title 1"/>
          <p:cNvSpPr txBox="1">
            <a:spLocks/>
          </p:cNvSpPr>
          <p:nvPr/>
        </p:nvSpPr>
        <p:spPr>
          <a:xfrm>
            <a:off x="5958833" y="3749040"/>
            <a:ext cx="3139440" cy="13559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11</a:t>
            </a:r>
            <a:r>
              <a:rPr lang="en-US" sz="1400" dirty="0" smtClean="0"/>
              <a:t>. Name doesn’t matter, but for organizational purposes I suggest when you create a new app you create a folder where are the code specific to that app will be stored. For me I named it </a:t>
            </a:r>
            <a:r>
              <a:rPr lang="en-US" sz="1400" b="1" dirty="0" err="1" smtClean="0"/>
              <a:t>eRouting</a:t>
            </a:r>
            <a:r>
              <a:rPr lang="en-US" sz="1400" dirty="0" smtClean="0"/>
              <a:t>, and will refer to it as such</a:t>
            </a:r>
            <a:endParaRPr lang="en-US" sz="1400" b="1" dirty="0"/>
          </a:p>
        </p:txBody>
      </p:sp>
      <p:sp>
        <p:nvSpPr>
          <p:cNvPr id="17" name="Title 1"/>
          <p:cNvSpPr txBox="1">
            <a:spLocks/>
          </p:cNvSpPr>
          <p:nvPr/>
        </p:nvSpPr>
        <p:spPr>
          <a:xfrm>
            <a:off x="8992550" y="3666914"/>
            <a:ext cx="3139440" cy="13559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12</a:t>
            </a:r>
            <a:r>
              <a:rPr lang="en-US" sz="1400" dirty="0" smtClean="0"/>
              <a:t>. I also suggest making another folder, though it could be in a more general/broad location like under the KM site, that will store scripts and libraries that ALL apps can use. This is a best practice. I named this folder just </a:t>
            </a:r>
            <a:r>
              <a:rPr lang="en-US" sz="1400" b="1" dirty="0" smtClean="0"/>
              <a:t>Scripts</a:t>
            </a:r>
            <a:r>
              <a:rPr lang="en-US" sz="1400" dirty="0" smtClean="0"/>
              <a:t>, and will refer to it as such </a:t>
            </a:r>
            <a:endParaRPr lang="en-US" sz="1400" b="1" dirty="0"/>
          </a:p>
        </p:txBody>
      </p:sp>
    </p:spTree>
    <p:extLst>
      <p:ext uri="{BB962C8B-B14F-4D97-AF65-F5344CB8AC3E}">
        <p14:creationId xmlns:p14="http://schemas.microsoft.com/office/powerpoint/2010/main" val="249108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37744" y="137160"/>
            <a:ext cx="2529840" cy="10987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13</a:t>
            </a:r>
            <a:r>
              <a:rPr lang="en-US" sz="1400" dirty="0" smtClean="0"/>
              <a:t>. Now place the below files into the </a:t>
            </a:r>
            <a:r>
              <a:rPr lang="en-US" sz="1400" dirty="0" err="1" smtClean="0"/>
              <a:t>eRouting</a:t>
            </a:r>
            <a:r>
              <a:rPr lang="en-US" sz="1400" dirty="0" smtClean="0"/>
              <a:t> folder.</a:t>
            </a:r>
            <a:endParaRPr lang="en-US" sz="1400" dirty="0"/>
          </a:p>
        </p:txBody>
      </p:sp>
      <p:pic>
        <p:nvPicPr>
          <p:cNvPr id="2" name="Picture 1"/>
          <p:cNvPicPr>
            <a:picLocks noChangeAspect="1"/>
          </p:cNvPicPr>
          <p:nvPr/>
        </p:nvPicPr>
        <p:blipFill>
          <a:blip r:embed="rId2"/>
          <a:stretch>
            <a:fillRect/>
          </a:stretch>
        </p:blipFill>
        <p:spPr>
          <a:xfrm>
            <a:off x="237745" y="1003173"/>
            <a:ext cx="3761200" cy="1895475"/>
          </a:xfrm>
          <a:prstGeom prst="rect">
            <a:avLst/>
          </a:prstGeom>
        </p:spPr>
      </p:pic>
      <p:sp>
        <p:nvSpPr>
          <p:cNvPr id="18" name="Title 1"/>
          <p:cNvSpPr txBox="1">
            <a:spLocks/>
          </p:cNvSpPr>
          <p:nvPr/>
        </p:nvSpPr>
        <p:spPr>
          <a:xfrm>
            <a:off x="4294632" y="137160"/>
            <a:ext cx="2529840" cy="10987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14</a:t>
            </a:r>
            <a:r>
              <a:rPr lang="en-US" sz="1400" dirty="0" smtClean="0"/>
              <a:t>. For each file, to get the path that you need, click on the 3 </a:t>
            </a:r>
            <a:r>
              <a:rPr lang="en-US" sz="1400" dirty="0" err="1" smtClean="0"/>
              <a:t>vert</a:t>
            </a:r>
            <a:r>
              <a:rPr lang="en-US" sz="1400" dirty="0" smtClean="0"/>
              <a:t> dots, then select Details.</a:t>
            </a:r>
            <a:endParaRPr lang="en-US" sz="1400" dirty="0"/>
          </a:p>
        </p:txBody>
      </p:sp>
      <p:pic>
        <p:nvPicPr>
          <p:cNvPr id="4" name="Picture 3"/>
          <p:cNvPicPr>
            <a:picLocks noChangeAspect="1"/>
          </p:cNvPicPr>
          <p:nvPr/>
        </p:nvPicPr>
        <p:blipFill>
          <a:blip r:embed="rId3"/>
          <a:stretch>
            <a:fillRect/>
          </a:stretch>
        </p:blipFill>
        <p:spPr>
          <a:xfrm>
            <a:off x="4450081" y="1003173"/>
            <a:ext cx="1923288" cy="2051971"/>
          </a:xfrm>
          <a:prstGeom prst="rect">
            <a:avLst/>
          </a:prstGeom>
        </p:spPr>
      </p:pic>
      <p:pic>
        <p:nvPicPr>
          <p:cNvPr id="7" name="Picture 6"/>
          <p:cNvPicPr>
            <a:picLocks noChangeAspect="1"/>
          </p:cNvPicPr>
          <p:nvPr/>
        </p:nvPicPr>
        <p:blipFill>
          <a:blip r:embed="rId4"/>
          <a:stretch>
            <a:fillRect/>
          </a:stretch>
        </p:blipFill>
        <p:spPr>
          <a:xfrm>
            <a:off x="7275608" y="1635443"/>
            <a:ext cx="1881919" cy="3479482"/>
          </a:xfrm>
          <a:prstGeom prst="rect">
            <a:avLst/>
          </a:prstGeom>
        </p:spPr>
      </p:pic>
      <p:sp>
        <p:nvSpPr>
          <p:cNvPr id="19" name="Title 1"/>
          <p:cNvSpPr txBox="1">
            <a:spLocks/>
          </p:cNvSpPr>
          <p:nvPr/>
        </p:nvSpPr>
        <p:spPr>
          <a:xfrm>
            <a:off x="7275608" y="356616"/>
            <a:ext cx="2529840" cy="10987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15</a:t>
            </a:r>
            <a:r>
              <a:rPr lang="en-US" sz="1400" dirty="0" smtClean="0"/>
              <a:t>. Look at the info pane to the right of the window. You may need to scroll down until you see Path and its Icon. Click on the Icon and that will copy the path that you need</a:t>
            </a:r>
            <a:endParaRPr lang="en-US" sz="1400" dirty="0"/>
          </a:p>
        </p:txBody>
      </p:sp>
      <p:pic>
        <p:nvPicPr>
          <p:cNvPr id="20" name="Picture 19"/>
          <p:cNvPicPr>
            <a:picLocks noChangeAspect="1"/>
          </p:cNvPicPr>
          <p:nvPr/>
        </p:nvPicPr>
        <p:blipFill>
          <a:blip r:embed="rId5"/>
          <a:stretch>
            <a:fillRect/>
          </a:stretch>
        </p:blipFill>
        <p:spPr>
          <a:xfrm>
            <a:off x="9805448" y="1455336"/>
            <a:ext cx="2372487" cy="1710773"/>
          </a:xfrm>
          <a:prstGeom prst="rect">
            <a:avLst/>
          </a:prstGeom>
        </p:spPr>
      </p:pic>
      <p:sp>
        <p:nvSpPr>
          <p:cNvPr id="21" name="Title 1"/>
          <p:cNvSpPr txBox="1">
            <a:spLocks/>
          </p:cNvSpPr>
          <p:nvPr/>
        </p:nvSpPr>
        <p:spPr>
          <a:xfrm>
            <a:off x="9848121" y="356616"/>
            <a:ext cx="2148807" cy="10987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16</a:t>
            </a:r>
            <a:r>
              <a:rPr lang="en-US" sz="1400" dirty="0" smtClean="0"/>
              <a:t>. Paste the </a:t>
            </a:r>
            <a:r>
              <a:rPr lang="en-US" sz="1400" dirty="0" err="1" smtClean="0"/>
              <a:t>url</a:t>
            </a:r>
            <a:r>
              <a:rPr lang="en-US" sz="1400" dirty="0" smtClean="0"/>
              <a:t> link into the content Editor. For the primary site, you will want the </a:t>
            </a:r>
            <a:r>
              <a:rPr lang="en-US" sz="1400" dirty="0" err="1" smtClean="0"/>
              <a:t>url</a:t>
            </a:r>
            <a:r>
              <a:rPr lang="en-US" sz="1400" dirty="0" smtClean="0"/>
              <a:t> for </a:t>
            </a:r>
            <a:r>
              <a:rPr lang="en-US" sz="1400" dirty="0" err="1" smtClean="0"/>
              <a:t>eRouting_Auto</a:t>
            </a:r>
            <a:r>
              <a:rPr lang="en-US" sz="1400" dirty="0" smtClean="0"/>
              <a:t>. The others will be used later. </a:t>
            </a:r>
            <a:endParaRPr lang="en-US" sz="1400" dirty="0"/>
          </a:p>
        </p:txBody>
      </p:sp>
    </p:spTree>
    <p:extLst>
      <p:ext uri="{BB962C8B-B14F-4D97-AF65-F5344CB8AC3E}">
        <p14:creationId xmlns:p14="http://schemas.microsoft.com/office/powerpoint/2010/main" val="3648328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1396" y="1233250"/>
            <a:ext cx="3924300" cy="3030330"/>
          </a:xfrm>
          <a:prstGeom prst="rect">
            <a:avLst/>
          </a:prstGeom>
        </p:spPr>
      </p:pic>
      <p:sp>
        <p:nvSpPr>
          <p:cNvPr id="5" name="Title 1"/>
          <p:cNvSpPr txBox="1">
            <a:spLocks/>
          </p:cNvSpPr>
          <p:nvPr/>
        </p:nvSpPr>
        <p:spPr>
          <a:xfrm>
            <a:off x="4676775" y="134530"/>
            <a:ext cx="6953250" cy="10987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18</a:t>
            </a:r>
            <a:r>
              <a:rPr lang="en-US" sz="1400" dirty="0" smtClean="0"/>
              <a:t>. Open the eRouting_Auto.html file, and you will need to change this script reference line. Adjust </a:t>
            </a:r>
            <a:r>
              <a:rPr lang="en-US" sz="1400" dirty="0" err="1" smtClean="0"/>
              <a:t>src</a:t>
            </a:r>
            <a:r>
              <a:rPr lang="en-US" sz="1400" dirty="0" smtClean="0"/>
              <a:t>=“” </a:t>
            </a:r>
            <a:r>
              <a:rPr lang="en-US" sz="1400" dirty="0" smtClean="0"/>
              <a:t>to wherever you store SPHelper_4.js. It does not matter where you store the file on SharePoint, but it is best practice for it to be in the Scripts folder, as it is a library that can be used by many apps</a:t>
            </a:r>
            <a:endParaRPr lang="en-US" sz="1400" dirty="0"/>
          </a:p>
        </p:txBody>
      </p:sp>
      <p:pic>
        <p:nvPicPr>
          <p:cNvPr id="6" name="Picture 5"/>
          <p:cNvPicPr>
            <a:picLocks noChangeAspect="1"/>
          </p:cNvPicPr>
          <p:nvPr/>
        </p:nvPicPr>
        <p:blipFill>
          <a:blip r:embed="rId3"/>
          <a:stretch>
            <a:fillRect/>
          </a:stretch>
        </p:blipFill>
        <p:spPr>
          <a:xfrm>
            <a:off x="4676775" y="1233250"/>
            <a:ext cx="6953250" cy="323850"/>
          </a:xfrm>
          <a:prstGeom prst="rect">
            <a:avLst/>
          </a:prstGeom>
        </p:spPr>
      </p:pic>
      <p:sp>
        <p:nvSpPr>
          <p:cNvPr id="7" name="Title 1"/>
          <p:cNvSpPr txBox="1">
            <a:spLocks/>
          </p:cNvSpPr>
          <p:nvPr/>
        </p:nvSpPr>
        <p:spPr>
          <a:xfrm>
            <a:off x="501396" y="134530"/>
            <a:ext cx="3924300" cy="10987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17</a:t>
            </a:r>
            <a:r>
              <a:rPr lang="en-US" sz="1400" dirty="0" smtClean="0"/>
              <a:t>. Use a code editor like </a:t>
            </a:r>
            <a:r>
              <a:rPr lang="en-US" sz="1400" dirty="0" err="1" smtClean="0"/>
              <a:t>vscode</a:t>
            </a:r>
            <a:r>
              <a:rPr lang="en-US" sz="1400" dirty="0" smtClean="0"/>
              <a:t>. You can probably use the browser version https://vscode.dev/, then select Open folder, and select the folder you saved the code to on your  local hard drive.</a:t>
            </a:r>
            <a:endParaRPr lang="en-US" sz="1400" dirty="0"/>
          </a:p>
        </p:txBody>
      </p:sp>
      <p:sp>
        <p:nvSpPr>
          <p:cNvPr id="8" name="Title 1"/>
          <p:cNvSpPr txBox="1">
            <a:spLocks/>
          </p:cNvSpPr>
          <p:nvPr/>
        </p:nvSpPr>
        <p:spPr>
          <a:xfrm>
            <a:off x="205359" y="5251276"/>
            <a:ext cx="5500497" cy="10987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Note: </a:t>
            </a:r>
            <a:r>
              <a:rPr lang="en-US" sz="1400" dirty="0" smtClean="0"/>
              <a:t>I suggest using a relative path in the </a:t>
            </a:r>
            <a:r>
              <a:rPr lang="en-US" sz="1400" dirty="0" err="1" smtClean="0"/>
              <a:t>src</a:t>
            </a:r>
            <a:r>
              <a:rPr lang="en-US" sz="1400" dirty="0" smtClean="0"/>
              <a:t>=“/…” rather than</a:t>
            </a:r>
          </a:p>
          <a:p>
            <a:r>
              <a:rPr lang="en-US" sz="1400" dirty="0" err="1" smtClean="0"/>
              <a:t>src</a:t>
            </a:r>
            <a:r>
              <a:rPr lang="en-US" sz="1400" dirty="0" smtClean="0"/>
              <a:t>=</a:t>
            </a:r>
            <a:r>
              <a:rPr lang="en-US" sz="1400" dirty="0" smtClean="0">
                <a:hlinkClick r:id="rId4"/>
              </a:rPr>
              <a:t>https://....</a:t>
            </a:r>
            <a:r>
              <a:rPr lang="en-US" sz="1400" dirty="0" smtClean="0"/>
              <a:t> While both will work, if SharePoint upgrades and the initial part of the link changes, if you used the full path you will have to go back and edit all links to reflect the change, however with a relative path you will probably not have to do that.</a:t>
            </a:r>
            <a:endParaRPr lang="en-US" sz="1400" dirty="0"/>
          </a:p>
        </p:txBody>
      </p:sp>
      <p:pic>
        <p:nvPicPr>
          <p:cNvPr id="10" name="Picture 9"/>
          <p:cNvPicPr>
            <a:picLocks noChangeAspect="1"/>
          </p:cNvPicPr>
          <p:nvPr/>
        </p:nvPicPr>
        <p:blipFill>
          <a:blip r:embed="rId5"/>
          <a:stretch>
            <a:fillRect/>
          </a:stretch>
        </p:blipFill>
        <p:spPr>
          <a:xfrm>
            <a:off x="5705856" y="2960620"/>
            <a:ext cx="5924168" cy="3578292"/>
          </a:xfrm>
          <a:prstGeom prst="rect">
            <a:avLst/>
          </a:prstGeom>
        </p:spPr>
      </p:pic>
      <p:sp>
        <p:nvSpPr>
          <p:cNvPr id="11" name="Title 1"/>
          <p:cNvSpPr txBox="1">
            <a:spLocks/>
          </p:cNvSpPr>
          <p:nvPr/>
        </p:nvSpPr>
        <p:spPr>
          <a:xfrm>
            <a:off x="5705855" y="1709500"/>
            <a:ext cx="6076569" cy="10987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19</a:t>
            </a:r>
            <a:r>
              <a:rPr lang="en-US" sz="1400" dirty="0" smtClean="0"/>
              <a:t>. You can get the SPHelper.js file from the link github.com/</a:t>
            </a:r>
            <a:r>
              <a:rPr lang="en-US" sz="1400" dirty="0" err="1" smtClean="0"/>
              <a:t>williambechard</a:t>
            </a:r>
            <a:r>
              <a:rPr lang="en-US" sz="1400" dirty="0" smtClean="0"/>
              <a:t>/</a:t>
            </a:r>
            <a:r>
              <a:rPr lang="en-US" sz="1400" dirty="0" err="1" smtClean="0"/>
              <a:t>SPHelper</a:t>
            </a:r>
            <a:r>
              <a:rPr lang="en-US" sz="1400" dirty="0" smtClean="0"/>
              <a:t>. Select Code, then Download Zip. After downloading, extract it and move the SPHelper_vX.js file to </a:t>
            </a:r>
            <a:r>
              <a:rPr lang="en-US" sz="1400" dirty="0" err="1" smtClean="0"/>
              <a:t>Sharepoint</a:t>
            </a:r>
            <a:r>
              <a:rPr lang="en-US" sz="1400" dirty="0" smtClean="0"/>
              <a:t>. Grab its path then change the code referenced above.  </a:t>
            </a:r>
            <a:endParaRPr lang="en-US" sz="1400" dirty="0"/>
          </a:p>
        </p:txBody>
      </p:sp>
    </p:spTree>
    <p:extLst>
      <p:ext uri="{BB962C8B-B14F-4D97-AF65-F5344CB8AC3E}">
        <p14:creationId xmlns:p14="http://schemas.microsoft.com/office/powerpoint/2010/main" val="976419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01396" y="134530"/>
            <a:ext cx="3924300" cy="386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20</a:t>
            </a:r>
            <a:r>
              <a:rPr lang="en-US" sz="1400" dirty="0" smtClean="0"/>
              <a:t>. If successful, your page should look like this.</a:t>
            </a:r>
            <a:endParaRPr lang="en-US" sz="1400" dirty="0"/>
          </a:p>
        </p:txBody>
      </p:sp>
      <p:pic>
        <p:nvPicPr>
          <p:cNvPr id="5" name="Picture 4"/>
          <p:cNvPicPr>
            <a:picLocks noChangeAspect="1"/>
          </p:cNvPicPr>
          <p:nvPr/>
        </p:nvPicPr>
        <p:blipFill>
          <a:blip r:embed="rId2"/>
          <a:stretch>
            <a:fillRect/>
          </a:stretch>
        </p:blipFill>
        <p:spPr>
          <a:xfrm>
            <a:off x="501396" y="638175"/>
            <a:ext cx="8165957" cy="3304948"/>
          </a:xfrm>
          <a:prstGeom prst="rect">
            <a:avLst/>
          </a:prstGeom>
        </p:spPr>
      </p:pic>
      <p:sp>
        <p:nvSpPr>
          <p:cNvPr id="6" name="Title 1"/>
          <p:cNvSpPr txBox="1">
            <a:spLocks/>
          </p:cNvSpPr>
          <p:nvPr/>
        </p:nvSpPr>
        <p:spPr>
          <a:xfrm>
            <a:off x="501396" y="4220754"/>
            <a:ext cx="3924300" cy="131327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21</a:t>
            </a:r>
            <a:r>
              <a:rPr lang="en-US" sz="1400" dirty="0" smtClean="0"/>
              <a:t>. However we are not done yet, some small steps need to be accomplished as well. This is because we use the List’s </a:t>
            </a:r>
            <a:r>
              <a:rPr lang="en-US" sz="1400" dirty="0" err="1" smtClean="0"/>
              <a:t>NewForm</a:t>
            </a:r>
            <a:r>
              <a:rPr lang="en-US" sz="1400" dirty="0" smtClean="0"/>
              <a:t>/</a:t>
            </a:r>
            <a:r>
              <a:rPr lang="en-US" sz="1400" dirty="0" err="1" smtClean="0"/>
              <a:t>EditForm</a:t>
            </a:r>
            <a:r>
              <a:rPr lang="en-US" sz="1400" dirty="0" smtClean="0"/>
              <a:t>/DispForm.aspx and we must interject code into those forms (much like we did on this age, with a Content Editor </a:t>
            </a:r>
            <a:r>
              <a:rPr lang="en-US" sz="1400" dirty="0" err="1" smtClean="0"/>
              <a:t>Webpart</a:t>
            </a:r>
            <a:r>
              <a:rPr lang="en-US" sz="1400" dirty="0" smtClean="0"/>
              <a:t>)</a:t>
            </a:r>
            <a:endParaRPr lang="en-US" sz="1400" dirty="0"/>
          </a:p>
        </p:txBody>
      </p:sp>
      <p:sp>
        <p:nvSpPr>
          <p:cNvPr id="7" name="Title 1"/>
          <p:cNvSpPr txBox="1">
            <a:spLocks/>
          </p:cNvSpPr>
          <p:nvPr/>
        </p:nvSpPr>
        <p:spPr>
          <a:xfrm>
            <a:off x="4743053" y="4220753"/>
            <a:ext cx="2324497" cy="4497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22</a:t>
            </a:r>
            <a:r>
              <a:rPr lang="en-US" sz="1400" dirty="0" smtClean="0"/>
              <a:t>. Click on the Gear Icon, </a:t>
            </a:r>
          </a:p>
          <a:p>
            <a:r>
              <a:rPr lang="en-US" sz="1400" dirty="0" smtClean="0"/>
              <a:t>then click Site Contents.</a:t>
            </a:r>
            <a:endParaRPr lang="en-US" sz="1400" dirty="0"/>
          </a:p>
        </p:txBody>
      </p:sp>
      <p:pic>
        <p:nvPicPr>
          <p:cNvPr id="8" name="Picture 7"/>
          <p:cNvPicPr>
            <a:picLocks noChangeAspect="1"/>
          </p:cNvPicPr>
          <p:nvPr/>
        </p:nvPicPr>
        <p:blipFill>
          <a:blip r:embed="rId3"/>
          <a:stretch>
            <a:fillRect/>
          </a:stretch>
        </p:blipFill>
        <p:spPr>
          <a:xfrm>
            <a:off x="4810506" y="4670518"/>
            <a:ext cx="1485519" cy="1902319"/>
          </a:xfrm>
          <a:prstGeom prst="rect">
            <a:avLst/>
          </a:prstGeom>
        </p:spPr>
      </p:pic>
      <p:pic>
        <p:nvPicPr>
          <p:cNvPr id="9" name="Picture 8"/>
          <p:cNvPicPr>
            <a:picLocks noChangeAspect="1"/>
          </p:cNvPicPr>
          <p:nvPr/>
        </p:nvPicPr>
        <p:blipFill>
          <a:blip r:embed="rId4"/>
          <a:stretch>
            <a:fillRect/>
          </a:stretch>
        </p:blipFill>
        <p:spPr>
          <a:xfrm>
            <a:off x="10215562" y="4186979"/>
            <a:ext cx="1700213" cy="2160975"/>
          </a:xfrm>
          <a:prstGeom prst="rect">
            <a:avLst/>
          </a:prstGeom>
        </p:spPr>
      </p:pic>
      <p:sp>
        <p:nvSpPr>
          <p:cNvPr id="10" name="Title 1"/>
          <p:cNvSpPr txBox="1">
            <a:spLocks/>
          </p:cNvSpPr>
          <p:nvPr/>
        </p:nvSpPr>
        <p:spPr>
          <a:xfrm>
            <a:off x="7865070" y="4271647"/>
            <a:ext cx="2324497" cy="11195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23</a:t>
            </a:r>
            <a:r>
              <a:rPr lang="en-US" sz="1400" dirty="0" smtClean="0"/>
              <a:t>. Find the 3 Lists that our program created. The process will be the same for each. Lets start with </a:t>
            </a:r>
            <a:r>
              <a:rPr lang="en-US" sz="1400" dirty="0" err="1" smtClean="0"/>
              <a:t>eRouting</a:t>
            </a:r>
            <a:r>
              <a:rPr lang="en-US" sz="1400" dirty="0" smtClean="0"/>
              <a:t>. Click on the </a:t>
            </a:r>
            <a:r>
              <a:rPr lang="en-US" sz="1400" dirty="0" err="1" smtClean="0"/>
              <a:t>eRouting</a:t>
            </a:r>
            <a:r>
              <a:rPr lang="en-US" sz="1400" dirty="0" smtClean="0"/>
              <a:t> List. </a:t>
            </a:r>
            <a:endParaRPr lang="en-US" sz="1400" dirty="0"/>
          </a:p>
        </p:txBody>
      </p:sp>
    </p:spTree>
    <p:extLst>
      <p:ext uri="{BB962C8B-B14F-4D97-AF65-F5344CB8AC3E}">
        <p14:creationId xmlns:p14="http://schemas.microsoft.com/office/powerpoint/2010/main" val="1712547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01396" y="134530"/>
            <a:ext cx="3924300" cy="386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24</a:t>
            </a:r>
            <a:r>
              <a:rPr lang="en-US" sz="1400" dirty="0" smtClean="0"/>
              <a:t>. I am most familiar with classic mode, so I click (you have to do this 2x) Return to classic SharePoint</a:t>
            </a:r>
            <a:endParaRPr lang="en-US" sz="1400" dirty="0"/>
          </a:p>
        </p:txBody>
      </p:sp>
      <p:pic>
        <p:nvPicPr>
          <p:cNvPr id="2" name="Picture 1"/>
          <p:cNvPicPr>
            <a:picLocks noChangeAspect="1"/>
          </p:cNvPicPr>
          <p:nvPr/>
        </p:nvPicPr>
        <p:blipFill>
          <a:blip r:embed="rId2"/>
          <a:stretch>
            <a:fillRect/>
          </a:stretch>
        </p:blipFill>
        <p:spPr>
          <a:xfrm>
            <a:off x="314325" y="635508"/>
            <a:ext cx="5219700" cy="4162981"/>
          </a:xfrm>
          <a:prstGeom prst="rect">
            <a:avLst/>
          </a:prstGeom>
        </p:spPr>
      </p:pic>
      <p:pic>
        <p:nvPicPr>
          <p:cNvPr id="11" name="Picture 10"/>
          <p:cNvPicPr>
            <a:picLocks noChangeAspect="1"/>
          </p:cNvPicPr>
          <p:nvPr/>
        </p:nvPicPr>
        <p:blipFill>
          <a:blip r:embed="rId3"/>
          <a:stretch>
            <a:fillRect/>
          </a:stretch>
        </p:blipFill>
        <p:spPr>
          <a:xfrm>
            <a:off x="5746297" y="635508"/>
            <a:ext cx="5924550" cy="1666875"/>
          </a:xfrm>
          <a:prstGeom prst="rect">
            <a:avLst/>
          </a:prstGeom>
        </p:spPr>
      </p:pic>
      <p:sp>
        <p:nvSpPr>
          <p:cNvPr id="12" name="Title 1"/>
          <p:cNvSpPr txBox="1">
            <a:spLocks/>
          </p:cNvSpPr>
          <p:nvPr/>
        </p:nvSpPr>
        <p:spPr>
          <a:xfrm>
            <a:off x="5746297" y="134530"/>
            <a:ext cx="3924300" cy="386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25</a:t>
            </a:r>
            <a:r>
              <a:rPr lang="en-US" sz="1400" dirty="0" smtClean="0"/>
              <a:t>. We will be click on each one. Start with Default New Form.</a:t>
            </a:r>
            <a:endParaRPr lang="en-US" sz="1400" dirty="0"/>
          </a:p>
        </p:txBody>
      </p:sp>
      <p:sp>
        <p:nvSpPr>
          <p:cNvPr id="13" name="Title 1"/>
          <p:cNvSpPr txBox="1">
            <a:spLocks/>
          </p:cNvSpPr>
          <p:nvPr/>
        </p:nvSpPr>
        <p:spPr>
          <a:xfrm>
            <a:off x="5746297" y="2967851"/>
            <a:ext cx="4965246" cy="898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26</a:t>
            </a:r>
            <a:r>
              <a:rPr lang="en-US" sz="1400" dirty="0" smtClean="0"/>
              <a:t>. Follow the same steps as Sets 3 through 7, to Add a Content Editor </a:t>
            </a:r>
            <a:r>
              <a:rPr lang="en-US" sz="1400" dirty="0" err="1" smtClean="0"/>
              <a:t>WebPart</a:t>
            </a:r>
            <a:r>
              <a:rPr lang="en-US" sz="1400" dirty="0" smtClean="0"/>
              <a:t>, but this time set the Content Link </a:t>
            </a:r>
            <a:r>
              <a:rPr lang="en-US" sz="1400" dirty="0" err="1" smtClean="0"/>
              <a:t>url</a:t>
            </a:r>
            <a:r>
              <a:rPr lang="en-US" sz="1400" dirty="0" smtClean="0"/>
              <a:t> to the eRoutingForm_Auto.html file. </a:t>
            </a:r>
            <a:endParaRPr lang="en-US" sz="1400" dirty="0"/>
          </a:p>
        </p:txBody>
      </p:sp>
      <p:sp>
        <p:nvSpPr>
          <p:cNvPr id="14" name="Title 1"/>
          <p:cNvSpPr txBox="1">
            <a:spLocks/>
          </p:cNvSpPr>
          <p:nvPr/>
        </p:nvSpPr>
        <p:spPr>
          <a:xfrm>
            <a:off x="5746297" y="3701141"/>
            <a:ext cx="4965246" cy="9797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27</a:t>
            </a:r>
            <a:r>
              <a:rPr lang="en-US" sz="1400" dirty="0" smtClean="0"/>
              <a:t>. Do the exact same thing for the Default </a:t>
            </a:r>
            <a:r>
              <a:rPr lang="en-US" sz="1400" dirty="0" err="1" smtClean="0"/>
              <a:t>DispForm</a:t>
            </a:r>
            <a:r>
              <a:rPr lang="en-US" sz="1400" dirty="0" smtClean="0"/>
              <a:t>, and Default </a:t>
            </a:r>
            <a:r>
              <a:rPr lang="en-US" sz="1400" dirty="0" err="1" smtClean="0"/>
              <a:t>EditForm</a:t>
            </a:r>
            <a:r>
              <a:rPr lang="en-US" sz="1400" dirty="0" smtClean="0"/>
              <a:t>. Adding the same eRoutingForm_Auto.html to each page.</a:t>
            </a:r>
            <a:endParaRPr lang="en-US" sz="1400" dirty="0"/>
          </a:p>
        </p:txBody>
      </p:sp>
      <p:sp>
        <p:nvSpPr>
          <p:cNvPr id="15" name="Title 1"/>
          <p:cNvSpPr txBox="1">
            <a:spLocks/>
          </p:cNvSpPr>
          <p:nvPr/>
        </p:nvSpPr>
        <p:spPr>
          <a:xfrm>
            <a:off x="5746297" y="4680856"/>
            <a:ext cx="4965246" cy="18925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28</a:t>
            </a:r>
            <a:r>
              <a:rPr lang="en-US" sz="1400" dirty="0" smtClean="0"/>
              <a:t>. Do the same thing for the 2 other Lists. </a:t>
            </a:r>
          </a:p>
          <a:p>
            <a:endParaRPr lang="en-US" sz="1400" dirty="0" smtClean="0"/>
          </a:p>
          <a:p>
            <a:r>
              <a:rPr lang="en-US" sz="1400" dirty="0" err="1" smtClean="0"/>
              <a:t>eRoutingContacts</a:t>
            </a:r>
            <a:r>
              <a:rPr lang="en-US" sz="1400" dirty="0" smtClean="0"/>
              <a:t>, loading the eContactsForm_Auto.html to that List’s New Form, Edit Form, and </a:t>
            </a:r>
            <a:r>
              <a:rPr lang="en-US" sz="1400" dirty="0" err="1" smtClean="0"/>
              <a:t>Disp</a:t>
            </a:r>
            <a:r>
              <a:rPr lang="en-US" sz="1400" dirty="0" smtClean="0"/>
              <a:t> Form Default Forms, Content Editor </a:t>
            </a:r>
            <a:r>
              <a:rPr lang="en-US" sz="1400" dirty="0" err="1" smtClean="0"/>
              <a:t>WebPart</a:t>
            </a:r>
            <a:r>
              <a:rPr lang="en-US" sz="1400" dirty="0" smtClean="0"/>
              <a:t>.</a:t>
            </a:r>
          </a:p>
          <a:p>
            <a:endParaRPr lang="en-US" sz="1400" dirty="0"/>
          </a:p>
          <a:p>
            <a:r>
              <a:rPr lang="en-US" sz="1400" dirty="0" err="1" smtClean="0"/>
              <a:t>eRoutingTemplates</a:t>
            </a:r>
            <a:r>
              <a:rPr lang="en-US" sz="1400" dirty="0" smtClean="0"/>
              <a:t>, loading the eTemplatesForm_Auto.html to that List’s New Form, Edit Form, and </a:t>
            </a:r>
            <a:r>
              <a:rPr lang="en-US" sz="1400" dirty="0" err="1" smtClean="0"/>
              <a:t>Disp</a:t>
            </a:r>
            <a:r>
              <a:rPr lang="en-US" sz="1400" dirty="0" smtClean="0"/>
              <a:t> Form Default Forms, </a:t>
            </a:r>
            <a:r>
              <a:rPr lang="en-US" sz="1400" dirty="0" err="1" smtClean="0"/>
              <a:t>Contet</a:t>
            </a:r>
            <a:r>
              <a:rPr lang="en-US" sz="1400" dirty="0" smtClean="0"/>
              <a:t> Editor </a:t>
            </a:r>
            <a:r>
              <a:rPr lang="en-US" sz="1400" dirty="0" err="1" smtClean="0"/>
              <a:t>WebPart</a:t>
            </a:r>
            <a:r>
              <a:rPr lang="en-US" sz="1400" dirty="0" smtClean="0"/>
              <a:t>.</a:t>
            </a:r>
            <a:endParaRPr lang="en-US" sz="1400" dirty="0"/>
          </a:p>
        </p:txBody>
      </p:sp>
    </p:spTree>
    <p:extLst>
      <p:ext uri="{BB962C8B-B14F-4D97-AF65-F5344CB8AC3E}">
        <p14:creationId xmlns:p14="http://schemas.microsoft.com/office/powerpoint/2010/main" val="3974008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657" y="0"/>
            <a:ext cx="10515600" cy="754743"/>
          </a:xfrm>
        </p:spPr>
        <p:txBody>
          <a:bodyPr/>
          <a:lstStyle/>
          <a:p>
            <a:r>
              <a:rPr lang="en-US" dirty="0" smtClean="0"/>
              <a:t>Setting Up Power </a:t>
            </a:r>
            <a:r>
              <a:rPr lang="en-US" dirty="0" err="1" smtClean="0"/>
              <a:t>Automoate</a:t>
            </a:r>
            <a:endParaRPr lang="en-US" dirty="0"/>
          </a:p>
        </p:txBody>
      </p:sp>
      <p:pic>
        <p:nvPicPr>
          <p:cNvPr id="4" name="Picture 3"/>
          <p:cNvPicPr>
            <a:picLocks noChangeAspect="1"/>
          </p:cNvPicPr>
          <p:nvPr/>
        </p:nvPicPr>
        <p:blipFill>
          <a:blip r:embed="rId2"/>
          <a:stretch>
            <a:fillRect/>
          </a:stretch>
        </p:blipFill>
        <p:spPr>
          <a:xfrm>
            <a:off x="525235" y="1390650"/>
            <a:ext cx="4610100" cy="5467350"/>
          </a:xfrm>
          <a:prstGeom prst="rect">
            <a:avLst/>
          </a:prstGeom>
        </p:spPr>
      </p:pic>
      <p:sp>
        <p:nvSpPr>
          <p:cNvPr id="5" name="Title 1"/>
          <p:cNvSpPr txBox="1">
            <a:spLocks/>
          </p:cNvSpPr>
          <p:nvPr/>
        </p:nvSpPr>
        <p:spPr>
          <a:xfrm>
            <a:off x="525235" y="623513"/>
            <a:ext cx="4965246" cy="898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1</a:t>
            </a:r>
            <a:r>
              <a:rPr lang="en-US" sz="1400" dirty="0" smtClean="0"/>
              <a:t>. Click on the 9 square dot pattern at the top left of the window in SharePoint Online. Select Power Automate.</a:t>
            </a:r>
            <a:endParaRPr lang="en-US" sz="1400" dirty="0"/>
          </a:p>
        </p:txBody>
      </p:sp>
      <p:sp>
        <p:nvSpPr>
          <p:cNvPr id="8" name="Title 1"/>
          <p:cNvSpPr txBox="1">
            <a:spLocks/>
          </p:cNvSpPr>
          <p:nvPr/>
        </p:nvSpPr>
        <p:spPr>
          <a:xfrm>
            <a:off x="5713185" y="602042"/>
            <a:ext cx="4965246" cy="898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smtClean="0"/>
              <a:t>2. Select My flows, then The Import Tab/button at the top, and Import Package (Legacy)</a:t>
            </a:r>
            <a:endParaRPr lang="en-US" sz="1400" dirty="0"/>
          </a:p>
        </p:txBody>
      </p:sp>
      <p:pic>
        <p:nvPicPr>
          <p:cNvPr id="10" name="Picture 9"/>
          <p:cNvPicPr>
            <a:picLocks noChangeAspect="1"/>
          </p:cNvPicPr>
          <p:nvPr/>
        </p:nvPicPr>
        <p:blipFill>
          <a:blip r:embed="rId3"/>
          <a:stretch>
            <a:fillRect/>
          </a:stretch>
        </p:blipFill>
        <p:spPr>
          <a:xfrm>
            <a:off x="5713185" y="1390649"/>
            <a:ext cx="6167950" cy="3108779"/>
          </a:xfrm>
          <a:prstGeom prst="rect">
            <a:avLst/>
          </a:prstGeom>
        </p:spPr>
      </p:pic>
    </p:spTree>
    <p:extLst>
      <p:ext uri="{BB962C8B-B14F-4D97-AF65-F5344CB8AC3E}">
        <p14:creationId xmlns:p14="http://schemas.microsoft.com/office/powerpoint/2010/main" val="2063840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1283</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eRouting Setup Guide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Setting Up Power Automoate</vt:lpstr>
      <vt:lpstr>PowerPoint Presentation</vt:lpstr>
      <vt:lpstr>PowerPoint Presentation</vt:lpstr>
      <vt:lpstr>PowerPoint Presentation</vt:lpstr>
      <vt:lpstr>PowerPoint Presentation</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eRouting Setup Guide</dc:title>
  <dc:creator>BECHARD, WILLIAM J MSgt USAF HAF NASIC/SCQ</dc:creator>
  <cp:lastModifiedBy>BECHARD, WILLIAM J MSgt USAF HAF NASIC/SCQ</cp:lastModifiedBy>
  <cp:revision>16</cp:revision>
  <dcterms:created xsi:type="dcterms:W3CDTF">2022-07-28T13:54:58Z</dcterms:created>
  <dcterms:modified xsi:type="dcterms:W3CDTF">2022-07-28T19:09:53Z</dcterms:modified>
</cp:coreProperties>
</file>