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2" r:id="rId4"/>
    <p:sldId id="277" r:id="rId5"/>
    <p:sldId id="274" r:id="rId6"/>
    <p:sldId id="282" r:id="rId7"/>
    <p:sldId id="291" r:id="rId8"/>
    <p:sldId id="275" r:id="rId9"/>
    <p:sldId id="290" r:id="rId10"/>
    <p:sldId id="289" r:id="rId11"/>
    <p:sldId id="288" r:id="rId12"/>
    <p:sldId id="285" r:id="rId13"/>
    <p:sldId id="287" r:id="rId14"/>
    <p:sldId id="286" r:id="rId15"/>
    <p:sldId id="278" r:id="rId16"/>
    <p:sldId id="281" r:id="rId17"/>
    <p:sldId id="280" r:id="rId18"/>
    <p:sldId id="279" r:id="rId19"/>
    <p:sldId id="283" r:id="rId20"/>
    <p:sldId id="284" r:id="rId21"/>
    <p:sldId id="271" r:id="rId22"/>
    <p:sldId id="273" r:id="rId23"/>
    <p:sldId id="2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424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03C83C-FEFC-45F8-8492-FCD5F2ABCFEB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51BF4E-B53E-41EA-B145-BE426310BFD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LOAN PREDICTION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247336"/>
          </a:xfrm>
        </p:spPr>
        <p:txBody>
          <a:bodyPr/>
          <a:lstStyle/>
          <a:p>
            <a:r>
              <a:rPr lang="en-US" dirty="0" smtClean="0"/>
              <a:t>Machine Learning Project</a:t>
            </a:r>
          </a:p>
          <a:p>
            <a:r>
              <a:rPr lang="en-US" dirty="0" smtClean="0"/>
              <a:t>William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Loan Status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Dependents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2438400"/>
            <a:ext cx="3276600" cy="3931920"/>
          </a:xfrm>
        </p:spPr>
        <p:txBody>
          <a:bodyPr>
            <a:normAutofit/>
          </a:bodyPr>
          <a:lstStyle/>
          <a:p>
            <a:r>
              <a:rPr lang="en-US" dirty="0" err="1" smtClean="0"/>
              <a:t>Nasabah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tanggungan</a:t>
            </a:r>
            <a:r>
              <a:rPr lang="en-US" dirty="0" smtClean="0"/>
              <a:t> 1 </a:t>
            </a:r>
            <a:r>
              <a:rPr lang="en-US" dirty="0" err="1" smtClean="0"/>
              <a:t>dan</a:t>
            </a:r>
            <a:r>
              <a:rPr lang="en-US" dirty="0" smtClean="0"/>
              <a:t> 3+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</a:p>
        </p:txBody>
      </p:sp>
      <p:pic>
        <p:nvPicPr>
          <p:cNvPr id="44034" name="Picture 2" descr="C:\Users\William\Downloads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4724400" cy="3678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– Loan Status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2438400"/>
            <a:ext cx="3352800" cy="39319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lulusan</a:t>
            </a:r>
            <a:r>
              <a:rPr lang="en-US" dirty="0" smtClean="0"/>
              <a:t> </a:t>
            </a:r>
            <a:r>
              <a:rPr lang="en-US" dirty="0" err="1" smtClean="0"/>
              <a:t>akademik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</a:p>
        </p:txBody>
      </p:sp>
      <p:pic>
        <p:nvPicPr>
          <p:cNvPr id="45058" name="Picture 2" descr="C:\Users\William\Downloads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62200"/>
            <a:ext cx="4098819" cy="363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Loan Status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Self Employed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2362200"/>
            <a:ext cx="3200400" cy="4008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bekerja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r>
              <a:rPr lang="en-US" dirty="0" smtClean="0"/>
              <a:t>,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</p:txBody>
      </p:sp>
      <p:pic>
        <p:nvPicPr>
          <p:cNvPr id="46082" name="Picture 2" descr="C:\Users\William\Downloads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362200"/>
            <a:ext cx="4425809" cy="3463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Loan Status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Property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2209800"/>
            <a:ext cx="3505200" cy="4160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Nasabah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semi urban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kesempatan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</a:p>
        </p:txBody>
      </p:sp>
      <p:pic>
        <p:nvPicPr>
          <p:cNvPr id="47106" name="Picture 2" descr="C:\Users\William\Downloads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0"/>
            <a:ext cx="4618815" cy="3978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EDA – Loan Status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Credit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2362200"/>
            <a:ext cx="3505200" cy="4008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skor</a:t>
            </a:r>
            <a:r>
              <a:rPr lang="en-US" dirty="0" smtClean="0"/>
              <a:t> </a:t>
            </a:r>
            <a:r>
              <a:rPr lang="en-US" dirty="0" err="1" smtClean="0"/>
              <a:t>kredit</a:t>
            </a:r>
            <a:r>
              <a:rPr lang="en-US" dirty="0" smtClean="0"/>
              <a:t> 1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</a:p>
        </p:txBody>
      </p:sp>
      <p:pic>
        <p:nvPicPr>
          <p:cNvPr id="48130" name="Picture 2" descr="C:\Users\William\Downloads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4429866" cy="3467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– null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and visualize null value in data train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438400"/>
            <a:ext cx="22574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1062037" y="2138363"/>
            <a:ext cx="366712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28800" y="6248400"/>
            <a:ext cx="24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Heatmap</a:t>
            </a:r>
            <a:r>
              <a:rPr lang="en-US" b="1" dirty="0" smtClean="0"/>
              <a:t> null values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– null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To handle null values: </a:t>
            </a:r>
          </a:p>
          <a:p>
            <a:r>
              <a:rPr lang="en-US" dirty="0" smtClean="0"/>
              <a:t>For Categorical Features null values ​​will be replaced with mode values. </a:t>
            </a:r>
          </a:p>
          <a:p>
            <a:r>
              <a:rPr lang="en-US" dirty="0" smtClean="0"/>
              <a:t>For Numerical features, null values ​​will be replaced with mean or median values.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 - outlier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4343400"/>
            <a:ext cx="2667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334000" y="2286000"/>
            <a:ext cx="289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Loan Amount feature follows right skewed distribution, we will perform a log transformation to get the normal distribution, as the model will give a better performance on the normal distribution The same log transformation will be applied on the test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133600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09800" y="4038600"/>
            <a:ext cx="1697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Right skewed distribution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6096000"/>
            <a:ext cx="13596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Normal distribution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648200"/>
            <a:ext cx="8305800" cy="883920"/>
          </a:xfrm>
        </p:spPr>
        <p:txBody>
          <a:bodyPr/>
          <a:lstStyle/>
          <a:p>
            <a:r>
              <a:rPr lang="en-US" dirty="0" smtClean="0"/>
              <a:t>Converting all the categorical variables into numerical variables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667000"/>
            <a:ext cx="8751888" cy="142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6248400"/>
            <a:ext cx="22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Correlation Matrix</a:t>
            </a:r>
            <a:endParaRPr lang="en-US" b="1" dirty="0"/>
          </a:p>
        </p:txBody>
      </p:sp>
      <p:pic>
        <p:nvPicPr>
          <p:cNvPr id="1026" name="Picture 2" descr="C:\Users\William\Downloads\cor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5999"/>
            <a:ext cx="4267200" cy="373128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876800" y="23622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Loan amount  highly correlated with </a:t>
            </a:r>
            <a:r>
              <a:rPr lang="en-US" dirty="0" err="1" smtClean="0"/>
              <a:t>applicantIncome</a:t>
            </a:r>
            <a:r>
              <a:rPr lang="en-US" dirty="0" smtClean="0"/>
              <a:t> and </a:t>
            </a:r>
            <a:r>
              <a:rPr lang="en-US" dirty="0" err="1" smtClean="0"/>
              <a:t>coapplicant</a:t>
            </a:r>
            <a:r>
              <a:rPr lang="en-US" dirty="0" err="1" smtClean="0"/>
              <a:t>Income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Credit has low correlation to any of the feature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2057400"/>
            <a:ext cx="8077200" cy="42672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Saat</a:t>
            </a:r>
            <a:r>
              <a:rPr lang="en-US" sz="2000" dirty="0" smtClean="0"/>
              <a:t> </a:t>
            </a:r>
            <a:r>
              <a:rPr lang="en-US" sz="2000" dirty="0" err="1" smtClean="0"/>
              <a:t>ini</a:t>
            </a:r>
            <a:r>
              <a:rPr lang="en-US" sz="2000" dirty="0" smtClean="0"/>
              <a:t> 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 </a:t>
            </a:r>
            <a:r>
              <a:rPr lang="en-US" sz="2000" dirty="0" err="1" smtClean="0"/>
              <a:t>dalam</a:t>
            </a:r>
            <a:r>
              <a:rPr lang="en-US" sz="2000" dirty="0" smtClean="0"/>
              <a:t>  </a:t>
            </a:r>
            <a:r>
              <a:rPr lang="en-US" sz="2000" dirty="0" err="1" smtClean="0"/>
              <a:t>memvalidasi</a:t>
            </a:r>
            <a:r>
              <a:rPr lang="en-US" sz="2000" dirty="0" smtClean="0"/>
              <a:t> </a:t>
            </a:r>
            <a:r>
              <a:rPr lang="en-US" sz="2000" dirty="0" err="1" smtClean="0"/>
              <a:t>kelayakan</a:t>
            </a:r>
            <a:r>
              <a:rPr lang="en-US" sz="2000" dirty="0" smtClean="0"/>
              <a:t> </a:t>
            </a:r>
            <a:r>
              <a:rPr lang="en-US" sz="2000" dirty="0" err="1" smtClean="0"/>
              <a:t>pinjaman</a:t>
            </a:r>
            <a:r>
              <a:rPr lang="en-US" sz="2000" dirty="0" smtClean="0"/>
              <a:t> </a:t>
            </a:r>
            <a:r>
              <a:rPr lang="en-US" sz="2000" dirty="0" err="1" smtClean="0"/>
              <a:t>masih</a:t>
            </a:r>
            <a:r>
              <a:rPr lang="en-US" sz="2000" dirty="0" smtClean="0"/>
              <a:t> 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 </a:t>
            </a:r>
            <a:r>
              <a:rPr lang="en-US" sz="2000" dirty="0" err="1" smtClean="0"/>
              <a:t>validasi</a:t>
            </a:r>
            <a:r>
              <a:rPr lang="en-US" sz="2000" dirty="0" smtClean="0"/>
              <a:t> </a:t>
            </a:r>
            <a:r>
              <a:rPr lang="en-US" sz="2000" dirty="0" err="1" smtClean="0"/>
              <a:t>secara</a:t>
            </a:r>
            <a:r>
              <a:rPr lang="en-US" sz="2000" dirty="0" smtClean="0"/>
              <a:t> manual 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 </a:t>
            </a:r>
            <a:r>
              <a:rPr lang="en-US" sz="2000" dirty="0" err="1" smtClean="0"/>
              <a:t>memakan</a:t>
            </a:r>
            <a:r>
              <a:rPr lang="en-US" sz="2000" dirty="0" smtClean="0"/>
              <a:t> </a:t>
            </a:r>
            <a:r>
              <a:rPr lang="en-US" sz="2000" dirty="0" err="1" smtClean="0"/>
              <a:t>waktu</a:t>
            </a:r>
            <a:r>
              <a:rPr lang="en-US" sz="2000" dirty="0" smtClean="0"/>
              <a:t> yang lama.</a:t>
            </a:r>
          </a:p>
          <a:p>
            <a:r>
              <a:rPr lang="en-US" sz="2000" dirty="0" err="1" smtClean="0"/>
              <a:t>Oleh</a:t>
            </a:r>
            <a:r>
              <a:rPr lang="en-US" sz="2000" dirty="0" smtClean="0"/>
              <a:t> </a:t>
            </a:r>
            <a:r>
              <a:rPr lang="en-US" sz="2000" dirty="0" err="1" smtClean="0"/>
              <a:t>karena</a:t>
            </a:r>
            <a:r>
              <a:rPr lang="en-US" sz="2000" dirty="0" smtClean="0"/>
              <a:t> </a:t>
            </a:r>
            <a:r>
              <a:rPr lang="en-US" sz="2000" dirty="0" err="1" smtClean="0"/>
              <a:t>itu</a:t>
            </a:r>
            <a:r>
              <a:rPr lang="en-US" sz="2000" dirty="0" smtClean="0"/>
              <a:t>, 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 </a:t>
            </a:r>
            <a:r>
              <a:rPr lang="en-US" sz="2000" dirty="0" err="1" smtClean="0"/>
              <a:t>ingin</a:t>
            </a:r>
            <a:r>
              <a:rPr lang="en-US" sz="2000" dirty="0" smtClean="0"/>
              <a:t> </a:t>
            </a:r>
            <a:r>
              <a:rPr lang="en-US" sz="2000" dirty="0" err="1" smtClean="0"/>
              <a:t>mengotomatisasi</a:t>
            </a:r>
            <a:r>
              <a:rPr lang="en-US" sz="2000" dirty="0" smtClean="0"/>
              <a:t> </a:t>
            </a:r>
            <a:r>
              <a:rPr lang="en-US" sz="2000" dirty="0" err="1" smtClean="0"/>
              <a:t>proses</a:t>
            </a:r>
            <a:r>
              <a:rPr lang="en-US" sz="2000" dirty="0" smtClean="0"/>
              <a:t> </a:t>
            </a:r>
            <a:r>
              <a:rPr lang="en-US" sz="2000" dirty="0" err="1" smtClean="0"/>
              <a:t>kelayakan</a:t>
            </a:r>
            <a:r>
              <a:rPr lang="en-US" sz="2000" dirty="0" smtClean="0"/>
              <a:t> </a:t>
            </a:r>
            <a:r>
              <a:rPr lang="en-US" sz="2000" dirty="0" err="1" smtClean="0"/>
              <a:t>pinjaman</a:t>
            </a:r>
            <a:r>
              <a:rPr lang="en-US" sz="2000" dirty="0" smtClean="0"/>
              <a:t> 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 </a:t>
            </a:r>
            <a:r>
              <a:rPr lang="en-US" sz="2000" dirty="0" err="1" smtClean="0"/>
              <a:t>informasi</a:t>
            </a:r>
            <a:r>
              <a:rPr lang="en-US" sz="2000" dirty="0" smtClean="0"/>
              <a:t> 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 </a:t>
            </a:r>
            <a:r>
              <a:rPr lang="en-US" sz="2000" dirty="0" err="1" smtClean="0"/>
              <a:t>dan</a:t>
            </a:r>
            <a:r>
              <a:rPr lang="en-US" sz="2000" dirty="0" smtClean="0"/>
              <a:t> </a:t>
            </a:r>
            <a:r>
              <a:rPr lang="en-US" sz="2000" dirty="0" err="1" smtClean="0"/>
              <a:t>mengidentifikasi</a:t>
            </a:r>
            <a:r>
              <a:rPr lang="en-US" sz="2000" dirty="0" smtClean="0"/>
              <a:t> </a:t>
            </a:r>
            <a:r>
              <a:rPr lang="en-US" sz="2000" dirty="0" err="1" smtClean="0"/>
              <a:t>faktor</a:t>
            </a:r>
            <a:r>
              <a:rPr lang="en-US" sz="2000" dirty="0" smtClean="0"/>
              <a:t>/</a:t>
            </a:r>
            <a:r>
              <a:rPr lang="en-US" sz="2000" dirty="0" err="1" smtClean="0"/>
              <a:t>segmen</a:t>
            </a:r>
            <a:r>
              <a:rPr lang="en-US" sz="2000" dirty="0" smtClean="0"/>
              <a:t> </a:t>
            </a:r>
            <a:r>
              <a:rPr lang="en-US" sz="2000" dirty="0" err="1" smtClean="0"/>
              <a:t>pelanggan</a:t>
            </a:r>
            <a:r>
              <a:rPr lang="en-US" sz="2000" dirty="0" smtClean="0"/>
              <a:t> yang </a:t>
            </a:r>
            <a:r>
              <a:rPr lang="en-US" sz="2000" dirty="0" err="1" smtClean="0"/>
              <a:t>memenuhi</a:t>
            </a:r>
            <a:r>
              <a:rPr lang="en-US" sz="2000" dirty="0" smtClean="0"/>
              <a:t> </a:t>
            </a:r>
            <a:r>
              <a:rPr lang="en-US" sz="2000" dirty="0" err="1" smtClean="0"/>
              <a:t>syarat</a:t>
            </a:r>
            <a:r>
              <a:rPr lang="en-US" sz="2000" dirty="0" smtClean="0"/>
              <a:t> </a:t>
            </a:r>
            <a:r>
              <a:rPr lang="en-US" sz="2000" dirty="0" err="1" smtClean="0"/>
              <a:t>untuk</a:t>
            </a:r>
            <a:r>
              <a:rPr lang="en-US" sz="2000" dirty="0" smtClean="0"/>
              <a:t> </a:t>
            </a:r>
            <a:r>
              <a:rPr lang="en-US" sz="2000" dirty="0" err="1" smtClean="0"/>
              <a:t>mengambil</a:t>
            </a:r>
            <a:r>
              <a:rPr lang="en-US" sz="2000" dirty="0" smtClean="0"/>
              <a:t> </a:t>
            </a:r>
            <a:r>
              <a:rPr lang="en-US" sz="2000" dirty="0" err="1" smtClean="0"/>
              <a:t>pinjaman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267200"/>
            <a:ext cx="3444875" cy="2288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2057400"/>
            <a:ext cx="52578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09800" y="6019800"/>
            <a:ext cx="2335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Feature Importance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2133600"/>
            <a:ext cx="289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diagram, it is clear that Credit History is the most important feature in the dataset, which means that customers who have paid off their previous debts have a greater chance of getting loan approval.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– </a:t>
            </a:r>
            <a:r>
              <a:rPr lang="en-US" dirty="0" err="1" smtClean="0"/>
              <a:t>Supervied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models will the applied on the training data: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Random Forest Classifier</a:t>
            </a:r>
          </a:p>
          <a:p>
            <a:pPr lvl="1"/>
            <a:r>
              <a:rPr lang="en-US" dirty="0" err="1" smtClean="0"/>
              <a:t>Xgboost</a:t>
            </a:r>
            <a:r>
              <a:rPr lang="en-US" dirty="0" smtClean="0"/>
              <a:t> Classifier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17414" name="Picture 6" descr="C:\Users\William\Downloads\linear_con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3276600" cy="2622933"/>
          </a:xfrm>
          <a:prstGeom prst="rect">
            <a:avLst/>
          </a:prstGeom>
          <a:noFill/>
        </p:spPr>
      </p:pic>
      <p:pic>
        <p:nvPicPr>
          <p:cNvPr id="17415" name="Picture 7" descr="C:\Users\William\Downloads\random_forest_con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219200"/>
            <a:ext cx="3276600" cy="2622933"/>
          </a:xfrm>
          <a:prstGeom prst="rect">
            <a:avLst/>
          </a:prstGeom>
          <a:noFill/>
        </p:spPr>
      </p:pic>
      <p:pic>
        <p:nvPicPr>
          <p:cNvPr id="17416" name="Picture 8" descr="C:\Users\William\Downloads\xgboost_conf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14800"/>
            <a:ext cx="3200400" cy="24288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38200" y="3810000"/>
            <a:ext cx="1111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1. Linear Result</a:t>
            </a:r>
            <a:endParaRPr lang="en-US" sz="1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3810000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2</a:t>
            </a:r>
            <a:r>
              <a:rPr lang="en-US" sz="1000" b="1" dirty="0" smtClean="0"/>
              <a:t>. Random Forest Result</a:t>
            </a:r>
            <a:endParaRPr 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6611779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</a:t>
            </a:r>
            <a:r>
              <a:rPr lang="en-US" sz="1000" b="1" dirty="0" smtClean="0"/>
              <a:t>. </a:t>
            </a:r>
            <a:r>
              <a:rPr lang="en-US" sz="1000" b="1" dirty="0" err="1" smtClean="0"/>
              <a:t>Xgboost</a:t>
            </a:r>
            <a:r>
              <a:rPr lang="en-US" sz="1000" b="1" dirty="0" smtClean="0"/>
              <a:t> Result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438400"/>
            <a:ext cx="388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Dari</a:t>
            </a:r>
            <a:r>
              <a:rPr lang="en-US" sz="1600" b="1" dirty="0"/>
              <a:t> </a:t>
            </a:r>
            <a:r>
              <a:rPr lang="en-US" sz="1600" b="1" dirty="0" err="1" smtClean="0"/>
              <a:t>hasil</a:t>
            </a:r>
            <a:r>
              <a:rPr lang="en-US" sz="1600" b="1" dirty="0" smtClean="0"/>
              <a:t> modeling </a:t>
            </a:r>
            <a:r>
              <a:rPr lang="en-US" sz="1600" b="1" dirty="0" err="1" smtClean="0"/>
              <a:t>terlihat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bahwa</a:t>
            </a:r>
            <a:r>
              <a:rPr lang="en-US" sz="1600" b="1" dirty="0" smtClean="0"/>
              <a:t> Random</a:t>
            </a:r>
            <a:r>
              <a:rPr lang="en-US" sz="1600" b="1" dirty="0"/>
              <a:t> Forest </a:t>
            </a:r>
            <a:r>
              <a:rPr lang="en-US" sz="1600" b="1" dirty="0" err="1"/>
              <a:t>memberikan</a:t>
            </a:r>
            <a:r>
              <a:rPr lang="en-US" sz="1600" b="1" dirty="0"/>
              <a:t> </a:t>
            </a:r>
            <a:r>
              <a:rPr lang="en-US" sz="1600" b="1" dirty="0" err="1"/>
              <a:t>skor</a:t>
            </a:r>
            <a:r>
              <a:rPr lang="en-US" sz="1600" b="1" dirty="0"/>
              <a:t> </a:t>
            </a:r>
            <a:r>
              <a:rPr lang="en-US" sz="1600" b="1" dirty="0" smtClean="0"/>
              <a:t> </a:t>
            </a:r>
          </a:p>
          <a:p>
            <a:pPr algn="just"/>
            <a:r>
              <a:rPr lang="en-US" sz="1600" b="1" dirty="0" err="1" smtClean="0"/>
              <a:t>akurasi</a:t>
            </a:r>
            <a:r>
              <a:rPr lang="en-US" sz="1600" b="1" dirty="0"/>
              <a:t> </a:t>
            </a:r>
            <a:r>
              <a:rPr lang="en-US" sz="1600" b="1" dirty="0" err="1"/>
              <a:t>dan</a:t>
            </a:r>
            <a:r>
              <a:rPr lang="en-US" sz="1600" b="1" dirty="0"/>
              <a:t> </a:t>
            </a:r>
            <a:r>
              <a:rPr lang="en-US" sz="1600" b="1" dirty="0" err="1"/>
              <a:t>skor</a:t>
            </a:r>
            <a:r>
              <a:rPr lang="en-US" sz="1600" b="1" dirty="0"/>
              <a:t> </a:t>
            </a:r>
            <a:r>
              <a:rPr lang="en-US" sz="1600" b="1" dirty="0" smtClean="0"/>
              <a:t>F1</a:t>
            </a:r>
            <a:r>
              <a:rPr lang="en-US" sz="1600" b="1" dirty="0"/>
              <a:t> </a:t>
            </a:r>
            <a:r>
              <a:rPr lang="en-US" sz="1600" b="1" dirty="0" err="1"/>
              <a:t>terbaik</a:t>
            </a:r>
            <a:r>
              <a:rPr lang="en-US" sz="1600" b="1" dirty="0" smtClean="0"/>
              <a:t>.</a:t>
            </a:r>
            <a:endParaRPr lang="en-US" sz="1600" dirty="0"/>
          </a:p>
          <a:p>
            <a:pPr algn="just"/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286000"/>
            <a:ext cx="41719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dirty="0" smtClean="0"/>
              <a:t>Main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438400"/>
            <a:ext cx="4114800" cy="4160520"/>
          </a:xfrm>
        </p:spPr>
        <p:txBody>
          <a:bodyPr>
            <a:normAutofit/>
          </a:bodyPr>
          <a:lstStyle/>
          <a:p>
            <a:r>
              <a:rPr lang="en-US" dirty="0" smtClean="0"/>
              <a:t>Saves times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Better Credit Score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Reduce Human Error</a:t>
            </a:r>
            <a:endParaRPr lang="en-US" dirty="0"/>
          </a:p>
        </p:txBody>
      </p:sp>
      <p:pic>
        <p:nvPicPr>
          <p:cNvPr id="15362" name="Picture 2" descr="C:\Users\William\Downloads\saves_tim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57400"/>
            <a:ext cx="876300" cy="876300"/>
          </a:xfrm>
          <a:prstGeom prst="rect">
            <a:avLst/>
          </a:prstGeom>
          <a:noFill/>
        </p:spPr>
      </p:pic>
      <p:pic>
        <p:nvPicPr>
          <p:cNvPr id="15363" name="Picture 3" descr="C:\Users\William\Downloads\credit_score.jpg"/>
          <p:cNvPicPr>
            <a:picLocks noChangeAspect="1" noChangeArrowheads="1"/>
          </p:cNvPicPr>
          <p:nvPr/>
        </p:nvPicPr>
        <p:blipFill>
          <a:blip r:embed="rId3" cstate="print"/>
          <a:srcRect l="18029" r="18870"/>
          <a:stretch>
            <a:fillRect/>
          </a:stretch>
        </p:blipFill>
        <p:spPr bwMode="auto">
          <a:xfrm>
            <a:off x="533400" y="3352800"/>
            <a:ext cx="1066800" cy="990600"/>
          </a:xfrm>
          <a:prstGeom prst="rect">
            <a:avLst/>
          </a:prstGeom>
          <a:noFill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648200"/>
            <a:ext cx="1009650" cy="113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data : </a:t>
            </a:r>
            <a:endParaRPr lang="en-US" dirty="0" smtClean="0"/>
          </a:p>
          <a:p>
            <a:pPr lvl="1"/>
            <a:r>
              <a:rPr lang="en-US" sz="1600" dirty="0" smtClean="0"/>
              <a:t>https</a:t>
            </a:r>
            <a:r>
              <a:rPr lang="en-US" sz="1600" dirty="0" smtClean="0"/>
              <a:t>://www.kaggle.com/datasets/gavincanacam/home-loan-predictions</a:t>
            </a:r>
          </a:p>
        </p:txBody>
      </p:sp>
      <p:pic>
        <p:nvPicPr>
          <p:cNvPr id="26625" name="Picture 1" descr="C:\Users\William\Downloads\kaggl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4267200"/>
            <a:ext cx="3962400" cy="18010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Train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800600"/>
            <a:ext cx="8001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667000"/>
            <a:ext cx="8001000" cy="114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Data</a:t>
            </a:r>
            <a:endParaRPr 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86000"/>
            <a:ext cx="392522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286000"/>
            <a:ext cx="40386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24000" y="5715000"/>
            <a:ext cx="1931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 data (63%)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5715000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 data (37%)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Data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2819400" cy="243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362200"/>
            <a:ext cx="323461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– Loan Status </a:t>
            </a:r>
            <a:r>
              <a:rPr lang="en-US" dirty="0" err="1" smtClean="0"/>
              <a:t>vs</a:t>
            </a:r>
            <a:r>
              <a:rPr lang="en-US" dirty="0" smtClean="0"/>
              <a:t> Gender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2209800"/>
            <a:ext cx="2971800" cy="41605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Persentase</a:t>
            </a:r>
            <a:r>
              <a:rPr lang="en-US" dirty="0" smtClean="0"/>
              <a:t> </a:t>
            </a:r>
            <a:r>
              <a:rPr lang="en-US" dirty="0" err="1" smtClean="0"/>
              <a:t>pelanggan</a:t>
            </a:r>
            <a:r>
              <a:rPr lang="en-US" dirty="0" smtClean="0"/>
              <a:t> </a:t>
            </a:r>
            <a:r>
              <a:rPr lang="en-US" dirty="0" err="1" smtClean="0"/>
              <a:t>wanita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pria</a:t>
            </a:r>
            <a:r>
              <a:rPr lang="en-US" dirty="0" smtClean="0"/>
              <a:t> yang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8673" name="Picture 1" descr="C:\Users\William\Downloads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4810125" cy="3953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EDA – Loan Status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Married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2362200"/>
            <a:ext cx="2971800" cy="400812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Pelanggan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menikah</a:t>
            </a:r>
            <a:r>
              <a:rPr lang="en-US" dirty="0" smtClean="0"/>
              <a:t> </a:t>
            </a:r>
            <a:r>
              <a:rPr lang="en-US" dirty="0" err="1" smtClean="0"/>
              <a:t>kemungkinan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persetujuan</a:t>
            </a:r>
            <a:r>
              <a:rPr lang="en-US" dirty="0" smtClean="0"/>
              <a:t> </a:t>
            </a:r>
            <a:r>
              <a:rPr lang="en-US" dirty="0" err="1" smtClean="0"/>
              <a:t>pinjaman</a:t>
            </a:r>
            <a:r>
              <a:rPr lang="en-US" dirty="0" smtClean="0"/>
              <a:t>.</a:t>
            </a:r>
          </a:p>
        </p:txBody>
      </p:sp>
      <p:pic>
        <p:nvPicPr>
          <p:cNvPr id="43010" name="Picture 2" descr="C:\Users\William\Downloads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362200"/>
            <a:ext cx="4392803" cy="342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549</TotalTime>
  <Words>397</Words>
  <Application>Microsoft Office PowerPoint</Application>
  <PresentationFormat>On-screen Show (4:3)</PresentationFormat>
  <Paragraphs>75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HOUSE LOAN PREDICTION</vt:lpstr>
      <vt:lpstr>Background</vt:lpstr>
      <vt:lpstr>Main Objective</vt:lpstr>
      <vt:lpstr>Overview Data</vt:lpstr>
      <vt:lpstr>Overview Data</vt:lpstr>
      <vt:lpstr>Overview Data</vt:lpstr>
      <vt:lpstr>Overview Data</vt:lpstr>
      <vt:lpstr>EDA – Loan Status vs Gender</vt:lpstr>
      <vt:lpstr>EDA – Loan Status vs Married</vt:lpstr>
      <vt:lpstr>EDA – Loan Status vs Dependents</vt:lpstr>
      <vt:lpstr>EDA – Loan Status vs Education</vt:lpstr>
      <vt:lpstr>EDA – Loan Status vs Self Employed</vt:lpstr>
      <vt:lpstr>EDA – Loan Status vs Property Area</vt:lpstr>
      <vt:lpstr>EDA – Loan Status vs Credit History</vt:lpstr>
      <vt:lpstr>Data Preprocessing – null value</vt:lpstr>
      <vt:lpstr>Data Preprocessing – null value</vt:lpstr>
      <vt:lpstr>Data Preprocessing - outlier</vt:lpstr>
      <vt:lpstr>Feature Engineering</vt:lpstr>
      <vt:lpstr>Feature Selection</vt:lpstr>
      <vt:lpstr>Feature Selection</vt:lpstr>
      <vt:lpstr>Modeling – Supervied Classification</vt:lpstr>
      <vt:lpstr>Confusion Matrix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LOAN PREDICTION</dc:title>
  <dc:creator>William</dc:creator>
  <cp:lastModifiedBy>William</cp:lastModifiedBy>
  <cp:revision>104</cp:revision>
  <dcterms:created xsi:type="dcterms:W3CDTF">2022-09-09T08:08:47Z</dcterms:created>
  <dcterms:modified xsi:type="dcterms:W3CDTF">2022-09-10T01:11:17Z</dcterms:modified>
</cp:coreProperties>
</file>