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67" r:id="rId4"/>
    <p:sldId id="258" r:id="rId5"/>
    <p:sldId id="259" r:id="rId6"/>
    <p:sldId id="260" r:id="rId7"/>
    <p:sldId id="261" r:id="rId8"/>
    <p:sldId id="274" r:id="rId9"/>
    <p:sldId id="262" r:id="rId10"/>
    <p:sldId id="265" r:id="rId11"/>
    <p:sldId id="276" r:id="rId12"/>
    <p:sldId id="266" r:id="rId13"/>
    <p:sldId id="270" r:id="rId14"/>
    <p:sldId id="272" r:id="rId15"/>
    <p:sldId id="264" r:id="rId16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26063-68FB-496E-98CA-BACF14EE4A2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21173-6350-440C-BC98-8A7C5A69D4CA}">
      <dgm:prSet/>
      <dgm:spPr/>
      <dgm:t>
        <a:bodyPr/>
        <a:lstStyle/>
        <a:p>
          <a:r>
            <a:rPr lang="uk-UA"/>
            <a:t>Гнучкість архітектури програмного забезпечення для подальшого розширення, масштабованість</a:t>
          </a:r>
          <a:endParaRPr lang="en-US"/>
        </a:p>
      </dgm:t>
    </dgm:pt>
    <dgm:pt modelId="{2DBF51CD-C5C4-41C1-A62E-C5F403D79FCE}" type="parTrans" cxnId="{B1ABCB71-EBF2-45B9-BD2A-A10A60499031}">
      <dgm:prSet/>
      <dgm:spPr/>
      <dgm:t>
        <a:bodyPr/>
        <a:lstStyle/>
        <a:p>
          <a:endParaRPr lang="en-US"/>
        </a:p>
      </dgm:t>
    </dgm:pt>
    <dgm:pt modelId="{956A9C5A-80FA-4BE2-975C-F556288C8C4E}" type="sibTrans" cxnId="{B1ABCB71-EBF2-45B9-BD2A-A10A60499031}">
      <dgm:prSet/>
      <dgm:spPr/>
      <dgm:t>
        <a:bodyPr/>
        <a:lstStyle/>
        <a:p>
          <a:endParaRPr lang="en-US"/>
        </a:p>
      </dgm:t>
    </dgm:pt>
    <dgm:pt modelId="{531DEB65-F434-4B84-8533-45D7946FDF66}">
      <dgm:prSet/>
      <dgm:spPr/>
      <dgm:t>
        <a:bodyPr/>
        <a:lstStyle/>
        <a:p>
          <a:r>
            <a:rPr lang="en-US" dirty="0"/>
            <a:t>API </a:t>
          </a:r>
          <a:r>
            <a:rPr lang="uk-UA" dirty="0"/>
            <a:t>який надасть можливість для інтеграції зі сторонніми сервісами та користувацьким інтерфейсом</a:t>
          </a:r>
          <a:endParaRPr lang="en-US" dirty="0"/>
        </a:p>
      </dgm:t>
    </dgm:pt>
    <dgm:pt modelId="{0491B2E3-506B-4A49-B10A-3D805D09A3BB}" type="parTrans" cxnId="{45ABE956-FF15-44D3-BC38-3BE8CA3FC156}">
      <dgm:prSet/>
      <dgm:spPr/>
      <dgm:t>
        <a:bodyPr/>
        <a:lstStyle/>
        <a:p>
          <a:endParaRPr lang="en-US"/>
        </a:p>
      </dgm:t>
    </dgm:pt>
    <dgm:pt modelId="{7939CF15-7956-4F71-B8C7-2ED991CB559D}" type="sibTrans" cxnId="{45ABE956-FF15-44D3-BC38-3BE8CA3FC156}">
      <dgm:prSet/>
      <dgm:spPr/>
      <dgm:t>
        <a:bodyPr/>
        <a:lstStyle/>
        <a:p>
          <a:endParaRPr lang="en-US"/>
        </a:p>
      </dgm:t>
    </dgm:pt>
    <dgm:pt modelId="{668DE908-FC20-4E35-8F1E-8498A0ACF66C}">
      <dgm:prSet/>
      <dgm:spPr/>
      <dgm:t>
        <a:bodyPr/>
        <a:lstStyle/>
        <a:p>
          <a:r>
            <a:rPr lang="uk-UA" dirty="0"/>
            <a:t>Високий рівень </a:t>
          </a:r>
          <a:r>
            <a:rPr lang="uk-UA" dirty="0" err="1"/>
            <a:t>відмовостійкості</a:t>
          </a:r>
          <a:endParaRPr lang="en-US" dirty="0"/>
        </a:p>
      </dgm:t>
    </dgm:pt>
    <dgm:pt modelId="{7248058E-3B34-4D10-8121-BAB94CBC79CC}" type="parTrans" cxnId="{5741C979-DBF1-4C12-8C20-2C4527142A09}">
      <dgm:prSet/>
      <dgm:spPr/>
      <dgm:t>
        <a:bodyPr/>
        <a:lstStyle/>
        <a:p>
          <a:endParaRPr lang="en-US"/>
        </a:p>
      </dgm:t>
    </dgm:pt>
    <dgm:pt modelId="{E69AC0D7-B9FE-4051-B412-7C9C65E7DCC7}" type="sibTrans" cxnId="{5741C979-DBF1-4C12-8C20-2C4527142A09}">
      <dgm:prSet/>
      <dgm:spPr/>
      <dgm:t>
        <a:bodyPr/>
        <a:lstStyle/>
        <a:p>
          <a:endParaRPr lang="en-US"/>
        </a:p>
      </dgm:t>
    </dgm:pt>
    <dgm:pt modelId="{FADF4127-EC74-4765-AD49-686076B33312}">
      <dgm:prSet/>
      <dgm:spPr/>
      <dgm:t>
        <a:bodyPr/>
        <a:lstStyle/>
        <a:p>
          <a:r>
            <a:rPr lang="uk-UA" dirty="0"/>
            <a:t>Можливість доповнювати системи із використанням будь-яких технологій та мов програмування</a:t>
          </a:r>
          <a:endParaRPr lang="en-US" dirty="0"/>
        </a:p>
      </dgm:t>
    </dgm:pt>
    <dgm:pt modelId="{F7F9C59B-9201-428D-B821-8684DCD07F0C}" type="parTrans" cxnId="{DF39FFE2-3052-44EE-954B-EA77C453C6B4}">
      <dgm:prSet/>
      <dgm:spPr/>
      <dgm:t>
        <a:bodyPr/>
        <a:lstStyle/>
        <a:p>
          <a:endParaRPr lang="en-US"/>
        </a:p>
      </dgm:t>
    </dgm:pt>
    <dgm:pt modelId="{E6138AA8-576E-47A7-ADEE-381F2DB7694B}" type="sibTrans" cxnId="{DF39FFE2-3052-44EE-954B-EA77C453C6B4}">
      <dgm:prSet/>
      <dgm:spPr/>
      <dgm:t>
        <a:bodyPr/>
        <a:lstStyle/>
        <a:p>
          <a:endParaRPr lang="en-US"/>
        </a:p>
      </dgm:t>
    </dgm:pt>
    <dgm:pt modelId="{27EDFF47-EC65-421C-AF71-F31BE0EB7FC1}">
      <dgm:prSet/>
      <dgm:spPr/>
      <dgm:t>
        <a:bodyPr/>
        <a:lstStyle/>
        <a:p>
          <a:r>
            <a:rPr lang="uk-UA" dirty="0"/>
            <a:t>Централізоване збереження документальних ресурсів</a:t>
          </a:r>
          <a:endParaRPr lang="en-US" dirty="0"/>
        </a:p>
      </dgm:t>
    </dgm:pt>
    <dgm:pt modelId="{2C4BA3CC-3706-4E94-B5A5-738D3782A1F7}" type="parTrans" cxnId="{7CA00744-3D79-48E1-A577-8422FF778A4C}">
      <dgm:prSet/>
      <dgm:spPr/>
      <dgm:t>
        <a:bodyPr/>
        <a:lstStyle/>
        <a:p>
          <a:endParaRPr lang="en-US"/>
        </a:p>
      </dgm:t>
    </dgm:pt>
    <dgm:pt modelId="{F07EA9F0-9C63-425B-B848-24EB519BE1B1}" type="sibTrans" cxnId="{7CA00744-3D79-48E1-A577-8422FF778A4C}">
      <dgm:prSet/>
      <dgm:spPr/>
      <dgm:t>
        <a:bodyPr/>
        <a:lstStyle/>
        <a:p>
          <a:endParaRPr lang="en-US"/>
        </a:p>
      </dgm:t>
    </dgm:pt>
    <dgm:pt modelId="{10C43BA7-AD9A-4CB4-8765-E84E5C5393F8}">
      <dgm:prSet/>
      <dgm:spPr/>
      <dgm:t>
        <a:bodyPr/>
        <a:lstStyle/>
        <a:p>
          <a:r>
            <a:rPr lang="uk-UA" dirty="0"/>
            <a:t>Налаштування автоматизації нових бізнес процесів без потреби робити зміни у коді системи </a:t>
          </a:r>
          <a:endParaRPr lang="en-US" dirty="0"/>
        </a:p>
      </dgm:t>
    </dgm:pt>
    <dgm:pt modelId="{7A3462A7-4194-4976-9059-A6ACC89D0D53}" type="parTrans" cxnId="{E5FECDB4-6DB2-4691-B5F2-5690B34ED2FE}">
      <dgm:prSet/>
      <dgm:spPr/>
      <dgm:t>
        <a:bodyPr/>
        <a:lstStyle/>
        <a:p>
          <a:endParaRPr lang="en-US"/>
        </a:p>
      </dgm:t>
    </dgm:pt>
    <dgm:pt modelId="{3946339E-41FD-49CA-A634-69C0995FF153}" type="sibTrans" cxnId="{E5FECDB4-6DB2-4691-B5F2-5690B34ED2FE}">
      <dgm:prSet/>
      <dgm:spPr/>
      <dgm:t>
        <a:bodyPr/>
        <a:lstStyle/>
        <a:p>
          <a:endParaRPr lang="en-US"/>
        </a:p>
      </dgm:t>
    </dgm:pt>
    <dgm:pt modelId="{741712F0-FF1D-477C-80A5-021B378730F9}" type="pres">
      <dgm:prSet presAssocID="{AFD26063-68FB-496E-98CA-BACF14EE4A28}" presName="vert0" presStyleCnt="0">
        <dgm:presLayoutVars>
          <dgm:dir/>
          <dgm:animOne val="branch"/>
          <dgm:animLvl val="lvl"/>
        </dgm:presLayoutVars>
      </dgm:prSet>
      <dgm:spPr/>
    </dgm:pt>
    <dgm:pt modelId="{8C504398-5FE6-46FF-8A00-3B0F9110958A}" type="pres">
      <dgm:prSet presAssocID="{02721173-6350-440C-BC98-8A7C5A69D4CA}" presName="thickLine" presStyleLbl="alignNode1" presStyleIdx="0" presStyleCnt="6"/>
      <dgm:spPr/>
    </dgm:pt>
    <dgm:pt modelId="{AAB9CDAB-0B31-4303-A2FD-66DF7551CAFE}" type="pres">
      <dgm:prSet presAssocID="{02721173-6350-440C-BC98-8A7C5A69D4CA}" presName="horz1" presStyleCnt="0"/>
      <dgm:spPr/>
    </dgm:pt>
    <dgm:pt modelId="{DA5400AE-680A-46ED-B668-E98B09C2ECD3}" type="pres">
      <dgm:prSet presAssocID="{02721173-6350-440C-BC98-8A7C5A69D4CA}" presName="tx1" presStyleLbl="revTx" presStyleIdx="0" presStyleCnt="6"/>
      <dgm:spPr/>
    </dgm:pt>
    <dgm:pt modelId="{544351DC-4859-4D74-B948-5F8BAE6F7B9B}" type="pres">
      <dgm:prSet presAssocID="{02721173-6350-440C-BC98-8A7C5A69D4CA}" presName="vert1" presStyleCnt="0"/>
      <dgm:spPr/>
    </dgm:pt>
    <dgm:pt modelId="{08720D33-B26E-499E-9494-C058826AEB94}" type="pres">
      <dgm:prSet presAssocID="{531DEB65-F434-4B84-8533-45D7946FDF66}" presName="thickLine" presStyleLbl="alignNode1" presStyleIdx="1" presStyleCnt="6"/>
      <dgm:spPr/>
    </dgm:pt>
    <dgm:pt modelId="{D7A532D4-8E5D-47C1-8D99-579D295E7F1A}" type="pres">
      <dgm:prSet presAssocID="{531DEB65-F434-4B84-8533-45D7946FDF66}" presName="horz1" presStyleCnt="0"/>
      <dgm:spPr/>
    </dgm:pt>
    <dgm:pt modelId="{53565282-AE51-4489-B79B-FE9A496F2886}" type="pres">
      <dgm:prSet presAssocID="{531DEB65-F434-4B84-8533-45D7946FDF66}" presName="tx1" presStyleLbl="revTx" presStyleIdx="1" presStyleCnt="6"/>
      <dgm:spPr/>
    </dgm:pt>
    <dgm:pt modelId="{5144B65D-BEF7-4B7A-8195-C7F47D63E163}" type="pres">
      <dgm:prSet presAssocID="{531DEB65-F434-4B84-8533-45D7946FDF66}" presName="vert1" presStyleCnt="0"/>
      <dgm:spPr/>
    </dgm:pt>
    <dgm:pt modelId="{312EDA4C-073A-4C1C-BA58-F395D3F22CDF}" type="pres">
      <dgm:prSet presAssocID="{668DE908-FC20-4E35-8F1E-8498A0ACF66C}" presName="thickLine" presStyleLbl="alignNode1" presStyleIdx="2" presStyleCnt="6"/>
      <dgm:spPr/>
    </dgm:pt>
    <dgm:pt modelId="{FC124399-AEF6-4DBF-A3DD-CE57582266A0}" type="pres">
      <dgm:prSet presAssocID="{668DE908-FC20-4E35-8F1E-8498A0ACF66C}" presName="horz1" presStyleCnt="0"/>
      <dgm:spPr/>
    </dgm:pt>
    <dgm:pt modelId="{1B7D87EE-46E3-40F5-9C8D-616A466090EB}" type="pres">
      <dgm:prSet presAssocID="{668DE908-FC20-4E35-8F1E-8498A0ACF66C}" presName="tx1" presStyleLbl="revTx" presStyleIdx="2" presStyleCnt="6"/>
      <dgm:spPr/>
    </dgm:pt>
    <dgm:pt modelId="{F6A283C9-E7E6-4851-92D1-2F4C617C7F03}" type="pres">
      <dgm:prSet presAssocID="{668DE908-FC20-4E35-8F1E-8498A0ACF66C}" presName="vert1" presStyleCnt="0"/>
      <dgm:spPr/>
    </dgm:pt>
    <dgm:pt modelId="{C6270814-ADA9-4C0F-9D28-F0CE9B07A24F}" type="pres">
      <dgm:prSet presAssocID="{FADF4127-EC74-4765-AD49-686076B33312}" presName="thickLine" presStyleLbl="alignNode1" presStyleIdx="3" presStyleCnt="6"/>
      <dgm:spPr/>
    </dgm:pt>
    <dgm:pt modelId="{13BF3EDC-A0A1-4B93-A98A-A1D271110725}" type="pres">
      <dgm:prSet presAssocID="{FADF4127-EC74-4765-AD49-686076B33312}" presName="horz1" presStyleCnt="0"/>
      <dgm:spPr/>
    </dgm:pt>
    <dgm:pt modelId="{9F292A5E-3CAA-4DE5-9119-886AD0745E79}" type="pres">
      <dgm:prSet presAssocID="{FADF4127-EC74-4765-AD49-686076B33312}" presName="tx1" presStyleLbl="revTx" presStyleIdx="3" presStyleCnt="6"/>
      <dgm:spPr/>
    </dgm:pt>
    <dgm:pt modelId="{702B7F89-6FC6-4D5B-9088-A88B5F3DA248}" type="pres">
      <dgm:prSet presAssocID="{FADF4127-EC74-4765-AD49-686076B33312}" presName="vert1" presStyleCnt="0"/>
      <dgm:spPr/>
    </dgm:pt>
    <dgm:pt modelId="{FA0A54BF-68F0-43D1-B2A4-BF52BB7AC29E}" type="pres">
      <dgm:prSet presAssocID="{27EDFF47-EC65-421C-AF71-F31BE0EB7FC1}" presName="thickLine" presStyleLbl="alignNode1" presStyleIdx="4" presStyleCnt="6"/>
      <dgm:spPr/>
    </dgm:pt>
    <dgm:pt modelId="{59BE7EBD-6C33-402D-80D6-369E4F55376F}" type="pres">
      <dgm:prSet presAssocID="{27EDFF47-EC65-421C-AF71-F31BE0EB7FC1}" presName="horz1" presStyleCnt="0"/>
      <dgm:spPr/>
    </dgm:pt>
    <dgm:pt modelId="{D223A822-EC8A-46EF-8080-8840C746AAF8}" type="pres">
      <dgm:prSet presAssocID="{27EDFF47-EC65-421C-AF71-F31BE0EB7FC1}" presName="tx1" presStyleLbl="revTx" presStyleIdx="4" presStyleCnt="6"/>
      <dgm:spPr/>
    </dgm:pt>
    <dgm:pt modelId="{A08D4616-CD3C-483B-8222-6742EDF330E5}" type="pres">
      <dgm:prSet presAssocID="{27EDFF47-EC65-421C-AF71-F31BE0EB7FC1}" presName="vert1" presStyleCnt="0"/>
      <dgm:spPr/>
    </dgm:pt>
    <dgm:pt modelId="{240416FC-8E47-44BB-9DE9-94A9FEB93CEC}" type="pres">
      <dgm:prSet presAssocID="{10C43BA7-AD9A-4CB4-8765-E84E5C5393F8}" presName="thickLine" presStyleLbl="alignNode1" presStyleIdx="5" presStyleCnt="6"/>
      <dgm:spPr/>
    </dgm:pt>
    <dgm:pt modelId="{A3AEFD83-EE08-48EF-9ACF-74F0A5A672C3}" type="pres">
      <dgm:prSet presAssocID="{10C43BA7-AD9A-4CB4-8765-E84E5C5393F8}" presName="horz1" presStyleCnt="0"/>
      <dgm:spPr/>
    </dgm:pt>
    <dgm:pt modelId="{045AA012-EA0E-4F61-AA11-8E5792BBD4C9}" type="pres">
      <dgm:prSet presAssocID="{10C43BA7-AD9A-4CB4-8765-E84E5C5393F8}" presName="tx1" presStyleLbl="revTx" presStyleIdx="5" presStyleCnt="6"/>
      <dgm:spPr/>
    </dgm:pt>
    <dgm:pt modelId="{46879561-3DCA-423B-9627-243812E90F99}" type="pres">
      <dgm:prSet presAssocID="{10C43BA7-AD9A-4CB4-8765-E84E5C5393F8}" presName="vert1" presStyleCnt="0"/>
      <dgm:spPr/>
    </dgm:pt>
  </dgm:ptLst>
  <dgm:cxnLst>
    <dgm:cxn modelId="{ED66300B-BBC5-408D-B364-4BD0897F8ED8}" type="presOf" srcId="{AFD26063-68FB-496E-98CA-BACF14EE4A28}" destId="{741712F0-FF1D-477C-80A5-021B378730F9}" srcOrd="0" destOrd="0" presId="urn:microsoft.com/office/officeart/2008/layout/LinedList"/>
    <dgm:cxn modelId="{F4C3A80C-5F01-4FFD-999C-6961CA38A3C6}" type="presOf" srcId="{FADF4127-EC74-4765-AD49-686076B33312}" destId="{9F292A5E-3CAA-4DE5-9119-886AD0745E79}" srcOrd="0" destOrd="0" presId="urn:microsoft.com/office/officeart/2008/layout/LinedList"/>
    <dgm:cxn modelId="{9D3DF232-F988-4A9C-BB54-B73C2DA4B6CD}" type="presOf" srcId="{10C43BA7-AD9A-4CB4-8765-E84E5C5393F8}" destId="{045AA012-EA0E-4F61-AA11-8E5792BBD4C9}" srcOrd="0" destOrd="0" presId="urn:microsoft.com/office/officeart/2008/layout/LinedList"/>
    <dgm:cxn modelId="{817FCC34-26C5-41F1-B139-7BFEDCC9D717}" type="presOf" srcId="{27EDFF47-EC65-421C-AF71-F31BE0EB7FC1}" destId="{D223A822-EC8A-46EF-8080-8840C746AAF8}" srcOrd="0" destOrd="0" presId="urn:microsoft.com/office/officeart/2008/layout/LinedList"/>
    <dgm:cxn modelId="{A1E86038-2673-49C7-A428-363DF87FFAB0}" type="presOf" srcId="{531DEB65-F434-4B84-8533-45D7946FDF66}" destId="{53565282-AE51-4489-B79B-FE9A496F2886}" srcOrd="0" destOrd="0" presId="urn:microsoft.com/office/officeart/2008/layout/LinedList"/>
    <dgm:cxn modelId="{7CA00744-3D79-48E1-A577-8422FF778A4C}" srcId="{AFD26063-68FB-496E-98CA-BACF14EE4A28}" destId="{27EDFF47-EC65-421C-AF71-F31BE0EB7FC1}" srcOrd="4" destOrd="0" parTransId="{2C4BA3CC-3706-4E94-B5A5-738D3782A1F7}" sibTransId="{F07EA9F0-9C63-425B-B848-24EB519BE1B1}"/>
    <dgm:cxn modelId="{B1ABCB71-EBF2-45B9-BD2A-A10A60499031}" srcId="{AFD26063-68FB-496E-98CA-BACF14EE4A28}" destId="{02721173-6350-440C-BC98-8A7C5A69D4CA}" srcOrd="0" destOrd="0" parTransId="{2DBF51CD-C5C4-41C1-A62E-C5F403D79FCE}" sibTransId="{956A9C5A-80FA-4BE2-975C-F556288C8C4E}"/>
    <dgm:cxn modelId="{45ABE956-FF15-44D3-BC38-3BE8CA3FC156}" srcId="{AFD26063-68FB-496E-98CA-BACF14EE4A28}" destId="{531DEB65-F434-4B84-8533-45D7946FDF66}" srcOrd="1" destOrd="0" parTransId="{0491B2E3-506B-4A49-B10A-3D805D09A3BB}" sibTransId="{7939CF15-7956-4F71-B8C7-2ED991CB559D}"/>
    <dgm:cxn modelId="{5741C979-DBF1-4C12-8C20-2C4527142A09}" srcId="{AFD26063-68FB-496E-98CA-BACF14EE4A28}" destId="{668DE908-FC20-4E35-8F1E-8498A0ACF66C}" srcOrd="2" destOrd="0" parTransId="{7248058E-3B34-4D10-8121-BAB94CBC79CC}" sibTransId="{E69AC0D7-B9FE-4051-B412-7C9C65E7DCC7}"/>
    <dgm:cxn modelId="{E5FECDB4-6DB2-4691-B5F2-5690B34ED2FE}" srcId="{AFD26063-68FB-496E-98CA-BACF14EE4A28}" destId="{10C43BA7-AD9A-4CB4-8765-E84E5C5393F8}" srcOrd="5" destOrd="0" parTransId="{7A3462A7-4194-4976-9059-A6ACC89D0D53}" sibTransId="{3946339E-41FD-49CA-A634-69C0995FF153}"/>
    <dgm:cxn modelId="{D3836DD0-944F-49BE-A757-76D21B57DA31}" type="presOf" srcId="{668DE908-FC20-4E35-8F1E-8498A0ACF66C}" destId="{1B7D87EE-46E3-40F5-9C8D-616A466090EB}" srcOrd="0" destOrd="0" presId="urn:microsoft.com/office/officeart/2008/layout/LinedList"/>
    <dgm:cxn modelId="{776DC7D4-2FA2-4C4F-898B-5EC9F2AB234E}" type="presOf" srcId="{02721173-6350-440C-BC98-8A7C5A69D4CA}" destId="{DA5400AE-680A-46ED-B668-E98B09C2ECD3}" srcOrd="0" destOrd="0" presId="urn:microsoft.com/office/officeart/2008/layout/LinedList"/>
    <dgm:cxn modelId="{DF39FFE2-3052-44EE-954B-EA77C453C6B4}" srcId="{AFD26063-68FB-496E-98CA-BACF14EE4A28}" destId="{FADF4127-EC74-4765-AD49-686076B33312}" srcOrd="3" destOrd="0" parTransId="{F7F9C59B-9201-428D-B821-8684DCD07F0C}" sibTransId="{E6138AA8-576E-47A7-ADEE-381F2DB7694B}"/>
    <dgm:cxn modelId="{2DE79944-B637-4414-89F4-2030EE2A428C}" type="presParOf" srcId="{741712F0-FF1D-477C-80A5-021B378730F9}" destId="{8C504398-5FE6-46FF-8A00-3B0F9110958A}" srcOrd="0" destOrd="0" presId="urn:microsoft.com/office/officeart/2008/layout/LinedList"/>
    <dgm:cxn modelId="{B7781593-BE7E-43F9-A4FF-18A7007C9E0A}" type="presParOf" srcId="{741712F0-FF1D-477C-80A5-021B378730F9}" destId="{AAB9CDAB-0B31-4303-A2FD-66DF7551CAFE}" srcOrd="1" destOrd="0" presId="urn:microsoft.com/office/officeart/2008/layout/LinedList"/>
    <dgm:cxn modelId="{45C38583-9C12-4A82-AF3A-2233DEB58047}" type="presParOf" srcId="{AAB9CDAB-0B31-4303-A2FD-66DF7551CAFE}" destId="{DA5400AE-680A-46ED-B668-E98B09C2ECD3}" srcOrd="0" destOrd="0" presId="urn:microsoft.com/office/officeart/2008/layout/LinedList"/>
    <dgm:cxn modelId="{AC35E0E8-4D0C-4E4C-94A2-3A942A777112}" type="presParOf" srcId="{AAB9CDAB-0B31-4303-A2FD-66DF7551CAFE}" destId="{544351DC-4859-4D74-B948-5F8BAE6F7B9B}" srcOrd="1" destOrd="0" presId="urn:microsoft.com/office/officeart/2008/layout/LinedList"/>
    <dgm:cxn modelId="{5EA39EFD-A238-4084-A3EF-66EE12AD741F}" type="presParOf" srcId="{741712F0-FF1D-477C-80A5-021B378730F9}" destId="{08720D33-B26E-499E-9494-C058826AEB94}" srcOrd="2" destOrd="0" presId="urn:microsoft.com/office/officeart/2008/layout/LinedList"/>
    <dgm:cxn modelId="{BBE56350-C4C3-41A0-8862-28D94A96422D}" type="presParOf" srcId="{741712F0-FF1D-477C-80A5-021B378730F9}" destId="{D7A532D4-8E5D-47C1-8D99-579D295E7F1A}" srcOrd="3" destOrd="0" presId="urn:microsoft.com/office/officeart/2008/layout/LinedList"/>
    <dgm:cxn modelId="{3E5CA10D-C327-483F-907E-11B6D53BEB2D}" type="presParOf" srcId="{D7A532D4-8E5D-47C1-8D99-579D295E7F1A}" destId="{53565282-AE51-4489-B79B-FE9A496F2886}" srcOrd="0" destOrd="0" presId="urn:microsoft.com/office/officeart/2008/layout/LinedList"/>
    <dgm:cxn modelId="{25739F79-46B9-498D-BEC1-BE74F6418B83}" type="presParOf" srcId="{D7A532D4-8E5D-47C1-8D99-579D295E7F1A}" destId="{5144B65D-BEF7-4B7A-8195-C7F47D63E163}" srcOrd="1" destOrd="0" presId="urn:microsoft.com/office/officeart/2008/layout/LinedList"/>
    <dgm:cxn modelId="{43C8273B-17E8-49B8-A81F-936881F43FBB}" type="presParOf" srcId="{741712F0-FF1D-477C-80A5-021B378730F9}" destId="{312EDA4C-073A-4C1C-BA58-F395D3F22CDF}" srcOrd="4" destOrd="0" presId="urn:microsoft.com/office/officeart/2008/layout/LinedList"/>
    <dgm:cxn modelId="{2894B0B4-FDD8-4630-BCBC-A78CBA848D99}" type="presParOf" srcId="{741712F0-FF1D-477C-80A5-021B378730F9}" destId="{FC124399-AEF6-4DBF-A3DD-CE57582266A0}" srcOrd="5" destOrd="0" presId="urn:microsoft.com/office/officeart/2008/layout/LinedList"/>
    <dgm:cxn modelId="{7E581DFE-1049-4A5D-8EDF-DB5E6DB5720A}" type="presParOf" srcId="{FC124399-AEF6-4DBF-A3DD-CE57582266A0}" destId="{1B7D87EE-46E3-40F5-9C8D-616A466090EB}" srcOrd="0" destOrd="0" presId="urn:microsoft.com/office/officeart/2008/layout/LinedList"/>
    <dgm:cxn modelId="{690CD54D-AE67-484B-92A7-D516BF2103E1}" type="presParOf" srcId="{FC124399-AEF6-4DBF-A3DD-CE57582266A0}" destId="{F6A283C9-E7E6-4851-92D1-2F4C617C7F03}" srcOrd="1" destOrd="0" presId="urn:microsoft.com/office/officeart/2008/layout/LinedList"/>
    <dgm:cxn modelId="{18F29276-0B78-4C7E-95E7-5CDF756D7682}" type="presParOf" srcId="{741712F0-FF1D-477C-80A5-021B378730F9}" destId="{C6270814-ADA9-4C0F-9D28-F0CE9B07A24F}" srcOrd="6" destOrd="0" presId="urn:microsoft.com/office/officeart/2008/layout/LinedList"/>
    <dgm:cxn modelId="{D8A5D877-B876-4171-B135-28223D82491F}" type="presParOf" srcId="{741712F0-FF1D-477C-80A5-021B378730F9}" destId="{13BF3EDC-A0A1-4B93-A98A-A1D271110725}" srcOrd="7" destOrd="0" presId="urn:microsoft.com/office/officeart/2008/layout/LinedList"/>
    <dgm:cxn modelId="{C41E6307-1C61-41DD-B504-593592173625}" type="presParOf" srcId="{13BF3EDC-A0A1-4B93-A98A-A1D271110725}" destId="{9F292A5E-3CAA-4DE5-9119-886AD0745E79}" srcOrd="0" destOrd="0" presId="urn:microsoft.com/office/officeart/2008/layout/LinedList"/>
    <dgm:cxn modelId="{8D8C5939-CCCD-4C52-A061-051A97A1C4E9}" type="presParOf" srcId="{13BF3EDC-A0A1-4B93-A98A-A1D271110725}" destId="{702B7F89-6FC6-4D5B-9088-A88B5F3DA248}" srcOrd="1" destOrd="0" presId="urn:microsoft.com/office/officeart/2008/layout/LinedList"/>
    <dgm:cxn modelId="{5796BBE4-4456-43DA-8D32-154971DAE7C5}" type="presParOf" srcId="{741712F0-FF1D-477C-80A5-021B378730F9}" destId="{FA0A54BF-68F0-43D1-B2A4-BF52BB7AC29E}" srcOrd="8" destOrd="0" presId="urn:microsoft.com/office/officeart/2008/layout/LinedList"/>
    <dgm:cxn modelId="{41A7DF44-D527-476D-8099-814921BE61B2}" type="presParOf" srcId="{741712F0-FF1D-477C-80A5-021B378730F9}" destId="{59BE7EBD-6C33-402D-80D6-369E4F55376F}" srcOrd="9" destOrd="0" presId="urn:microsoft.com/office/officeart/2008/layout/LinedList"/>
    <dgm:cxn modelId="{F237C212-2B90-4DD2-8723-FE41DACF8CB8}" type="presParOf" srcId="{59BE7EBD-6C33-402D-80D6-369E4F55376F}" destId="{D223A822-EC8A-46EF-8080-8840C746AAF8}" srcOrd="0" destOrd="0" presId="urn:microsoft.com/office/officeart/2008/layout/LinedList"/>
    <dgm:cxn modelId="{6012FA0F-DFC0-40AE-9A11-D1AE2949AA46}" type="presParOf" srcId="{59BE7EBD-6C33-402D-80D6-369E4F55376F}" destId="{A08D4616-CD3C-483B-8222-6742EDF330E5}" srcOrd="1" destOrd="0" presId="urn:microsoft.com/office/officeart/2008/layout/LinedList"/>
    <dgm:cxn modelId="{207137BD-55F6-47C0-84D3-C925E7BCF3B2}" type="presParOf" srcId="{741712F0-FF1D-477C-80A5-021B378730F9}" destId="{240416FC-8E47-44BB-9DE9-94A9FEB93CEC}" srcOrd="10" destOrd="0" presId="urn:microsoft.com/office/officeart/2008/layout/LinedList"/>
    <dgm:cxn modelId="{6C10AD75-9453-40EA-8C2B-855A2EDBC222}" type="presParOf" srcId="{741712F0-FF1D-477C-80A5-021B378730F9}" destId="{A3AEFD83-EE08-48EF-9ACF-74F0A5A672C3}" srcOrd="11" destOrd="0" presId="urn:microsoft.com/office/officeart/2008/layout/LinedList"/>
    <dgm:cxn modelId="{D849B109-8419-46F0-8EC9-F7FA78CEC216}" type="presParOf" srcId="{A3AEFD83-EE08-48EF-9ACF-74F0A5A672C3}" destId="{045AA012-EA0E-4F61-AA11-8E5792BBD4C9}" srcOrd="0" destOrd="0" presId="urn:microsoft.com/office/officeart/2008/layout/LinedList"/>
    <dgm:cxn modelId="{59065FFC-B024-483B-9900-E12E0BC4A6A7}" type="presParOf" srcId="{A3AEFD83-EE08-48EF-9ACF-74F0A5A672C3}" destId="{46879561-3DCA-423B-9627-243812E9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04398-5FE6-46FF-8A00-3B0F9110958A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00AE-680A-46ED-B668-E98B09C2ECD3}">
      <dsp:nvSpPr>
        <dsp:cNvPr id="0" name=""/>
        <dsp:cNvSpPr/>
      </dsp:nvSpPr>
      <dsp:spPr>
        <a:xfrm>
          <a:off x="0" y="2703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Гнучкість архітектури програмного забезпечення для подальшого розширення, масштабованість</a:t>
          </a:r>
          <a:endParaRPr lang="en-US" sz="1800" kern="1200"/>
        </a:p>
      </dsp:txBody>
      <dsp:txXfrm>
        <a:off x="0" y="2703"/>
        <a:ext cx="5175384" cy="921789"/>
      </dsp:txXfrm>
    </dsp:sp>
    <dsp:sp modelId="{08720D33-B26E-499E-9494-C058826AEB94}">
      <dsp:nvSpPr>
        <dsp:cNvPr id="0" name=""/>
        <dsp:cNvSpPr/>
      </dsp:nvSpPr>
      <dsp:spPr>
        <a:xfrm>
          <a:off x="0" y="924492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5282-AE51-4489-B79B-FE9A496F2886}">
      <dsp:nvSpPr>
        <dsp:cNvPr id="0" name=""/>
        <dsp:cNvSpPr/>
      </dsp:nvSpPr>
      <dsp:spPr>
        <a:xfrm>
          <a:off x="0" y="924492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API </a:t>
          </a:r>
          <a:r>
            <a:rPr lang="uk-UA" sz="1800" kern="1200" dirty="0"/>
            <a:t>який надасть можливість для інтеграції зі сторонніми сервісами та користувацьким інтерфейсом</a:t>
          </a:r>
          <a:endParaRPr lang="en-US" sz="1800" kern="1200" dirty="0"/>
        </a:p>
      </dsp:txBody>
      <dsp:txXfrm>
        <a:off x="0" y="924492"/>
        <a:ext cx="5175384" cy="921789"/>
      </dsp:txXfrm>
    </dsp:sp>
    <dsp:sp modelId="{312EDA4C-073A-4C1C-BA58-F395D3F22CDF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D87EE-46E3-40F5-9C8D-616A466090EB}">
      <dsp:nvSpPr>
        <dsp:cNvPr id="0" name=""/>
        <dsp:cNvSpPr/>
      </dsp:nvSpPr>
      <dsp:spPr>
        <a:xfrm>
          <a:off x="0" y="1846281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Високий рівень </a:t>
          </a:r>
          <a:r>
            <a:rPr lang="uk-UA" sz="1800" kern="1200" dirty="0" err="1"/>
            <a:t>відмовостійкості</a:t>
          </a:r>
          <a:endParaRPr lang="en-US" sz="1800" kern="1200" dirty="0"/>
        </a:p>
      </dsp:txBody>
      <dsp:txXfrm>
        <a:off x="0" y="1846281"/>
        <a:ext cx="5175384" cy="921789"/>
      </dsp:txXfrm>
    </dsp:sp>
    <dsp:sp modelId="{C6270814-ADA9-4C0F-9D28-F0CE9B07A24F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92A5E-3CAA-4DE5-9119-886AD0745E79}">
      <dsp:nvSpPr>
        <dsp:cNvPr id="0" name=""/>
        <dsp:cNvSpPr/>
      </dsp:nvSpPr>
      <dsp:spPr>
        <a:xfrm>
          <a:off x="0" y="2768070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Можливість доповнювати системи із використанням будь-яких технологій та мов програмування</a:t>
          </a:r>
          <a:endParaRPr lang="en-US" sz="1800" kern="1200" dirty="0"/>
        </a:p>
      </dsp:txBody>
      <dsp:txXfrm>
        <a:off x="0" y="2768070"/>
        <a:ext cx="5175384" cy="921789"/>
      </dsp:txXfrm>
    </dsp:sp>
    <dsp:sp modelId="{FA0A54BF-68F0-43D1-B2A4-BF52BB7AC29E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A822-EC8A-46EF-8080-8840C746AAF8}">
      <dsp:nvSpPr>
        <dsp:cNvPr id="0" name=""/>
        <dsp:cNvSpPr/>
      </dsp:nvSpPr>
      <dsp:spPr>
        <a:xfrm>
          <a:off x="0" y="3689859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Централізоване збереження документальних ресурсів</a:t>
          </a:r>
          <a:endParaRPr lang="en-US" sz="1800" kern="1200" dirty="0"/>
        </a:p>
      </dsp:txBody>
      <dsp:txXfrm>
        <a:off x="0" y="3689859"/>
        <a:ext cx="5175384" cy="921789"/>
      </dsp:txXfrm>
    </dsp:sp>
    <dsp:sp modelId="{240416FC-8E47-44BB-9DE9-94A9FEB93CEC}">
      <dsp:nvSpPr>
        <dsp:cNvPr id="0" name=""/>
        <dsp:cNvSpPr/>
      </dsp:nvSpPr>
      <dsp:spPr>
        <a:xfrm>
          <a:off x="0" y="4611648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AA012-EA0E-4F61-AA11-8E5792BBD4C9}">
      <dsp:nvSpPr>
        <dsp:cNvPr id="0" name=""/>
        <dsp:cNvSpPr/>
      </dsp:nvSpPr>
      <dsp:spPr>
        <a:xfrm>
          <a:off x="0" y="4611648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Налаштування автоматизації нових бізнес процесів без потреби робити зміни у коді системи </a:t>
          </a:r>
          <a:endParaRPr lang="en-US" sz="1800" kern="1200" dirty="0"/>
        </a:p>
      </dsp:txBody>
      <dsp:txXfrm>
        <a:off x="0" y="4611648"/>
        <a:ext cx="5175384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865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6D0F9-0132-46FF-9250-F7814A54E42B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1048866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867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868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869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ACE6C-55D0-49A6-B2E9-EF3DEB24DE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ACE6C-55D0-49A6-B2E9-EF3DEB24DE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7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ACE6C-55D0-49A6-B2E9-EF3DEB24DE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ACE6C-55D0-49A6-B2E9-EF3DEB24DE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ACE6C-55D0-49A6-B2E9-EF3DEB24DEB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47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81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8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A2F6-10D3-4C25-BDA3-B94A43064D4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8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12DC-6FDB-4C87-9F6A-1951CD2E1DE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8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3C1-D077-4707-860C-71ACE88C312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Graphic 1" descr="Tag=AccentColor Flavor=Light Target=Fill"/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048751" name="Title 1"/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2" name="Subtitle 2"/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7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2DCB-410A-40EF-9C6B-B899FB1BA854}" type="datetime1">
              <a:rPr lang="en-US" smtClean="0"/>
              <a:t>12/8/2022</a:t>
            </a:fld>
            <a:endParaRPr lang="en-US"/>
          </a:p>
        </p:txBody>
      </p:sp>
      <p:sp>
        <p:nvSpPr>
          <p:cNvPr id="10487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Freeform: Shape 6" descr="Tag=AccentColor Flavor=Light Target=Fill"/>
          <p:cNvSpPr/>
          <p:nvPr/>
        </p:nvSpPr>
        <p:spPr>
          <a:xfrm flipH="1">
            <a:off x="3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B5CD-51F1-4B04-9475-095A61140169}" type="datetime1">
              <a:rPr lang="en-US" smtClean="0"/>
              <a:t>12/8/2022</a:t>
            </a:fld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Graphic 9" descr="Tag=AccentColor Flavor=Light 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279396"/>
            <a:ext cx="5266944" cy="1500187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2C0E-ED56-40A6-A512-F2C2591D7735}" type="datetime1">
              <a:rPr lang="en-US" smtClean="0"/>
              <a:t>12/8/2022</a:t>
            </a:fld>
            <a:endParaRPr lang="en-US"/>
          </a:p>
        </p:txBody>
      </p:sp>
      <p:sp>
        <p:nvSpPr>
          <p:cNvPr id="10487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Freeform: Shape 7" descr="Tag=AccentColor Flavor=Light Target=Fill"/>
          <p:cNvSpPr/>
          <p:nvPr/>
        </p:nvSpPr>
        <p:spPr>
          <a:xfrm flipH="1">
            <a:off x="3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10487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3" name="Content Placeholder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5AE4-A4FE-4238-B988-E260045FE8DA}" type="datetime1">
              <a:rPr lang="en-US" smtClean="0"/>
              <a:t>12/8/2022</a:t>
            </a:fld>
            <a:endParaRPr lang="en-US"/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Freeform: Shape 9" descr="Tag=AccentColor Flavor=Light Target=Fill"/>
          <p:cNvSpPr/>
          <p:nvPr/>
        </p:nvSpPr>
        <p:spPr>
          <a:xfrm flipH="1">
            <a:off x="3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1048803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4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61E2-E1DB-4427-9F3B-3A4803CB75C5}" type="datetime1">
              <a:rPr lang="en-US" smtClean="0"/>
              <a:t>12/8/2022</a:t>
            </a:fld>
            <a:endParaRPr lang="en-US"/>
          </a:p>
        </p:txBody>
      </p:sp>
      <p:sp>
        <p:nvSpPr>
          <p:cNvPr id="10488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Graphic 1" descr="Tag=AccentColor Flavor=Light Target=Fill"/>
          <p:cNvSpPr/>
          <p:nvPr/>
        </p:nvSpPr>
        <p:spPr>
          <a:xfrm rot="10800000" flipV="1">
            <a:off x="1969640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048798" name="Title 1"/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820-D0EF-4726-A11C-80F94D979661}" type="datetime1">
              <a:rPr lang="en-US" smtClean="0"/>
              <a:t>12/8/2022</a:t>
            </a:fld>
            <a:endParaRPr lang="en-US"/>
          </a:p>
        </p:txBody>
      </p:sp>
      <p:sp>
        <p:nvSpPr>
          <p:cNvPr id="10488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436-56CA-410E-AF17-C0D645B004A2}" type="datetime1">
              <a:rPr lang="en-US" smtClean="0"/>
              <a:t>12/8/2022</a:t>
            </a:fld>
            <a:endParaRPr lang="en-US"/>
          </a:p>
        </p:txBody>
      </p:sp>
      <p:sp>
        <p:nvSpPr>
          <p:cNvPr id="10487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Freeform: Shape 5" descr="Mask ID= Mask position=bottom, center Mask family= brushstroke, landscape, wide"/>
          <p:cNvSpPr/>
          <p:nvPr/>
        </p:nvSpPr>
        <p:spPr>
          <a:xfrm>
            <a:off x="1768102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10487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FB9-66E2-4AE2-849D-F5234859F032}" type="datetime1">
              <a:rPr lang="en-US" smtClean="0"/>
              <a:t>12/8/2022</a:t>
            </a:fld>
            <a:endParaRPr lang="en-US"/>
          </a:p>
        </p:txBody>
      </p:sp>
      <p:sp>
        <p:nvSpPr>
          <p:cNvPr id="10487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DF1E-2FB1-4BA6-9BC0-E7909E9E753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Freeform: Shape 7" descr="Tag=AccentColor Flavor=Light 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3" name="Content Placeholder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C650-828E-448E-BCBD-25DCA8F09EF4}" type="datetime1">
              <a:rPr lang="en-US" smtClean="0"/>
              <a:t>12/8/2022</a:t>
            </a:fld>
            <a:endParaRPr lang="en-US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raphic 1" descr="Tag=AccentColor Flavor=Light Target=Fill"/>
          <p:cNvSpPr/>
          <p:nvPr/>
        </p:nvSpPr>
        <p:spPr>
          <a:xfrm rot="10800000" flipH="1" flipV="1">
            <a:off x="684967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0" name="Picture Placeholder 2"/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7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15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61-EF76-4C3F-A059-BD853BEB2BBC}" type="datetime1">
              <a:rPr lang="en-US" smtClean="0"/>
              <a:t>12/8/2022</a:t>
            </a:fld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A5C-B460-4D48-BDAE-F768C7BDBFBF}" type="datetime1">
              <a:rPr lang="en-US" smtClean="0"/>
              <a:t>12/8/2022</a:t>
            </a:fld>
            <a:endParaRPr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C34-0A59-4B4F-A579-9CFF5A1A54AC}" type="datetime1">
              <a:rPr lang="en-US" smtClean="0"/>
              <a:t>12/8/2022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837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CB3-342C-4E5D-BB0A-6FACF574EF4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84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4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7A3C-8E02-4181-913C-CF4CCEF36B8C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848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851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BAFB-B4C8-4D52-9B65-D68A633F09B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8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D7B4-2D73-489D-B28E-DA600C3E88D3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F3D0-4962-4C3B-98A5-FCF69E44F8B8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859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8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D724-8753-46D3-975F-8222BA1B6DF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8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1DE-C8FB-41C4-99F1-BE15412DA5B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8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127-7FF7-4644-A3E2-5135A28F345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0DA2-37BA-466B-9A56-4532584A3375}" type="datetime1">
              <a:rPr lang="en-US" smtClean="0"/>
              <a:t>12/8/2022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48630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3576897" y="538250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9" name="Group 35"/>
          <p:cNvGrpSpPr>
            <a:grpSpLocks noGrp="1" noRot="1" noChangeAspect="1" noMove="1" noResize="1"/>
          </p:cNvGrpSpPr>
          <p:nvPr/>
        </p:nvGrpSpPr>
        <p:grpSpPr>
          <a:xfrm flipH="1">
            <a:off x="9753442" y="859021"/>
            <a:ext cx="1407490" cy="1324503"/>
            <a:chOff x="867279" y="2359"/>
            <a:chExt cx="1876653" cy="1766004"/>
          </a:xfrm>
        </p:grpSpPr>
        <p:sp>
          <p:nvSpPr>
            <p:cNvPr id="1048631" name="Freeform: Shape 36"/>
            <p:cNvSpPr/>
            <p:nvPr/>
          </p:nvSpPr>
          <p:spPr>
            <a:xfrm rot="2700000">
              <a:off x="1100860" y="-231222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048632" name="Rectangle 37"/>
            <p:cNvSpPr/>
            <p:nvPr/>
          </p:nvSpPr>
          <p:spPr>
            <a:xfrm rot="2700000">
              <a:off x="1725756" y="1282786"/>
              <a:ext cx="485577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1048633" name="Isosceles Tri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31578" y="5148083"/>
            <a:ext cx="1696474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2097172" name="Рисунок 4" descr="Изображение выглядит как часы, объект  Описание создано с очень высокой степенью достоверност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07" y="359811"/>
            <a:ext cx="1600885" cy="1608029"/>
          </a:xfrm>
          <a:prstGeom prst="rect">
            <a:avLst/>
          </a:prstGeom>
        </p:spPr>
      </p:pic>
      <p:sp>
        <p:nvSpPr>
          <p:cNvPr id="1048634" name="TextBox 4"/>
          <p:cNvSpPr txBox="1"/>
          <p:nvPr/>
        </p:nvSpPr>
        <p:spPr>
          <a:xfrm>
            <a:off x="3476652" y="687054"/>
            <a:ext cx="6511967" cy="854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1875" dirty="0">
                <a:latin typeface="Times "/>
                <a:cs typeface="Times"/>
              </a:rPr>
              <a:t>Національний</a:t>
            </a:r>
            <a:r>
              <a:rPr lang="uk-UA" sz="1875" dirty="0">
                <a:latin typeface="Times "/>
                <a:ea typeface="+mn-lt"/>
                <a:cs typeface="+mn-lt"/>
              </a:rPr>
              <a:t> технічний університет України</a:t>
            </a:r>
            <a:br>
              <a:rPr lang="uk-UA" sz="1875" dirty="0">
                <a:latin typeface="Times "/>
                <a:ea typeface="+mn-lt"/>
                <a:cs typeface="+mn-lt"/>
              </a:rPr>
            </a:br>
            <a:r>
              <a:rPr lang="uk-UA" sz="1875" dirty="0">
                <a:latin typeface="Times "/>
                <a:ea typeface="+mn-lt"/>
                <a:cs typeface="+mn-lt"/>
              </a:rPr>
              <a:t> "Київський політехнічний інститут імені Ігоря Сікорського"</a:t>
            </a:r>
            <a:endParaRPr lang="uk-UA" sz="1875" dirty="0">
              <a:latin typeface="Times "/>
              <a:cs typeface="Calibri"/>
            </a:endParaRPr>
          </a:p>
          <a:p>
            <a:pPr algn="l"/>
            <a:endParaRPr lang="ru-RU" sz="1350" dirty="0">
              <a:cs typeface="Calibri"/>
            </a:endParaRPr>
          </a:p>
        </p:txBody>
      </p:sp>
      <p:sp>
        <p:nvSpPr>
          <p:cNvPr id="1048635" name="TextBox 5"/>
          <p:cNvSpPr txBox="1"/>
          <p:nvPr/>
        </p:nvSpPr>
        <p:spPr>
          <a:xfrm>
            <a:off x="1524000" y="2302361"/>
            <a:ext cx="8553465" cy="1377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250" dirty="0">
                <a:latin typeface="Times"/>
                <a:ea typeface="+mn-lt"/>
                <a:cs typeface="+mn-lt"/>
              </a:rPr>
              <a:t>Дипломна робота </a:t>
            </a:r>
            <a:br>
              <a:rPr lang="uk-UA" sz="2250" dirty="0">
                <a:latin typeface="Times"/>
                <a:ea typeface="+mn-lt"/>
                <a:cs typeface="+mn-lt"/>
              </a:rPr>
            </a:br>
            <a:r>
              <a:rPr lang="uk-UA" sz="2250" dirty="0">
                <a:latin typeface="Times"/>
                <a:ea typeface="+mn-lt"/>
                <a:cs typeface="+mn-lt"/>
              </a:rPr>
              <a:t>на тему:</a:t>
            </a:r>
            <a:br>
              <a:rPr lang="uk-UA" sz="2250" dirty="0">
                <a:latin typeface="Times"/>
                <a:ea typeface="+mn-lt"/>
                <a:cs typeface="+mn-lt"/>
              </a:rPr>
            </a:br>
            <a:r>
              <a:rPr lang="uk-UA" sz="20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 </a:t>
            </a:r>
            <a:r>
              <a:rPr lang="en-US" sz="20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“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Моделі та методи розробки 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задач створення інформаційного порталу кафедри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36" name="TextBox 14"/>
          <p:cNvSpPr txBox="1"/>
          <p:nvPr/>
        </p:nvSpPr>
        <p:spPr>
          <a:xfrm>
            <a:off x="6369813" y="4231254"/>
            <a:ext cx="2057399" cy="35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875" dirty="0">
                <a:latin typeface="Times"/>
                <a:cs typeface="Calibri"/>
              </a:rPr>
              <a:t>Виконав:</a:t>
            </a:r>
          </a:p>
        </p:txBody>
      </p:sp>
      <p:sp>
        <p:nvSpPr>
          <p:cNvPr id="1048637" name="TextBox 15"/>
          <p:cNvSpPr txBox="1"/>
          <p:nvPr/>
        </p:nvSpPr>
        <p:spPr>
          <a:xfrm>
            <a:off x="7651282" y="4244465"/>
            <a:ext cx="2683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5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студент групи ТВ-з11мп</a:t>
            </a:r>
            <a:endParaRPr lang="uk-UA" sz="13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uk-UA" sz="1500" dirty="0" err="1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Мішин</a:t>
            </a:r>
            <a:r>
              <a:rPr lang="uk-UA" sz="15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 Антон Анатолійович </a:t>
            </a:r>
            <a:endParaRPr lang="uk-UA" sz="13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ru-RU" sz="15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</a:br>
            <a:endParaRPr lang="ru-RU" sz="1500" dirty="0">
              <a:latin typeface="Times" panose="02020603050405020304" pitchFamily="18" charset="0"/>
              <a:ea typeface="+mn-lt"/>
              <a:cs typeface="Times" panose="02020603050405020304" pitchFamily="18" charset="0"/>
            </a:endParaRPr>
          </a:p>
          <a:p>
            <a:pPr algn="l"/>
            <a:endParaRPr lang="ru-RU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48639" name="TextBox 16"/>
          <p:cNvSpPr txBox="1"/>
          <p:nvPr/>
        </p:nvSpPr>
        <p:spPr>
          <a:xfrm>
            <a:off x="6369812" y="4872766"/>
            <a:ext cx="2057399" cy="35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875" dirty="0">
                <a:latin typeface="Times"/>
                <a:cs typeface="Calibri"/>
              </a:rPr>
              <a:t>Керівник:</a:t>
            </a:r>
          </a:p>
        </p:txBody>
      </p:sp>
      <p:sp>
        <p:nvSpPr>
          <p:cNvPr id="1048640" name="TextBox 17"/>
          <p:cNvSpPr txBox="1"/>
          <p:nvPr/>
        </p:nvSpPr>
        <p:spPr>
          <a:xfrm>
            <a:off x="7651282" y="4923566"/>
            <a:ext cx="3259374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5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Професор кафедри ІПЗЕ, </a:t>
            </a:r>
            <a:r>
              <a:rPr lang="uk-UA" sz="15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д.т.н</a:t>
            </a:r>
            <a:r>
              <a:rPr lang="uk-UA" sz="15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., доц. </a:t>
            </a:r>
            <a:endParaRPr lang="en-US" sz="15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ru-RU" sz="1500" dirty="0" err="1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Недашківський</a:t>
            </a:r>
            <a:r>
              <a:rPr lang="ru-RU" sz="15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 </a:t>
            </a:r>
            <a:r>
              <a:rPr lang="ru-RU" sz="1500" dirty="0" err="1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Олексій</a:t>
            </a:r>
            <a:r>
              <a:rPr lang="ru-RU" sz="15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 </a:t>
            </a:r>
            <a:r>
              <a:rPr lang="ru-RU" sz="1500" dirty="0" err="1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  <a:t>Леонідович</a:t>
            </a:r>
            <a:br>
              <a:rPr lang="ru-RU" sz="1500" dirty="0">
                <a:latin typeface="Times" panose="02020603050405020304" pitchFamily="18" charset="0"/>
                <a:ea typeface="+mn-lt"/>
                <a:cs typeface="Times" panose="02020603050405020304" pitchFamily="18" charset="0"/>
              </a:rPr>
            </a:br>
            <a:endParaRPr lang="ru-RU" sz="1500" dirty="0">
              <a:latin typeface="Times" panose="02020603050405020304" pitchFamily="18" charset="0"/>
              <a:ea typeface="+mn-lt"/>
              <a:cs typeface="Times" panose="02020603050405020304" pitchFamily="18" charset="0"/>
            </a:endParaRPr>
          </a:p>
          <a:p>
            <a:pPr algn="l"/>
            <a:endParaRPr lang="ru-RU" sz="1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73665-B217-4267-AC90-834B1139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5" y="0"/>
            <a:ext cx="10515600" cy="926568"/>
          </a:xfrm>
        </p:spPr>
        <p:txBody>
          <a:bodyPr/>
          <a:lstStyle/>
          <a:p>
            <a:r>
              <a:rPr lang="uk-UA" dirty="0">
                <a:solidFill>
                  <a:srgbClr val="0070C0"/>
                </a:solidFill>
              </a:rPr>
              <a:t>Демонстрація роботи системи</a:t>
            </a:r>
            <a:endParaRPr lang="ru-UA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8E57C-E640-4406-B3AF-258790A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99608D-1BD0-4090-A013-2A71E11133C5}"/>
              </a:ext>
            </a:extLst>
          </p:cNvPr>
          <p:cNvSpPr txBox="1">
            <a:spLocks/>
          </p:cNvSpPr>
          <p:nvPr/>
        </p:nvSpPr>
        <p:spPr>
          <a:xfrm>
            <a:off x="727969" y="797279"/>
            <a:ext cx="10323989" cy="535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0070C0"/>
                </a:solidFill>
              </a:rPr>
              <a:t>Моделювання та запуск бізнес процесу</a:t>
            </a:r>
            <a:endParaRPr lang="ru-UA" sz="2800" dirty="0">
              <a:solidFill>
                <a:srgbClr val="0070C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867D14-033B-4380-BE67-7B934BA5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384" y="1381054"/>
            <a:ext cx="1800456" cy="4679667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0A45CD6-572F-47AC-8DCA-C70567997D44}"/>
              </a:ext>
            </a:extLst>
          </p:cNvPr>
          <p:cNvCxnSpPr>
            <a:cxnSpLocks/>
          </p:cNvCxnSpPr>
          <p:nvPr/>
        </p:nvCxnSpPr>
        <p:spPr>
          <a:xfrm flipV="1">
            <a:off x="7287963" y="2422359"/>
            <a:ext cx="828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DF8B5A-CB06-49AB-A87F-61F2C4FC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36" y="3720887"/>
            <a:ext cx="2987955" cy="2399195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64A7148-7E30-4BEB-A7B2-CB0CE8DAAA94}"/>
              </a:ext>
            </a:extLst>
          </p:cNvPr>
          <p:cNvCxnSpPr>
            <a:cxnSpLocks/>
          </p:cNvCxnSpPr>
          <p:nvPr/>
        </p:nvCxnSpPr>
        <p:spPr>
          <a:xfrm flipH="1">
            <a:off x="5797118" y="4721675"/>
            <a:ext cx="23188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32FEB06-89F1-48DB-95B0-645C88F93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27" y="1621072"/>
            <a:ext cx="6177885" cy="16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73665-B217-4267-AC90-834B1139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5" y="0"/>
            <a:ext cx="10515600" cy="926568"/>
          </a:xfrm>
        </p:spPr>
        <p:txBody>
          <a:bodyPr/>
          <a:lstStyle/>
          <a:p>
            <a:r>
              <a:rPr lang="uk-UA" dirty="0">
                <a:solidFill>
                  <a:srgbClr val="0070C0"/>
                </a:solidFill>
              </a:rPr>
              <a:t>Демонстрація роботи системи</a:t>
            </a:r>
            <a:endParaRPr lang="ru-UA" dirty="0">
              <a:solidFill>
                <a:srgbClr val="0070C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9E0CAE-EFBB-43A7-BA98-EC29BCFA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161"/>
          <a:stretch/>
        </p:blipFill>
        <p:spPr>
          <a:xfrm>
            <a:off x="926977" y="1501653"/>
            <a:ext cx="4674833" cy="445895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8E57C-E640-4406-B3AF-258790A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99608D-1BD0-4090-A013-2A71E11133C5}"/>
              </a:ext>
            </a:extLst>
          </p:cNvPr>
          <p:cNvSpPr txBox="1">
            <a:spLocks/>
          </p:cNvSpPr>
          <p:nvPr/>
        </p:nvSpPr>
        <p:spPr>
          <a:xfrm>
            <a:off x="651769" y="693938"/>
            <a:ext cx="10515600" cy="92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0070C0"/>
                </a:solidFill>
              </a:rPr>
              <a:t>Збереження файлу та керування рівнів доступу до файлу</a:t>
            </a:r>
            <a:endParaRPr lang="ru-UA" sz="2800" dirty="0">
              <a:solidFill>
                <a:srgbClr val="0070C0"/>
              </a:solidFill>
            </a:endParaRP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7E9EE59F-A7D0-43DB-AA0A-6713D8B55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548"/>
          <a:stretch/>
        </p:blipFill>
        <p:spPr>
          <a:xfrm>
            <a:off x="6492536" y="1501653"/>
            <a:ext cx="4772487" cy="44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73665-B217-4267-AC90-834B1139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5" y="0"/>
            <a:ext cx="10515600" cy="926568"/>
          </a:xfrm>
        </p:spPr>
        <p:txBody>
          <a:bodyPr/>
          <a:lstStyle/>
          <a:p>
            <a:r>
              <a:rPr lang="uk-UA" dirty="0">
                <a:solidFill>
                  <a:srgbClr val="0070C0"/>
                </a:solidFill>
              </a:rPr>
              <a:t>Демонстрація роботи системи</a:t>
            </a:r>
            <a:endParaRPr lang="ru-UA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8E57C-E640-4406-B3AF-258790A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99608D-1BD0-4090-A013-2A71E11133C5}"/>
              </a:ext>
            </a:extLst>
          </p:cNvPr>
          <p:cNvSpPr txBox="1">
            <a:spLocks/>
          </p:cNvSpPr>
          <p:nvPr/>
        </p:nvSpPr>
        <p:spPr>
          <a:xfrm>
            <a:off x="651769" y="548718"/>
            <a:ext cx="10515600" cy="92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dirty="0">
                <a:solidFill>
                  <a:srgbClr val="0070C0"/>
                </a:solidFill>
              </a:rPr>
              <a:t>Створення шаблону імейлу та відправка повідомлення на його основі</a:t>
            </a:r>
            <a:endParaRPr lang="ru-UA" sz="2400" dirty="0">
              <a:solidFill>
                <a:srgbClr val="0070C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948D7AE-DF0B-40F4-B2B7-8B1B83F07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769" y="1373864"/>
            <a:ext cx="6352713" cy="16616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046AA5-B926-4E04-B18B-47B6567C8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9" y="3482772"/>
            <a:ext cx="6352713" cy="23415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B43FB5-1E51-45F6-AEFC-00836D66B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437907"/>
            <a:ext cx="2400300" cy="15335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DD99BA-8D97-43A9-8B32-015E32A26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419" y="3962767"/>
            <a:ext cx="2893381" cy="1381125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2C9C009-F7C6-4DDB-B683-B2E2E543D821}"/>
              </a:ext>
            </a:extLst>
          </p:cNvPr>
          <p:cNvCxnSpPr>
            <a:cxnSpLocks/>
          </p:cNvCxnSpPr>
          <p:nvPr/>
        </p:nvCxnSpPr>
        <p:spPr>
          <a:xfrm flipV="1">
            <a:off x="7332955" y="2204668"/>
            <a:ext cx="828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F07DF68-3470-429A-A479-FF91076FDB6F}"/>
              </a:ext>
            </a:extLst>
          </p:cNvPr>
          <p:cNvCxnSpPr>
            <a:cxnSpLocks/>
          </p:cNvCxnSpPr>
          <p:nvPr/>
        </p:nvCxnSpPr>
        <p:spPr>
          <a:xfrm flipV="1">
            <a:off x="7332955" y="4653329"/>
            <a:ext cx="82562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4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73665-B217-4267-AC90-834B1139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5" y="0"/>
            <a:ext cx="10515600" cy="926568"/>
          </a:xfrm>
        </p:spPr>
        <p:txBody>
          <a:bodyPr/>
          <a:lstStyle/>
          <a:p>
            <a:r>
              <a:rPr lang="uk-UA" dirty="0">
                <a:solidFill>
                  <a:srgbClr val="0070C0"/>
                </a:solidFill>
              </a:rPr>
              <a:t>Демонстрація роботи системи</a:t>
            </a:r>
            <a:endParaRPr lang="ru-UA" dirty="0">
              <a:solidFill>
                <a:srgbClr val="0070C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9E0CAE-EFBB-43A7-BA98-EC29BCFA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2811" y="1721450"/>
            <a:ext cx="4843854" cy="387199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8E57C-E640-4406-B3AF-258790A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99608D-1BD0-4090-A013-2A71E11133C5}"/>
              </a:ext>
            </a:extLst>
          </p:cNvPr>
          <p:cNvSpPr txBox="1">
            <a:spLocks/>
          </p:cNvSpPr>
          <p:nvPr/>
        </p:nvSpPr>
        <p:spPr>
          <a:xfrm>
            <a:off x="651769" y="693938"/>
            <a:ext cx="10515600" cy="92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0070C0"/>
                </a:solidFill>
              </a:rPr>
              <a:t>Отриманий імейл за шаблоном</a:t>
            </a:r>
            <a:endParaRPr lang="ru-U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8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87" name="Заголовок 1"/>
          <p:cNvSpPr>
            <a:spLocks noGrp="1"/>
          </p:cNvSpPr>
          <p:nvPr>
            <p:ph type="title"/>
          </p:nvPr>
        </p:nvSpPr>
        <p:spPr>
          <a:xfrm>
            <a:off x="1726593" y="365816"/>
            <a:ext cx="8178799" cy="1135737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Висновки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4858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732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9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24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0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95482" y="5230016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59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784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oogle Shape;504;p39"/>
          <p:cNvGrpSpPr/>
          <p:nvPr/>
        </p:nvGrpSpPr>
        <p:grpSpPr>
          <a:xfrm>
            <a:off x="2577376" y="1344329"/>
            <a:ext cx="366458" cy="366437"/>
            <a:chOff x="1923675" y="1633650"/>
            <a:chExt cx="436000" cy="435975"/>
          </a:xfrm>
        </p:grpSpPr>
        <p:sp>
          <p:nvSpPr>
            <p:cNvPr id="1048592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593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594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595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596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597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Google Shape;504;p39"/>
          <p:cNvGrpSpPr/>
          <p:nvPr/>
        </p:nvGrpSpPr>
        <p:grpSpPr>
          <a:xfrm>
            <a:off x="2535888" y="2664507"/>
            <a:ext cx="366458" cy="366437"/>
            <a:chOff x="1923675" y="1633650"/>
            <a:chExt cx="436000" cy="435975"/>
          </a:xfrm>
        </p:grpSpPr>
        <p:sp>
          <p:nvSpPr>
            <p:cNvPr id="1048598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599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0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1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2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3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" name="Google Shape;504;p39"/>
          <p:cNvGrpSpPr/>
          <p:nvPr/>
        </p:nvGrpSpPr>
        <p:grpSpPr>
          <a:xfrm>
            <a:off x="2535888" y="3841390"/>
            <a:ext cx="366458" cy="366437"/>
            <a:chOff x="1923675" y="1633650"/>
            <a:chExt cx="436000" cy="435975"/>
          </a:xfrm>
        </p:grpSpPr>
        <p:sp>
          <p:nvSpPr>
            <p:cNvPr id="1048604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5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6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7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8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609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48610" name="TextBox 3"/>
          <p:cNvSpPr txBox="1"/>
          <p:nvPr/>
        </p:nvSpPr>
        <p:spPr>
          <a:xfrm>
            <a:off x="3114259" y="1246780"/>
            <a:ext cx="6422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Проведено аналіз існуючих інформаційних систем, що існують та використовуються у вищих навчальних закладах</a:t>
            </a:r>
            <a:endParaRPr lang="ru-RU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48611" name="TextBox 7"/>
          <p:cNvSpPr txBox="1"/>
          <p:nvPr/>
        </p:nvSpPr>
        <p:spPr>
          <a:xfrm>
            <a:off x="3112537" y="2513744"/>
            <a:ext cx="6486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cs typeface="Times" panose="02020603050405020304" pitchFamily="18" charset="0"/>
              </a:rPr>
              <a:t>Досліджено методи</a:t>
            </a:r>
            <a:r>
              <a:rPr lang="en-US" sz="2000" dirty="0">
                <a:cs typeface="Times" panose="02020603050405020304" pitchFamily="18" charset="0"/>
              </a:rPr>
              <a:t> </a:t>
            </a:r>
            <a:r>
              <a:rPr lang="uk-UA" sz="2000" dirty="0">
                <a:cs typeface="Times" panose="02020603050405020304" pitchFamily="18" charset="0"/>
              </a:rPr>
              <a:t>та практики автоматизації роботи підприємств</a:t>
            </a:r>
            <a:r>
              <a:rPr lang="en-US" sz="2000" dirty="0">
                <a:cs typeface="Times" panose="02020603050405020304" pitchFamily="18" charset="0"/>
              </a:rPr>
              <a:t>, </a:t>
            </a:r>
            <a:r>
              <a:rPr lang="uk-UA" sz="2000" dirty="0">
                <a:cs typeface="Times" panose="02020603050405020304" pitchFamily="18" charset="0"/>
              </a:rPr>
              <a:t>на основі інформаційних систем</a:t>
            </a:r>
            <a:endParaRPr lang="ru-RU" dirty="0"/>
          </a:p>
        </p:txBody>
      </p:sp>
      <p:sp>
        <p:nvSpPr>
          <p:cNvPr id="1048612" name="TextBox 39"/>
          <p:cNvSpPr txBox="1"/>
          <p:nvPr/>
        </p:nvSpPr>
        <p:spPr>
          <a:xfrm>
            <a:off x="3109452" y="3649883"/>
            <a:ext cx="700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Розроблено модель для впровадження автоматизованого керування кафедрою</a:t>
            </a:r>
          </a:p>
        </p:txBody>
      </p:sp>
      <p:sp>
        <p:nvSpPr>
          <p:cNvPr id="35" name="TextBox 39">
            <a:extLst>
              <a:ext uri="{FF2B5EF4-FFF2-40B4-BE49-F238E27FC236}">
                <a16:creationId xmlns:a16="http://schemas.microsoft.com/office/drawing/2014/main" id="{92F8EEB5-0A3B-4064-B500-1712431345A4}"/>
              </a:ext>
            </a:extLst>
          </p:cNvPr>
          <p:cNvSpPr txBox="1"/>
          <p:nvPr/>
        </p:nvSpPr>
        <p:spPr>
          <a:xfrm>
            <a:off x="3109452" y="4786023"/>
            <a:ext cx="7005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Результатом </a:t>
            </a:r>
            <a:r>
              <a:rPr lang="uk-UA" sz="2000" dirty="0"/>
              <a:t>виконаної дипломної роботи є багатофункціональна система управління навчальним процесом</a:t>
            </a:r>
          </a:p>
        </p:txBody>
      </p:sp>
      <p:grpSp>
        <p:nvGrpSpPr>
          <p:cNvPr id="36" name="Google Shape;504;p39">
            <a:extLst>
              <a:ext uri="{FF2B5EF4-FFF2-40B4-BE49-F238E27FC236}">
                <a16:creationId xmlns:a16="http://schemas.microsoft.com/office/drawing/2014/main" id="{CCBD64A8-2415-42C7-ACB5-B96FF2D79BCF}"/>
              </a:ext>
            </a:extLst>
          </p:cNvPr>
          <p:cNvGrpSpPr/>
          <p:nvPr/>
        </p:nvGrpSpPr>
        <p:grpSpPr>
          <a:xfrm>
            <a:off x="2545455" y="5077628"/>
            <a:ext cx="366458" cy="366437"/>
            <a:chOff x="1923675" y="1633650"/>
            <a:chExt cx="436000" cy="435975"/>
          </a:xfrm>
        </p:grpSpPr>
        <p:sp>
          <p:nvSpPr>
            <p:cNvPr id="37" name="Google Shape;505;p39">
              <a:extLst>
                <a:ext uri="{FF2B5EF4-FFF2-40B4-BE49-F238E27FC236}">
                  <a16:creationId xmlns:a16="http://schemas.microsoft.com/office/drawing/2014/main" id="{07192BD4-9FBF-4322-B23C-E2FFC5C79AF8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506;p39">
              <a:extLst>
                <a:ext uri="{FF2B5EF4-FFF2-40B4-BE49-F238E27FC236}">
                  <a16:creationId xmlns:a16="http://schemas.microsoft.com/office/drawing/2014/main" id="{78BDC82F-4B8C-47CF-965E-54CA29FCF030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507;p39">
              <a:extLst>
                <a:ext uri="{FF2B5EF4-FFF2-40B4-BE49-F238E27FC236}">
                  <a16:creationId xmlns:a16="http://schemas.microsoft.com/office/drawing/2014/main" id="{5B2B38C0-F3BA-4AC7-87CF-F38CD77754D8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508;p39">
              <a:extLst>
                <a:ext uri="{FF2B5EF4-FFF2-40B4-BE49-F238E27FC236}">
                  <a16:creationId xmlns:a16="http://schemas.microsoft.com/office/drawing/2014/main" id="{238824AD-95DD-4B35-A461-E346B4ADF4A4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509;p39">
              <a:extLst>
                <a:ext uri="{FF2B5EF4-FFF2-40B4-BE49-F238E27FC236}">
                  <a16:creationId xmlns:a16="http://schemas.microsoft.com/office/drawing/2014/main" id="{5ECDA716-218A-40E9-822F-107899DA9FDF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510;p39">
              <a:extLst>
                <a:ext uri="{FF2B5EF4-FFF2-40B4-BE49-F238E27FC236}">
                  <a16:creationId xmlns:a16="http://schemas.microsoft.com/office/drawing/2014/main" id="{D42A3FAC-0A68-436D-B2E4-8287230347A8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322;p30"/>
          <p:cNvSpPr txBox="1"/>
          <p:nvPr/>
        </p:nvSpPr>
        <p:spPr>
          <a:xfrm>
            <a:off x="310719" y="108562"/>
            <a:ext cx="7969562" cy="8064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dirty="0">
                <a:solidFill>
                  <a:srgbClr val="0070C0"/>
                </a:solidFill>
              </a:rPr>
              <a:t>Актуальність теми дослідження</a:t>
            </a:r>
            <a:endParaRPr lang="en-AU" dirty="0">
              <a:solidFill>
                <a:srgbClr val="0070C0"/>
              </a:solidFill>
              <a:latin typeface="+mn-lt"/>
              <a:cs typeface="Times" panose="02020603050405020304" pitchFamily="18" charset="0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B6A08738-D40B-4669-BD22-ECD3B48E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  <p:pic>
        <p:nvPicPr>
          <p:cNvPr id="1026" name="Picture 2" descr="https://studyinukraine.gov.ua/wp-content/uploads/2020/12/12.jpg">
            <a:extLst>
              <a:ext uri="{FF2B5EF4-FFF2-40B4-BE49-F238E27FC236}">
                <a16:creationId xmlns:a16="http://schemas.microsoft.com/office/drawing/2014/main" id="{97CF70AE-3BD5-461A-9EED-A5F95215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6" y="1511423"/>
            <a:ext cx="3835153" cy="38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tadviser.ru/images/thumb/5/5d/%D0%9E%D0%B1%D1%8A%D0%B5%D0%BC_%D1%86%D0%B8%D1%84%D1%80%D0%BE%D0%B2%D1%8B%D1%85_%D0%B4%D0%B0%D0%BD%D0%BD%D1%8B%D1%85_%D0%B2_%D0%BC%D0%B8%D1%80%D0%B5_2010-2018.JPG/840px-%D0%9E%D0%B1%D1%8A%D0%B5%D0%BC_%D1%86%D0%B8%D1%84%D1%80%D0%BE%D0%B2%D1%8B%D1%85_%D0%B4%D0%B0%D0%BD%D0%BD%D1%8B%D1%85_%D0%B2_%D0%BC%D0%B8%D1%80%D0%B5_2010-2018.JPG">
            <a:extLst>
              <a:ext uri="{FF2B5EF4-FFF2-40B4-BE49-F238E27FC236}">
                <a16:creationId xmlns:a16="http://schemas.microsoft.com/office/drawing/2014/main" id="{B38AE8C3-67D0-4B64-A09D-7054C1F3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59" y="1646807"/>
            <a:ext cx="7090843" cy="34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3122F6-DC8C-4C2F-BD65-E9EACAFF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59" y="2232469"/>
            <a:ext cx="10515600" cy="4351338"/>
          </a:xfrm>
        </p:spPr>
        <p:txBody>
          <a:bodyPr>
            <a:noAutofit/>
          </a:bodyPr>
          <a:lstStyle/>
          <a:p>
            <a:pPr marL="609600" indent="-609600" defTabSz="2438338">
              <a:lnSpc>
                <a:spcPct val="120000"/>
              </a:lnSpc>
              <a:spcBef>
                <a:spcPts val="4500"/>
              </a:spcBef>
              <a:buSzPct val="123000"/>
              <a:defRPr sz="4800" b="0"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2000" b="1" dirty="0">
                <a:latin typeface="Exo 2 Bold"/>
                <a:ea typeface="Exo 2 Bold"/>
                <a:cs typeface="Exo 2 Bold"/>
                <a:sym typeface="Exo 2 Bold"/>
              </a:rPr>
              <a:t>Мета роботи</a:t>
            </a:r>
            <a:r>
              <a:rPr lang="uk-UA" sz="2000" dirty="0">
                <a:latin typeface="Exo 2 Bold"/>
                <a:ea typeface="Exo 2 Bold"/>
                <a:cs typeface="Exo 2 Bold"/>
                <a:sym typeface="Exo 2 Bold"/>
              </a:rPr>
              <a:t>: створення інформаційної системи для автоматизації роботи кафедри для спрощення взаємодії адміністрації</a:t>
            </a:r>
            <a:r>
              <a:rPr lang="en-US" sz="2000" dirty="0">
                <a:latin typeface="Exo 2 Bold"/>
                <a:ea typeface="Exo 2 Bold"/>
                <a:cs typeface="Exo 2 Bold"/>
                <a:sym typeface="Exo 2 Bold"/>
              </a:rPr>
              <a:t>, </a:t>
            </a:r>
            <a:r>
              <a:rPr lang="uk-UA" sz="2000" dirty="0">
                <a:latin typeface="Exo 2 Bold"/>
                <a:ea typeface="Exo 2 Bold"/>
                <a:cs typeface="Exo 2 Bold"/>
                <a:sym typeface="Exo 2 Bold"/>
              </a:rPr>
              <a:t>викладачів та студенів</a:t>
            </a:r>
            <a:r>
              <a:rPr lang="en-US" sz="2000" dirty="0">
                <a:latin typeface="Exo 2 Bold"/>
                <a:ea typeface="Exo 2 Bold"/>
                <a:cs typeface="Exo 2 Bold"/>
                <a:sym typeface="Exo 2 Bold"/>
              </a:rPr>
              <a:t>. </a:t>
            </a:r>
            <a:r>
              <a:rPr lang="uk-UA" sz="2000" dirty="0">
                <a:latin typeface="Exo 2 Bold"/>
                <a:ea typeface="Exo 2 Bold"/>
                <a:cs typeface="Exo 2 Bold"/>
                <a:sym typeface="Exo 2 Bold"/>
              </a:rPr>
              <a:t>Як результат зменшення витрати часу на організацію навчального процесу та роботи кафедри</a:t>
            </a:r>
            <a:r>
              <a:rPr lang="en-US" sz="2000" dirty="0">
                <a:latin typeface="Exo 2 Bold"/>
                <a:ea typeface="Exo 2 Bold"/>
                <a:cs typeface="Exo 2 Bold"/>
                <a:sym typeface="Exo 2 Bold"/>
              </a:rPr>
              <a:t>.</a:t>
            </a:r>
            <a:endParaRPr lang="uk-UA" sz="2000" dirty="0"/>
          </a:p>
          <a:p>
            <a:pPr marL="609600" indent="-609600" defTabSz="2438338">
              <a:lnSpc>
                <a:spcPct val="120000"/>
              </a:lnSpc>
              <a:spcBef>
                <a:spcPts val="4500"/>
              </a:spcBef>
              <a:buSzPct val="123000"/>
              <a:defRPr sz="4800" b="0"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2000" b="1" dirty="0">
                <a:latin typeface="Exo 2 Bold"/>
                <a:ea typeface="Exo 2 Bold"/>
                <a:cs typeface="Exo 2 Bold"/>
                <a:sym typeface="Exo 2 Bold"/>
              </a:rPr>
              <a:t>Об’єкт дослідження</a:t>
            </a:r>
            <a:r>
              <a:rPr lang="uk-UA" sz="2000" dirty="0">
                <a:latin typeface="Exo 2 Bold"/>
                <a:ea typeface="Exo 2 Bold"/>
                <a:cs typeface="Exo 2 Bold"/>
                <a:sym typeface="Exo 2 Bold"/>
              </a:rPr>
              <a:t>:</a:t>
            </a:r>
            <a:r>
              <a:rPr lang="uk-UA" sz="2000" dirty="0"/>
              <a:t> програмне забезпечення для</a:t>
            </a:r>
            <a:r>
              <a:rPr lang="en-US" sz="2000" dirty="0"/>
              <a:t> </a:t>
            </a:r>
            <a:r>
              <a:rPr lang="uk-UA" sz="2000" dirty="0"/>
              <a:t>автоматизації роботи навчального закладу. </a:t>
            </a:r>
          </a:p>
          <a:p>
            <a:pPr marL="609600" indent="-609600" defTabSz="2438338">
              <a:lnSpc>
                <a:spcPct val="120000"/>
              </a:lnSpc>
              <a:spcBef>
                <a:spcPts val="4500"/>
              </a:spcBef>
              <a:buSzPct val="123000"/>
              <a:defRPr sz="4800" b="0"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2000" b="1" dirty="0">
                <a:latin typeface="Exo 2 Bold"/>
                <a:ea typeface="Exo 2 Bold"/>
                <a:cs typeface="Exo 2 Bold"/>
                <a:sym typeface="Exo 2 Bold"/>
              </a:rPr>
              <a:t>Предмет дослідження</a:t>
            </a:r>
            <a:r>
              <a:rPr lang="uk-UA" sz="2000" dirty="0">
                <a:latin typeface="Exo 2 Bold"/>
                <a:ea typeface="Exo 2 Bold"/>
                <a:cs typeface="Exo 2 Bold"/>
                <a:sym typeface="Exo 2 Bold"/>
              </a:rPr>
              <a:t>:</a:t>
            </a:r>
            <a:r>
              <a:rPr lang="uk-UA" sz="2000" dirty="0"/>
              <a:t> моделі та методи автоматизації роботи навчального закладу на базі веб-додатку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19" name="Задача виявлення пошкоджень дорожнього покриття">
            <a:extLst>
              <a:ext uri="{FF2B5EF4-FFF2-40B4-BE49-F238E27FC236}">
                <a16:creationId xmlns:a16="http://schemas.microsoft.com/office/drawing/2014/main" id="{D29071E5-FDB5-48A0-94AC-873F3ACE7D24}"/>
              </a:ext>
            </a:extLst>
          </p:cNvPr>
          <p:cNvSpPr txBox="1">
            <a:spLocks/>
          </p:cNvSpPr>
          <p:nvPr/>
        </p:nvSpPr>
        <p:spPr>
          <a:xfrm>
            <a:off x="939800" y="812800"/>
            <a:ext cx="21971000" cy="2615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500" b="0" kern="1200" spc="-170">
                <a:solidFill>
                  <a:srgbClr val="04316C"/>
                </a:solidFill>
                <a:latin typeface="Exo 2 Bold"/>
                <a:ea typeface="Exo 2 Bold"/>
                <a:cs typeface="Exo 2 Bold"/>
                <a:sym typeface="Exo 2 Bold"/>
              </a:defRPr>
            </a:lvl1pPr>
          </a:lstStyle>
          <a:p>
            <a:endParaRPr lang="ru-RU" sz="4400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01EC9007-E7DA-427B-899D-930A7B3E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91459" y="244931"/>
            <a:ext cx="10414000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solidFill>
                  <a:schemeClr val="accent1"/>
                </a:solidFill>
              </a:rPr>
              <a:t>Постановка задачі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B01B3-4D43-4E68-94E4-522C85F59EC0}"/>
              </a:ext>
            </a:extLst>
          </p:cNvPr>
          <p:cNvSpPr/>
          <p:nvPr/>
        </p:nvSpPr>
        <p:spPr>
          <a:xfrm>
            <a:off x="491459" y="1113906"/>
            <a:ext cx="10566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Розробка моделей та методів до автоматизації роботи кафедри із використанням інформаційної системи на основі веб-технологій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Заголовок 1"/>
          <p:cNvSpPr>
            <a:spLocks noGrp="1"/>
          </p:cNvSpPr>
          <p:nvPr>
            <p:ph type="title"/>
          </p:nvPr>
        </p:nvSpPr>
        <p:spPr>
          <a:xfrm>
            <a:off x="430635" y="307468"/>
            <a:ext cx="10238064" cy="1045449"/>
          </a:xfrm>
        </p:spPr>
        <p:txBody>
          <a:bodyPr/>
          <a:lstStyle/>
          <a:p>
            <a:r>
              <a:rPr lang="uk" dirty="0">
                <a:solidFill>
                  <a:srgbClr val="0070C0"/>
                </a:solidFill>
                <a:cs typeface="Calibri Light"/>
              </a:rPr>
              <a:t>Часткові наукові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E3A9A-0DD2-4645-866B-1BB58C04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57670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711200" indent="-711200" defTabSz="1950671">
              <a:spcBef>
                <a:spcPts val="3600"/>
              </a:spcBef>
              <a:buSzPct val="100000"/>
              <a:buAutoNum type="arabicPeriod"/>
              <a:defRPr sz="3840">
                <a:solidFill>
                  <a:srgbClr val="000000"/>
                </a:solidFill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3840" dirty="0">
                <a:sym typeface="Exo 2 Regular"/>
              </a:rPr>
              <a:t>Проаналізувати існуючі інформаційних систем, які використовуються для організації процесів у навчальних закладах</a:t>
            </a:r>
            <a:r>
              <a:rPr lang="uk-UA" dirty="0"/>
              <a:t>.</a:t>
            </a:r>
          </a:p>
          <a:p>
            <a:pPr marL="711200" indent="-711200" defTabSz="1950671">
              <a:spcBef>
                <a:spcPts val="3600"/>
              </a:spcBef>
              <a:buSzPct val="100000"/>
              <a:buAutoNum type="arabicPeriod"/>
              <a:defRPr sz="3840">
                <a:solidFill>
                  <a:srgbClr val="000000"/>
                </a:solidFill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3840" dirty="0">
                <a:sym typeface="Exo 2 Regular"/>
              </a:rPr>
              <a:t>Проаналізувати методи та практики, що використовують для автоматизації роботи підприємств</a:t>
            </a:r>
            <a:r>
              <a:rPr lang="uk-UA" dirty="0"/>
              <a:t>.</a:t>
            </a:r>
          </a:p>
          <a:p>
            <a:pPr marL="711200" indent="-711200" defTabSz="1950671">
              <a:spcBef>
                <a:spcPts val="3600"/>
              </a:spcBef>
              <a:buSzPct val="100000"/>
              <a:buAutoNum type="arabicPeriod"/>
              <a:defRPr sz="3840">
                <a:solidFill>
                  <a:srgbClr val="000000"/>
                </a:solidFill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3840" dirty="0">
                <a:sym typeface="Exo 2 Regular"/>
              </a:rPr>
              <a:t>Розробити модель автоматизації та інформування для кафедри</a:t>
            </a:r>
            <a:r>
              <a:rPr lang="uk-UA" dirty="0"/>
              <a:t>.</a:t>
            </a:r>
          </a:p>
          <a:p>
            <a:pPr marL="711200" indent="-711200" defTabSz="1950671">
              <a:spcBef>
                <a:spcPts val="3600"/>
              </a:spcBef>
              <a:buSzPct val="100000"/>
              <a:buAutoNum type="arabicPeriod"/>
              <a:defRPr sz="3840">
                <a:solidFill>
                  <a:srgbClr val="000000"/>
                </a:solidFill>
                <a:latin typeface="Exo 2 Regular"/>
                <a:ea typeface="Exo 2 Regular"/>
                <a:cs typeface="Exo 2 Regular"/>
                <a:sym typeface="Exo 2 Regular"/>
              </a:defRPr>
            </a:pPr>
            <a:r>
              <a:rPr lang="uk-UA" sz="3840" dirty="0">
                <a:sym typeface="Exo 2 Regular"/>
              </a:rPr>
              <a:t>Впровадити інформаційну систему для автоматизації роботи кафедри</a:t>
            </a:r>
            <a:r>
              <a:rPr lang="uk-UA" dirty="0"/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F6E61F4-87A2-4FBF-B045-1473B1B6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EC7C1-87C8-2C45-87C0-99B5C55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E9114-2706-3E4F-97B4-11A085B0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91" y="0"/>
            <a:ext cx="10327785" cy="1073649"/>
          </a:xfrm>
        </p:spPr>
        <p:txBody>
          <a:bodyPr/>
          <a:lstStyle/>
          <a:p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Огляд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існуючих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аналогів</a:t>
            </a:r>
            <a:endParaRPr lang="en-UA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FFBE66-D546-414C-AE5E-D2F6481B5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643085"/>
              </p:ext>
            </p:extLst>
          </p:nvPr>
        </p:nvGraphicFramePr>
        <p:xfrm>
          <a:off x="838200" y="1657844"/>
          <a:ext cx="9245368" cy="412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36">
                  <a:extLst>
                    <a:ext uri="{9D8B030D-6E8A-4147-A177-3AD203B41FA5}">
                      <a16:colId xmlns:a16="http://schemas.microsoft.com/office/drawing/2014/main" val="13222291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70710330"/>
                    </a:ext>
                  </a:extLst>
                </a:gridCol>
                <a:gridCol w="1744910">
                  <a:extLst>
                    <a:ext uri="{9D8B030D-6E8A-4147-A177-3AD203B41FA5}">
                      <a16:colId xmlns:a16="http://schemas.microsoft.com/office/drawing/2014/main" val="1262874547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1450564402"/>
                    </a:ext>
                  </a:extLst>
                </a:gridCol>
                <a:gridCol w="2013359">
                  <a:extLst>
                    <a:ext uri="{9D8B030D-6E8A-4147-A177-3AD203B41FA5}">
                      <a16:colId xmlns:a16="http://schemas.microsoft.com/office/drawing/2014/main" val="2526334798"/>
                    </a:ext>
                  </a:extLst>
                </a:gridCol>
              </a:tblGrid>
              <a:tr h="1032152">
                <a:tc>
                  <a:txBody>
                    <a:bodyPr/>
                    <a:lstStyle/>
                    <a:p>
                      <a:pPr algn="ctr"/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Система </a:t>
                      </a:r>
                      <a:r>
                        <a:rPr lang="uk-UA" dirty="0" err="1"/>
                        <a:t>документобігу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Створення шаблонів для повідомлень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Адміністрування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Автоматизація керування предметом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76287"/>
                  </a:ext>
                </a:extLst>
              </a:tr>
              <a:tr h="10321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Campus</a:t>
                      </a:r>
                      <a:endParaRPr lang="en-U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68204"/>
                  </a:ext>
                </a:extLst>
              </a:tr>
              <a:tr h="1032152">
                <a:tc>
                  <a:txBody>
                    <a:bodyPr/>
                    <a:lstStyle/>
                    <a:p>
                      <a:pPr algn="ctr"/>
                      <a:r>
                        <a:rPr lang="uk-UA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НТУ «ХПІ»</a:t>
                      </a:r>
                      <a:endParaRPr lang="en-U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1200"/>
                  </a:ext>
                </a:extLst>
              </a:tr>
              <a:tr h="1032152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Запропоноване рішення</a:t>
                      </a:r>
                      <a:endParaRPr lang="en-UA" dirty="0">
                        <a:solidFill>
                          <a:schemeClr val="bg1"/>
                        </a:solidFill>
                        <a:highlight>
                          <a:srgbClr val="000080"/>
                        </a:highlight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0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8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87" name="Заголовок 1"/>
          <p:cNvSpPr>
            <a:spLocks noGrp="1"/>
          </p:cNvSpPr>
          <p:nvPr>
            <p:ph type="title"/>
          </p:nvPr>
        </p:nvSpPr>
        <p:spPr>
          <a:xfrm>
            <a:off x="1265467" y="640823"/>
            <a:ext cx="3298778" cy="5583148"/>
          </a:xfrm>
        </p:spPr>
        <p:txBody>
          <a:bodyPr anchor="ctr">
            <a:normAutofit/>
          </a:bodyPr>
          <a:lstStyle/>
          <a:p>
            <a:r>
              <a:rPr lang="ru-RU" sz="5400" dirty="0" err="1">
                <a:cs typeface="Calibri Light"/>
              </a:rPr>
              <a:t>Вимоги</a:t>
            </a:r>
            <a:r>
              <a:rPr lang="ru-RU" sz="5400" dirty="0">
                <a:cs typeface="Calibri Light"/>
              </a:rPr>
              <a:t> до </a:t>
            </a:r>
            <a:r>
              <a:rPr lang="ru-RU" sz="5400" dirty="0" err="1">
                <a:cs typeface="Calibri Light"/>
              </a:rPr>
              <a:t>системи</a:t>
            </a:r>
            <a:endParaRPr lang="ru-RU" sz="5400" dirty="0"/>
          </a:p>
        </p:txBody>
      </p:sp>
      <p:sp>
        <p:nvSpPr>
          <p:cNvPr id="1048688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2068313" y="3465005"/>
            <a:ext cx="5410200" cy="13716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94306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43854"/>
              </p:ext>
            </p:extLst>
          </p:nvPr>
        </p:nvGraphicFramePr>
        <p:xfrm>
          <a:off x="5010014" y="640824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>
            <a:extLst>
              <a:ext uri="{FF2B5EF4-FFF2-40B4-BE49-F238E27FC236}">
                <a16:creationId xmlns:a16="http://schemas.microsoft.com/office/drawing/2014/main" id="{FAC8FD51-EC8D-4D05-9ABB-16A99D931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Заголовок 1"/>
          <p:cNvSpPr>
            <a:spLocks noGrp="1"/>
          </p:cNvSpPr>
          <p:nvPr>
            <p:ph type="title"/>
          </p:nvPr>
        </p:nvSpPr>
        <p:spPr>
          <a:xfrm>
            <a:off x="461639" y="0"/>
            <a:ext cx="9228071" cy="916370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автоматизації роботи системи</a:t>
            </a:r>
            <a:endParaRPr lang="ru-RU" sz="3000" dirty="0">
              <a:solidFill>
                <a:srgbClr val="0070C0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264239D-A962-4AD5-ADF2-BAA778BC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026F535-EBAB-4CBA-B50D-EED74572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53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Low-code/no-code - </a:t>
            </a:r>
            <a:r>
              <a:rPr lang="uk-UA" dirty="0"/>
              <a:t>платформа та візуальне середовище розробки програмного забезпечення, яке дозволяє розробникам підприємств і користувачам без спеціальних технічних навичок налаштовувати логіку або створювати нові додатки.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dirty="0"/>
              <a:t>Це нова модель впровадження систем</a:t>
            </a:r>
            <a:r>
              <a:rPr lang="en-US" dirty="0"/>
              <a:t>, </a:t>
            </a:r>
            <a:r>
              <a:rPr lang="uk-UA" dirty="0"/>
              <a:t>яка раніше не використовувалася при автоматизації роботи навчальних закладів і може надати можливість швидко пристосовуватися до нових вимог</a:t>
            </a:r>
            <a:r>
              <a:rPr lang="en-US" dirty="0"/>
              <a:t>, </a:t>
            </a:r>
            <a:r>
              <a:rPr lang="uk-UA" dirty="0"/>
              <a:t>створюючи або змінюючи автоматизовані процеси керування</a:t>
            </a:r>
            <a:r>
              <a:rPr lang="en-US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8320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Заголовок 1"/>
          <p:cNvSpPr>
            <a:spLocks noGrp="1"/>
          </p:cNvSpPr>
          <p:nvPr>
            <p:ph type="title"/>
          </p:nvPr>
        </p:nvSpPr>
        <p:spPr>
          <a:xfrm>
            <a:off x="461639" y="0"/>
            <a:ext cx="9228071" cy="916370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Огляд архітектури розробленої системи</a:t>
            </a:r>
            <a:endParaRPr lang="ru-RU" sz="3000" dirty="0">
              <a:solidFill>
                <a:srgbClr val="0070C0"/>
              </a:solidFill>
            </a:endParaRPr>
          </a:p>
        </p:txBody>
      </p:sp>
      <p:pic>
        <p:nvPicPr>
          <p:cNvPr id="6" name="Объект 9">
            <a:extLst>
              <a:ext uri="{FF2B5EF4-FFF2-40B4-BE49-F238E27FC236}">
                <a16:creationId xmlns:a16="http://schemas.microsoft.com/office/drawing/2014/main" id="{75074C64-CA10-4E74-9455-D1EDE4D2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497" y="916370"/>
            <a:ext cx="9579006" cy="552027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264239D-A962-4AD5-ADF2-BAA778BC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EC7C1-87C8-2C45-87C0-99B5C55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0" y="5723860"/>
            <a:ext cx="1134140" cy="113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E9114-2706-3E4F-97B4-11A085B0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2" y="0"/>
            <a:ext cx="10066537" cy="80548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endParaRPr lang="en-UA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CABC03-78DF-4771-9E4C-71BBA518D7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93" y="947957"/>
            <a:ext cx="7457813" cy="52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399</Words>
  <Application>Microsoft Office PowerPoint</Application>
  <PresentationFormat>Широкоэкранный</PresentationFormat>
  <Paragraphs>73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Elephant</vt:lpstr>
      <vt:lpstr>Exo 2 Bold</vt:lpstr>
      <vt:lpstr>Exo 2 Regular</vt:lpstr>
      <vt:lpstr>Times</vt:lpstr>
      <vt:lpstr>Times </vt:lpstr>
      <vt:lpstr>Times New Roman</vt:lpstr>
      <vt:lpstr>Office Theme</vt:lpstr>
      <vt:lpstr>BrushVTI</vt:lpstr>
      <vt:lpstr>Презентация PowerPoint</vt:lpstr>
      <vt:lpstr>Презентация PowerPoint</vt:lpstr>
      <vt:lpstr>Презентация PowerPoint</vt:lpstr>
      <vt:lpstr>Часткові наукові завдання</vt:lpstr>
      <vt:lpstr>Огляд і порівняння існуючих аналогів</vt:lpstr>
      <vt:lpstr>Вимоги до системи</vt:lpstr>
      <vt:lpstr>Модель автоматизації роботи системи</vt:lpstr>
      <vt:lpstr>Огляд архітектури розробленої системи</vt:lpstr>
      <vt:lpstr>Схема авторизації запитів</vt:lpstr>
      <vt:lpstr>Демонстрація роботи системи</vt:lpstr>
      <vt:lpstr>Демонстрація роботи системи</vt:lpstr>
      <vt:lpstr>Демонстрація роботи системи</vt:lpstr>
      <vt:lpstr>Демонстрація роботи системи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</dc:creator>
  <cp:lastModifiedBy>Timur</cp:lastModifiedBy>
  <cp:revision>38</cp:revision>
  <dcterms:modified xsi:type="dcterms:W3CDTF">2022-12-09T03:00:59Z</dcterms:modified>
</cp:coreProperties>
</file>