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redit Card Fraud Detection"/>
          <p:cNvSpPr txBox="1"/>
          <p:nvPr>
            <p:ph type="ctrTitle"/>
          </p:nvPr>
        </p:nvSpPr>
        <p:spPr>
          <a:prstGeom prst="rect">
            <a:avLst/>
          </a:prstGeom>
        </p:spPr>
        <p:txBody>
          <a:bodyPr/>
          <a:lstStyle/>
          <a:p>
            <a:pPr/>
            <a:r>
              <a:t>Credit Card Fraud Detection</a:t>
            </a:r>
          </a:p>
        </p:txBody>
      </p:sp>
      <p:sp>
        <p:nvSpPr>
          <p:cNvPr id="152" name="DSC680 - Project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DSC680 - Project 3</a:t>
            </a:r>
          </a:p>
        </p:txBody>
      </p:sp>
      <p:sp>
        <p:nvSpPr>
          <p:cNvPr id="153" name="William Barker"/>
          <p:cNvSpPr txBox="1"/>
          <p:nvPr>
            <p:ph type="subTitle" sz="quarter" idx="1"/>
          </p:nvPr>
        </p:nvSpPr>
        <p:spPr>
          <a:prstGeom prst="rect">
            <a:avLst/>
          </a:prstGeom>
        </p:spPr>
        <p:txBody>
          <a:bodyPr/>
          <a:lstStyle/>
          <a:p>
            <a:pPr/>
            <a:r>
              <a:t>William Barker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Analysis"/>
          <p:cNvSpPr txBox="1"/>
          <p:nvPr>
            <p:ph type="title"/>
          </p:nvPr>
        </p:nvSpPr>
        <p:spPr>
          <a:prstGeom prst="rect">
            <a:avLst/>
          </a:prstGeom>
        </p:spPr>
        <p:txBody>
          <a:bodyPr/>
          <a:lstStyle/>
          <a:p>
            <a:pPr/>
            <a:r>
              <a:t>Analysis</a:t>
            </a:r>
          </a:p>
        </p:txBody>
      </p:sp>
      <p:sp>
        <p:nvSpPr>
          <p:cNvPr id="184" name="I also got an ROC-AUC score of 0.9935, which is very high and indicates my model is very effective!"/>
          <p:cNvSpPr txBox="1"/>
          <p:nvPr>
            <p:ph type="body" idx="1"/>
          </p:nvPr>
        </p:nvSpPr>
        <p:spPr>
          <a:prstGeom prst="rect">
            <a:avLst/>
          </a:prstGeom>
        </p:spPr>
        <p:txBody>
          <a:bodyPr/>
          <a:lstStyle/>
          <a:p>
            <a:pPr/>
            <a:r>
              <a:t>I also got an ROC-AUC score of 0.9935, which is very high and indicates my model is very effective!</a:t>
            </a:r>
          </a:p>
        </p:txBody>
      </p:sp>
      <p:pic>
        <p:nvPicPr>
          <p:cNvPr id="185" name="Screen Shot 2024-08-10 at 1.11.52 AM.png" descr="Screen Shot 2024-08-10 at 1.11.52 AM.png"/>
          <p:cNvPicPr>
            <a:picLocks noChangeAspect="1"/>
          </p:cNvPicPr>
          <p:nvPr/>
        </p:nvPicPr>
        <p:blipFill>
          <a:blip r:embed="rId2">
            <a:extLst/>
          </a:blip>
          <a:stretch>
            <a:fillRect/>
          </a:stretch>
        </p:blipFill>
        <p:spPr>
          <a:xfrm>
            <a:off x="7130424" y="6706451"/>
            <a:ext cx="10123152" cy="649626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nalysis"/>
          <p:cNvSpPr txBox="1"/>
          <p:nvPr>
            <p:ph type="title"/>
          </p:nvPr>
        </p:nvSpPr>
        <p:spPr>
          <a:prstGeom prst="rect">
            <a:avLst/>
          </a:prstGeom>
        </p:spPr>
        <p:txBody>
          <a:bodyPr/>
          <a:lstStyle/>
          <a:p>
            <a:pPr/>
            <a:r>
              <a:t>Analysis</a:t>
            </a:r>
          </a:p>
        </p:txBody>
      </p:sp>
      <p:sp>
        <p:nvSpPr>
          <p:cNvPr id="188" name="Next I initialized and trained my isolation forest model.…"/>
          <p:cNvSpPr txBox="1"/>
          <p:nvPr>
            <p:ph type="body" idx="1"/>
          </p:nvPr>
        </p:nvSpPr>
        <p:spPr>
          <a:prstGeom prst="rect">
            <a:avLst/>
          </a:prstGeom>
        </p:spPr>
        <p:txBody>
          <a:bodyPr/>
          <a:lstStyle/>
          <a:p>
            <a:pPr marL="553212" indent="-553212" defTabSz="2414016">
              <a:spcBef>
                <a:spcPts val="2300"/>
              </a:spcBef>
              <a:defRPr sz="4752"/>
            </a:pPr>
            <a:r>
              <a:t>Next I initialized and trained my isolation forest model. </a:t>
            </a:r>
          </a:p>
          <a:p>
            <a:pPr marL="553212" indent="-553212" defTabSz="2414016">
              <a:spcBef>
                <a:spcPts val="2300"/>
              </a:spcBef>
              <a:defRPr sz="4752"/>
            </a:pPr>
            <a:r>
              <a:t>I predicted the anomalies of my data and then converted the predictions to match the binary classification system of my dataset. </a:t>
            </a:r>
          </a:p>
          <a:p>
            <a:pPr marL="553212" indent="-553212" defTabSz="2414016">
              <a:spcBef>
                <a:spcPts val="2300"/>
              </a:spcBef>
              <a:defRPr sz="4752"/>
            </a:pPr>
            <a:r>
              <a:t>I once again used a classification report to evaluate my model. </a:t>
            </a:r>
          </a:p>
          <a:p>
            <a:pPr marL="553212" indent="-553212" defTabSz="2414016">
              <a:spcBef>
                <a:spcPts val="2300"/>
              </a:spcBef>
              <a:defRPr sz="4752"/>
            </a:pPr>
            <a:r>
              <a:t>I got a precision score of 0.50 for non-fraudulent transactions and 0.97 for fraudulent ones, a recall score of 1.00 for non-fraudulent transactions and 0.02 for fraudulent ones, and an f1-score of 0.67 for non-fraudulent transactions and 0.04 for fraudulent ones. </a:t>
            </a:r>
          </a:p>
          <a:p>
            <a:pPr marL="553212" indent="-553212" defTabSz="2414016">
              <a:spcBef>
                <a:spcPts val="2300"/>
              </a:spcBef>
              <a:defRPr sz="4752"/>
            </a:pPr>
            <a:r>
              <a:t>I also got an accuracy score of 0.51.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nalysis"/>
          <p:cNvSpPr txBox="1"/>
          <p:nvPr>
            <p:ph type="title"/>
          </p:nvPr>
        </p:nvSpPr>
        <p:spPr>
          <a:prstGeom prst="rect">
            <a:avLst/>
          </a:prstGeom>
        </p:spPr>
        <p:txBody>
          <a:bodyPr/>
          <a:lstStyle/>
          <a:p>
            <a:pPr/>
            <a:r>
              <a:t>Analysis</a:t>
            </a:r>
          </a:p>
        </p:txBody>
      </p:sp>
      <p:sp>
        <p:nvSpPr>
          <p:cNvPr id="191" name="The only score that is good is the precision score for fraudulent transactions, which makes sense because the isolation forest model is an anomaly detection algorithm.…"/>
          <p:cNvSpPr txBox="1"/>
          <p:nvPr>
            <p:ph type="body" idx="1"/>
          </p:nvPr>
        </p:nvSpPr>
        <p:spPr>
          <a:prstGeom prst="rect">
            <a:avLst/>
          </a:prstGeom>
        </p:spPr>
        <p:txBody>
          <a:bodyPr/>
          <a:lstStyle/>
          <a:p>
            <a:pPr/>
            <a:r>
              <a:t>The only score that is good is the precision score for fraudulent transactions, which makes sense because the isolation forest model is an anomaly detection algorithm. </a:t>
            </a:r>
          </a:p>
          <a:p>
            <a:pPr/>
            <a:r>
              <a:t>This score means that the majority of the time my model detected an anomaly (fraudulent activity), it was correct! </a:t>
            </a:r>
          </a:p>
          <a:p>
            <a:pPr/>
            <a:r>
              <a:t>I also got the anomaly scores for my test set and visualized the distribution.</a:t>
            </a:r>
          </a:p>
        </p:txBody>
      </p:sp>
      <p:pic>
        <p:nvPicPr>
          <p:cNvPr id="192" name="Screen Shot 2024-08-10 at 1.35.39 AM.png" descr="Screen Shot 2024-08-10 at 1.35.39 AM.png"/>
          <p:cNvPicPr>
            <a:picLocks noChangeAspect="1"/>
          </p:cNvPicPr>
          <p:nvPr/>
        </p:nvPicPr>
        <p:blipFill>
          <a:blip r:embed="rId2">
            <a:extLst/>
          </a:blip>
          <a:stretch>
            <a:fillRect/>
          </a:stretch>
        </p:blipFill>
        <p:spPr>
          <a:xfrm>
            <a:off x="9588500" y="9996110"/>
            <a:ext cx="5207001" cy="36068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onclusion"/>
          <p:cNvSpPr txBox="1"/>
          <p:nvPr>
            <p:ph type="title"/>
          </p:nvPr>
        </p:nvSpPr>
        <p:spPr>
          <a:prstGeom prst="rect">
            <a:avLst/>
          </a:prstGeom>
        </p:spPr>
        <p:txBody>
          <a:bodyPr/>
          <a:lstStyle/>
          <a:p>
            <a:pPr/>
            <a:r>
              <a:t>Conclusion</a:t>
            </a:r>
          </a:p>
        </p:txBody>
      </p:sp>
      <p:sp>
        <p:nvSpPr>
          <p:cNvPr id="195" name="In conclusion, I believe both of my models to be extremely effective at what they do!…"/>
          <p:cNvSpPr txBox="1"/>
          <p:nvPr>
            <p:ph type="body" idx="1"/>
          </p:nvPr>
        </p:nvSpPr>
        <p:spPr>
          <a:prstGeom prst="rect">
            <a:avLst/>
          </a:prstGeom>
        </p:spPr>
        <p:txBody>
          <a:bodyPr/>
          <a:lstStyle/>
          <a:p>
            <a:pPr/>
            <a:r>
              <a:t>In conclusion, I believe both of my models to be extremely effective at what they do! </a:t>
            </a:r>
          </a:p>
          <a:p>
            <a:pPr/>
            <a:r>
              <a:t>My linear regression is able to very accurately make predictions on the data and my isolation forest model did a good job and accurately detecting fraud.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Limitations"/>
          <p:cNvSpPr txBox="1"/>
          <p:nvPr>
            <p:ph type="title"/>
          </p:nvPr>
        </p:nvSpPr>
        <p:spPr>
          <a:prstGeom prst="rect">
            <a:avLst/>
          </a:prstGeom>
        </p:spPr>
        <p:txBody>
          <a:bodyPr/>
          <a:lstStyle/>
          <a:p>
            <a:pPr/>
            <a:r>
              <a:t>Limitations</a:t>
            </a:r>
          </a:p>
        </p:txBody>
      </p:sp>
      <p:sp>
        <p:nvSpPr>
          <p:cNvPr id="198" name="I only trained two models for this project, but if I had tried some more powerful models I may have possibly gotten even more accurate predictions."/>
          <p:cNvSpPr txBox="1"/>
          <p:nvPr>
            <p:ph type="body" idx="1"/>
          </p:nvPr>
        </p:nvSpPr>
        <p:spPr>
          <a:prstGeom prst="rect">
            <a:avLst/>
          </a:prstGeom>
        </p:spPr>
        <p:txBody>
          <a:bodyPr/>
          <a:lstStyle/>
          <a:p>
            <a:pPr/>
            <a:r>
              <a:t>I only trained two models for this project, but if I had tried some more powerful models I may have possibly gotten even more accurate predictions.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uture Uses"/>
          <p:cNvSpPr txBox="1"/>
          <p:nvPr>
            <p:ph type="title"/>
          </p:nvPr>
        </p:nvSpPr>
        <p:spPr>
          <a:prstGeom prst="rect">
            <a:avLst/>
          </a:prstGeom>
        </p:spPr>
        <p:txBody>
          <a:bodyPr/>
          <a:lstStyle/>
          <a:p>
            <a:pPr/>
            <a:r>
              <a:t>Future Uses</a:t>
            </a:r>
          </a:p>
        </p:txBody>
      </p:sp>
      <p:sp>
        <p:nvSpPr>
          <p:cNvPr id="201" name="By integrating this model with a live transaction processing system, it could help in identifying potentially fraudulent transactions in real-time.…"/>
          <p:cNvSpPr txBox="1"/>
          <p:nvPr>
            <p:ph type="body" idx="1"/>
          </p:nvPr>
        </p:nvSpPr>
        <p:spPr>
          <a:prstGeom prst="rect">
            <a:avLst/>
          </a:prstGeom>
        </p:spPr>
        <p:txBody>
          <a:bodyPr/>
          <a:lstStyle/>
          <a:p>
            <a:pPr/>
            <a:r>
              <a:t>By integrating this model with a live transaction processing system, it could help in identifying potentially fraudulent transactions in real-time. </a:t>
            </a:r>
          </a:p>
          <a:p>
            <a:pPr/>
            <a:r>
              <a:t>With further refinement and testing, it could reduce the incidence of fraud and save businesses and consumers from significant financial losses.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Ethical Assessment"/>
          <p:cNvSpPr txBox="1"/>
          <p:nvPr>
            <p:ph type="title"/>
          </p:nvPr>
        </p:nvSpPr>
        <p:spPr>
          <a:prstGeom prst="rect">
            <a:avLst/>
          </a:prstGeom>
        </p:spPr>
        <p:txBody>
          <a:bodyPr/>
          <a:lstStyle/>
          <a:p>
            <a:pPr/>
            <a:r>
              <a:t>Ethical Assessment</a:t>
            </a:r>
          </a:p>
        </p:txBody>
      </p:sp>
      <p:sp>
        <p:nvSpPr>
          <p:cNvPr id="204" name="Being able to look at someones transaction data could be considered an invasion of privacy, since the data could be used to track someones location at any given time, what they are buying etc.…"/>
          <p:cNvSpPr txBox="1"/>
          <p:nvPr>
            <p:ph type="body" idx="1"/>
          </p:nvPr>
        </p:nvSpPr>
        <p:spPr>
          <a:prstGeom prst="rect">
            <a:avLst/>
          </a:prstGeom>
        </p:spPr>
        <p:txBody>
          <a:bodyPr/>
          <a:lstStyle/>
          <a:p>
            <a:pPr/>
            <a:r>
              <a:t>Being able to look at someones transaction data could be considered an invasion of privacy, since the data could be used to track someones location at any given time, what they are buying etc. </a:t>
            </a:r>
          </a:p>
          <a:p>
            <a:pPr/>
            <a:r>
              <a:t>Luckily, the dataset I am using completely anonymizes all transaction attributes and does not include anyone’s name, so I think ethically I’m ok.</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References"/>
          <p:cNvSpPr txBox="1"/>
          <p:nvPr>
            <p:ph type="title"/>
          </p:nvPr>
        </p:nvSpPr>
        <p:spPr>
          <a:prstGeom prst="rect">
            <a:avLst/>
          </a:prstGeom>
        </p:spPr>
        <p:txBody>
          <a:bodyPr/>
          <a:lstStyle/>
          <a:p>
            <a:pPr/>
            <a:r>
              <a:t>References</a:t>
            </a:r>
          </a:p>
        </p:txBody>
      </p:sp>
      <p:sp>
        <p:nvSpPr>
          <p:cNvPr id="207" name="https://fraud.net/n/how-does-credit-card-fraud-affect-businesses/…"/>
          <p:cNvSpPr txBox="1"/>
          <p:nvPr>
            <p:ph type="body" idx="1"/>
          </p:nvPr>
        </p:nvSpPr>
        <p:spPr>
          <a:prstGeom prst="rect">
            <a:avLst/>
          </a:prstGeom>
        </p:spPr>
        <p:txBody>
          <a:bodyPr/>
          <a:lstStyle/>
          <a:p>
            <a:pPr/>
            <a:r>
              <a:t>https://fraud.net/n/how-does-credit-card-fraud-affect-businesses/</a:t>
            </a:r>
          </a:p>
          <a:p>
            <a:pPr/>
            <a:r>
              <a:t>https://www.kaggle.com/datasets/nelgiriyewithana/credit-card-fraud-detection-dataset-2023?resource=download</a:t>
            </a:r>
          </a:p>
          <a:p>
            <a:pPr/>
            <a:r>
              <a:t>https://www.ellipse.la/post/a-brief-history-of-credit-card-fraud#:~:text=The%20very%20first%20instance%20of,%2425%20worth%20of%20train%20travel.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Business Problem"/>
          <p:cNvSpPr txBox="1"/>
          <p:nvPr>
            <p:ph type="title"/>
          </p:nvPr>
        </p:nvSpPr>
        <p:spPr>
          <a:prstGeom prst="rect">
            <a:avLst/>
          </a:prstGeom>
        </p:spPr>
        <p:txBody>
          <a:bodyPr/>
          <a:lstStyle/>
          <a:p>
            <a:pPr/>
            <a:r>
              <a:t>Business Problem</a:t>
            </a:r>
          </a:p>
        </p:txBody>
      </p:sp>
      <p:sp>
        <p:nvSpPr>
          <p:cNvPr id="156" name="Credit card fraud is major problem and can cause a great amount of stress on those who fall victim to it.…"/>
          <p:cNvSpPr txBox="1"/>
          <p:nvPr>
            <p:ph type="body" idx="1"/>
          </p:nvPr>
        </p:nvSpPr>
        <p:spPr>
          <a:prstGeom prst="rect">
            <a:avLst/>
          </a:prstGeom>
        </p:spPr>
        <p:txBody>
          <a:bodyPr/>
          <a:lstStyle/>
          <a:p>
            <a:pPr/>
            <a:r>
              <a:t>Credit card fraud is major problem and can cause a great amount of stress on those who fall victim to it. </a:t>
            </a:r>
          </a:p>
          <a:p>
            <a:pPr/>
            <a:r>
              <a:t>It affects businesses just as much as consumers however, if not more.</a:t>
            </a:r>
          </a:p>
          <a:p>
            <a:pPr/>
            <a:r>
              <a:t>This project would allow credit card companies to hopefully detect fraud as quickly as possible so cards can be cancelled before more purchases are made.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 Exploration"/>
          <p:cNvSpPr txBox="1"/>
          <p:nvPr>
            <p:ph type="title"/>
          </p:nvPr>
        </p:nvSpPr>
        <p:spPr>
          <a:prstGeom prst="rect">
            <a:avLst/>
          </a:prstGeom>
        </p:spPr>
        <p:txBody>
          <a:bodyPr/>
          <a:lstStyle/>
          <a:p>
            <a:pPr/>
            <a:r>
              <a:t>Data Exploration</a:t>
            </a:r>
          </a:p>
        </p:txBody>
      </p:sp>
      <p:sp>
        <p:nvSpPr>
          <p:cNvPr id="159" name="The dataset I’m using for this project is one from Kaggle.com titled creditcard_2023.…"/>
          <p:cNvSpPr txBox="1"/>
          <p:nvPr>
            <p:ph type="body" idx="1"/>
          </p:nvPr>
        </p:nvSpPr>
        <p:spPr>
          <a:prstGeom prst="rect">
            <a:avLst/>
          </a:prstGeom>
        </p:spPr>
        <p:txBody>
          <a:bodyPr/>
          <a:lstStyle/>
          <a:p>
            <a:pPr marL="491744" indent="-491744" defTabSz="2145791">
              <a:spcBef>
                <a:spcPts val="2100"/>
              </a:spcBef>
              <a:defRPr sz="4224"/>
            </a:pPr>
            <a:r>
              <a:t>The dataset I’m using for this project is one from Kaggle.com titled creditcard_2023. </a:t>
            </a:r>
          </a:p>
          <a:p>
            <a:pPr marL="491744" indent="-491744" defTabSz="2145791">
              <a:spcBef>
                <a:spcPts val="2100"/>
              </a:spcBef>
              <a:defRPr sz="4224"/>
            </a:pPr>
            <a:r>
              <a:t>It’s one of the largest datasets I’ve ever worked with, having 568,631 rows and 31 columns. </a:t>
            </a:r>
          </a:p>
          <a:p>
            <a:pPr marL="491744" indent="-491744" defTabSz="2145791">
              <a:spcBef>
                <a:spcPts val="2100"/>
              </a:spcBef>
              <a:defRPr sz="4224"/>
            </a:pPr>
            <a:r>
              <a:t>28 of the columns are anonymized features representing various transaction attributes like time and location. </a:t>
            </a:r>
          </a:p>
          <a:p>
            <a:pPr marL="491744" indent="-491744" defTabSz="2145791">
              <a:spcBef>
                <a:spcPts val="2100"/>
              </a:spcBef>
              <a:defRPr sz="4224"/>
            </a:pPr>
            <a:r>
              <a:t>The others are “id”, “Amount” and “Class”. “Amount” being the transaction amount and “Class” being a binary label indicating whether the transaction is fraudulent (1) or not (0). </a:t>
            </a:r>
          </a:p>
          <a:p>
            <a:pPr marL="491744" indent="-491744" defTabSz="2145791">
              <a:spcBef>
                <a:spcPts val="2100"/>
              </a:spcBef>
              <a:defRPr sz="4224"/>
            </a:pPr>
            <a:r>
              <a:t>I used “describe” to get summary statistics of my dataset, then checked for any missing values, and didn’t find any.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Data Exploration"/>
          <p:cNvSpPr txBox="1"/>
          <p:nvPr>
            <p:ph type="title"/>
          </p:nvPr>
        </p:nvSpPr>
        <p:spPr>
          <a:prstGeom prst="rect">
            <a:avLst/>
          </a:prstGeom>
        </p:spPr>
        <p:txBody>
          <a:bodyPr/>
          <a:lstStyle/>
          <a:p>
            <a:pPr/>
            <a:r>
              <a:t>Data Exploration</a:t>
            </a:r>
          </a:p>
        </p:txBody>
      </p:sp>
      <p:sp>
        <p:nvSpPr>
          <p:cNvPr id="162" name="Visualiz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Visualizations</a:t>
            </a:r>
          </a:p>
        </p:txBody>
      </p:sp>
      <p:sp>
        <p:nvSpPr>
          <p:cNvPr id="163" name="I checked the distribution of the “Class” column and found a perfectly even amount of fraudulent and non-fraudulent transactions.…"/>
          <p:cNvSpPr txBox="1"/>
          <p:nvPr>
            <p:ph type="body" idx="1"/>
          </p:nvPr>
        </p:nvSpPr>
        <p:spPr>
          <a:prstGeom prst="rect">
            <a:avLst/>
          </a:prstGeom>
        </p:spPr>
        <p:txBody>
          <a:bodyPr/>
          <a:lstStyle/>
          <a:p>
            <a:pPr/>
            <a:r>
              <a:t>I checked the distribution of the “Class” column and found a perfectly even amount of fraudulent and non-fraudulent transactions.</a:t>
            </a:r>
          </a:p>
          <a:p>
            <a:pPr/>
            <a:r>
              <a:t>I then visualized a correlation matrix to check for possible correlations between features.</a:t>
            </a:r>
          </a:p>
          <a:p>
            <a:pPr/>
            <a:r>
              <a:t>Finally, I dropped the “id” column since it serves no purpose for me and split my data into a training and test set, and scaled the features.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ata Exploration"/>
          <p:cNvSpPr txBox="1"/>
          <p:nvPr>
            <p:ph type="title"/>
          </p:nvPr>
        </p:nvSpPr>
        <p:spPr>
          <a:prstGeom prst="rect">
            <a:avLst/>
          </a:prstGeom>
        </p:spPr>
        <p:txBody>
          <a:bodyPr/>
          <a:lstStyle/>
          <a:p>
            <a:pPr/>
            <a:r>
              <a:t>Data Exploration</a:t>
            </a:r>
          </a:p>
        </p:txBody>
      </p:sp>
      <p:sp>
        <p:nvSpPr>
          <p:cNvPr id="166" name="Visualiz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Visualizations</a:t>
            </a:r>
          </a:p>
        </p:txBody>
      </p:sp>
      <p:pic>
        <p:nvPicPr>
          <p:cNvPr id="167" name="Screen Shot 2024-08-10 at 12.05.47 AM.png" descr="Screen Shot 2024-08-10 at 12.05.47 AM.png"/>
          <p:cNvPicPr>
            <a:picLocks noChangeAspect="1"/>
          </p:cNvPicPr>
          <p:nvPr/>
        </p:nvPicPr>
        <p:blipFill>
          <a:blip r:embed="rId2">
            <a:extLst/>
          </a:blip>
          <a:stretch>
            <a:fillRect/>
          </a:stretch>
        </p:blipFill>
        <p:spPr>
          <a:xfrm>
            <a:off x="758137" y="4544786"/>
            <a:ext cx="11942444" cy="6350896"/>
          </a:xfrm>
          <a:prstGeom prst="rect">
            <a:avLst/>
          </a:prstGeom>
          <a:ln w="12700">
            <a:miter lim="400000"/>
          </a:ln>
        </p:spPr>
      </p:pic>
      <p:pic>
        <p:nvPicPr>
          <p:cNvPr id="168" name="Screen Shot 2024-08-10 at 12.07.39 AM.png" descr="Screen Shot 2024-08-10 at 12.07.39 AM.png"/>
          <p:cNvPicPr>
            <a:picLocks noChangeAspect="1"/>
          </p:cNvPicPr>
          <p:nvPr/>
        </p:nvPicPr>
        <p:blipFill>
          <a:blip r:embed="rId3">
            <a:extLst/>
          </a:blip>
          <a:stretch>
            <a:fillRect/>
          </a:stretch>
        </p:blipFill>
        <p:spPr>
          <a:xfrm>
            <a:off x="13563615" y="3893331"/>
            <a:ext cx="9728201" cy="7988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ethods"/>
          <p:cNvSpPr txBox="1"/>
          <p:nvPr>
            <p:ph type="title"/>
          </p:nvPr>
        </p:nvSpPr>
        <p:spPr>
          <a:prstGeom prst="rect">
            <a:avLst/>
          </a:prstGeom>
        </p:spPr>
        <p:txBody>
          <a:bodyPr/>
          <a:lstStyle/>
          <a:p>
            <a:pPr/>
            <a:r>
              <a:t>Methods</a:t>
            </a:r>
          </a:p>
        </p:txBody>
      </p:sp>
      <p:sp>
        <p:nvSpPr>
          <p:cNvPr id="171" name="For this project, I implemented the simple yet powerful linear regression model to try and predict whether a transaction is fraudulent or not.…"/>
          <p:cNvSpPr txBox="1"/>
          <p:nvPr>
            <p:ph type="body" idx="1"/>
          </p:nvPr>
        </p:nvSpPr>
        <p:spPr>
          <a:prstGeom prst="rect">
            <a:avLst/>
          </a:prstGeom>
        </p:spPr>
        <p:txBody>
          <a:bodyPr/>
          <a:lstStyle/>
          <a:p>
            <a:pPr/>
            <a:r>
              <a:t>For this project, I implemented the simple yet powerful linear regression model to try and predict whether a transaction is fraudulent or not. </a:t>
            </a:r>
          </a:p>
          <a:p>
            <a:pPr/>
            <a:r>
              <a:t>I also branched out and tried something new for me, an isolation forest model which is used to detect anomalies.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Analysis"/>
          <p:cNvSpPr txBox="1"/>
          <p:nvPr>
            <p:ph type="title"/>
          </p:nvPr>
        </p:nvSpPr>
        <p:spPr>
          <a:prstGeom prst="rect">
            <a:avLst/>
          </a:prstGeom>
        </p:spPr>
        <p:txBody>
          <a:bodyPr/>
          <a:lstStyle/>
          <a:p>
            <a:pPr/>
            <a:r>
              <a:t>Analysis</a:t>
            </a:r>
          </a:p>
        </p:txBody>
      </p:sp>
      <p:sp>
        <p:nvSpPr>
          <p:cNvPr id="174" name="I started with training my linear regression model.…"/>
          <p:cNvSpPr txBox="1"/>
          <p:nvPr>
            <p:ph type="body" idx="1"/>
          </p:nvPr>
        </p:nvSpPr>
        <p:spPr>
          <a:prstGeom prst="rect">
            <a:avLst/>
          </a:prstGeom>
        </p:spPr>
        <p:txBody>
          <a:bodyPr/>
          <a:lstStyle/>
          <a:p>
            <a:pPr/>
            <a:r>
              <a:t>I started with training my linear regression model. </a:t>
            </a:r>
          </a:p>
          <a:p>
            <a:pPr/>
            <a:r>
              <a:t>I then made predictions with the scaled data and used a classification report to evaluate the results. </a:t>
            </a:r>
          </a:p>
          <a:p>
            <a:pPr/>
            <a:r>
              <a:t>I got a precision score of 0.95 for non-fraudulent transactions and 0.98 for fraudulent ones, a recall score of 0.98 for non-fraudulent transactions and 0.95 for fraudulent ones, and an f1-score of 0.97 for non-fraudulent transactions and 0.96 for fraudulent ones. </a:t>
            </a:r>
          </a:p>
          <a:p>
            <a:pPr/>
            <a:r>
              <a:t>I also got an accuracy score of 0.96.</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nalysis"/>
          <p:cNvSpPr txBox="1"/>
          <p:nvPr>
            <p:ph type="title"/>
          </p:nvPr>
        </p:nvSpPr>
        <p:spPr>
          <a:prstGeom prst="rect">
            <a:avLst/>
          </a:prstGeom>
        </p:spPr>
        <p:txBody>
          <a:bodyPr/>
          <a:lstStyle/>
          <a:p>
            <a:pPr/>
            <a:r>
              <a:t>Analysis</a:t>
            </a:r>
          </a:p>
        </p:txBody>
      </p:sp>
      <p:sp>
        <p:nvSpPr>
          <p:cNvPr id="177" name="High precision ensures that most transactions identified as fraudulent are indeed frauds, reducing the cost of false positives.…"/>
          <p:cNvSpPr txBox="1"/>
          <p:nvPr>
            <p:ph type="body" idx="1"/>
          </p:nvPr>
        </p:nvSpPr>
        <p:spPr>
          <a:prstGeom prst="rect">
            <a:avLst/>
          </a:prstGeom>
        </p:spPr>
        <p:txBody>
          <a:bodyPr/>
          <a:lstStyle/>
          <a:p>
            <a:pPr marL="514095" indent="-514095" defTabSz="2243327">
              <a:spcBef>
                <a:spcPts val="2200"/>
              </a:spcBef>
              <a:defRPr sz="4416"/>
            </a:pPr>
            <a:r>
              <a:t>High precision ensures that most transactions identified as fraudulent are indeed frauds, reducing the cost of false positives. </a:t>
            </a:r>
          </a:p>
          <a:p>
            <a:pPr marL="514095" indent="-514095" defTabSz="2243327">
              <a:spcBef>
                <a:spcPts val="2200"/>
              </a:spcBef>
              <a:defRPr sz="4416"/>
            </a:pPr>
            <a:r>
              <a:t>High recall ensures that most actual frauds are detected, reducing the risk of missed frauds.</a:t>
            </a:r>
          </a:p>
          <a:p>
            <a:pPr marL="514095" indent="-514095" defTabSz="2243327">
              <a:spcBef>
                <a:spcPts val="2200"/>
              </a:spcBef>
              <a:defRPr sz="4416"/>
            </a:pPr>
            <a:r>
              <a:t>The F1-Score is the weighted average of Precision and Recall. A high F1-Score means that the model has a good balance between precision and recall, making it more reliable in the context of fraud detection where both metrics are important. </a:t>
            </a:r>
          </a:p>
          <a:p>
            <a:pPr marL="514095" indent="-514095" defTabSz="2243327">
              <a:spcBef>
                <a:spcPts val="2200"/>
              </a:spcBef>
              <a:defRPr sz="4416"/>
            </a:pPr>
            <a:r>
              <a:t>Accuracy is the ratio of correctly predicted observations to the total observations, it gives an overall performance measure.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Analysis"/>
          <p:cNvSpPr txBox="1"/>
          <p:nvPr>
            <p:ph type="title"/>
          </p:nvPr>
        </p:nvSpPr>
        <p:spPr>
          <a:prstGeom prst="rect">
            <a:avLst/>
          </a:prstGeom>
        </p:spPr>
        <p:txBody>
          <a:bodyPr/>
          <a:lstStyle/>
          <a:p>
            <a:pPr/>
            <a:r>
              <a:t>Analysis</a:t>
            </a:r>
          </a:p>
        </p:txBody>
      </p:sp>
      <p:sp>
        <p:nvSpPr>
          <p:cNvPr id="180" name="My scores with my linear regression model are incredible!…"/>
          <p:cNvSpPr txBox="1"/>
          <p:nvPr>
            <p:ph type="body" idx="1"/>
          </p:nvPr>
        </p:nvSpPr>
        <p:spPr>
          <a:prstGeom prst="rect">
            <a:avLst/>
          </a:prstGeom>
        </p:spPr>
        <p:txBody>
          <a:bodyPr/>
          <a:lstStyle/>
          <a:p>
            <a:pPr/>
            <a:r>
              <a:t>My scores with my linear regression model are incredible! </a:t>
            </a:r>
          </a:p>
          <a:p>
            <a:pPr/>
            <a:r>
              <a:t>With an f1-score of 0.97 and 0.96 and an accuracy score of 0.96, my model is almost always correct in its predictions. </a:t>
            </a:r>
          </a:p>
          <a:p>
            <a:pPr/>
            <a:r>
              <a:t>I built a confusion matrix which helps to visualize just how accurate the model was.</a:t>
            </a:r>
          </a:p>
        </p:txBody>
      </p:sp>
      <p:pic>
        <p:nvPicPr>
          <p:cNvPr id="181" name="Screen Shot 2024-08-10 at 1.04.41 AM.png" descr="Screen Shot 2024-08-10 at 1.04.41 AM.png"/>
          <p:cNvPicPr>
            <a:picLocks noChangeAspect="1"/>
          </p:cNvPicPr>
          <p:nvPr/>
        </p:nvPicPr>
        <p:blipFill>
          <a:blip r:embed="rId2">
            <a:extLst/>
          </a:blip>
          <a:stretch>
            <a:fillRect/>
          </a:stretch>
        </p:blipFill>
        <p:spPr>
          <a:xfrm>
            <a:off x="8623766" y="8553158"/>
            <a:ext cx="7136468" cy="470630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