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forbes.com/advisor/health-insurance/health-insurance-statistics-and-fact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forbes.com/advisor/health-insurance/private-health-insurance/"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kaggle.com" TargetMode="Externa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Predicting Health Insurance Charges"/>
          <p:cNvSpPr txBox="1"/>
          <p:nvPr>
            <p:ph type="ctrTitle"/>
          </p:nvPr>
        </p:nvSpPr>
        <p:spPr>
          <a:prstGeom prst="rect">
            <a:avLst/>
          </a:prstGeom>
        </p:spPr>
        <p:txBody>
          <a:bodyPr/>
          <a:lstStyle/>
          <a:p>
            <a:pPr/>
            <a:r>
              <a:t>Predicting Health Insurance Charges</a:t>
            </a:r>
          </a:p>
        </p:txBody>
      </p:sp>
      <p:sp>
        <p:nvSpPr>
          <p:cNvPr id="152" name="DSC 63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DSC 630</a:t>
            </a:r>
          </a:p>
        </p:txBody>
      </p:sp>
      <p:sp>
        <p:nvSpPr>
          <p:cNvPr id="153" name="William Barker"/>
          <p:cNvSpPr txBox="1"/>
          <p:nvPr>
            <p:ph type="subTitle" sz="quarter" idx="1"/>
          </p:nvPr>
        </p:nvSpPr>
        <p:spPr>
          <a:prstGeom prst="rect">
            <a:avLst/>
          </a:prstGeom>
        </p:spPr>
        <p:txBody>
          <a:bodyPr/>
          <a:lstStyle/>
          <a:p>
            <a:pPr/>
            <a:r>
              <a:t>William Barker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Linear Regression Results"/>
          <p:cNvSpPr txBox="1"/>
          <p:nvPr>
            <p:ph type="title"/>
          </p:nvPr>
        </p:nvSpPr>
        <p:spPr>
          <a:prstGeom prst="rect">
            <a:avLst/>
          </a:prstGeom>
        </p:spPr>
        <p:txBody>
          <a:bodyPr/>
          <a:lstStyle/>
          <a:p>
            <a:pPr/>
            <a:r>
              <a:t>Linear Regression Results</a:t>
            </a:r>
          </a:p>
        </p:txBody>
      </p:sp>
      <p:sp>
        <p:nvSpPr>
          <p:cNvPr id="190"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91" name="For my linear regression model I looked at three things to evaluate its performance; Mean Absolute Error (MAE), Root Mean Squared Error (RMSE), and its R-Squared Score (R2).…"/>
          <p:cNvSpPr txBox="1"/>
          <p:nvPr>
            <p:ph type="body" idx="1"/>
          </p:nvPr>
        </p:nvSpPr>
        <p:spPr>
          <a:prstGeom prst="rect">
            <a:avLst/>
          </a:prstGeom>
        </p:spPr>
        <p:txBody>
          <a:bodyPr/>
          <a:lstStyle/>
          <a:p>
            <a:pPr marL="497331" indent="-497331" defTabSz="2170176">
              <a:spcBef>
                <a:spcPts val="2100"/>
              </a:spcBef>
              <a:defRPr sz="4272"/>
            </a:pPr>
            <a:r>
              <a:t>For my linear regression model I looked at three things to evaluate its performance; Mean Absolute Error (MAE), Root Mean Squared Error (RMSE), and its R-Squared Score (R2).</a:t>
            </a:r>
          </a:p>
          <a:p>
            <a:pPr marL="497331" indent="-497331" defTabSz="2170176">
              <a:spcBef>
                <a:spcPts val="2100"/>
              </a:spcBef>
              <a:defRPr sz="4272"/>
            </a:pPr>
            <a:r>
              <a:t>I got an MAE of 3950.60, which means my models predictions were off by $3,950.60 when compared to the actual values.</a:t>
            </a:r>
          </a:p>
          <a:p>
            <a:pPr marL="497331" indent="-497331" defTabSz="2170176">
              <a:spcBef>
                <a:spcPts val="2100"/>
              </a:spcBef>
              <a:defRPr sz="4272"/>
            </a:pPr>
            <a:r>
              <a:t>The RMSE score was 6154.54 which is a worse result. </a:t>
            </a:r>
          </a:p>
          <a:p>
            <a:pPr marL="497331" indent="-497331" defTabSz="2170176">
              <a:spcBef>
                <a:spcPts val="2100"/>
              </a:spcBef>
              <a:defRPr sz="4272"/>
            </a:pPr>
            <a:r>
              <a:t>The R2 score was 0.765 which means about 76.5% of the variability can be explained by the features in the dataset.</a:t>
            </a:r>
          </a:p>
          <a:p>
            <a:pPr marL="497331" indent="-497331" defTabSz="2170176">
              <a:spcBef>
                <a:spcPts val="2100"/>
              </a:spcBef>
              <a:defRPr sz="4272"/>
            </a:pPr>
            <a:r>
              <a:t>With an average charges cost of $13,261.38 these results aren’t terrible but could be better.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K-Means Algorithm"/>
          <p:cNvSpPr txBox="1"/>
          <p:nvPr>
            <p:ph type="title"/>
          </p:nvPr>
        </p:nvSpPr>
        <p:spPr>
          <a:prstGeom prst="rect">
            <a:avLst/>
          </a:prstGeom>
        </p:spPr>
        <p:txBody>
          <a:bodyPr/>
          <a:lstStyle/>
          <a:p>
            <a:pPr/>
            <a:r>
              <a:t>K-Means Algorithm</a:t>
            </a:r>
          </a:p>
        </p:txBody>
      </p:sp>
      <p:sp>
        <p:nvSpPr>
          <p:cNvPr id="194"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95" name="I checked the same metrics to evaluate my K-Means Algorithm that I did for the linear regression but also looked at the Mean Squared Error (MSE).…"/>
          <p:cNvSpPr txBox="1"/>
          <p:nvPr>
            <p:ph type="body" idx="1"/>
          </p:nvPr>
        </p:nvSpPr>
        <p:spPr>
          <a:prstGeom prst="rect">
            <a:avLst/>
          </a:prstGeom>
        </p:spPr>
        <p:txBody>
          <a:bodyPr/>
          <a:lstStyle/>
          <a:p>
            <a:pPr/>
            <a:r>
              <a:t>I checked the same metrics to evaluate my K-Means Algorithm that I did for the linear regression but also looked at the Mean Squared Error (MSE).</a:t>
            </a:r>
          </a:p>
          <a:p>
            <a:pPr/>
            <a:r>
              <a:t>For the MAE I got a result of 5825.06.</a:t>
            </a:r>
          </a:p>
          <a:p>
            <a:pPr/>
            <a:r>
              <a:t>For the MSE I got a result of 94123020.0</a:t>
            </a:r>
          </a:p>
          <a:p>
            <a:pPr/>
            <a:r>
              <a:t>For the RMSE I got a result of 9701.7</a:t>
            </a:r>
          </a:p>
          <a:p>
            <a:pPr/>
            <a:r>
              <a:t>For the R2 Score I got a result of 0.42.</a:t>
            </a:r>
          </a:p>
          <a:p>
            <a:pPr/>
            <a:r>
              <a:t>These results are a lot worse than what I got from the linear regression, showing that a K-Means Algorithm was not a good choice for this project.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Random Forest Model"/>
          <p:cNvSpPr txBox="1"/>
          <p:nvPr>
            <p:ph type="title"/>
          </p:nvPr>
        </p:nvSpPr>
        <p:spPr>
          <a:prstGeom prst="rect">
            <a:avLst/>
          </a:prstGeom>
        </p:spPr>
        <p:txBody>
          <a:bodyPr/>
          <a:lstStyle/>
          <a:p>
            <a:pPr/>
            <a:r>
              <a:t>Random Forest Model</a:t>
            </a:r>
          </a:p>
        </p:txBody>
      </p:sp>
      <p:sp>
        <p:nvSpPr>
          <p:cNvPr id="198" name="The Ideal Mode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Ideal Model</a:t>
            </a:r>
          </a:p>
        </p:txBody>
      </p:sp>
      <p:sp>
        <p:nvSpPr>
          <p:cNvPr id="199" name="I tested the same metrics I did for the K-Means Algorithm.…"/>
          <p:cNvSpPr txBox="1"/>
          <p:nvPr>
            <p:ph type="body" idx="1"/>
          </p:nvPr>
        </p:nvSpPr>
        <p:spPr>
          <a:prstGeom prst="rect">
            <a:avLst/>
          </a:prstGeom>
        </p:spPr>
        <p:txBody>
          <a:bodyPr/>
          <a:lstStyle/>
          <a:p>
            <a:pPr/>
            <a:r>
              <a:t>I tested the same metrics I did for the K-Means Algorithm.</a:t>
            </a:r>
          </a:p>
          <a:p>
            <a:pPr/>
            <a:r>
              <a:t>I got an MAE of 1256.58</a:t>
            </a:r>
          </a:p>
          <a:p>
            <a:pPr/>
            <a:r>
              <a:t>An MSE of 7243418.85</a:t>
            </a:r>
          </a:p>
          <a:p>
            <a:pPr/>
            <a:r>
              <a:t>An RMSE of 2691.36</a:t>
            </a:r>
          </a:p>
          <a:p>
            <a:pPr/>
            <a:r>
              <a:t>An R2 Score of 0.955</a:t>
            </a:r>
          </a:p>
          <a:p>
            <a:pPr/>
            <a:r>
              <a:t>These result are without a doubt the best so far and show that my model fits the data very well and has strong predictive power!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eature Importance"/>
          <p:cNvSpPr txBox="1"/>
          <p:nvPr>
            <p:ph type="title"/>
          </p:nvPr>
        </p:nvSpPr>
        <p:spPr>
          <a:prstGeom prst="rect">
            <a:avLst/>
          </a:prstGeom>
        </p:spPr>
        <p:txBody>
          <a:bodyPr/>
          <a:lstStyle>
            <a:lvl1pPr defTabSz="817244">
              <a:defRPr spc="-249" sz="8316"/>
            </a:lvl1pPr>
          </a:lstStyle>
          <a:p>
            <a:pPr/>
            <a:r>
              <a:t>Feature Importance</a:t>
            </a:r>
          </a:p>
        </p:txBody>
      </p:sp>
      <p:sp>
        <p:nvSpPr>
          <p:cNvPr id="202" name="After the success of my random forest model I chose to evaluate the importance of each feature against the charges column using that model.…"/>
          <p:cNvSpPr txBox="1"/>
          <p:nvPr>
            <p:ph type="body" sz="half" idx="1"/>
          </p:nvPr>
        </p:nvSpPr>
        <p:spPr>
          <a:prstGeom prst="rect">
            <a:avLst/>
          </a:prstGeom>
        </p:spPr>
        <p:txBody>
          <a:bodyPr/>
          <a:lstStyle/>
          <a:p>
            <a:pPr marL="547624" indent="-547624" defTabSz="2389632">
              <a:spcBef>
                <a:spcPts val="2300"/>
              </a:spcBef>
              <a:defRPr sz="4704"/>
            </a:pPr>
            <a:r>
              <a:t>After the success of my random forest model I chose to evaluate the importance of each feature against the charges column using that model.</a:t>
            </a:r>
          </a:p>
          <a:p>
            <a:pPr marL="547624" indent="-547624" defTabSz="2389632">
              <a:spcBef>
                <a:spcPts val="2300"/>
              </a:spcBef>
              <a:defRPr sz="4704"/>
            </a:pPr>
            <a:r>
              <a:t>Unsurprisingly, the most important feature by far was whether someone was a smoker or not, followed by a persons BMI and their age.</a:t>
            </a:r>
          </a:p>
        </p:txBody>
      </p:sp>
      <p:sp>
        <p:nvSpPr>
          <p:cNvPr id="203" name="Slide Subtitl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 </a:t>
            </a:r>
          </a:p>
        </p:txBody>
      </p:sp>
      <p:pic>
        <p:nvPicPr>
          <p:cNvPr id="204" name="Screen Shot 2024-05-12 at 10.57.31 PM.png" descr="Screen Shot 2024-05-12 at 10.57.31 PM.png"/>
          <p:cNvPicPr>
            <a:picLocks noChangeAspect="1"/>
          </p:cNvPicPr>
          <p:nvPr/>
        </p:nvPicPr>
        <p:blipFill>
          <a:blip r:embed="rId2">
            <a:extLst/>
          </a:blip>
          <a:srcRect l="24803" t="48140" r="38018" b="15969"/>
          <a:stretch>
            <a:fillRect/>
          </a:stretch>
        </p:blipFill>
        <p:spPr>
          <a:xfrm>
            <a:off x="11240793" y="2833885"/>
            <a:ext cx="12897801" cy="804837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Conclusion"/>
          <p:cNvSpPr txBox="1"/>
          <p:nvPr>
            <p:ph type="title"/>
          </p:nvPr>
        </p:nvSpPr>
        <p:spPr>
          <a:prstGeom prst="rect">
            <a:avLst/>
          </a:prstGeom>
        </p:spPr>
        <p:txBody>
          <a:bodyPr/>
          <a:lstStyle/>
          <a:p>
            <a:pPr/>
            <a:r>
              <a:t>Conclusion</a:t>
            </a:r>
          </a:p>
        </p:txBody>
      </p:sp>
      <p:sp>
        <p:nvSpPr>
          <p:cNvPr id="207"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208" name="We discovered with this project that with the help of the appropriate machine learning model (in this case the random forest model) it is in fact possible for health insurance companies to predict a persons future medical charges and adjust their health "/>
          <p:cNvSpPr txBox="1"/>
          <p:nvPr>
            <p:ph type="body" idx="1"/>
          </p:nvPr>
        </p:nvSpPr>
        <p:spPr>
          <a:prstGeom prst="rect">
            <a:avLst/>
          </a:prstGeom>
        </p:spPr>
        <p:txBody>
          <a:bodyPr/>
          <a:lstStyle/>
          <a:p>
            <a:pPr/>
            <a:r>
              <a:t>We discovered with this project that with the help of the appropriate machine learning model (in this case the random forest model) it is in fact possible for health insurance companies to predict a persons future medical charges and adjust their health care coverage costs accordingly.</a:t>
            </a:r>
          </a:p>
          <a:p>
            <a:pPr/>
            <a:r>
              <a:t> There are obvious ethical dilemmas involved around this topic however, as some may find charging someone with a higher BMI or for being a smoker more than others to be unethical.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References"/>
          <p:cNvSpPr txBox="1"/>
          <p:nvPr>
            <p:ph type="title"/>
          </p:nvPr>
        </p:nvSpPr>
        <p:spPr>
          <a:prstGeom prst="rect">
            <a:avLst/>
          </a:prstGeom>
        </p:spPr>
        <p:txBody>
          <a:bodyPr/>
          <a:lstStyle/>
          <a:p>
            <a:pPr/>
            <a:r>
              <a:t>References</a:t>
            </a:r>
          </a:p>
        </p:txBody>
      </p:sp>
      <p:sp>
        <p:nvSpPr>
          <p:cNvPr id="211"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212" name="https://www.forbes.com/advisor/health-insurance/health-insurance-statistics-and-facts/…"/>
          <p:cNvSpPr txBox="1"/>
          <p:nvPr>
            <p:ph type="body" idx="1"/>
          </p:nvPr>
        </p:nvSpPr>
        <p:spPr>
          <a:prstGeom prst="rect">
            <a:avLst/>
          </a:prstGeom>
        </p:spPr>
        <p:txBody>
          <a:bodyPr/>
          <a:lstStyle/>
          <a:p>
            <a:pPr/>
            <a:r>
              <a:rPr u="sng">
                <a:hlinkClick r:id="rId2" invalidUrl="" action="" tgtFrame="" tooltip="" history="1" highlightClick="0" endSnd="0"/>
              </a:rPr>
              <a:t>https://www.forbes.com/advisor/health-insurance/health-insurance-statistics-and-facts/</a:t>
            </a:r>
          </a:p>
          <a:p>
            <a:pPr/>
            <a:r>
              <a:t>https://www.kaggle.com/datasets/teertha/ushealthinsurancedataset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Health Insurance"/>
          <p:cNvSpPr txBox="1"/>
          <p:nvPr>
            <p:ph type="title"/>
          </p:nvPr>
        </p:nvSpPr>
        <p:spPr>
          <a:prstGeom prst="rect">
            <a:avLst/>
          </a:prstGeom>
        </p:spPr>
        <p:txBody>
          <a:bodyPr/>
          <a:lstStyle/>
          <a:p>
            <a:pPr/>
            <a:r>
              <a:t>Health Insurance</a:t>
            </a:r>
          </a:p>
        </p:txBody>
      </p:sp>
      <p:sp>
        <p:nvSpPr>
          <p:cNvPr id="156"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57" name="Of the expenses adults are most concerned about affording, medical bills ranked second to gasoline and/or transportation expenses.…"/>
          <p:cNvSpPr txBox="1"/>
          <p:nvPr>
            <p:ph type="body" idx="1"/>
          </p:nvPr>
        </p:nvSpPr>
        <p:spPr>
          <a:prstGeom prst="rect">
            <a:avLst/>
          </a:prstGeom>
        </p:spPr>
        <p:txBody>
          <a:bodyPr/>
          <a:lstStyle/>
          <a:p>
            <a:pPr marL="395248" indent="-395248"/>
            <a:r>
              <a:t>Of the expenses adults are most concerned about affording, medical bills ranked second to gasoline and/or transportation expenses.</a:t>
            </a:r>
          </a:p>
          <a:p>
            <a:pPr marL="395248" indent="-395248"/>
            <a:r>
              <a:t>Cost is preventing people from getting care—8.7% of adults reported not seeing a doctor in 2021 because of the expense.</a:t>
            </a:r>
            <a:endParaRPr baseline="31999">
              <a:solidFill>
                <a:srgbClr val="395BB6"/>
              </a:solidFill>
            </a:endParaRPr>
          </a:p>
          <a:p>
            <a:pPr marL="395248" indent="-395248"/>
            <a:r>
              <a:t>Total national healthcare expenditures reached $4.3 trillion in 2021.</a:t>
            </a:r>
          </a:p>
          <a:p>
            <a:pPr marL="395248" indent="-395248"/>
            <a:r>
              <a:rPr>
                <a:hlinkClick r:id="rId2" invalidUrl="" action="" tgtFrame="" tooltip="" history="1" highlightClick="0" endSnd="0"/>
              </a:rPr>
              <a:t>Private health insurance</a:t>
            </a:r>
            <a:r>
              <a:t> was more prevalent than public health insurance in 2022, with 65.6% of insured adults having a private healthcare plan compared to 36.1% having a public healthcare plan.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Project Goal"/>
          <p:cNvSpPr txBox="1"/>
          <p:nvPr>
            <p:ph type="title"/>
          </p:nvPr>
        </p:nvSpPr>
        <p:spPr>
          <a:prstGeom prst="rect">
            <a:avLst/>
          </a:prstGeom>
        </p:spPr>
        <p:txBody>
          <a:bodyPr/>
          <a:lstStyle/>
          <a:p>
            <a:pPr/>
            <a:r>
              <a:t>Project Goal</a:t>
            </a:r>
          </a:p>
        </p:txBody>
      </p:sp>
      <p:sp>
        <p:nvSpPr>
          <p:cNvPr id="160"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61" name="Health Insurance companies take several different factors into considerations when pricing their insurance plans to individuals.…"/>
          <p:cNvSpPr txBox="1"/>
          <p:nvPr>
            <p:ph type="body" idx="1"/>
          </p:nvPr>
        </p:nvSpPr>
        <p:spPr>
          <a:prstGeom prst="rect">
            <a:avLst/>
          </a:prstGeom>
        </p:spPr>
        <p:txBody>
          <a:bodyPr/>
          <a:lstStyle/>
          <a:p>
            <a:pPr/>
            <a:r>
              <a:t>Health Insurance companies take several different factors into considerations when pricing their insurance plans to individuals.</a:t>
            </a:r>
          </a:p>
          <a:p>
            <a:pPr/>
            <a:r>
              <a:t>The aim of this project is to see if I could build a machine learning model that could accurately predict a persons medical insurance charges based on several different columns of data about them.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Dataset"/>
          <p:cNvSpPr txBox="1"/>
          <p:nvPr>
            <p:ph type="title"/>
          </p:nvPr>
        </p:nvSpPr>
        <p:spPr>
          <a:prstGeom prst="rect">
            <a:avLst/>
          </a:prstGeom>
        </p:spPr>
        <p:txBody>
          <a:bodyPr/>
          <a:lstStyle/>
          <a:p>
            <a:pPr/>
            <a:r>
              <a:t>Dataset</a:t>
            </a:r>
          </a:p>
        </p:txBody>
      </p:sp>
      <p:sp>
        <p:nvSpPr>
          <p:cNvPr id="164" name="I used a dataset on US Health Insurance from kaggle.com for this project.…"/>
          <p:cNvSpPr txBox="1"/>
          <p:nvPr>
            <p:ph type="body" sz="half" idx="1"/>
          </p:nvPr>
        </p:nvSpPr>
        <p:spPr>
          <a:prstGeom prst="rect">
            <a:avLst/>
          </a:prstGeom>
        </p:spPr>
        <p:txBody>
          <a:bodyPr/>
          <a:lstStyle/>
          <a:p>
            <a:pPr/>
            <a:r>
              <a:t>I used a dataset on US Health Insurance from </a:t>
            </a:r>
            <a:r>
              <a:rPr u="sng">
                <a:hlinkClick r:id="rId2" invalidUrl="" action="" tgtFrame="" tooltip="" history="1" highlightClick="0" endSnd="0"/>
              </a:rPr>
              <a:t>kaggle.com</a:t>
            </a:r>
            <a:r>
              <a:t> for this project.</a:t>
            </a:r>
          </a:p>
          <a:p>
            <a:pPr/>
            <a:r>
              <a:t>The dataset has 2,700 rows and seven columns.</a:t>
            </a:r>
          </a:p>
          <a:p>
            <a:pPr/>
            <a:r>
              <a:t>The columns are age, sex, BMI (body mass index), children, smoker, region, and charges.</a:t>
            </a:r>
          </a:p>
        </p:txBody>
      </p:sp>
      <p:sp>
        <p:nvSpPr>
          <p:cNvPr id="165" name="Slide Subtitl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 </a:t>
            </a:r>
          </a:p>
        </p:txBody>
      </p:sp>
      <p:pic>
        <p:nvPicPr>
          <p:cNvPr id="166" name="Screen Shot 2024-06-01 at 9.08.21 PM.png" descr="Screen Shot 2024-06-01 at 9.08.21 PM.png"/>
          <p:cNvPicPr>
            <a:picLocks noChangeAspect="1"/>
          </p:cNvPicPr>
          <p:nvPr/>
        </p:nvPicPr>
        <p:blipFill>
          <a:blip r:embed="rId3">
            <a:extLst/>
          </a:blip>
          <a:stretch>
            <a:fillRect/>
          </a:stretch>
        </p:blipFill>
        <p:spPr>
          <a:xfrm>
            <a:off x="11851183" y="3377896"/>
            <a:ext cx="12121412" cy="666397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Dataset"/>
          <p:cNvSpPr txBox="1"/>
          <p:nvPr>
            <p:ph type="title"/>
          </p:nvPr>
        </p:nvSpPr>
        <p:spPr>
          <a:prstGeom prst="rect">
            <a:avLst/>
          </a:prstGeom>
        </p:spPr>
        <p:txBody>
          <a:bodyPr/>
          <a:lstStyle/>
          <a:p>
            <a:pPr/>
            <a:r>
              <a:t>Dataset</a:t>
            </a:r>
          </a:p>
        </p:txBody>
      </p:sp>
      <p:sp>
        <p:nvSpPr>
          <p:cNvPr id="169" name="Numerical Featur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Numerical Features</a:t>
            </a:r>
          </a:p>
        </p:txBody>
      </p:sp>
      <p:sp>
        <p:nvSpPr>
          <p:cNvPr id="170" name="Age (in years)…"/>
          <p:cNvSpPr txBox="1"/>
          <p:nvPr>
            <p:ph type="body" idx="1"/>
          </p:nvPr>
        </p:nvSpPr>
        <p:spPr>
          <a:prstGeom prst="rect">
            <a:avLst/>
          </a:prstGeom>
        </p:spPr>
        <p:txBody>
          <a:bodyPr/>
          <a:lstStyle/>
          <a:p>
            <a:pPr/>
            <a:r>
              <a:t>Age (in years)</a:t>
            </a:r>
          </a:p>
          <a:p>
            <a:pPr/>
            <a:r>
              <a:t>BMI</a:t>
            </a:r>
          </a:p>
          <a:p>
            <a:pPr/>
            <a:r>
              <a:t>Children (how many)</a:t>
            </a:r>
          </a:p>
          <a:p>
            <a:pPr/>
            <a:r>
              <a:t>Charges (in USD)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Dataset"/>
          <p:cNvSpPr txBox="1"/>
          <p:nvPr>
            <p:ph type="title"/>
          </p:nvPr>
        </p:nvSpPr>
        <p:spPr>
          <a:prstGeom prst="rect">
            <a:avLst/>
          </a:prstGeom>
        </p:spPr>
        <p:txBody>
          <a:bodyPr/>
          <a:lstStyle/>
          <a:p>
            <a:pPr/>
            <a:r>
              <a:t>Dataset</a:t>
            </a:r>
          </a:p>
        </p:txBody>
      </p:sp>
      <p:sp>
        <p:nvSpPr>
          <p:cNvPr id="173" name="Categorical Featur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Categorical Features</a:t>
            </a:r>
          </a:p>
        </p:txBody>
      </p:sp>
      <p:sp>
        <p:nvSpPr>
          <p:cNvPr id="174" name="Sex (Male or Female)…"/>
          <p:cNvSpPr txBox="1"/>
          <p:nvPr>
            <p:ph type="body" idx="1"/>
          </p:nvPr>
        </p:nvSpPr>
        <p:spPr>
          <a:prstGeom prst="rect">
            <a:avLst/>
          </a:prstGeom>
        </p:spPr>
        <p:txBody>
          <a:bodyPr/>
          <a:lstStyle/>
          <a:p>
            <a:pPr/>
            <a:r>
              <a:t>Sex (Male or Female)</a:t>
            </a:r>
          </a:p>
          <a:p>
            <a:pPr/>
            <a:r>
              <a:t>Smoker (Yes or No)</a:t>
            </a:r>
          </a:p>
          <a:p>
            <a:pPr/>
            <a:r>
              <a:t>Region (Southeast, Southwest, or Northwest)</a:t>
            </a:r>
          </a:p>
          <a:p>
            <a:pPr/>
            <a:r>
              <a:t>I converted these categorical features to numeric ones for the model to work with by mapping their values to numbers</a:t>
            </a:r>
          </a:p>
          <a:p>
            <a:pPr/>
            <a:r>
              <a:t>Sex and Smoker values became either a 1 or a 2, while region values became a 1, 2 or 3.</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ata Exploration"/>
          <p:cNvSpPr txBox="1"/>
          <p:nvPr>
            <p:ph type="title"/>
          </p:nvPr>
        </p:nvSpPr>
        <p:spPr>
          <a:prstGeom prst="rect">
            <a:avLst/>
          </a:prstGeom>
        </p:spPr>
        <p:txBody>
          <a:bodyPr/>
          <a:lstStyle/>
          <a:p>
            <a:pPr/>
            <a:r>
              <a:t>Data Exploration</a:t>
            </a:r>
          </a:p>
        </p:txBody>
      </p:sp>
      <p:sp>
        <p:nvSpPr>
          <p:cNvPr id="177" name="I decided to calculate the average of the charges column so that so I would have a figure to compare the results of my models to and found the average charge to be $13,261.38…"/>
          <p:cNvSpPr txBox="1"/>
          <p:nvPr>
            <p:ph type="body" sz="half" idx="1"/>
          </p:nvPr>
        </p:nvSpPr>
        <p:spPr>
          <a:prstGeom prst="rect">
            <a:avLst/>
          </a:prstGeom>
        </p:spPr>
        <p:txBody>
          <a:bodyPr/>
          <a:lstStyle/>
          <a:p>
            <a:pPr marL="542036" indent="-542036" defTabSz="2365248">
              <a:spcBef>
                <a:spcPts val="2300"/>
              </a:spcBef>
              <a:defRPr sz="4656"/>
            </a:pPr>
            <a:r>
              <a:t>I decided to calculate the average of the charges column so that so I would have a figure to compare the results of my models to and found the average charge to be $13,261.38</a:t>
            </a:r>
          </a:p>
          <a:p>
            <a:pPr marL="542036" indent="-542036" defTabSz="2365248">
              <a:spcBef>
                <a:spcPts val="2300"/>
              </a:spcBef>
              <a:defRPr sz="4656"/>
            </a:pPr>
            <a:r>
              <a:t>A simple visualization gave me an early sign that being a smoker has a decent impact on health insurance charges</a:t>
            </a:r>
          </a:p>
        </p:txBody>
      </p:sp>
      <p:sp>
        <p:nvSpPr>
          <p:cNvPr id="178" name="Slide Subtitl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 </a:t>
            </a:r>
          </a:p>
        </p:txBody>
      </p:sp>
      <p:pic>
        <p:nvPicPr>
          <p:cNvPr id="179" name="Screen Shot 2024-06-01 at 9.34.11 PM.png" descr="Screen Shot 2024-06-01 at 9.34.11 PM.png"/>
          <p:cNvPicPr>
            <a:picLocks noChangeAspect="1"/>
          </p:cNvPicPr>
          <p:nvPr/>
        </p:nvPicPr>
        <p:blipFill>
          <a:blip r:embed="rId2">
            <a:extLst/>
          </a:blip>
          <a:stretch>
            <a:fillRect/>
          </a:stretch>
        </p:blipFill>
        <p:spPr>
          <a:xfrm>
            <a:off x="12647336" y="4527223"/>
            <a:ext cx="11294452" cy="679991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Data Cleaning"/>
          <p:cNvSpPr txBox="1"/>
          <p:nvPr>
            <p:ph type="title"/>
          </p:nvPr>
        </p:nvSpPr>
        <p:spPr>
          <a:prstGeom prst="rect">
            <a:avLst/>
          </a:prstGeom>
        </p:spPr>
        <p:txBody>
          <a:bodyPr/>
          <a:lstStyle/>
          <a:p>
            <a:pPr/>
            <a:r>
              <a:t>Data Cleaning</a:t>
            </a:r>
          </a:p>
        </p:txBody>
      </p:sp>
      <p:sp>
        <p:nvSpPr>
          <p:cNvPr id="182"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83" name="I found that the dataset was already well put together and mostly clean.…"/>
          <p:cNvSpPr txBox="1"/>
          <p:nvPr>
            <p:ph type="body" idx="1"/>
          </p:nvPr>
        </p:nvSpPr>
        <p:spPr>
          <a:prstGeom prst="rect">
            <a:avLst/>
          </a:prstGeom>
        </p:spPr>
        <p:txBody>
          <a:bodyPr/>
          <a:lstStyle/>
          <a:p>
            <a:pPr/>
            <a:r>
              <a:t>I found that the dataset was already well put together and mostly clean.</a:t>
            </a:r>
          </a:p>
          <a:p>
            <a:pPr/>
            <a:r>
              <a:t>Other than the conversion of categorical values to numeric ones I mentioned previously, I only had to drop some rows with NaN values before I was able to proceed.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Model Deployment"/>
          <p:cNvSpPr txBox="1"/>
          <p:nvPr>
            <p:ph type="title"/>
          </p:nvPr>
        </p:nvSpPr>
        <p:spPr>
          <a:prstGeom prst="rect">
            <a:avLst/>
          </a:prstGeom>
        </p:spPr>
        <p:txBody>
          <a:bodyPr/>
          <a:lstStyle/>
          <a:p>
            <a:pPr/>
            <a:r>
              <a:t>Model Deployment</a:t>
            </a:r>
          </a:p>
        </p:txBody>
      </p:sp>
      <p:sp>
        <p:nvSpPr>
          <p:cNvPr id="186"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87" name="I chose to test three different models on my dataset.…"/>
          <p:cNvSpPr txBox="1"/>
          <p:nvPr>
            <p:ph type="body" idx="1"/>
          </p:nvPr>
        </p:nvSpPr>
        <p:spPr>
          <a:prstGeom prst="rect">
            <a:avLst/>
          </a:prstGeom>
        </p:spPr>
        <p:txBody>
          <a:bodyPr/>
          <a:lstStyle/>
          <a:p>
            <a:pPr/>
            <a:r>
              <a:t>I chose to test three different models on my dataset.</a:t>
            </a:r>
          </a:p>
          <a:p>
            <a:pPr/>
            <a:r>
              <a:t>The simple but powerful linear regression model.</a:t>
            </a:r>
          </a:p>
          <a:p>
            <a:pPr/>
            <a:r>
              <a:t>The versatile random forest model.</a:t>
            </a:r>
          </a:p>
          <a:p>
            <a:pPr/>
            <a:r>
              <a:t>The K-means algorithm which is good for identifying patterns.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