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14"/>
  </p:notesMasterIdLst>
  <p:sldIdLst>
    <p:sldId id="256" r:id="rId2"/>
    <p:sldId id="257" r:id="rId3"/>
    <p:sldId id="258" r:id="rId4"/>
    <p:sldId id="262" r:id="rId5"/>
    <p:sldId id="264" r:id="rId6"/>
    <p:sldId id="266" r:id="rId7"/>
    <p:sldId id="270" r:id="rId8"/>
    <p:sldId id="267" r:id="rId9"/>
    <p:sldId id="268" r:id="rId10"/>
    <p:sldId id="271" r:id="rId11"/>
    <p:sldId id="265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7FEA6-5B92-4B8F-BB07-E7D431C268A1}" type="datetimeFigureOut">
              <a:rPr lang="en-ID" smtClean="0"/>
              <a:t>07/11/2021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67F458-524B-46D4-A9C8-5F18AABCABC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65620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6823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2386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11/7/2021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3351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8676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11/7/2021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4750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803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11/7/2021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11/7/2021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646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11/7/2021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7675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194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3071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11/7/2021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130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maribelajar.southeastasia.cloudapp.azure.com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maribelajar.southeastasia.cloudapp.azure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733A6A7-E7EE-42C5-88DE-B09D16B38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6F91FB-1197-4E17-8967-AACADBD68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2954226"/>
            <a:ext cx="5555624" cy="2232199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dirty="0"/>
              <a:t>Learning Management System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5218B6-49E4-4805-B1C1-0D191BDAF8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725465"/>
            <a:ext cx="5555624" cy="2063925"/>
          </a:xfrm>
        </p:spPr>
        <p:txBody>
          <a:bodyPr anchor="b">
            <a:normAutofit/>
          </a:bodyPr>
          <a:lstStyle/>
          <a:p>
            <a:pPr algn="l"/>
            <a:r>
              <a:rPr lang="en-US" dirty="0" err="1"/>
              <a:t>Pembuatan</a:t>
            </a:r>
            <a:r>
              <a:rPr lang="en-US" dirty="0"/>
              <a:t> Moodle Azure Marketplace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MariBelajar</a:t>
            </a:r>
            <a:endParaRPr lang="en-ID" dirty="0"/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03082D-0723-4502-9C19-25769B7A6B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96" t="10590" r="27934" b="4442"/>
          <a:stretch/>
        </p:blipFill>
        <p:spPr>
          <a:xfrm>
            <a:off x="6014926" y="-11102"/>
            <a:ext cx="6210299" cy="6857996"/>
          </a:xfrm>
          <a:custGeom>
            <a:avLst/>
            <a:gdLst/>
            <a:ahLst/>
            <a:cxnLst/>
            <a:rect l="l" t="t" r="r" b="b"/>
            <a:pathLst>
              <a:path w="5923149" h="6857997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5282A3B-587D-4867-9CA4-02DC7AF0B358}"/>
              </a:ext>
            </a:extLst>
          </p:cNvPr>
          <p:cNvSpPr/>
          <p:nvPr/>
        </p:nvSpPr>
        <p:spPr>
          <a:xfrm>
            <a:off x="5940571" y="-734999"/>
            <a:ext cx="7021104" cy="8305790"/>
          </a:xfrm>
          <a:custGeom>
            <a:avLst/>
            <a:gdLst>
              <a:gd name="connsiteX0" fmla="*/ 480092 w 7021104"/>
              <a:gd name="connsiteY0" fmla="*/ 555439 h 8305790"/>
              <a:gd name="connsiteX1" fmla="*/ 15635 w 7021104"/>
              <a:gd name="connsiteY1" fmla="*/ 2558411 h 8305790"/>
              <a:gd name="connsiteX2" fmla="*/ 596206 w 7021104"/>
              <a:gd name="connsiteY2" fmla="*/ 4735553 h 8305790"/>
              <a:gd name="connsiteX3" fmla="*/ 1118720 w 7021104"/>
              <a:gd name="connsiteY3" fmla="*/ 6186982 h 8305790"/>
              <a:gd name="connsiteX4" fmla="*/ 1234835 w 7021104"/>
              <a:gd name="connsiteY4" fmla="*/ 7856125 h 8305790"/>
              <a:gd name="connsiteX5" fmla="*/ 1670263 w 7021104"/>
              <a:gd name="connsiteY5" fmla="*/ 8073839 h 8305790"/>
              <a:gd name="connsiteX6" fmla="*/ 5356892 w 7021104"/>
              <a:gd name="connsiteY6" fmla="*/ 7957725 h 8305790"/>
              <a:gd name="connsiteX7" fmla="*/ 6503520 w 7021104"/>
              <a:gd name="connsiteY7" fmla="*/ 7696468 h 8305790"/>
              <a:gd name="connsiteX8" fmla="*/ 6532549 w 7021104"/>
              <a:gd name="connsiteY8" fmla="*/ 540925 h 8305790"/>
              <a:gd name="connsiteX9" fmla="*/ 422035 w 7021104"/>
              <a:gd name="connsiteY9" fmla="*/ 511896 h 8305790"/>
              <a:gd name="connsiteX10" fmla="*/ 480092 w 7021104"/>
              <a:gd name="connsiteY10" fmla="*/ 555439 h 8305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021104" h="8305790">
                <a:moveTo>
                  <a:pt x="480092" y="555439"/>
                </a:moveTo>
                <a:cubicBezTo>
                  <a:pt x="412359" y="896525"/>
                  <a:pt x="-3717" y="1861725"/>
                  <a:pt x="15635" y="2558411"/>
                </a:cubicBezTo>
                <a:cubicBezTo>
                  <a:pt x="34987" y="3255097"/>
                  <a:pt x="412359" y="4130791"/>
                  <a:pt x="596206" y="4735553"/>
                </a:cubicBezTo>
                <a:cubicBezTo>
                  <a:pt x="780053" y="5340315"/>
                  <a:pt x="1012282" y="5666887"/>
                  <a:pt x="1118720" y="6186982"/>
                </a:cubicBezTo>
                <a:cubicBezTo>
                  <a:pt x="1225158" y="6707077"/>
                  <a:pt x="1142911" y="7541649"/>
                  <a:pt x="1234835" y="7856125"/>
                </a:cubicBezTo>
                <a:cubicBezTo>
                  <a:pt x="1326759" y="8170601"/>
                  <a:pt x="1670263" y="8073839"/>
                  <a:pt x="1670263" y="8073839"/>
                </a:cubicBezTo>
                <a:cubicBezTo>
                  <a:pt x="2357272" y="8090772"/>
                  <a:pt x="4551349" y="8020620"/>
                  <a:pt x="5356892" y="7957725"/>
                </a:cubicBezTo>
                <a:cubicBezTo>
                  <a:pt x="6162435" y="7894830"/>
                  <a:pt x="6307577" y="8932601"/>
                  <a:pt x="6503520" y="7696468"/>
                </a:cubicBezTo>
                <a:cubicBezTo>
                  <a:pt x="6699463" y="6460335"/>
                  <a:pt x="7546130" y="1738354"/>
                  <a:pt x="6532549" y="540925"/>
                </a:cubicBezTo>
                <a:cubicBezTo>
                  <a:pt x="5518968" y="-656504"/>
                  <a:pt x="1435616" y="507058"/>
                  <a:pt x="422035" y="511896"/>
                </a:cubicBezTo>
                <a:cubicBezTo>
                  <a:pt x="-591546" y="516734"/>
                  <a:pt x="547825" y="214353"/>
                  <a:pt x="480092" y="555439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948175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27186-90EA-47EC-BCF8-7B901D9C0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Disaster Recovery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181C22-C44D-4044-975D-3E129D1EF3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088336"/>
            <a:ext cx="10723563" cy="3825915"/>
          </a:xfrm>
        </p:spPr>
      </p:pic>
    </p:spTree>
    <p:extLst>
      <p:ext uri="{BB962C8B-B14F-4D97-AF65-F5344CB8AC3E}">
        <p14:creationId xmlns:p14="http://schemas.microsoft.com/office/powerpoint/2010/main" val="20122676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3F76E1C-FC69-44F6-935D-9FD6397B50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B3C4E00-6B18-4CF8-9DC2-021622967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7E7ABFD-4E2F-460B-8571-E350D0FC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3C184D3-4C2A-44EE-A262-2E3C6842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6C4B643-3D84-4CB1-BEEE-CB9B1D35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B398A65-DA43-4776-BDAA-279642F5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9646011-DF03-4FDE-B8BB-0AE0F89F34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540D352-E7ED-47DC-BE8E-C9FEF77A5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6DB5D5B-5AE4-4DAB-8141-FCDB662317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8EEF6B7-AD60-428F-B6B8-2238AA57D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F98CDB8-6AD1-4729-8490-32C346B656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B8E25F4-254A-4197-9ADB-F0C5ADBE4C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06A3F39-2E01-4422-9A9B-45B4EF2F97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89EE711-BFF1-4294-9012-82022ED73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586C175-76D7-4C6F-807C-C70ED98478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95DB0DA-F298-46F5-859B-F63BFF39C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B802C45-F77C-47E5-92CF-B8E7CC17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24382CF-AB3E-45B3-B1DE-A048D6B45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C7406E1-9B70-4704-ADE3-164CA49C15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74B1505-38F1-43E4-A215-624F3C28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10358C0-5CC8-4841-B5E4-E72FC83FB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6938537-63B0-45D6-8D4B-12C7CBB4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015E06D-5EA4-41D7-81ED-46FC62E30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BC5760A-F5E0-4888-9EE8-99457C481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B505B7F-5D39-4E4A-8824-3B1A01564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B7C9669-FA4D-4891-BD61-BA8A3D639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252FB45-210F-4354-9D8E-005E2578B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E3F9A75-1D01-443A-813C-F9CE58F56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A3E4BAE-6E09-4139-9A77-C0BCAB270A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5A77689-BF30-4CAF-8EE7-92A3A1E87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097EE4C-0335-4AA3-BF62-E15062FFC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62FC2A78-9BA8-46A3-B2FC-D2536540C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2F6BB95-E3D7-4E0D-B657-19A7A700D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4BB59D20-8878-4BE1-A373-5A06B03A0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5FC95D79-E360-4A9D-9734-36CBC93E7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A35E6A9-BB47-4AF0-9704-34A3E3332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E9E767C-C7A3-4C9E-BB5A-A6C7A55CB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14E9D6E-9E89-4243-9ABF-D53E899D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B763B0DB-5EDC-4940-914A-B1AEB112E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72A229E1-C295-4D87-8D5A-8D23A49E7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B191967F-41E6-4FB0-8EDD-887461FDE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488BC40-49ED-4A65-BFDD-42C2380ACE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3B9873C2-1A36-4C3B-A846-B2DE9329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F554750-AAD3-49D1-94C7-97D45697E0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1D14B09A-44BF-46D9-94A1-76D33A391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7ADE71B3-A935-4125-A959-9B82465AE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909AC835-5101-4FBA-9BDB-1E4D1DF7E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26DFCDBC-985F-4743-833F-BD55DDC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E116F6F7-AD3C-43D6-B98D-44897F0EB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190822A4-6A86-4617-A472-CE7F9A0BB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89CD6272-DC88-46BD-BAF4-0CA0DD4DB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3F1AD65-F542-413F-9CBD-C2533F717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9E5DB73A-E5E6-4F3C-AA74-78F7C5282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BC080D5-DE50-4633-A72B-29C94D623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15F852F-3D9E-4F8E-B38C-3A3FE5A00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947B63D4-9AD6-4481-B5C7-03A9A1B8A7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6B7CEAE6-B9C0-42D7-8770-69D8A3D06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35E117AB-9AD5-4F2A-8CE9-55DD704E7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A9F1B50-E102-4170-B38D-DC2396664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18834EA0-11D6-48D2-9885-36869DDFBA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759B5C28-9F05-4598-B55E-100BAA982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2BD7EE85-29AF-444F-B17B-299BBAFC0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4A929113-1368-4B1B-9C6F-140F47CBF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8" name="Right Triangle 117">
            <a:extLst>
              <a:ext uri="{FF2B5EF4-FFF2-40B4-BE49-F238E27FC236}">
                <a16:creationId xmlns:a16="http://schemas.microsoft.com/office/drawing/2014/main" id="{C24346C5-B1C8-4C83-846B-122A3B4B2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0" y="1555699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Freeform: Shape 119">
            <a:extLst>
              <a:ext uri="{FF2B5EF4-FFF2-40B4-BE49-F238E27FC236}">
                <a16:creationId xmlns:a16="http://schemas.microsoft.com/office/drawing/2014/main" id="{0B6C48B2-8296-4312-8901-93BB7735D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380" y="4114802"/>
            <a:ext cx="12211777" cy="2743198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90F28F7A-4F2F-4C1B-AF1C-A6E7C7953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B23CC870-B5E9-475F-A625-9E862A629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42A6B08C-017D-4B4D-95EC-4BB83C554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94599402-E1B8-4E3B-A56D-68606FC1E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720C48A-E9A0-4B85-A954-39375E099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0E26956-FF2A-412E-ACC4-29CCD02599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FB31E652-49AC-4108-85B8-75122A48A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DC1DB29F-0624-4035-B188-640616D5D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1D27221C-2427-4C99-89DC-1A38A5405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2DBF1D76-8076-4BAE-B627-F1861C9E0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8E930E41-FC2F-4319-9C28-32C278430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C0936C1B-0C10-464B-85C8-345095AAB3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DB90EC61-FD0C-434A-9D1B-A20035C21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A5F5CC56-1FDA-4D3E-9C6E-8E996026C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272B8FB2-B735-480F-9A88-48AADB222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85B46C1B-4FC4-4E24-AC43-07940BE1E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C34915AF-0AE3-4EDD-8681-4C3F2C592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C35A3F3-714E-4F69-9BDF-8ED284EF2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03D561AC-B0B1-47EB-BE05-209F5612B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D3508E52-4FD9-4E6D-AFEA-69A88ED26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C69DDE76-16F7-472F-B6D7-84AE8FFF3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B2D87BEF-8844-4A3E-B130-B7D26740C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BB381129-2089-4EAA-AE6C-2BAA96BC8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5B69BF7A-FA63-4706-8066-DF15018E6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6A3ECB71-0CCD-403F-B14B-ABC48D78C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D9095BBA-0FE1-49E5-89F7-22125BAF8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B55351D8-6F27-4B82-968B-581B177C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351025A5-EB5A-4057-A85E-69AF0E6BE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5030318B-EEB9-4D92-BC50-D11510989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417FC0E3-7CC7-4188-BC7A-7E8FB5564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B81C99D-D9F2-4467-8024-A61EA328C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42" y="168275"/>
            <a:ext cx="6542916" cy="257492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 err="1">
                <a:solidFill>
                  <a:schemeClr val="tx2"/>
                </a:solidFill>
              </a:rPr>
              <a:t>maribelajar</a:t>
            </a:r>
            <a:r>
              <a:rPr lang="en-US" sz="5400" dirty="0">
                <a:solidFill>
                  <a:schemeClr val="tx2"/>
                </a:solidFill>
              </a:rPr>
              <a:t> LMS</a:t>
            </a:r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2B52E67-5EBE-4291-9E92-ED0E06532A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00" y="3271956"/>
            <a:ext cx="5291113" cy="2976251"/>
          </a:xfrm>
          <a:prstGeom prst="rect">
            <a:avLst/>
          </a:prstGeom>
        </p:spPr>
      </p:pic>
      <p:pic>
        <p:nvPicPr>
          <p:cNvPr id="6" name="Picture 5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72758767-4526-4875-BC41-57F778D93B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816" y="3271956"/>
            <a:ext cx="5291113" cy="29762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A322939-0B0D-416D-9BFB-B320DA9A69E5}"/>
              </a:ext>
            </a:extLst>
          </p:cNvPr>
          <p:cNvSpPr txBox="1"/>
          <p:nvPr/>
        </p:nvSpPr>
        <p:spPr>
          <a:xfrm>
            <a:off x="3112207" y="6481271"/>
            <a:ext cx="6146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>
                <a:hlinkClick r:id="rId4"/>
              </a:rPr>
              <a:t>http://maribelajar.southeastasia.cloudapp.azure.com/</a:t>
            </a:r>
            <a:r>
              <a:rPr lang="en-ID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605852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3F76E1C-FC69-44F6-935D-9FD6397B50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B3C4E00-6B18-4CF8-9DC2-021622967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7E7ABFD-4E2F-460B-8571-E350D0FC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3C184D3-4C2A-44EE-A262-2E3C6842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6C4B643-3D84-4CB1-BEEE-CB9B1D35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B398A65-DA43-4776-BDAA-279642F5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9646011-DF03-4FDE-B8BB-0AE0F89F34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540D352-E7ED-47DC-BE8E-C9FEF77A5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6DB5D5B-5AE4-4DAB-8141-FCDB662317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8EEF6B7-AD60-428F-B6B8-2238AA57D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F98CDB8-6AD1-4729-8490-32C346B656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B8E25F4-254A-4197-9ADB-F0C5ADBE4C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06A3F39-2E01-4422-9A9B-45B4EF2F97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89EE711-BFF1-4294-9012-82022ED73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586C175-76D7-4C6F-807C-C70ED98478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95DB0DA-F298-46F5-859B-F63BFF39C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B802C45-F77C-47E5-92CF-B8E7CC17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24382CF-AB3E-45B3-B1DE-A048D6B45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C7406E1-9B70-4704-ADE3-164CA49C15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74B1505-38F1-43E4-A215-624F3C28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10358C0-5CC8-4841-B5E4-E72FC83FB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6938537-63B0-45D6-8D4B-12C7CBB4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015E06D-5EA4-41D7-81ED-46FC62E30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BC5760A-F5E0-4888-9EE8-99457C481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B505B7F-5D39-4E4A-8824-3B1A01564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B7C9669-FA4D-4891-BD61-BA8A3D639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252FB45-210F-4354-9D8E-005E2578B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E3F9A75-1D01-443A-813C-F9CE58F56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A3E4BAE-6E09-4139-9A77-C0BCAB270A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5A77689-BF30-4CAF-8EE7-92A3A1E87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097EE4C-0335-4AA3-BF62-E15062FFC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62FC2A78-9BA8-46A3-B2FC-D2536540C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2F6BB95-E3D7-4E0D-B657-19A7A700D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4BB59D20-8878-4BE1-A373-5A06B03A0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5FC95D79-E360-4A9D-9734-36CBC93E7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A35E6A9-BB47-4AF0-9704-34A3E3332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E9E767C-C7A3-4C9E-BB5A-A6C7A55CB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14E9D6E-9E89-4243-9ABF-D53E899D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B763B0DB-5EDC-4940-914A-B1AEB112E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72A229E1-C295-4D87-8D5A-8D23A49E7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B191967F-41E6-4FB0-8EDD-887461FDE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488BC40-49ED-4A65-BFDD-42C2380ACE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3B9873C2-1A36-4C3B-A846-B2DE9329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F554750-AAD3-49D1-94C7-97D45697E0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1D14B09A-44BF-46D9-94A1-76D33A391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7ADE71B3-A935-4125-A959-9B82465AE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909AC835-5101-4FBA-9BDB-1E4D1DF7E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26DFCDBC-985F-4743-833F-BD55DDC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E116F6F7-AD3C-43D6-B98D-44897F0EB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190822A4-6A86-4617-A472-CE7F9A0BB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89CD6272-DC88-46BD-BAF4-0CA0DD4DB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3F1AD65-F542-413F-9CBD-C2533F717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9E5DB73A-E5E6-4F3C-AA74-78F7C5282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BC080D5-DE50-4633-A72B-29C94D623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15F852F-3D9E-4F8E-B38C-3A3FE5A00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947B63D4-9AD6-4481-B5C7-03A9A1B8A7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6B7CEAE6-B9C0-42D7-8770-69D8A3D06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35E117AB-9AD5-4F2A-8CE9-55DD704E7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A9F1B50-E102-4170-B38D-DC2396664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18834EA0-11D6-48D2-9885-36869DDFBA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759B5C28-9F05-4598-B55E-100BAA982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2BD7EE85-29AF-444F-B17B-299BBAFC0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4A929113-1368-4B1B-9C6F-140F47CBF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8" name="Right Triangle 117">
            <a:extLst>
              <a:ext uri="{FF2B5EF4-FFF2-40B4-BE49-F238E27FC236}">
                <a16:creationId xmlns:a16="http://schemas.microsoft.com/office/drawing/2014/main" id="{C24346C5-B1C8-4C83-846B-122A3B4B2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0" y="1555699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Freeform: Shape 119">
            <a:extLst>
              <a:ext uri="{FF2B5EF4-FFF2-40B4-BE49-F238E27FC236}">
                <a16:creationId xmlns:a16="http://schemas.microsoft.com/office/drawing/2014/main" id="{0B6C48B2-8296-4312-8901-93BB7735D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380" y="4114802"/>
            <a:ext cx="12211777" cy="2743198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90F28F7A-4F2F-4C1B-AF1C-A6E7C7953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B23CC870-B5E9-475F-A625-9E862A629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42A6B08C-017D-4B4D-95EC-4BB83C554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94599402-E1B8-4E3B-A56D-68606FC1E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720C48A-E9A0-4B85-A954-39375E099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0E26956-FF2A-412E-ACC4-29CCD02599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FB31E652-49AC-4108-85B8-75122A48A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DC1DB29F-0624-4035-B188-640616D5D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1D27221C-2427-4C99-89DC-1A38A5405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2DBF1D76-8076-4BAE-B627-F1861C9E0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8E930E41-FC2F-4319-9C28-32C278430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C0936C1B-0C10-464B-85C8-345095AAB3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DB90EC61-FD0C-434A-9D1B-A20035C21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A5F5CC56-1FDA-4D3E-9C6E-8E996026C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272B8FB2-B735-480F-9A88-48AADB222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85B46C1B-4FC4-4E24-AC43-07940BE1E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C34915AF-0AE3-4EDD-8681-4C3F2C592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C35A3F3-714E-4F69-9BDF-8ED284EF2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03D561AC-B0B1-47EB-BE05-209F5612B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D3508E52-4FD9-4E6D-AFEA-69A88ED26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C69DDE76-16F7-472F-B6D7-84AE8FFF3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B2D87BEF-8844-4A3E-B130-B7D26740C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BB381129-2089-4EAA-AE6C-2BAA96BC8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5B69BF7A-FA63-4706-8066-DF15018E6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6A3ECB71-0CCD-403F-B14B-ABC48D78C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D9095BBA-0FE1-49E5-89F7-22125BAF8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B55351D8-6F27-4B82-968B-581B177C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351025A5-EB5A-4057-A85E-69AF0E6BE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5030318B-EEB9-4D92-BC50-D11510989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417FC0E3-7CC7-4188-BC7A-7E8FB5564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B81C99D-D9F2-4467-8024-A61EA328C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42" y="168275"/>
            <a:ext cx="6542916" cy="257492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 err="1">
                <a:solidFill>
                  <a:schemeClr val="tx2"/>
                </a:solidFill>
              </a:rPr>
              <a:t>maribelajar</a:t>
            </a:r>
            <a:r>
              <a:rPr lang="en-US" sz="5400" dirty="0">
                <a:solidFill>
                  <a:schemeClr val="tx2"/>
                </a:solidFill>
              </a:rPr>
              <a:t> LMS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B52E67-5EBE-4291-9E92-ED0E06532A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500" y="3272682"/>
            <a:ext cx="5291113" cy="29747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758767-4526-4875-BC41-57F778D93B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60816" y="3272682"/>
            <a:ext cx="5291113" cy="29747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A322939-0B0D-416D-9BFB-B320DA9A69E5}"/>
              </a:ext>
            </a:extLst>
          </p:cNvPr>
          <p:cNvSpPr txBox="1"/>
          <p:nvPr/>
        </p:nvSpPr>
        <p:spPr>
          <a:xfrm>
            <a:off x="3112207" y="6481271"/>
            <a:ext cx="6146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>
                <a:hlinkClick r:id="rId4"/>
              </a:rPr>
              <a:t>http://maribelajar.southeastasia.cloudapp.azure.com/</a:t>
            </a:r>
            <a:r>
              <a:rPr lang="en-ID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677366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839FC30-63C9-4643-98EF-7B1C31BE3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3" name="Right Triangle 52">
            <a:extLst>
              <a:ext uri="{FF2B5EF4-FFF2-40B4-BE49-F238E27FC236}">
                <a16:creationId xmlns:a16="http://schemas.microsoft.com/office/drawing/2014/main" id="{2B76B338-5C91-48AF-BFFC-93C8AAD6D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435802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07FE80B3-9970-48B3-8883-81ED2FE4A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007832" y="4676762"/>
            <a:ext cx="2222198" cy="2133710"/>
          </a:xfrm>
          <a:custGeom>
            <a:avLst/>
            <a:gdLst>
              <a:gd name="connsiteX0" fmla="*/ 0 w 2222198"/>
              <a:gd name="connsiteY0" fmla="*/ 0 h 2133710"/>
              <a:gd name="connsiteX1" fmla="*/ 44227 w 2222198"/>
              <a:gd name="connsiteY1" fmla="*/ 2234 h 2133710"/>
              <a:gd name="connsiteX2" fmla="*/ 2193454 w 2222198"/>
              <a:gd name="connsiteY2" fmla="*/ 1945372 h 2133710"/>
              <a:gd name="connsiteX3" fmla="*/ 2222198 w 2222198"/>
              <a:gd name="connsiteY3" fmla="*/ 2133710 h 2133710"/>
              <a:gd name="connsiteX4" fmla="*/ 1394653 w 2222198"/>
              <a:gd name="connsiteY4" fmla="*/ 2133710 h 2133710"/>
              <a:gd name="connsiteX5" fmla="*/ 1391100 w 2222198"/>
              <a:gd name="connsiteY5" fmla="*/ 2110427 h 2133710"/>
              <a:gd name="connsiteX6" fmla="*/ 122376 w 2222198"/>
              <a:gd name="connsiteY6" fmla="*/ 841704 h 2133710"/>
              <a:gd name="connsiteX7" fmla="*/ 0 w 2222198"/>
              <a:gd name="connsiteY7" fmla="*/ 823027 h 2133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2198" h="2133710">
                <a:moveTo>
                  <a:pt x="0" y="0"/>
                </a:moveTo>
                <a:lnTo>
                  <a:pt x="44227" y="2234"/>
                </a:lnTo>
                <a:cubicBezTo>
                  <a:pt x="1114682" y="110944"/>
                  <a:pt x="1981368" y="908934"/>
                  <a:pt x="2193454" y="1945372"/>
                </a:cubicBezTo>
                <a:lnTo>
                  <a:pt x="2222198" y="2133710"/>
                </a:lnTo>
                <a:lnTo>
                  <a:pt x="1394653" y="2133710"/>
                </a:lnTo>
                <a:lnTo>
                  <a:pt x="1391100" y="2110427"/>
                </a:lnTo>
                <a:cubicBezTo>
                  <a:pt x="1260786" y="1473602"/>
                  <a:pt x="759202" y="972017"/>
                  <a:pt x="122376" y="841704"/>
                </a:cubicBezTo>
                <a:lnTo>
                  <a:pt x="0" y="823027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C3F4FE-9B14-45FD-9880-4902DA651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508" y="3679779"/>
            <a:ext cx="3549815" cy="2141612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Company</a:t>
            </a:r>
            <a:endParaRPr lang="en-ID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261839-AA0A-4AE1-B89E-9E075EB433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9" t="-7177" r="-1875" b="-44442"/>
          <a:stretch/>
        </p:blipFill>
        <p:spPr>
          <a:xfrm>
            <a:off x="1278845" y="722604"/>
            <a:ext cx="9510260" cy="2284331"/>
          </a:xfrm>
          <a:custGeom>
            <a:avLst/>
            <a:gdLst/>
            <a:ahLst/>
            <a:cxnLst/>
            <a:rect l="l" t="t" r="r" b="b"/>
            <a:pathLst>
              <a:path w="12214825" h="3383384">
                <a:moveTo>
                  <a:pt x="12213819" y="0"/>
                </a:moveTo>
                <a:cubicBezTo>
                  <a:pt x="12213819" y="29107"/>
                  <a:pt x="12214067" y="89770"/>
                  <a:pt x="12214502" y="174101"/>
                </a:cubicBezTo>
                <a:lnTo>
                  <a:pt x="12214825" y="234681"/>
                </a:lnTo>
                <a:lnTo>
                  <a:pt x="12214825" y="2718323"/>
                </a:lnTo>
                <a:lnTo>
                  <a:pt x="11377417" y="2725712"/>
                </a:lnTo>
                <a:cubicBezTo>
                  <a:pt x="7318291" y="2799276"/>
                  <a:pt x="6189525" y="3387660"/>
                  <a:pt x="3246747" y="3383361"/>
                </a:cubicBezTo>
                <a:cubicBezTo>
                  <a:pt x="2493396" y="3382260"/>
                  <a:pt x="1619330" y="3339570"/>
                  <a:pt x="544071" y="3235389"/>
                </a:cubicBezTo>
                <a:lnTo>
                  <a:pt x="19466" y="3181198"/>
                </a:lnTo>
                <a:cubicBezTo>
                  <a:pt x="22117" y="2650999"/>
                  <a:pt x="12840" y="2122787"/>
                  <a:pt x="3563" y="1594575"/>
                </a:cubicBezTo>
                <a:lnTo>
                  <a:pt x="0" y="1239098"/>
                </a:lnTo>
                <a:lnTo>
                  <a:pt x="0" y="7944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7EFE7-DA96-4F58-9100-4A2BC3D78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6933" y="3616533"/>
            <a:ext cx="6169898" cy="2074676"/>
          </a:xfrm>
        </p:spPr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D" sz="1400" dirty="0" err="1">
                <a:solidFill>
                  <a:schemeClr val="tx2"/>
                </a:solidFill>
              </a:rPr>
              <a:t>MariBelajar</a:t>
            </a:r>
            <a:r>
              <a:rPr lang="en-ID" sz="1400" dirty="0">
                <a:solidFill>
                  <a:schemeClr val="tx2"/>
                </a:solidFill>
              </a:rPr>
              <a:t> </a:t>
            </a:r>
            <a:r>
              <a:rPr lang="en-ID" sz="1400" dirty="0" err="1">
                <a:solidFill>
                  <a:schemeClr val="tx2"/>
                </a:solidFill>
              </a:rPr>
              <a:t>adalah</a:t>
            </a:r>
            <a:r>
              <a:rPr lang="en-ID" sz="1400" dirty="0">
                <a:solidFill>
                  <a:schemeClr val="tx2"/>
                </a:solidFill>
              </a:rPr>
              <a:t> </a:t>
            </a:r>
            <a:r>
              <a:rPr lang="en-ID" sz="1400" dirty="0" err="1">
                <a:solidFill>
                  <a:schemeClr val="tx2"/>
                </a:solidFill>
              </a:rPr>
              <a:t>sebuah</a:t>
            </a:r>
            <a:r>
              <a:rPr lang="en-ID" sz="1400" dirty="0">
                <a:solidFill>
                  <a:schemeClr val="tx2"/>
                </a:solidFill>
              </a:rPr>
              <a:t> </a:t>
            </a:r>
            <a:r>
              <a:rPr lang="en-ID" sz="1400" dirty="0" err="1">
                <a:solidFill>
                  <a:schemeClr val="tx2"/>
                </a:solidFill>
              </a:rPr>
              <a:t>startup</a:t>
            </a:r>
            <a:r>
              <a:rPr lang="en-ID" sz="1400" dirty="0">
                <a:solidFill>
                  <a:schemeClr val="tx2"/>
                </a:solidFill>
              </a:rPr>
              <a:t> di </a:t>
            </a:r>
            <a:r>
              <a:rPr lang="en-ID" sz="1400" dirty="0" err="1">
                <a:solidFill>
                  <a:schemeClr val="tx2"/>
                </a:solidFill>
              </a:rPr>
              <a:t>bidang</a:t>
            </a:r>
            <a:r>
              <a:rPr lang="en-ID" sz="1400" dirty="0">
                <a:solidFill>
                  <a:schemeClr val="tx2"/>
                </a:solidFill>
              </a:rPr>
              <a:t> </a:t>
            </a:r>
            <a:r>
              <a:rPr lang="en-ID" sz="1400" dirty="0" err="1">
                <a:solidFill>
                  <a:schemeClr val="tx2"/>
                </a:solidFill>
              </a:rPr>
              <a:t>pendidikan</a:t>
            </a:r>
            <a:r>
              <a:rPr lang="en-ID" sz="1400" dirty="0">
                <a:solidFill>
                  <a:schemeClr val="tx2"/>
                </a:solidFill>
              </a:rPr>
              <a:t>. </a:t>
            </a:r>
            <a:r>
              <a:rPr lang="en-ID" sz="1400" dirty="0" err="1">
                <a:solidFill>
                  <a:schemeClr val="tx2"/>
                </a:solidFill>
              </a:rPr>
              <a:t>MariBelajar</a:t>
            </a:r>
            <a:r>
              <a:rPr lang="en-ID" sz="1400" dirty="0">
                <a:solidFill>
                  <a:schemeClr val="tx2"/>
                </a:solidFill>
              </a:rPr>
              <a:t> </a:t>
            </a:r>
            <a:r>
              <a:rPr lang="en-ID" sz="1400" dirty="0" err="1">
                <a:solidFill>
                  <a:schemeClr val="tx2"/>
                </a:solidFill>
              </a:rPr>
              <a:t>berfokus</a:t>
            </a:r>
            <a:r>
              <a:rPr lang="en-ID" sz="1400" dirty="0">
                <a:solidFill>
                  <a:schemeClr val="tx2"/>
                </a:solidFill>
              </a:rPr>
              <a:t> pada </a:t>
            </a:r>
            <a:r>
              <a:rPr lang="en-ID" sz="1400" dirty="0" err="1">
                <a:solidFill>
                  <a:schemeClr val="tx2"/>
                </a:solidFill>
              </a:rPr>
              <a:t>bidang</a:t>
            </a:r>
            <a:r>
              <a:rPr lang="en-ID" sz="1400" dirty="0">
                <a:solidFill>
                  <a:schemeClr val="tx2"/>
                </a:solidFill>
              </a:rPr>
              <a:t> </a:t>
            </a:r>
            <a:r>
              <a:rPr lang="en-ID" sz="1400" dirty="0" err="1">
                <a:solidFill>
                  <a:schemeClr val="tx2"/>
                </a:solidFill>
              </a:rPr>
              <a:t>pendidikan</a:t>
            </a:r>
            <a:r>
              <a:rPr lang="en-ID" sz="1400" dirty="0">
                <a:solidFill>
                  <a:schemeClr val="tx2"/>
                </a:solidFill>
              </a:rPr>
              <a:t> </a:t>
            </a:r>
            <a:r>
              <a:rPr lang="en-ID" sz="1400" dirty="0" err="1">
                <a:solidFill>
                  <a:schemeClr val="tx2"/>
                </a:solidFill>
              </a:rPr>
              <a:t>berbasis</a:t>
            </a:r>
            <a:r>
              <a:rPr lang="en-ID" sz="1400" dirty="0">
                <a:solidFill>
                  <a:schemeClr val="tx2"/>
                </a:solidFill>
              </a:rPr>
              <a:t> </a:t>
            </a:r>
            <a:r>
              <a:rPr lang="en-ID" sz="1400" dirty="0" err="1">
                <a:solidFill>
                  <a:schemeClr val="tx2"/>
                </a:solidFill>
              </a:rPr>
              <a:t>teknologi</a:t>
            </a:r>
            <a:r>
              <a:rPr lang="en-ID" sz="1400" dirty="0">
                <a:solidFill>
                  <a:schemeClr val="tx2"/>
                </a:solidFill>
              </a:rPr>
              <a:t> </a:t>
            </a:r>
            <a:r>
              <a:rPr lang="en-ID" sz="1400" dirty="0" err="1">
                <a:solidFill>
                  <a:schemeClr val="tx2"/>
                </a:solidFill>
              </a:rPr>
              <a:t>informasi</a:t>
            </a:r>
            <a:r>
              <a:rPr lang="en-ID" sz="1400" dirty="0">
                <a:solidFill>
                  <a:schemeClr val="tx2"/>
                </a:solidFill>
              </a:rPr>
              <a:t> </a:t>
            </a:r>
            <a:r>
              <a:rPr lang="en-ID" sz="1400" dirty="0" err="1">
                <a:solidFill>
                  <a:schemeClr val="tx2"/>
                </a:solidFill>
              </a:rPr>
              <a:t>khususnya</a:t>
            </a:r>
            <a:r>
              <a:rPr lang="en-ID" sz="1400" dirty="0">
                <a:solidFill>
                  <a:schemeClr val="tx2"/>
                </a:solidFill>
              </a:rPr>
              <a:t> </a:t>
            </a:r>
            <a:r>
              <a:rPr lang="en-ID" sz="1400" dirty="0" err="1">
                <a:solidFill>
                  <a:schemeClr val="tx2"/>
                </a:solidFill>
              </a:rPr>
              <a:t>teknologi</a:t>
            </a:r>
            <a:r>
              <a:rPr lang="en-ID" sz="1400" dirty="0">
                <a:solidFill>
                  <a:schemeClr val="tx2"/>
                </a:solidFill>
              </a:rPr>
              <a:t> Microsoft. </a:t>
            </a:r>
            <a:r>
              <a:rPr lang="en-ID" sz="1400" dirty="0" err="1">
                <a:solidFill>
                  <a:schemeClr val="tx2"/>
                </a:solidFill>
              </a:rPr>
              <a:t>Baru-baru</a:t>
            </a:r>
            <a:r>
              <a:rPr lang="en-ID" sz="1400" dirty="0">
                <a:solidFill>
                  <a:schemeClr val="tx2"/>
                </a:solidFill>
              </a:rPr>
              <a:t> </a:t>
            </a:r>
            <a:r>
              <a:rPr lang="en-ID" sz="1400" dirty="0" err="1">
                <a:solidFill>
                  <a:schemeClr val="tx2"/>
                </a:solidFill>
              </a:rPr>
              <a:t>ini</a:t>
            </a:r>
            <a:r>
              <a:rPr lang="en-ID" sz="1400" dirty="0">
                <a:solidFill>
                  <a:schemeClr val="tx2"/>
                </a:solidFill>
              </a:rPr>
              <a:t> </a:t>
            </a:r>
            <a:r>
              <a:rPr lang="en-ID" sz="1400" dirty="0" err="1">
                <a:solidFill>
                  <a:schemeClr val="tx2"/>
                </a:solidFill>
              </a:rPr>
              <a:t>MariBelajar</a:t>
            </a:r>
            <a:r>
              <a:rPr lang="en-ID" sz="1400" dirty="0">
                <a:solidFill>
                  <a:schemeClr val="tx2"/>
                </a:solidFill>
              </a:rPr>
              <a:t> </a:t>
            </a:r>
            <a:r>
              <a:rPr lang="en-ID" sz="1400" dirty="0" err="1">
                <a:solidFill>
                  <a:schemeClr val="tx2"/>
                </a:solidFill>
              </a:rPr>
              <a:t>akan</a:t>
            </a:r>
            <a:r>
              <a:rPr lang="en-ID" sz="1400" dirty="0">
                <a:solidFill>
                  <a:schemeClr val="tx2"/>
                </a:solidFill>
              </a:rPr>
              <a:t> </a:t>
            </a:r>
            <a:r>
              <a:rPr lang="en-ID" sz="1400" dirty="0" err="1">
                <a:solidFill>
                  <a:schemeClr val="tx2"/>
                </a:solidFill>
              </a:rPr>
              <a:t>mengembangkan</a:t>
            </a:r>
            <a:r>
              <a:rPr lang="en-ID" sz="1400" dirty="0">
                <a:solidFill>
                  <a:schemeClr val="tx2"/>
                </a:solidFill>
              </a:rPr>
              <a:t> </a:t>
            </a:r>
            <a:r>
              <a:rPr lang="en-ID" sz="1400" dirty="0" err="1">
                <a:solidFill>
                  <a:schemeClr val="tx2"/>
                </a:solidFill>
              </a:rPr>
              <a:t>sebuah</a:t>
            </a:r>
            <a:r>
              <a:rPr lang="en-ID" sz="1400" dirty="0">
                <a:solidFill>
                  <a:schemeClr val="tx2"/>
                </a:solidFill>
              </a:rPr>
              <a:t> learning management system yang </a:t>
            </a:r>
            <a:r>
              <a:rPr lang="en-ID" sz="1400" dirty="0" err="1">
                <a:solidFill>
                  <a:schemeClr val="tx2"/>
                </a:solidFill>
              </a:rPr>
              <a:t>menyimpan</a:t>
            </a:r>
            <a:r>
              <a:rPr lang="en-ID" sz="1400" dirty="0">
                <a:solidFill>
                  <a:schemeClr val="tx2"/>
                </a:solidFill>
              </a:rPr>
              <a:t> </a:t>
            </a:r>
            <a:r>
              <a:rPr lang="en-ID" sz="1400" dirty="0" err="1">
                <a:solidFill>
                  <a:schemeClr val="tx2"/>
                </a:solidFill>
              </a:rPr>
              <a:t>semua</a:t>
            </a:r>
            <a:r>
              <a:rPr lang="en-ID" sz="1400" dirty="0">
                <a:solidFill>
                  <a:schemeClr val="tx2"/>
                </a:solidFill>
              </a:rPr>
              <a:t> </a:t>
            </a:r>
            <a:r>
              <a:rPr lang="en-ID" sz="1400" dirty="0" err="1">
                <a:solidFill>
                  <a:schemeClr val="tx2"/>
                </a:solidFill>
              </a:rPr>
              <a:t>materi</a:t>
            </a:r>
            <a:r>
              <a:rPr lang="en-ID" sz="1400" dirty="0">
                <a:solidFill>
                  <a:schemeClr val="tx2"/>
                </a:solidFill>
              </a:rPr>
              <a:t> dan </a:t>
            </a:r>
            <a:r>
              <a:rPr lang="en-ID" sz="1400" dirty="0" err="1">
                <a:solidFill>
                  <a:schemeClr val="tx2"/>
                </a:solidFill>
              </a:rPr>
              <a:t>dokumentasi</a:t>
            </a:r>
            <a:r>
              <a:rPr lang="en-ID" sz="1400" dirty="0">
                <a:solidFill>
                  <a:schemeClr val="tx2"/>
                </a:solidFill>
              </a:rPr>
              <a:t> </a:t>
            </a:r>
            <a:r>
              <a:rPr lang="en-ID" sz="1400" dirty="0" err="1">
                <a:solidFill>
                  <a:schemeClr val="tx2"/>
                </a:solidFill>
              </a:rPr>
              <a:t>kegiatan</a:t>
            </a:r>
            <a:r>
              <a:rPr lang="en-ID" sz="1400" dirty="0">
                <a:solidFill>
                  <a:schemeClr val="tx2"/>
                </a:solidFill>
              </a:rPr>
              <a:t> </a:t>
            </a:r>
            <a:r>
              <a:rPr lang="en-ID" sz="1400" dirty="0" err="1">
                <a:solidFill>
                  <a:schemeClr val="tx2"/>
                </a:solidFill>
              </a:rPr>
              <a:t>belajar</a:t>
            </a:r>
            <a:r>
              <a:rPr lang="en-ID" sz="1400" dirty="0">
                <a:solidFill>
                  <a:schemeClr val="tx2"/>
                </a:solidFill>
              </a:rPr>
              <a:t> </a:t>
            </a:r>
            <a:r>
              <a:rPr lang="en-ID" sz="1400" dirty="0" err="1">
                <a:solidFill>
                  <a:schemeClr val="tx2"/>
                </a:solidFill>
              </a:rPr>
              <a:t>mengajar</a:t>
            </a:r>
            <a:r>
              <a:rPr lang="en-ID" sz="1400" dirty="0">
                <a:solidFill>
                  <a:schemeClr val="tx2"/>
                </a:solidFill>
              </a:rPr>
              <a:t> </a:t>
            </a:r>
            <a:r>
              <a:rPr lang="en-ID" sz="1400" dirty="0" err="1">
                <a:solidFill>
                  <a:schemeClr val="tx2"/>
                </a:solidFill>
              </a:rPr>
              <a:t>MariBelajar</a:t>
            </a:r>
            <a:r>
              <a:rPr lang="en-ID" sz="1400" dirty="0">
                <a:solidFill>
                  <a:schemeClr val="tx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74667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ectangle 155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9" name="Freeform: Shape 188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1" name="Freeform: Shape 190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3" name="Freeform: Shape 192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26" name="Rectangle 225">
            <a:extLst>
              <a:ext uri="{FF2B5EF4-FFF2-40B4-BE49-F238E27FC236}">
                <a16:creationId xmlns:a16="http://schemas.microsoft.com/office/drawing/2014/main" id="{A6E1BA79-2601-4B84-B06B-C190DD3BB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30" name="Right Triangle 229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Flowchart: Document 231">
            <a:extLst>
              <a:ext uri="{FF2B5EF4-FFF2-40B4-BE49-F238E27FC236}">
                <a16:creationId xmlns:a16="http://schemas.microsoft.com/office/drawing/2014/main" id="{F1706A98-4A44-4A24-94AF-D17D535C5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455724" y="2105114"/>
            <a:ext cx="6858000" cy="2647778"/>
          </a:xfrm>
          <a:prstGeom prst="flowChartDocument">
            <a:avLst/>
          </a:pr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A2B032-C74D-47F0-A620-EAE8248CE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42" y="786749"/>
            <a:ext cx="5380226" cy="22321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000"/>
              <a:t>Learning Management System</a:t>
            </a:r>
          </a:p>
        </p:txBody>
      </p:sp>
      <p:pic>
        <p:nvPicPr>
          <p:cNvPr id="6" name="Picture Placeholder 5" descr="Icon&#10;&#10;Description automatically generated">
            <a:extLst>
              <a:ext uri="{FF2B5EF4-FFF2-40B4-BE49-F238E27FC236}">
                <a16:creationId xmlns:a16="http://schemas.microsoft.com/office/drawing/2014/main" id="{F7960AA3-7C08-4A32-AD17-481554ACBD2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25896" y="457200"/>
            <a:ext cx="5879592" cy="5879592"/>
          </a:xfrm>
          <a:custGeom>
            <a:avLst/>
            <a:gdLst/>
            <a:ahLst/>
            <a:cxnLst/>
            <a:rect l="l" t="t" r="r" b="b"/>
            <a:pathLst>
              <a:path w="5777910" h="5777910">
                <a:moveTo>
                  <a:pt x="2888955" y="0"/>
                </a:moveTo>
                <a:cubicBezTo>
                  <a:pt x="4484481" y="0"/>
                  <a:pt x="5777910" y="1293429"/>
                  <a:pt x="5777910" y="2888955"/>
                </a:cubicBezTo>
                <a:cubicBezTo>
                  <a:pt x="5777910" y="4484481"/>
                  <a:pt x="4484481" y="5777910"/>
                  <a:pt x="2888955" y="5777910"/>
                </a:cubicBezTo>
                <a:cubicBezTo>
                  <a:pt x="1293429" y="5777910"/>
                  <a:pt x="0" y="4484481"/>
                  <a:pt x="0" y="2888955"/>
                </a:cubicBezTo>
                <a:cubicBezTo>
                  <a:pt x="0" y="1293429"/>
                  <a:pt x="1293429" y="0"/>
                  <a:pt x="2888955" y="0"/>
                </a:cubicBezTo>
                <a:close/>
              </a:path>
            </a:pathLst>
          </a:cu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C15333-FE7A-4F3B-9D03-59F9BF66C1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1" y="3264832"/>
            <a:ext cx="4419600" cy="300949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/>
              <a:t>Learning management system (LMS)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perangkat</a:t>
            </a:r>
            <a:r>
              <a:rPr lang="en-US" sz="1800" dirty="0"/>
              <a:t> </a:t>
            </a:r>
            <a:r>
              <a:rPr lang="en-US" sz="1800" dirty="0" err="1"/>
              <a:t>lunak</a:t>
            </a:r>
            <a:r>
              <a:rPr lang="en-US" sz="1800" dirty="0"/>
              <a:t> yang </a:t>
            </a:r>
            <a:r>
              <a:rPr lang="en-US" sz="1800" dirty="0" err="1"/>
              <a:t>dirancang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membuat</a:t>
            </a:r>
            <a:r>
              <a:rPr lang="en-US" sz="1800" dirty="0"/>
              <a:t>, </a:t>
            </a:r>
            <a:r>
              <a:rPr lang="en-US" sz="1800" dirty="0" err="1"/>
              <a:t>mendistribusikan</a:t>
            </a:r>
            <a:r>
              <a:rPr lang="en-US" sz="1800" dirty="0"/>
              <a:t>, dan </a:t>
            </a:r>
            <a:r>
              <a:rPr lang="en-US" sz="1800" dirty="0" err="1"/>
              <a:t>mengatur</a:t>
            </a:r>
            <a:r>
              <a:rPr lang="en-US" sz="1800" dirty="0"/>
              <a:t> </a:t>
            </a:r>
            <a:r>
              <a:rPr lang="en-US" sz="1800" dirty="0" err="1"/>
              <a:t>penyampaian</a:t>
            </a:r>
            <a:r>
              <a:rPr lang="en-US" sz="1800" dirty="0"/>
              <a:t> </a:t>
            </a:r>
            <a:r>
              <a:rPr lang="en-US" sz="1800" dirty="0" err="1"/>
              <a:t>konten</a:t>
            </a:r>
            <a:r>
              <a:rPr lang="en-US" sz="1800" dirty="0"/>
              <a:t> </a:t>
            </a:r>
            <a:r>
              <a:rPr lang="en-US" sz="1800" dirty="0" err="1"/>
              <a:t>pembelajaran</a:t>
            </a:r>
            <a:r>
              <a:rPr lang="en-US" sz="1800" dirty="0"/>
              <a:t>.</a:t>
            </a:r>
          </a:p>
          <a:p>
            <a:r>
              <a:rPr lang="en-US" sz="1800" dirty="0" err="1"/>
              <a:t>Umumnya</a:t>
            </a:r>
            <a:r>
              <a:rPr lang="en-US" sz="1800" dirty="0"/>
              <a:t>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dijumpai</a:t>
            </a:r>
            <a:r>
              <a:rPr lang="en-US" sz="1800" dirty="0"/>
              <a:t> </a:t>
            </a:r>
            <a:r>
              <a:rPr lang="en-US" sz="1800" dirty="0" err="1"/>
              <a:t>seperti</a:t>
            </a:r>
            <a:r>
              <a:rPr lang="en-US" sz="1800" dirty="0"/>
              <a:t> pada website e-learning </a:t>
            </a:r>
            <a:r>
              <a:rPr lang="en-US" sz="1800" dirty="0" err="1"/>
              <a:t>sekolah</a:t>
            </a:r>
            <a:r>
              <a:rPr lang="en-US" sz="1800" dirty="0"/>
              <a:t>/</a:t>
            </a:r>
            <a:r>
              <a:rPr lang="en-US" sz="1800" dirty="0" err="1"/>
              <a:t>perguruan</a:t>
            </a:r>
            <a:r>
              <a:rPr lang="en-US" sz="1800" dirty="0"/>
              <a:t> </a:t>
            </a:r>
            <a:r>
              <a:rPr lang="en-US" sz="1800" dirty="0" err="1"/>
              <a:t>tinggi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87119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742E9-7CEE-4AC6-99C1-E40A1B7A3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Cloud Provider</a:t>
            </a:r>
            <a:endParaRPr lang="en-ID" dirty="0"/>
          </a:p>
        </p:txBody>
      </p:sp>
      <p:pic>
        <p:nvPicPr>
          <p:cNvPr id="6" name="Content Placeholder 5" descr="A picture containing text&#10;&#10;Description automatically generated">
            <a:extLst>
              <a:ext uri="{FF2B5EF4-FFF2-40B4-BE49-F238E27FC236}">
                <a16:creationId xmlns:a16="http://schemas.microsoft.com/office/drawing/2014/main" id="{1D449646-2421-43E3-B686-4BBC52E53E4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12" b="90442" l="2442" r="95581">
                        <a14:foregroundMark x1="41047" y1="56283" x2="52093" y2="45664"/>
                        <a14:foregroundMark x1="52093" y1="45664" x2="39535" y2="37876"/>
                        <a14:foregroundMark x1="39535" y1="37876" x2="47442" y2="29735"/>
                        <a14:foregroundMark x1="47442" y1="29735" x2="59070" y2="23894"/>
                        <a14:foregroundMark x1="59070" y1="23894" x2="70698" y2="42655"/>
                        <a14:foregroundMark x1="70698" y1="42655" x2="87326" y2="53982"/>
                        <a14:foregroundMark x1="87326" y1="53982" x2="80930" y2="64425"/>
                        <a14:foregroundMark x1="80930" y1="64425" x2="31047" y2="81593"/>
                        <a14:foregroundMark x1="31047" y1="81593" x2="19767" y2="75221"/>
                        <a14:foregroundMark x1="19767" y1="75221" x2="28140" y2="72920"/>
                        <a14:foregroundMark x1="28140" y1="72920" x2="19302" y2="63717"/>
                        <a14:foregroundMark x1="19302" y1="63717" x2="14535" y2="52035"/>
                        <a14:foregroundMark x1="14535" y1="52035" x2="33023" y2="46018"/>
                        <a14:foregroundMark x1="33023" y1="46018" x2="37093" y2="42301"/>
                        <a14:foregroundMark x1="11512" y1="58407" x2="7674" y2="70796"/>
                        <a14:foregroundMark x1="7674" y1="70796" x2="7558" y2="62478"/>
                        <a14:foregroundMark x1="91860" y1="64602" x2="91163" y2="61239"/>
                        <a14:foregroundMark x1="72093" y1="63540" x2="49651" y2="72389"/>
                        <a14:foregroundMark x1="49651" y1="72389" x2="59186" y2="69558"/>
                        <a14:foregroundMark x1="59186" y1="69558" x2="51047" y2="74690"/>
                        <a14:foregroundMark x1="51047" y1="74690" x2="32558" y2="78053"/>
                        <a14:foregroundMark x1="32558" y1="78053" x2="8256" y2="64956"/>
                        <a14:foregroundMark x1="15233" y1="68142" x2="15000" y2="63894"/>
                        <a14:foregroundMark x1="13837" y1="67080" x2="13140" y2="69204"/>
                        <a14:foregroundMark x1="13140" y1="69204" x2="13140" y2="66018"/>
                        <a14:foregroundMark x1="13372" y1="65664" x2="13372" y2="65664"/>
                        <a14:foregroundMark x1="13372" y1="65664" x2="13372" y2="65664"/>
                        <a14:foregroundMark x1="11977" y1="71327" x2="11977" y2="76637"/>
                        <a14:foregroundMark x1="2558" y1="64248" x2="2558" y2="64248"/>
                        <a14:foregroundMark x1="7093" y1="68142" x2="5581" y2="67788"/>
                        <a14:foregroundMark x1="4651" y1="67080" x2="4651" y2="67080"/>
                        <a14:foregroundMark x1="4651" y1="67080" x2="4651" y2="67080"/>
                        <a14:foregroundMark x1="4419" y1="67080" x2="4419" y2="67080"/>
                        <a14:foregroundMark x1="4419" y1="67080" x2="4419" y2="67080"/>
                        <a14:foregroundMark x1="4419" y1="67080" x2="4419" y2="67080"/>
                        <a14:foregroundMark x1="4419" y1="67080" x2="4419" y2="67080"/>
                        <a14:foregroundMark x1="4419" y1="67080" x2="4419" y2="67080"/>
                        <a14:foregroundMark x1="51628" y1="89912" x2="51628" y2="89912"/>
                        <a14:foregroundMark x1="51395" y1="89912" x2="51395" y2="89912"/>
                        <a14:foregroundMark x1="50698" y1="90619" x2="50000" y2="90973"/>
                        <a14:foregroundMark x1="50000" y1="90973" x2="50000" y2="90973"/>
                        <a14:foregroundMark x1="95581" y1="68142" x2="95581" y2="68142"/>
                        <a14:foregroundMark x1="95581" y1="68142" x2="95581" y2="68142"/>
                        <a14:foregroundMark x1="95581" y1="68142" x2="95581" y2="68142"/>
                        <a14:foregroundMark x1="95349" y1="68850" x2="95349" y2="68850"/>
                        <a14:foregroundMark x1="95349" y1="69204" x2="95349" y2="69204"/>
                        <a14:foregroundMark x1="94884" y1="69204" x2="94884" y2="69204"/>
                        <a14:foregroundMark x1="94651" y1="69558" x2="94651" y2="69558"/>
                        <a14:foregroundMark x1="94651" y1="69558" x2="94651" y2="69558"/>
                        <a14:foregroundMark x1="41279" y1="71681" x2="39651" y2="72389"/>
                        <a14:foregroundMark x1="39419" y1="72389" x2="39419" y2="72389"/>
                        <a14:foregroundMark x1="39186" y1="72035" x2="38488" y2="72035"/>
                        <a14:foregroundMark x1="38488" y1="71681" x2="38488" y2="71681"/>
                        <a14:foregroundMark x1="38488" y1="69204" x2="38488" y2="69204"/>
                        <a14:foregroundMark x1="37791" y1="68850" x2="37791" y2="68850"/>
                        <a14:foregroundMark x1="36860" y1="68496" x2="35930" y2="68496"/>
                        <a14:foregroundMark x1="34767" y1="69558" x2="34302" y2="70619"/>
                        <a14:foregroundMark x1="34302" y1="70619" x2="30581" y2="70973"/>
                        <a14:foregroundMark x1="26279" y1="69558" x2="25116" y2="72389"/>
                        <a14:foregroundMark x1="25814" y1="71681" x2="56860" y2="71681"/>
                        <a14:foregroundMark x1="61512" y1="70973" x2="44884" y2="70265"/>
                        <a14:foregroundMark x1="44884" y1="70265" x2="44884" y2="70265"/>
                        <a14:foregroundMark x1="45349" y1="70265" x2="45349" y2="70265"/>
                        <a14:foregroundMark x1="41512" y1="70265" x2="54535" y2="65310"/>
                        <a14:foregroundMark x1="54535" y1="65310" x2="54535" y2="65310"/>
                        <a14:foregroundMark x1="78721" y1="60885" x2="77907" y2="63540"/>
                        <a14:foregroundMark x1="76744" y1="65310" x2="75116" y2="67434"/>
                        <a14:foregroundMark x1="75116" y1="67434" x2="75116" y2="67434"/>
                        <a14:foregroundMark x1="75116" y1="67434" x2="75116" y2="67434"/>
                        <a14:foregroundMark x1="78953" y1="67080" x2="78953" y2="67080"/>
                        <a14:foregroundMark x1="78953" y1="67080" x2="78953" y2="67080"/>
                        <a14:foregroundMark x1="78721" y1="67434" x2="78721" y2="67434"/>
                        <a14:foregroundMark x1="78721" y1="67788" x2="78721" y2="67788"/>
                        <a14:foregroundMark x1="78488" y1="67788" x2="78488" y2="67788"/>
                        <a14:foregroundMark x1="78488" y1="67788" x2="78488" y2="67788"/>
                        <a14:foregroundMark x1="78256" y1="68142" x2="78256" y2="68142"/>
                        <a14:foregroundMark x1="79186" y1="69204" x2="79186" y2="69204"/>
                        <a14:foregroundMark x1="79419" y1="69204" x2="79419" y2="69204"/>
                        <a14:foregroundMark x1="81977" y1="69558" x2="81977" y2="69558"/>
                        <a14:foregroundMark x1="87791" y1="69204" x2="87791" y2="69204"/>
                        <a14:foregroundMark x1="88488" y1="69204" x2="88488" y2="69204"/>
                        <a14:foregroundMark x1="87558" y1="69204" x2="63837" y2="69558"/>
                        <a14:foregroundMark x1="63837" y1="69558" x2="75814" y2="67257"/>
                        <a14:foregroundMark x1="75814" y1="67257" x2="87093" y2="71327"/>
                        <a14:foregroundMark x1="87093" y1="71327" x2="82907" y2="71681"/>
                        <a14:foregroundMark x1="89186" y1="69204" x2="71163" y2="74690"/>
                        <a14:foregroundMark x1="71163" y1="74690" x2="70930" y2="72743"/>
                        <a14:foregroundMark x1="57558" y1="11327" x2="57558" y2="11327"/>
                        <a14:foregroundMark x1="57558" y1="11327" x2="57558" y2="11327"/>
                        <a14:foregroundMark x1="57791" y1="9912" x2="57791" y2="9912"/>
                        <a14:foregroundMark x1="57791" y1="9912" x2="57791" y2="9912"/>
                        <a14:foregroundMark x1="57791" y1="9912" x2="57791" y2="99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74045"/>
            <a:ext cx="5562600" cy="3654498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1A591B-F112-4B23-BFAF-E10C677F7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66700" cy="400291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Microsoft Azure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Cloud Computing yang </a:t>
            </a:r>
            <a:r>
              <a:rPr lang="en-US" dirty="0" err="1"/>
              <a:t>terus</a:t>
            </a:r>
            <a:r>
              <a:rPr lang="en-US" dirty="0"/>
              <a:t> </a:t>
            </a:r>
            <a:r>
              <a:rPr lang="en-US" dirty="0" err="1"/>
              <a:t>berkembang</a:t>
            </a:r>
            <a:r>
              <a:rPr lang="en-US" dirty="0"/>
              <a:t> </a:t>
            </a:r>
            <a:r>
              <a:rPr lang="en-US" dirty="0" err="1"/>
              <a:t>penggunaannya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diintegrasikan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system lama dan modern. Microsoft Azure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menghadapi</a:t>
            </a:r>
            <a:r>
              <a:rPr lang="en-US" dirty="0"/>
              <a:t> </a:t>
            </a:r>
            <a:r>
              <a:rPr lang="en-US" dirty="0" err="1"/>
              <a:t>tantangan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10201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842BF9C4-4C64-45B1-9571-308490E67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320911DB-61F5-4D73-96D8-716D083B3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78228" y="-1"/>
            <a:ext cx="4343876" cy="1319545"/>
          </a:xfrm>
          <a:custGeom>
            <a:avLst/>
            <a:gdLst>
              <a:gd name="connsiteX0" fmla="*/ 0 w 4343876"/>
              <a:gd name="connsiteY0" fmla="*/ 0 h 1319545"/>
              <a:gd name="connsiteX1" fmla="*/ 998131 w 4343876"/>
              <a:gd name="connsiteY1" fmla="*/ 0 h 1319545"/>
              <a:gd name="connsiteX2" fmla="*/ 1019043 w 4343876"/>
              <a:gd name="connsiteY2" fmla="*/ 23009 h 1319545"/>
              <a:gd name="connsiteX3" fmla="*/ 2171937 w 4343876"/>
              <a:gd name="connsiteY3" fmla="*/ 500553 h 1319545"/>
              <a:gd name="connsiteX4" fmla="*/ 3324831 w 4343876"/>
              <a:gd name="connsiteY4" fmla="*/ 23009 h 1319545"/>
              <a:gd name="connsiteX5" fmla="*/ 3345743 w 4343876"/>
              <a:gd name="connsiteY5" fmla="*/ 0 h 1319545"/>
              <a:gd name="connsiteX6" fmla="*/ 4343876 w 4343876"/>
              <a:gd name="connsiteY6" fmla="*/ 0 h 1319545"/>
              <a:gd name="connsiteX7" fmla="*/ 4325735 w 4343876"/>
              <a:gd name="connsiteY7" fmla="*/ 37659 h 1319545"/>
              <a:gd name="connsiteX8" fmla="*/ 2171938 w 4343876"/>
              <a:gd name="connsiteY8" fmla="*/ 1319545 h 1319545"/>
              <a:gd name="connsiteX9" fmla="*/ 18141 w 4343876"/>
              <a:gd name="connsiteY9" fmla="*/ 37659 h 1319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43876" h="1319545">
                <a:moveTo>
                  <a:pt x="0" y="0"/>
                </a:moveTo>
                <a:lnTo>
                  <a:pt x="998131" y="0"/>
                </a:lnTo>
                <a:lnTo>
                  <a:pt x="1019043" y="23009"/>
                </a:lnTo>
                <a:cubicBezTo>
                  <a:pt x="1314094" y="318060"/>
                  <a:pt x="1721704" y="500553"/>
                  <a:pt x="2171937" y="500553"/>
                </a:cubicBezTo>
                <a:cubicBezTo>
                  <a:pt x="2622170" y="500553"/>
                  <a:pt x="3029780" y="318060"/>
                  <a:pt x="3324831" y="23009"/>
                </a:cubicBezTo>
                <a:lnTo>
                  <a:pt x="3345743" y="0"/>
                </a:lnTo>
                <a:lnTo>
                  <a:pt x="4343876" y="0"/>
                </a:lnTo>
                <a:lnTo>
                  <a:pt x="4325735" y="37659"/>
                </a:lnTo>
                <a:cubicBezTo>
                  <a:pt x="3910950" y="801208"/>
                  <a:pt x="3101976" y="1319545"/>
                  <a:pt x="2171938" y="1319545"/>
                </a:cubicBezTo>
                <a:cubicBezTo>
                  <a:pt x="1241900" y="1319545"/>
                  <a:pt x="432926" y="801208"/>
                  <a:pt x="18141" y="37659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2" name="Freeform: Shape 111">
            <a:extLst>
              <a:ext uri="{FF2B5EF4-FFF2-40B4-BE49-F238E27FC236}">
                <a16:creationId xmlns:a16="http://schemas.microsoft.com/office/drawing/2014/main" id="{D985DDE6-382A-4181-AFFB-A863098D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113576"/>
            <a:ext cx="2863499" cy="1744424"/>
          </a:xfrm>
          <a:custGeom>
            <a:avLst/>
            <a:gdLst>
              <a:gd name="connsiteX0" fmla="*/ 518179 w 2863499"/>
              <a:gd name="connsiteY0" fmla="*/ 0 h 1744424"/>
              <a:gd name="connsiteX1" fmla="*/ 2857488 w 2863499"/>
              <a:gd name="connsiteY1" fmla="*/ 1721045 h 1744424"/>
              <a:gd name="connsiteX2" fmla="*/ 2863499 w 2863499"/>
              <a:gd name="connsiteY2" fmla="*/ 1744424 h 1744424"/>
              <a:gd name="connsiteX3" fmla="*/ 1986591 w 2863499"/>
              <a:gd name="connsiteY3" fmla="*/ 1744424 h 1744424"/>
              <a:gd name="connsiteX4" fmla="*/ 1951831 w 2863499"/>
              <a:gd name="connsiteY4" fmla="*/ 1672267 h 1744424"/>
              <a:gd name="connsiteX5" fmla="*/ 518178 w 2863499"/>
              <a:gd name="connsiteY5" fmla="*/ 818992 h 1744424"/>
              <a:gd name="connsiteX6" fmla="*/ 33336 w 2863499"/>
              <a:gd name="connsiteY6" fmla="*/ 892293 h 1744424"/>
              <a:gd name="connsiteX7" fmla="*/ 0 w 2863499"/>
              <a:gd name="connsiteY7" fmla="*/ 904495 h 1744424"/>
              <a:gd name="connsiteX8" fmla="*/ 0 w 2863499"/>
              <a:gd name="connsiteY8" fmla="*/ 56072 h 1744424"/>
              <a:gd name="connsiteX9" fmla="*/ 24534 w 2863499"/>
              <a:gd name="connsiteY9" fmla="*/ 49764 h 1744424"/>
              <a:gd name="connsiteX10" fmla="*/ 518179 w 2863499"/>
              <a:gd name="connsiteY10" fmla="*/ 0 h 174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63499" h="1744424">
                <a:moveTo>
                  <a:pt x="518179" y="0"/>
                </a:moveTo>
                <a:cubicBezTo>
                  <a:pt x="1617315" y="0"/>
                  <a:pt x="2547362" y="723959"/>
                  <a:pt x="2857488" y="1721045"/>
                </a:cubicBezTo>
                <a:lnTo>
                  <a:pt x="2863499" y="1744424"/>
                </a:lnTo>
                <a:lnTo>
                  <a:pt x="1986591" y="1744424"/>
                </a:lnTo>
                <a:lnTo>
                  <a:pt x="1951831" y="1672267"/>
                </a:lnTo>
                <a:cubicBezTo>
                  <a:pt x="1675734" y="1164018"/>
                  <a:pt x="1137249" y="818992"/>
                  <a:pt x="518178" y="818992"/>
                </a:cubicBezTo>
                <a:cubicBezTo>
                  <a:pt x="349341" y="818992"/>
                  <a:pt x="186497" y="844655"/>
                  <a:pt x="33336" y="892293"/>
                </a:cubicBezTo>
                <a:lnTo>
                  <a:pt x="0" y="904495"/>
                </a:lnTo>
                <a:lnTo>
                  <a:pt x="0" y="56072"/>
                </a:lnTo>
                <a:lnTo>
                  <a:pt x="24534" y="49764"/>
                </a:lnTo>
                <a:cubicBezTo>
                  <a:pt x="183986" y="17135"/>
                  <a:pt x="349081" y="0"/>
                  <a:pt x="518179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3A1E8C7A-110F-4BB7-AA47-28671E803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66B3BB18-5D4B-43C7-B3C8-76205B84C4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56E637CF-4F3E-4753-88B7-F3457024F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80C5D324-2A33-43FE-B1FA-4653FDAF4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431A26F4-75D2-4614-89D5-84AE476A2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37167746-0DF2-4B6A-B287-1B39502B7C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CA2ECB8D-39AD-4947-9B85-FDA63DC1B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0D4C004B-C7AA-42A7-8960-982364A40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5337C192-08C8-4342-8FE5-EA46B9927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50B7CD9C-7A8B-4C50-AEA0-774F18137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7313F0AF-9CAF-482A-B502-250761E4E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BF05197-ADA7-4185-A22F-3B2643684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BEC9975-53A7-47C5-84B4-9E27508913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5308E185-ADE7-4F12-B5C7-C1810EB42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C13B9C7D-AF03-4234-A48F-9729999AE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A08D0A12-016D-48CB-BD48-2EE80FDCA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53357D7-FCF2-426A-8429-FB9AEA321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5392DA41-AC3F-463B-A508-388F103DB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F97024B6-0DB7-420D-ABEC-7AB1FD949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DF6E3634-355D-4767-A65C-E1B1E329C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24E58D5B-C9D6-493E-8921-8C9E32050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CDE35E78-618F-444A-85C3-DAC4DEE73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FF8BCDEF-9FF2-43E9-848E-11446294F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953D149D-00EA-4BE8-925F-52D175D36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2B20BC78-1318-4A6F-ABA5-74B89A112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AAAF230D-4C72-4144-B5EB-4A5E1369B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411446B4-112C-4AC2-9D13-81A86AC73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B1A546C2-1E8B-4D47-8570-38C03F31D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80056B5-1CB9-4D8B-B14B-4299F1EF3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94250A77-F4DC-4886-9457-878742667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45C2931-80B6-46E6-8E76-2AB0432EC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42" y="2954226"/>
            <a:ext cx="10733204" cy="22321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5400" dirty="0"/>
              <a:t>DEMONSTRASI</a:t>
            </a:r>
            <a:br>
              <a:rPr lang="en-US" sz="5400" dirty="0"/>
            </a:br>
            <a:r>
              <a:rPr lang="en-US" sz="5400" dirty="0" err="1"/>
              <a:t>Membuat</a:t>
            </a:r>
            <a:r>
              <a:rPr lang="en-US" sz="5400" dirty="0"/>
              <a:t> Moodle</a:t>
            </a:r>
          </a:p>
        </p:txBody>
      </p:sp>
      <p:sp>
        <p:nvSpPr>
          <p:cNvPr id="145" name="Right Triangle 144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870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A9E11-1D75-455C-AFDB-B831FD9E4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Manajemen</a:t>
            </a:r>
            <a:r>
              <a:rPr lang="en-US" dirty="0"/>
              <a:t> Peran </a:t>
            </a:r>
            <a:r>
              <a:rPr lang="en-US" dirty="0" err="1"/>
              <a:t>dalam</a:t>
            </a:r>
            <a:r>
              <a:rPr lang="en-US" dirty="0"/>
              <a:t> LMS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19A8F-C614-4C5D-8B97-E942EFF68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Role yang </a:t>
            </a:r>
            <a:r>
              <a:rPr lang="en-US" dirty="0" err="1"/>
              <a:t>diaktifkan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Belajar</a:t>
            </a:r>
            <a:r>
              <a:rPr lang="en-US" dirty="0"/>
              <a:t> </a:t>
            </a:r>
            <a:r>
              <a:rPr lang="en-US" dirty="0" err="1"/>
              <a:t>Mengajar</a:t>
            </a:r>
            <a:r>
              <a:rPr lang="en-US" dirty="0"/>
              <a:t> yang </a:t>
            </a:r>
            <a:r>
              <a:rPr lang="en-US" dirty="0" err="1"/>
              <a:t>diselenggarakan</a:t>
            </a:r>
            <a:r>
              <a:rPr lang="en-US" dirty="0"/>
              <a:t> oleh </a:t>
            </a:r>
            <a:r>
              <a:rPr lang="en-US" dirty="0" err="1"/>
              <a:t>MariBelajar</a:t>
            </a:r>
            <a:r>
              <a:rPr lang="en-US" dirty="0"/>
              <a:t>, LMS yang </a:t>
            </a:r>
            <a:r>
              <a:rPr lang="en-US" dirty="0" err="1"/>
              <a:t>dikembangkan</a:t>
            </a:r>
            <a:r>
              <a:rPr lang="en-US" dirty="0"/>
              <a:t> </a:t>
            </a:r>
            <a:r>
              <a:rPr lang="en-US" dirty="0" err="1"/>
              <a:t>diatur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menerapkan</a:t>
            </a:r>
            <a:r>
              <a:rPr lang="en-US" dirty="0"/>
              <a:t> 8 </a:t>
            </a:r>
            <a:r>
              <a:rPr lang="en-US" dirty="0" err="1"/>
              <a:t>peran</a:t>
            </a:r>
            <a:r>
              <a:rPr lang="en-US" dirty="0"/>
              <a:t>.</a:t>
            </a:r>
          </a:p>
          <a:p>
            <a:r>
              <a:rPr lang="en-ID" dirty="0"/>
              <a:t>Manager</a:t>
            </a:r>
          </a:p>
          <a:p>
            <a:r>
              <a:rPr lang="en-ID" dirty="0"/>
              <a:t>Course Creator</a:t>
            </a:r>
          </a:p>
          <a:p>
            <a:r>
              <a:rPr lang="en-ID" dirty="0"/>
              <a:t>Teacher</a:t>
            </a:r>
          </a:p>
          <a:p>
            <a:r>
              <a:rPr lang="en-ID" dirty="0"/>
              <a:t>Assistant</a:t>
            </a:r>
          </a:p>
          <a:p>
            <a:r>
              <a:rPr lang="en-ID" dirty="0"/>
              <a:t>Student</a:t>
            </a:r>
          </a:p>
          <a:p>
            <a:r>
              <a:rPr lang="en-ID" dirty="0"/>
              <a:t>Guest</a:t>
            </a:r>
          </a:p>
          <a:p>
            <a:r>
              <a:rPr lang="en-ID" dirty="0"/>
              <a:t>Authenticated User</a:t>
            </a:r>
          </a:p>
          <a:p>
            <a:r>
              <a:rPr lang="en-ID" dirty="0"/>
              <a:t>Authenticated User on Front Page</a:t>
            </a:r>
          </a:p>
        </p:txBody>
      </p:sp>
    </p:spTree>
    <p:extLst>
      <p:ext uri="{BB962C8B-B14F-4D97-AF65-F5344CB8AC3E}">
        <p14:creationId xmlns:p14="http://schemas.microsoft.com/office/powerpoint/2010/main" val="22321470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842BF9C4-4C64-45B1-9571-308490E67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320911DB-61F5-4D73-96D8-716D083B3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78228" y="-1"/>
            <a:ext cx="4343876" cy="1319545"/>
          </a:xfrm>
          <a:custGeom>
            <a:avLst/>
            <a:gdLst>
              <a:gd name="connsiteX0" fmla="*/ 0 w 4343876"/>
              <a:gd name="connsiteY0" fmla="*/ 0 h 1319545"/>
              <a:gd name="connsiteX1" fmla="*/ 998131 w 4343876"/>
              <a:gd name="connsiteY1" fmla="*/ 0 h 1319545"/>
              <a:gd name="connsiteX2" fmla="*/ 1019043 w 4343876"/>
              <a:gd name="connsiteY2" fmla="*/ 23009 h 1319545"/>
              <a:gd name="connsiteX3" fmla="*/ 2171937 w 4343876"/>
              <a:gd name="connsiteY3" fmla="*/ 500553 h 1319545"/>
              <a:gd name="connsiteX4" fmla="*/ 3324831 w 4343876"/>
              <a:gd name="connsiteY4" fmla="*/ 23009 h 1319545"/>
              <a:gd name="connsiteX5" fmla="*/ 3345743 w 4343876"/>
              <a:gd name="connsiteY5" fmla="*/ 0 h 1319545"/>
              <a:gd name="connsiteX6" fmla="*/ 4343876 w 4343876"/>
              <a:gd name="connsiteY6" fmla="*/ 0 h 1319545"/>
              <a:gd name="connsiteX7" fmla="*/ 4325735 w 4343876"/>
              <a:gd name="connsiteY7" fmla="*/ 37659 h 1319545"/>
              <a:gd name="connsiteX8" fmla="*/ 2171938 w 4343876"/>
              <a:gd name="connsiteY8" fmla="*/ 1319545 h 1319545"/>
              <a:gd name="connsiteX9" fmla="*/ 18141 w 4343876"/>
              <a:gd name="connsiteY9" fmla="*/ 37659 h 1319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43876" h="1319545">
                <a:moveTo>
                  <a:pt x="0" y="0"/>
                </a:moveTo>
                <a:lnTo>
                  <a:pt x="998131" y="0"/>
                </a:lnTo>
                <a:lnTo>
                  <a:pt x="1019043" y="23009"/>
                </a:lnTo>
                <a:cubicBezTo>
                  <a:pt x="1314094" y="318060"/>
                  <a:pt x="1721704" y="500553"/>
                  <a:pt x="2171937" y="500553"/>
                </a:cubicBezTo>
                <a:cubicBezTo>
                  <a:pt x="2622170" y="500553"/>
                  <a:pt x="3029780" y="318060"/>
                  <a:pt x="3324831" y="23009"/>
                </a:cubicBezTo>
                <a:lnTo>
                  <a:pt x="3345743" y="0"/>
                </a:lnTo>
                <a:lnTo>
                  <a:pt x="4343876" y="0"/>
                </a:lnTo>
                <a:lnTo>
                  <a:pt x="4325735" y="37659"/>
                </a:lnTo>
                <a:cubicBezTo>
                  <a:pt x="3910950" y="801208"/>
                  <a:pt x="3101976" y="1319545"/>
                  <a:pt x="2171938" y="1319545"/>
                </a:cubicBezTo>
                <a:cubicBezTo>
                  <a:pt x="1241900" y="1319545"/>
                  <a:pt x="432926" y="801208"/>
                  <a:pt x="18141" y="37659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2" name="Freeform: Shape 111">
            <a:extLst>
              <a:ext uri="{FF2B5EF4-FFF2-40B4-BE49-F238E27FC236}">
                <a16:creationId xmlns:a16="http://schemas.microsoft.com/office/drawing/2014/main" id="{D985DDE6-382A-4181-AFFB-A863098D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113576"/>
            <a:ext cx="2863499" cy="1744424"/>
          </a:xfrm>
          <a:custGeom>
            <a:avLst/>
            <a:gdLst>
              <a:gd name="connsiteX0" fmla="*/ 518179 w 2863499"/>
              <a:gd name="connsiteY0" fmla="*/ 0 h 1744424"/>
              <a:gd name="connsiteX1" fmla="*/ 2857488 w 2863499"/>
              <a:gd name="connsiteY1" fmla="*/ 1721045 h 1744424"/>
              <a:gd name="connsiteX2" fmla="*/ 2863499 w 2863499"/>
              <a:gd name="connsiteY2" fmla="*/ 1744424 h 1744424"/>
              <a:gd name="connsiteX3" fmla="*/ 1986591 w 2863499"/>
              <a:gd name="connsiteY3" fmla="*/ 1744424 h 1744424"/>
              <a:gd name="connsiteX4" fmla="*/ 1951831 w 2863499"/>
              <a:gd name="connsiteY4" fmla="*/ 1672267 h 1744424"/>
              <a:gd name="connsiteX5" fmla="*/ 518178 w 2863499"/>
              <a:gd name="connsiteY5" fmla="*/ 818992 h 1744424"/>
              <a:gd name="connsiteX6" fmla="*/ 33336 w 2863499"/>
              <a:gd name="connsiteY6" fmla="*/ 892293 h 1744424"/>
              <a:gd name="connsiteX7" fmla="*/ 0 w 2863499"/>
              <a:gd name="connsiteY7" fmla="*/ 904495 h 1744424"/>
              <a:gd name="connsiteX8" fmla="*/ 0 w 2863499"/>
              <a:gd name="connsiteY8" fmla="*/ 56072 h 1744424"/>
              <a:gd name="connsiteX9" fmla="*/ 24534 w 2863499"/>
              <a:gd name="connsiteY9" fmla="*/ 49764 h 1744424"/>
              <a:gd name="connsiteX10" fmla="*/ 518179 w 2863499"/>
              <a:gd name="connsiteY10" fmla="*/ 0 h 174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63499" h="1744424">
                <a:moveTo>
                  <a:pt x="518179" y="0"/>
                </a:moveTo>
                <a:cubicBezTo>
                  <a:pt x="1617315" y="0"/>
                  <a:pt x="2547362" y="723959"/>
                  <a:pt x="2857488" y="1721045"/>
                </a:cubicBezTo>
                <a:lnTo>
                  <a:pt x="2863499" y="1744424"/>
                </a:lnTo>
                <a:lnTo>
                  <a:pt x="1986591" y="1744424"/>
                </a:lnTo>
                <a:lnTo>
                  <a:pt x="1951831" y="1672267"/>
                </a:lnTo>
                <a:cubicBezTo>
                  <a:pt x="1675734" y="1164018"/>
                  <a:pt x="1137249" y="818992"/>
                  <a:pt x="518178" y="818992"/>
                </a:cubicBezTo>
                <a:cubicBezTo>
                  <a:pt x="349341" y="818992"/>
                  <a:pt x="186497" y="844655"/>
                  <a:pt x="33336" y="892293"/>
                </a:cubicBezTo>
                <a:lnTo>
                  <a:pt x="0" y="904495"/>
                </a:lnTo>
                <a:lnTo>
                  <a:pt x="0" y="56072"/>
                </a:lnTo>
                <a:lnTo>
                  <a:pt x="24534" y="49764"/>
                </a:lnTo>
                <a:cubicBezTo>
                  <a:pt x="183986" y="17135"/>
                  <a:pt x="349081" y="0"/>
                  <a:pt x="518179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3A1E8C7A-110F-4BB7-AA47-28671E803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66B3BB18-5D4B-43C7-B3C8-76205B84C4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56E637CF-4F3E-4753-88B7-F3457024F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80C5D324-2A33-43FE-B1FA-4653FDAF4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431A26F4-75D2-4614-89D5-84AE476A2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37167746-0DF2-4B6A-B287-1B39502B7C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CA2ECB8D-39AD-4947-9B85-FDA63DC1B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0D4C004B-C7AA-42A7-8960-982364A40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5337C192-08C8-4342-8FE5-EA46B9927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50B7CD9C-7A8B-4C50-AEA0-774F18137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7313F0AF-9CAF-482A-B502-250761E4E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BF05197-ADA7-4185-A22F-3B2643684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BEC9975-53A7-47C5-84B4-9E27508913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5308E185-ADE7-4F12-B5C7-C1810EB42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C13B9C7D-AF03-4234-A48F-9729999AE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A08D0A12-016D-48CB-BD48-2EE80FDCA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53357D7-FCF2-426A-8429-FB9AEA321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5392DA41-AC3F-463B-A508-388F103DB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F97024B6-0DB7-420D-ABEC-7AB1FD949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DF6E3634-355D-4767-A65C-E1B1E329C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24E58D5B-C9D6-493E-8921-8C9E32050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CDE35E78-618F-444A-85C3-DAC4DEE73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FF8BCDEF-9FF2-43E9-848E-11446294F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953D149D-00EA-4BE8-925F-52D175D36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2B20BC78-1318-4A6F-ABA5-74B89A112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AAAF230D-4C72-4144-B5EB-4A5E1369B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411446B4-112C-4AC2-9D13-81A86AC73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B1A546C2-1E8B-4D47-8570-38C03F31D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80056B5-1CB9-4D8B-B14B-4299F1EF3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94250A77-F4DC-4886-9457-878742667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45C2931-80B6-46E6-8E76-2AB0432EC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42" y="2954226"/>
            <a:ext cx="10733204" cy="22321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5400" dirty="0"/>
              <a:t>DEMONSTRASI</a:t>
            </a:r>
            <a:br>
              <a:rPr lang="en-US" sz="5400" dirty="0"/>
            </a:br>
            <a:r>
              <a:rPr lang="en-US" sz="5400" dirty="0"/>
              <a:t>Peran </a:t>
            </a:r>
            <a:r>
              <a:rPr lang="en-US" sz="5400" dirty="0" err="1"/>
              <a:t>dalam</a:t>
            </a:r>
            <a:r>
              <a:rPr lang="en-US" sz="5400" dirty="0"/>
              <a:t> LMS</a:t>
            </a:r>
          </a:p>
        </p:txBody>
      </p:sp>
      <p:sp>
        <p:nvSpPr>
          <p:cNvPr id="145" name="Right Triangle 144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350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0" name="Rectangle 11">
            <a:extLst>
              <a:ext uri="{FF2B5EF4-FFF2-40B4-BE49-F238E27FC236}">
                <a16:creationId xmlns:a16="http://schemas.microsoft.com/office/drawing/2014/main" id="{3712ED8D-807A-4E94-A9AF-C4467615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1" name="Right Triangle 13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0136" y="1542777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Document 8">
            <a:extLst>
              <a:ext uri="{FF2B5EF4-FFF2-40B4-BE49-F238E27FC236}">
                <a16:creationId xmlns:a16="http://schemas.microsoft.com/office/drawing/2014/main" id="{D8667B21-A39C-4ABB-9CED-0DD4CD739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270477" y="924332"/>
            <a:ext cx="6871335" cy="5022674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2" h="47798">
                <a:moveTo>
                  <a:pt x="3" y="147"/>
                </a:moveTo>
                <a:lnTo>
                  <a:pt x="21623" y="0"/>
                </a:lnTo>
                <a:cubicBezTo>
                  <a:pt x="21623" y="5774"/>
                  <a:pt x="21642" y="38022"/>
                  <a:pt x="21642" y="43796"/>
                </a:cubicBezTo>
                <a:cubicBezTo>
                  <a:pt x="10842" y="43796"/>
                  <a:pt x="10842" y="50396"/>
                  <a:pt x="42" y="46646"/>
                </a:cubicBezTo>
                <a:cubicBezTo>
                  <a:pt x="61" y="31179"/>
                  <a:pt x="-16" y="15614"/>
                  <a:pt x="3" y="14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46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1D39CC5-0F4F-46A6-A135-C630326AE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32348"/>
            <a:ext cx="4419600" cy="224073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Konfigurasi Keamanan Azure</a:t>
            </a:r>
            <a:endParaRPr lang="en-ID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A40A0-AB23-4FBC-9819-0055FF4C0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3264832"/>
            <a:ext cx="4419600" cy="2983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chemeClr val="tx2"/>
                </a:solidFill>
              </a:rPr>
              <a:t>Keamanan</a:t>
            </a:r>
            <a:r>
              <a:rPr lang="en-US" sz="1800" dirty="0">
                <a:solidFill>
                  <a:schemeClr val="tx2"/>
                </a:solidFill>
              </a:rPr>
              <a:t> resource Azure Virtual Machine </a:t>
            </a:r>
            <a:r>
              <a:rPr lang="en-US" sz="1800" dirty="0" err="1">
                <a:solidFill>
                  <a:schemeClr val="tx2"/>
                </a:solidFill>
              </a:rPr>
              <a:t>dengan</a:t>
            </a:r>
            <a:r>
              <a:rPr lang="en-US" sz="1800" dirty="0">
                <a:solidFill>
                  <a:schemeClr val="tx2"/>
                </a:solidFill>
              </a:rPr>
              <a:t> Azure Defender,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tx2"/>
                </a:solidFill>
              </a:rPr>
              <a:t>Manfaat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dengan</a:t>
            </a:r>
            <a:r>
              <a:rPr lang="en-US" sz="1800" dirty="0">
                <a:solidFill>
                  <a:schemeClr val="tx2"/>
                </a:solidFill>
              </a:rPr>
              <a:t> Azure Defender</a:t>
            </a:r>
          </a:p>
          <a:p>
            <a:pPr>
              <a:buClrTx/>
            </a:pPr>
            <a:r>
              <a:rPr lang="en-US" sz="1800" dirty="0" err="1">
                <a:solidFill>
                  <a:schemeClr val="tx2"/>
                </a:solidFill>
              </a:rPr>
              <a:t>Akses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komputer</a:t>
            </a:r>
            <a:r>
              <a:rPr lang="en-US" sz="1800" dirty="0">
                <a:solidFill>
                  <a:schemeClr val="tx2"/>
                </a:solidFill>
              </a:rPr>
              <a:t> virtual (VM) just-in-time (JIT)</a:t>
            </a:r>
          </a:p>
          <a:p>
            <a:pPr>
              <a:buClrTx/>
            </a:pPr>
            <a:r>
              <a:rPr lang="en-ID" sz="1800" dirty="0" err="1">
                <a:solidFill>
                  <a:schemeClr val="tx2"/>
                </a:solidFill>
              </a:rPr>
              <a:t>Penilaian</a:t>
            </a:r>
            <a:r>
              <a:rPr lang="en-ID" sz="1800" dirty="0">
                <a:solidFill>
                  <a:schemeClr val="tx2"/>
                </a:solidFill>
              </a:rPr>
              <a:t> </a:t>
            </a:r>
            <a:r>
              <a:rPr lang="en-ID" sz="1800" dirty="0" err="1">
                <a:solidFill>
                  <a:schemeClr val="tx2"/>
                </a:solidFill>
              </a:rPr>
              <a:t>Keamanan</a:t>
            </a:r>
            <a:endParaRPr lang="en-ID" sz="1800" dirty="0">
              <a:solidFill>
                <a:schemeClr val="tx2"/>
              </a:solidFill>
            </a:endParaRPr>
          </a:p>
          <a:p>
            <a:pPr>
              <a:buClrTx/>
            </a:pPr>
            <a:r>
              <a:rPr lang="en-ID" sz="1800" dirty="0" err="1">
                <a:solidFill>
                  <a:schemeClr val="tx2"/>
                </a:solidFill>
              </a:rPr>
              <a:t>Peringatan</a:t>
            </a:r>
            <a:r>
              <a:rPr lang="en-ID" sz="1800" dirty="0">
                <a:solidFill>
                  <a:schemeClr val="tx2"/>
                </a:solidFill>
              </a:rPr>
              <a:t> </a:t>
            </a:r>
            <a:r>
              <a:rPr lang="en-ID" sz="1800" dirty="0" err="1">
                <a:solidFill>
                  <a:schemeClr val="tx2"/>
                </a:solidFill>
              </a:rPr>
              <a:t>Keamanan</a:t>
            </a:r>
            <a:endParaRPr lang="en-ID" sz="1800" dirty="0">
              <a:solidFill>
                <a:schemeClr val="tx2"/>
              </a:solidFill>
            </a:endParaRP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6640D6B-A5BA-4728-8AFD-FD7D9CC9E6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41" b="5302"/>
          <a:stretch/>
        </p:blipFill>
        <p:spPr>
          <a:xfrm>
            <a:off x="5203767" y="1592044"/>
            <a:ext cx="6795701" cy="382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6476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AF45B-7939-4931-84C1-A6BED1828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Virtual Machine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180309-82C1-431E-ABAA-FD97290E92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6409" y="1825625"/>
            <a:ext cx="8945145" cy="4351338"/>
          </a:xfrm>
        </p:spPr>
      </p:pic>
    </p:spTree>
    <p:extLst>
      <p:ext uri="{BB962C8B-B14F-4D97-AF65-F5344CB8AC3E}">
        <p14:creationId xmlns:p14="http://schemas.microsoft.com/office/powerpoint/2010/main" val="19505628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neVTI">
  <a:themeElements>
    <a:clrScheme name="AnalogousFromLightSeedRightStep">
      <a:dk1>
        <a:srgbClr val="000000"/>
      </a:dk1>
      <a:lt1>
        <a:srgbClr val="FFFFFF"/>
      </a:lt1>
      <a:dk2>
        <a:srgbClr val="262441"/>
      </a:dk2>
      <a:lt2>
        <a:srgbClr val="E8E3E2"/>
      </a:lt2>
      <a:accent1>
        <a:srgbClr val="7AA9B7"/>
      </a:accent1>
      <a:accent2>
        <a:srgbClr val="7F94BA"/>
      </a:accent2>
      <a:accent3>
        <a:srgbClr val="9996C6"/>
      </a:accent3>
      <a:accent4>
        <a:srgbClr val="9B7FBA"/>
      </a:accent4>
      <a:accent5>
        <a:srgbClr val="BF93C5"/>
      </a:accent5>
      <a:accent6>
        <a:srgbClr val="BA7FA8"/>
      </a:accent6>
      <a:hlink>
        <a:srgbClr val="AC7464"/>
      </a:hlink>
      <a:folHlink>
        <a:srgbClr val="7F7F7F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228</Words>
  <Application>Microsoft Office PowerPoint</Application>
  <PresentationFormat>Widescreen</PresentationFormat>
  <Paragraphs>33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Avenir Next LT Pro</vt:lpstr>
      <vt:lpstr>Calibri</vt:lpstr>
      <vt:lpstr>Posterama</vt:lpstr>
      <vt:lpstr>SineVTI</vt:lpstr>
      <vt:lpstr>Learning Management System</vt:lpstr>
      <vt:lpstr>Company</vt:lpstr>
      <vt:lpstr>Learning Management System</vt:lpstr>
      <vt:lpstr>Cloud Provider</vt:lpstr>
      <vt:lpstr>DEMONSTRASI Membuat Moodle</vt:lpstr>
      <vt:lpstr>Manajemen Peran dalam LMS</vt:lpstr>
      <vt:lpstr>DEMONSTRASI Peran dalam LMS</vt:lpstr>
      <vt:lpstr>Konfigurasi Keamanan Azure</vt:lpstr>
      <vt:lpstr>Backup Virtual Machine</vt:lpstr>
      <vt:lpstr>Disaster Recovery</vt:lpstr>
      <vt:lpstr>maribelajar LMS</vt:lpstr>
      <vt:lpstr>maribelajar LMS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Management System</dc:title>
  <dc:creator>William Chandra Pratama</dc:creator>
  <cp:lastModifiedBy>William Chandra Pratama</cp:lastModifiedBy>
  <cp:revision>5</cp:revision>
  <dcterms:created xsi:type="dcterms:W3CDTF">2021-11-07T06:57:01Z</dcterms:created>
  <dcterms:modified xsi:type="dcterms:W3CDTF">2021-11-07T11:50:07Z</dcterms:modified>
</cp:coreProperties>
</file>