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9" r:id="rId4"/>
    <p:sldId id="28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_sockets/network_byte_orders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k4x6oonkcge2mj?cid=868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63922d3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63922d3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63922d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63922d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https://www.tutorialspoint.com/unix_sockets/network_byte_orders.htm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63922d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63922d3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63922d3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63922d3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63922d3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63922d3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63922d3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63922d3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src -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https://piazza.com/class/k4x6oonkcge2mj?cid=868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63922d3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63922d3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63922d3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63922d3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63922d3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63922d3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63922d3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63922d3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361632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361632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63922d3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63922d3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63922d3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163922d3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163922d3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163922d3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63922d3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63922d3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63922d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163922d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63922d3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163922d3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48734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487344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487344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487344a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487344a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487344a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63922d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63922d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63922d3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63922d3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63922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63922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63922d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63922d3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ip.7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B23S_1.1.0.13/gtps7/s5appl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1.0.2/man3/SSL_CTX_new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B23S_1.1.0.13/gtps7/s5app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ticleworld.com/ssl-server-client-using-openssl-in-c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~harryxu/courses/111/winter20/ProjectGuide/serverinf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pi.edu/~moorthy/Courses/os98/Pgms/server.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s.rpi.edu/~moorthy/Courses/os98/Pgms/socket.html" TargetMode="External"/><Relationship Id="rId4" Type="http://schemas.openxmlformats.org/officeDocument/2006/relationships/hyperlink" Target="http://www.cs.rpi.edu/~moorthy/Courses/os98/Pgms/client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4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4C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671275"/>
            <a:ext cx="6746700" cy="3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bidirectional channel of communication using the socket function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types.h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socket.h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int socket(int </a:t>
            </a:r>
            <a:r>
              <a:rPr lang="en" sz="1200" i="1" dirty="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" sz="1200" i="1" dirty="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" sz="1200" i="1" dirty="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Use the below values to create a TCP socket</a:t>
            </a: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 = socket(AF_INET, SOCK_STREAM, 0);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What this means?</a:t>
            </a: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AF_INET =&gt; IPv4 protocol family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SOCK_STREAM =&gt; TCP socket type, abstract away network reliability issues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0 =&gt; Choose the default protocol supporting the domain and the protocol type</a:t>
            </a:r>
            <a:endParaRPr sz="1200"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socket(2)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176" y="1093925"/>
            <a:ext cx="2942924" cy="35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6216600" y="523250"/>
            <a:ext cx="1350600" cy="40704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355375" y="512775"/>
            <a:ext cx="1045200" cy="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</a:rPr>
              <a:t>Implemented for you</a:t>
            </a:r>
            <a:endParaRPr sz="1000" b="1">
              <a:solidFill>
                <a:srgbClr val="6AA84F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816800" y="1189325"/>
            <a:ext cx="1350600" cy="7401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connect(2)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need to know two pieces of information before you can connect a client program to a server program.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address of the server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hostent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(const char *</a:t>
            </a:r>
            <a:r>
              <a:rPr lang="en" sz="1200" i="1" dirty="0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port on which the server is listening for connections.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Port 18000 for TCP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Port 19000 for TLS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connect(2) - putting it all together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382983" cy="384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int connect(int </a:t>
            </a:r>
            <a:r>
              <a:rPr lang="en" sz="1200" i="1" dirty="0" err="1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 const struct 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200" i="1" dirty="0" err="1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 err="1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socklen_t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i="1" dirty="0" err="1">
                <a:solidFill>
                  <a:srgbClr val="006000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" sz="1200" b="1" dirty="0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sockfd</a:t>
            </a:r>
            <a:r>
              <a:rPr lang="en" dirty="0"/>
              <a:t> - created with socket function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addr</a:t>
            </a:r>
            <a:r>
              <a:rPr lang="en" dirty="0"/>
              <a:t> -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sa_family_t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sin_family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; /* address family: AF_INET */</a:t>
            </a: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in_port_t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sin_port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;   /* port in network byte order */</a:t>
            </a: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in_addr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sin_addr</a:t>
            </a: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;   /* internet address */</a:t>
            </a: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addrlen</a:t>
            </a:r>
            <a:r>
              <a:rPr lang="en" dirty="0"/>
              <a:t> - </a:t>
            </a:r>
            <a:r>
              <a:rPr lang="en" dirty="0" err="1"/>
              <a:t>sizeof</a:t>
            </a:r>
            <a:r>
              <a:rPr lang="en" dirty="0"/>
              <a:t>(struct </a:t>
            </a:r>
            <a:r>
              <a:rPr lang="en" dirty="0" err="1"/>
              <a:t>sockaddr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5" name="Google Shape;155;p25"/>
          <p:cNvSpPr txBox="1"/>
          <p:nvPr/>
        </p:nvSpPr>
        <p:spPr>
          <a:xfrm>
            <a:off x="5248400" y="2423725"/>
            <a:ext cx="3811500" cy="1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Network byte order - convert host byte order to network byte order (htons)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/* Internet address. */           struct in_addr {</a:t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uint32_t s_addr;     </a:t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/* address in network byte order */</a:t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 rot="10800000" flipH="1">
            <a:off x="4172150" y="3520625"/>
            <a:ext cx="11748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176" y="1093925"/>
            <a:ext cx="2942924" cy="35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connect(2)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7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mostly copy paste from the example program.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Main changes required are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Changing port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Changing host value</a:t>
            </a:r>
            <a:endParaRPr dirty="0"/>
          </a:p>
        </p:txBody>
      </p:sp>
      <p:sp>
        <p:nvSpPr>
          <p:cNvPr id="164" name="Google Shape;164;p26"/>
          <p:cNvSpPr/>
          <p:nvPr/>
        </p:nvSpPr>
        <p:spPr>
          <a:xfrm>
            <a:off x="6151850" y="536550"/>
            <a:ext cx="1350600" cy="40704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7816800" y="1189325"/>
            <a:ext cx="1350600" cy="20670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read / write system calls on the </a:t>
            </a:r>
            <a:r>
              <a:rPr lang="en" dirty="0" err="1"/>
              <a:t>sockfd</a:t>
            </a:r>
            <a:r>
              <a:rPr lang="en" dirty="0"/>
              <a:t> you get after creating the socket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Poll on </a:t>
            </a:r>
            <a:r>
              <a:rPr lang="en" dirty="0" err="1"/>
              <a:t>sockfd</a:t>
            </a:r>
            <a:r>
              <a:rPr lang="en" dirty="0"/>
              <a:t> to see if there are any new commands.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Read commands and process individually (separated by ‘\n’)</a:t>
            </a:r>
            <a:endParaRPr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send/rcv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176" y="1093925"/>
            <a:ext cx="2942924" cy="35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6151850" y="536550"/>
            <a:ext cx="1350600" cy="40704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7816800" y="1189325"/>
            <a:ext cx="1350600" cy="33795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6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SSL - Secure sockets layer - used interchangeably with TLS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Secure way of communicating over the network.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Authentication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Integrity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Confidentiality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Uses a TLS handshake to initialize and exchange keys that are to be used for the session.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- Transport Layer Security</a:t>
            </a:r>
            <a:endParaRPr dirty="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100" y="1170125"/>
            <a:ext cx="3089500" cy="29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SSL Library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use the header files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 err="1"/>
              <a:t>openssl</a:t>
            </a:r>
            <a:r>
              <a:rPr lang="en" dirty="0"/>
              <a:t>/</a:t>
            </a:r>
            <a:r>
              <a:rPr lang="en" dirty="0" err="1"/>
              <a:t>ssl.h</a:t>
            </a:r>
            <a:r>
              <a:rPr lang="en" dirty="0"/>
              <a:t>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Install the libraries 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sudo</a:t>
            </a:r>
            <a:r>
              <a:rPr lang="en" dirty="0"/>
              <a:t> apt-get update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sudo</a:t>
            </a:r>
            <a:r>
              <a:rPr lang="en" dirty="0"/>
              <a:t> apt-get install </a:t>
            </a:r>
            <a:r>
              <a:rPr lang="en" dirty="0" err="1"/>
              <a:t>libssl</a:t>
            </a:r>
            <a:r>
              <a:rPr lang="en" dirty="0"/>
              <a:t>-dev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Usage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SSL Basic Setup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SSL Initialization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SSL Connection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SSL Send / </a:t>
            </a:r>
            <a:r>
              <a:rPr lang="en" dirty="0" err="1"/>
              <a:t>Rcv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SSL Shutdown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Reference :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https://www.ibm.com/support/knowledgecenter/SSB23S_1.1.0.13/gtps7/s5appl.html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Basic Setup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Call below functions to setup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SSL_library_init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 -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registers the available SSL/TLS ciphers and digests. Used in TLS handshake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SSL_load_error_strings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registers the error strings for all </a:t>
            </a:r>
            <a:r>
              <a:rPr lang="en" sz="1400" dirty="0" err="1"/>
              <a:t>libcrypto</a:t>
            </a:r>
            <a:r>
              <a:rPr lang="en" sz="1400" dirty="0"/>
              <a:t> functions and </a:t>
            </a:r>
            <a:r>
              <a:rPr lang="en" sz="1400" dirty="0" err="1"/>
              <a:t>libssl</a:t>
            </a:r>
            <a:r>
              <a:rPr lang="en" sz="1400" dirty="0"/>
              <a:t> error strings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OpenSSL_add_all_algorithms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OpenSSL keeps an internal table of digest algorithms and ciphers. It uses this table to lookup ciphers via functions. This function adds all algorithms to the lookup table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an object that has configuration information about the SSL connection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SSL_CTX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 SSL client using this configuration object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r>
              <a:rPr lang="en" dirty="0" err="1"/>
              <a:t>SSL_new</a:t>
            </a:r>
            <a:endParaRPr lang="en" dirty="0"/>
          </a:p>
          <a:p>
            <a:pPr marL="0" lvl="0" indent="0">
              <a:buNone/>
            </a:pPr>
            <a:r>
              <a:rPr lang="en-US" sz="1000" dirty="0"/>
              <a:t>                                                    SSL_CTX *</a:t>
            </a:r>
            <a:r>
              <a:rPr lang="en-US" sz="1000" dirty="0" err="1"/>
              <a:t>newContext</a:t>
            </a:r>
            <a:r>
              <a:rPr lang="en-US" sz="1000" dirty="0"/>
              <a:t> = </a:t>
            </a:r>
            <a:r>
              <a:rPr lang="en-US" sz="1000" dirty="0" err="1"/>
              <a:t>SSL_CTX_new</a:t>
            </a:r>
            <a:r>
              <a:rPr lang="en-US" sz="1000" dirty="0"/>
              <a:t>(TLSv1_client_method());</a:t>
            </a:r>
          </a:p>
          <a:p>
            <a:pPr marL="0" lvl="0" indent="0">
              <a:buNone/>
            </a:pPr>
            <a:r>
              <a:rPr lang="en-US" sz="1000" dirty="0"/>
              <a:t>		if (</a:t>
            </a:r>
            <a:r>
              <a:rPr lang="en-US" sz="1000" dirty="0" err="1"/>
              <a:t>newContext</a:t>
            </a:r>
            <a:r>
              <a:rPr lang="en-US" sz="1000" dirty="0"/>
              <a:t> == NULL) {</a:t>
            </a:r>
          </a:p>
          <a:p>
            <a:pPr marL="0" lvl="0" indent="0">
              <a:buNone/>
            </a:pPr>
            <a:r>
              <a:rPr lang="en-US" sz="1000" dirty="0"/>
              <a:t>			</a:t>
            </a:r>
            <a:r>
              <a:rPr lang="en-US" sz="1000" dirty="0" err="1"/>
              <a:t>fprintf</a:t>
            </a:r>
            <a:r>
              <a:rPr lang="en-US" sz="1000" dirty="0"/>
              <a:t>(stderr, "Unable to get SSL context\n");</a:t>
            </a:r>
          </a:p>
          <a:p>
            <a:pPr marL="0" lvl="0" indent="0">
              <a:buNone/>
            </a:pPr>
            <a:r>
              <a:rPr lang="en-US" sz="1000" dirty="0"/>
              <a:t>			exit(EXIT_FAIL);</a:t>
            </a:r>
          </a:p>
          <a:p>
            <a:pPr marL="0" lvl="0" indent="0">
              <a:buNone/>
            </a:pPr>
            <a:r>
              <a:rPr lang="en-US" sz="1000" dirty="0"/>
              <a:t>		}</a:t>
            </a:r>
          </a:p>
          <a:p>
            <a:pPr marL="0" lv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sslClient</a:t>
            </a:r>
            <a:r>
              <a:rPr lang="en-US" sz="1000" dirty="0"/>
              <a:t> = </a:t>
            </a:r>
            <a:r>
              <a:rPr lang="en-US" sz="1000" dirty="0" err="1"/>
              <a:t>SSL_new</a:t>
            </a:r>
            <a:r>
              <a:rPr lang="en-US" sz="1000" dirty="0"/>
              <a:t>(</a:t>
            </a:r>
            <a:r>
              <a:rPr lang="en-US" sz="1000" dirty="0" err="1"/>
              <a:t>newContext</a:t>
            </a:r>
            <a:r>
              <a:rPr lang="en-US" sz="1000" dirty="0"/>
              <a:t>);</a:t>
            </a:r>
          </a:p>
          <a:p>
            <a:pPr marL="0" lvl="0" indent="0">
              <a:buNone/>
            </a:pPr>
            <a:r>
              <a:rPr lang="en-US" sz="1000" dirty="0"/>
              <a:t>		if (</a:t>
            </a:r>
            <a:r>
              <a:rPr lang="en-US" sz="1000" dirty="0" err="1"/>
              <a:t>sslClient</a:t>
            </a:r>
            <a:r>
              <a:rPr lang="en-US" sz="1000" dirty="0"/>
              <a:t> == NULL) {</a:t>
            </a:r>
          </a:p>
          <a:p>
            <a:pPr marL="0" lvl="0" indent="0">
              <a:buNone/>
            </a:pPr>
            <a:r>
              <a:rPr lang="en-US" sz="1000" dirty="0"/>
              <a:t>			</a:t>
            </a:r>
            <a:r>
              <a:rPr lang="en-US" sz="1000" dirty="0" err="1"/>
              <a:t>fprintf</a:t>
            </a:r>
            <a:r>
              <a:rPr lang="en-US" sz="1000" dirty="0"/>
              <a:t>(stderr, "Unable to complete SSL setup\n");</a:t>
            </a:r>
          </a:p>
          <a:p>
            <a:pPr marL="0" lvl="0" indent="0">
              <a:buNone/>
            </a:pPr>
            <a:r>
              <a:rPr lang="en-US" sz="1000" dirty="0"/>
              <a:t>			exit(EXIT_FAIL);</a:t>
            </a:r>
          </a:p>
          <a:p>
            <a:pPr marL="0" lvl="0" indent="0">
              <a:buNone/>
            </a:pPr>
            <a:r>
              <a:rPr lang="en-US" sz="1000" dirty="0"/>
              <a:t>		}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Initialization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4C - 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Extension of Project 4b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Temperature sensing program receives commands from a server over the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Connection to server implemented via :-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 - Unencrypted connection (insecure)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TLS - Encrypted connection (secure)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Initialization - Configuration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Need to create an object that has all the state required to implement the SSL protocol.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This function is served by a context object - SSL_CTX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the </a:t>
            </a:r>
            <a:r>
              <a:rPr lang="en" u="sng" dirty="0">
                <a:solidFill>
                  <a:schemeClr val="accent5"/>
                </a:solidFill>
                <a:hlinkClick r:id="rId3"/>
              </a:rPr>
              <a:t>SSL_CTX_new</a:t>
            </a:r>
            <a:r>
              <a:rPr lang="en" dirty="0"/>
              <a:t> function to create a new CTX structure based on the SSL or TLS version (We will use TLSv1_client_method() as that is what the logging server supports.)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Function signature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SSL_CTX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SSL_CTX_new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(const SSL_METHOD *method);</a:t>
            </a:r>
            <a:endParaRPr sz="9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Initialization - Client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need a client that uses the context object to create the SSL session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SSL_new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(SSL_CTX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SSL_new</a:t>
            </a:r>
            <a:r>
              <a:rPr lang="en" dirty="0"/>
              <a:t>() creates a new SSL structure which is needed to hold the data for a TLS/SSL connection. The new structure inherits the settings of the underlying context </a:t>
            </a:r>
            <a:r>
              <a:rPr lang="en" dirty="0" err="1"/>
              <a:t>ctx</a:t>
            </a:r>
            <a:r>
              <a:rPr lang="en" dirty="0"/>
              <a:t>: connection method, options, verification settings, timeout settings.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An SSL structure is reference counted. Creating an SSL structure for the first time increments the reference count.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configured SSL client and an existing TCP socket, we can create an SSL connection in 2 steps: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Associate the created TCP socket with the SSL client using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SSL_set_fd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socketfd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ssl</a:t>
            </a:r>
            <a:r>
              <a:rPr lang="en" dirty="0"/>
              <a:t> is what we created in the previous step using </a:t>
            </a:r>
            <a:r>
              <a:rPr lang="en" dirty="0" err="1"/>
              <a:t>SSL_new</a:t>
            </a:r>
            <a:r>
              <a:rPr lang="en" dirty="0"/>
              <a:t> method.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Make the actual SSL connection using the </a:t>
            </a:r>
            <a:r>
              <a:rPr lang="en" dirty="0" err="1"/>
              <a:t>ssl_client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SSL_connect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Connection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Send / Rcv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that we have created the SSL connection, we can send and receive data on this connection.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SSL_read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void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int num);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SSL_write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const void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int num);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0FF00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SSL_shutdown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shuts down an active TLS/SSL connection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SSL_free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SSL_free</a:t>
            </a:r>
            <a:r>
              <a:rPr lang="en" dirty="0"/>
              <a:t>() decrements the reference count of </a:t>
            </a:r>
            <a:r>
              <a:rPr lang="en" dirty="0" err="1"/>
              <a:t>ssl</a:t>
            </a:r>
            <a:r>
              <a:rPr lang="en" dirty="0"/>
              <a:t>, and removes the SSL structure pointed to by </a:t>
            </a:r>
            <a:r>
              <a:rPr lang="en" dirty="0" err="1"/>
              <a:t>ssl</a:t>
            </a:r>
            <a:r>
              <a:rPr lang="en" dirty="0"/>
              <a:t> and frees up the allocated memory if the reference count has reached 0.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Please ensure that you do a shutdown and free.</a:t>
            </a:r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Shutdown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- Putting it all together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6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SSL Basic Setup</a:t>
            </a:r>
            <a:endParaRPr sz="14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SSL_library_init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SSL_load_error_strings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OpenSSL_add_all_algorithms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SSL Initialization</a:t>
            </a:r>
            <a:endParaRPr sz="14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SSL_CTX 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SSL_CTX_new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(TLS v1);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SSL 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SSL_new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(SSL_CTX 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SSL Connection</a:t>
            </a:r>
            <a:endParaRPr sz="14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SSL_set_fd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socketfd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SSL_connect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Reference : </a:t>
            </a:r>
            <a:r>
              <a:rPr lang="en" sz="1100" u="sng" dirty="0">
                <a:solidFill>
                  <a:schemeClr val="accent5"/>
                </a:solidFill>
                <a:hlinkClick r:id="rId3"/>
              </a:rPr>
              <a:t>https://www.ibm.com/support/knowledgecenter/SSB23S_1.1.0.13/gtps7/s5appl.html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2" name="Google Shape;242;p38"/>
          <p:cNvSpPr txBox="1"/>
          <p:nvPr/>
        </p:nvSpPr>
        <p:spPr>
          <a:xfrm>
            <a:off x="3952200" y="1159375"/>
            <a:ext cx="5097300" cy="2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SSL Send / </a:t>
            </a:r>
            <a:r>
              <a:rPr lang="en" dirty="0" err="1">
                <a:solidFill>
                  <a:schemeClr val="dk2"/>
                </a:solidFill>
              </a:rPr>
              <a:t>Rcv</a:t>
            </a:r>
            <a:endParaRPr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Char char="●"/>
            </a:pP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SSL_read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void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int num);</a:t>
            </a:r>
            <a:endParaRPr sz="12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Char char="●"/>
            </a:pP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SSL_write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const void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int num);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SSL Shutdown</a:t>
            </a:r>
            <a:endParaRPr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Char char="●"/>
            </a:pP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SSL_shutdown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Char char="●"/>
            </a:pP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SSL_free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(SSL *</a:t>
            </a:r>
            <a:r>
              <a:rPr lang="en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ssl</a:t>
            </a:r>
            <a:r>
              <a:rPr lang="en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Char char="●"/>
            </a:pPr>
            <a:endParaRPr sz="18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If you are interested in exactly what SSL is in detail: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hlinkClick r:id="rId4"/>
              </a:rPr>
              <a:t>https://aticleworld.com/ssl-server-client-using-openssl-in-c/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4101205" y="4166425"/>
            <a:ext cx="3654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function calls, handle errors while setting up / initialization / connection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51093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4b to accept host , port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2 executables - one for TCP, one for TLS</a:t>
            </a: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4c - Putting it all together</a:t>
            </a:r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453300" y="1682775"/>
            <a:ext cx="3534000" cy="2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The TCP executable should 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create a socket to the provided host and port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it should then poll on this socket waiting for commands. 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As commands are received, read and parse them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The output of the commands should be written to the socket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Once shutdown command is received, it should stop sampling and close the socket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4960675" y="1758975"/>
            <a:ext cx="3903300" cy="315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The TLS executable should 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create a socket to the provided host and port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Use the socket and create a SSL connection to the server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it should then poll on this socket waiting for commands. 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As commands are received, read and parse them using </a:t>
            </a:r>
            <a:r>
              <a:rPr lang="en" sz="1200" dirty="0" err="1">
                <a:solidFill>
                  <a:schemeClr val="dk2"/>
                </a:solidFill>
              </a:rPr>
              <a:t>SSL_read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The output of the commands should be written to the socket using </a:t>
            </a:r>
            <a:r>
              <a:rPr lang="en" sz="1200" dirty="0" err="1">
                <a:solidFill>
                  <a:schemeClr val="dk2"/>
                </a:solidFill>
              </a:rPr>
              <a:t>SSL_write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Once shutdown command is received, it should stop sampling and close the </a:t>
            </a:r>
            <a:r>
              <a:rPr lang="en" sz="1200" dirty="0" err="1">
                <a:solidFill>
                  <a:schemeClr val="dk2"/>
                </a:solidFill>
              </a:rPr>
              <a:t>ssl</a:t>
            </a:r>
            <a:r>
              <a:rPr lang="en" sz="1200" dirty="0">
                <a:solidFill>
                  <a:schemeClr val="dk2"/>
                </a:solidFill>
              </a:rPr>
              <a:t> connection and the socket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4b - Recap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941775" y="1535650"/>
            <a:ext cx="1942800" cy="24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Lab4b.c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157475" y="1602600"/>
            <a:ext cx="1156500" cy="8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Temperature Sensor</a:t>
            </a:r>
            <a:endParaRPr sz="1200"/>
          </a:p>
        </p:txBody>
      </p:sp>
      <p:sp>
        <p:nvSpPr>
          <p:cNvPr id="75" name="Google Shape;75;p16"/>
          <p:cNvSpPr/>
          <p:nvPr/>
        </p:nvSpPr>
        <p:spPr>
          <a:xfrm>
            <a:off x="4884575" y="1764250"/>
            <a:ext cx="1272900" cy="518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MRAA Library</a:t>
            </a:r>
            <a:endParaRPr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2893350" y="3679675"/>
            <a:ext cx="12729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Beaglebone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73575" y="1646650"/>
            <a:ext cx="730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STDIN</a:t>
            </a:r>
            <a:endParaRPr sz="1000"/>
          </a:p>
        </p:txBody>
      </p:sp>
      <p:sp>
        <p:nvSpPr>
          <p:cNvPr id="78" name="Google Shape;78;p16"/>
          <p:cNvSpPr/>
          <p:nvPr/>
        </p:nvSpPr>
        <p:spPr>
          <a:xfrm>
            <a:off x="1840925" y="1781050"/>
            <a:ext cx="1100700" cy="23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COMMANDS</a:t>
            </a:r>
            <a:endParaRPr sz="1000"/>
          </a:p>
        </p:txBody>
      </p:sp>
      <p:sp>
        <p:nvSpPr>
          <p:cNvPr id="79" name="Google Shape;79;p16"/>
          <p:cNvSpPr/>
          <p:nvPr/>
        </p:nvSpPr>
        <p:spPr>
          <a:xfrm>
            <a:off x="1073575" y="2425800"/>
            <a:ext cx="610200" cy="4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STDOUT</a:t>
            </a:r>
            <a:endParaRPr sz="800"/>
          </a:p>
        </p:txBody>
      </p:sp>
      <p:sp>
        <p:nvSpPr>
          <p:cNvPr id="80" name="Google Shape;80;p16"/>
          <p:cNvSpPr/>
          <p:nvPr/>
        </p:nvSpPr>
        <p:spPr>
          <a:xfrm>
            <a:off x="1661250" y="2605275"/>
            <a:ext cx="1272900" cy="23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REPORT</a:t>
            </a:r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1073425" y="3264000"/>
            <a:ext cx="610200" cy="4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FILE</a:t>
            </a:r>
            <a:endParaRPr sz="800"/>
          </a:p>
        </p:txBody>
      </p:sp>
      <p:cxnSp>
        <p:nvCxnSpPr>
          <p:cNvPr id="82" name="Google Shape;82;p16"/>
          <p:cNvCxnSpPr>
            <a:endCxn id="81" idx="3"/>
          </p:cNvCxnSpPr>
          <p:nvPr/>
        </p:nvCxnSpPr>
        <p:spPr>
          <a:xfrm rot="5400000">
            <a:off x="1633975" y="2852550"/>
            <a:ext cx="700800" cy="60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35E8-0F4D-1741-8F22-241983A1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465B-62AC-304D-9627-062EC9D8B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ability to design, build and debug an embedded application that interacts with a central control server with the aid of server-side logs.</a:t>
            </a:r>
          </a:p>
          <a:p>
            <a:r>
              <a:rPr lang="en-US" dirty="0"/>
              <a:t>Demonstrate the ability to implement a secure channel using standard tools.</a:t>
            </a:r>
          </a:p>
          <a:p>
            <a:r>
              <a:rPr lang="en-US" dirty="0"/>
              <a:t>Demonstrate the ability to research and exploit a complex API, and to debug an application involving encrypted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5204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4c - High Level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941775" y="1535650"/>
            <a:ext cx="1942800" cy="24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Lab4b.c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157475" y="1602600"/>
            <a:ext cx="1156500" cy="8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Temperature Sensor</a:t>
            </a:r>
            <a:endParaRPr sz="1200"/>
          </a:p>
        </p:txBody>
      </p:sp>
      <p:sp>
        <p:nvSpPr>
          <p:cNvPr id="96" name="Google Shape;96;p18"/>
          <p:cNvSpPr/>
          <p:nvPr/>
        </p:nvSpPr>
        <p:spPr>
          <a:xfrm>
            <a:off x="4884575" y="1764250"/>
            <a:ext cx="1272900" cy="518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MRAA Library</a:t>
            </a:r>
            <a:endParaRPr sz="1000"/>
          </a:p>
        </p:txBody>
      </p:sp>
      <p:sp>
        <p:nvSpPr>
          <p:cNvPr id="97" name="Google Shape;97;p18"/>
          <p:cNvSpPr txBox="1"/>
          <p:nvPr/>
        </p:nvSpPr>
        <p:spPr>
          <a:xfrm>
            <a:off x="2893350" y="3679675"/>
            <a:ext cx="12729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Beaglebone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073575" y="1646650"/>
            <a:ext cx="610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STDIN</a:t>
            </a:r>
            <a:endParaRPr sz="1000"/>
          </a:p>
        </p:txBody>
      </p:sp>
      <p:sp>
        <p:nvSpPr>
          <p:cNvPr id="99" name="Google Shape;99;p18"/>
          <p:cNvSpPr/>
          <p:nvPr/>
        </p:nvSpPr>
        <p:spPr>
          <a:xfrm>
            <a:off x="1668725" y="1781050"/>
            <a:ext cx="1272900" cy="23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COMMANDS</a:t>
            </a:r>
            <a:endParaRPr sz="1000"/>
          </a:p>
        </p:txBody>
      </p:sp>
      <p:sp>
        <p:nvSpPr>
          <p:cNvPr id="100" name="Google Shape;100;p18"/>
          <p:cNvSpPr/>
          <p:nvPr/>
        </p:nvSpPr>
        <p:spPr>
          <a:xfrm>
            <a:off x="1073575" y="2425800"/>
            <a:ext cx="610200" cy="4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STDOUT</a:t>
            </a:r>
            <a:endParaRPr sz="800"/>
          </a:p>
        </p:txBody>
      </p:sp>
      <p:sp>
        <p:nvSpPr>
          <p:cNvPr id="101" name="Google Shape;101;p18"/>
          <p:cNvSpPr/>
          <p:nvPr/>
        </p:nvSpPr>
        <p:spPr>
          <a:xfrm>
            <a:off x="1661250" y="2605275"/>
            <a:ext cx="1272900" cy="23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REPORT</a:t>
            </a:r>
            <a:endParaRPr sz="1000"/>
          </a:p>
        </p:txBody>
      </p:sp>
      <p:sp>
        <p:nvSpPr>
          <p:cNvPr id="102" name="Google Shape;102;p18"/>
          <p:cNvSpPr/>
          <p:nvPr/>
        </p:nvSpPr>
        <p:spPr>
          <a:xfrm>
            <a:off x="1073425" y="3264000"/>
            <a:ext cx="610200" cy="4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FILE</a:t>
            </a:r>
            <a:endParaRPr sz="800"/>
          </a:p>
        </p:txBody>
      </p:sp>
      <p:cxnSp>
        <p:nvCxnSpPr>
          <p:cNvPr id="103" name="Google Shape;103;p18"/>
          <p:cNvCxnSpPr/>
          <p:nvPr/>
        </p:nvCxnSpPr>
        <p:spPr>
          <a:xfrm rot="5400000">
            <a:off x="1633975" y="2852550"/>
            <a:ext cx="700800" cy="60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8"/>
          <p:cNvSpPr/>
          <p:nvPr/>
        </p:nvSpPr>
        <p:spPr>
          <a:xfrm rot="5400000">
            <a:off x="1650950" y="1672250"/>
            <a:ext cx="1267500" cy="12348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584425" y="3177925"/>
            <a:ext cx="1267500" cy="12348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989850" y="1206538"/>
            <a:ext cx="777000" cy="184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63850" y="1138675"/>
            <a:ext cx="7029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Logging Server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Server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remote logging server will send commands to your </a:t>
            </a:r>
            <a:r>
              <a:rPr lang="en" dirty="0" err="1"/>
              <a:t>beaglebone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These commands will be similar to what you implemented for Project 4b.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 4b, you read from STDIN and wrote to STDOUT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 4c, you will read from SOCKET and write to SOCKET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 4b, you took input from button to SHUTDOWN the sampling, You don’t need to take input from button in 4c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Logging server has already been implemented and available for your use.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Server Details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Logging Server is available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lever.cs.ucla.edu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can connect to the server on two ports: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PORT 18000 - TCP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PORT 19000 - TLS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58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socket with the socket() system call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 the socket to an address using the bind() system call. For a server socket on the Internet, an address consists of a port number on the host machine.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for connections with the listen() system call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a connection with the accept() system call. This call typically blocks until a client connects with the server.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and receive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socket with the socket() system call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socket to the address of the server using the connect() system call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and receive data. There are a number of ways to do this, but the simplest is to use the read() and write() system calls.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Recap from 1B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176" y="1093925"/>
            <a:ext cx="2942924" cy="35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Demo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Create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server.c</a:t>
            </a:r>
            <a:r>
              <a:rPr lang="en" dirty="0"/>
              <a:t> </a:t>
            </a:r>
            <a:r>
              <a:rPr lang="en" u="sng" dirty="0">
                <a:solidFill>
                  <a:schemeClr val="accent5"/>
                </a:solidFill>
                <a:hlinkClick r:id="rId4"/>
              </a:rPr>
              <a:t>client.c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Compile server : </a:t>
            </a:r>
            <a:r>
              <a:rPr lang="en" dirty="0" err="1"/>
              <a:t>gcc</a:t>
            </a:r>
            <a:r>
              <a:rPr lang="en" dirty="0"/>
              <a:t> -o server </a:t>
            </a:r>
            <a:r>
              <a:rPr lang="en" dirty="0" err="1"/>
              <a:t>server.c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Compile client : </a:t>
            </a:r>
            <a:r>
              <a:rPr lang="en" dirty="0" err="1"/>
              <a:t>gcc</a:t>
            </a:r>
            <a:r>
              <a:rPr lang="en" dirty="0"/>
              <a:t> -o client </a:t>
            </a:r>
            <a:r>
              <a:rPr lang="en" dirty="0" err="1"/>
              <a:t>client.c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Run server : ./server 8080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Run client : ./client localhost 8080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Explain - </a:t>
            </a:r>
            <a:r>
              <a:rPr lang="en" u="sng" dirty="0">
                <a:solidFill>
                  <a:schemeClr val="accent5"/>
                </a:solidFill>
                <a:hlinkClick r:id="rId5"/>
              </a:rPr>
              <a:t>Sockets Tutorial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1924</Words>
  <Application>Microsoft Macintosh PowerPoint</Application>
  <PresentationFormat>On-screen Show (16:9)</PresentationFormat>
  <Paragraphs>235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Courier New</vt:lpstr>
      <vt:lpstr>Simple Light</vt:lpstr>
      <vt:lpstr>Week 10</vt:lpstr>
      <vt:lpstr>Project 4C - Overview</vt:lpstr>
      <vt:lpstr>Project 4b - Recap</vt:lpstr>
      <vt:lpstr>Project Objectives</vt:lpstr>
      <vt:lpstr>Project 4c - High Level</vt:lpstr>
      <vt:lpstr>Logging Server</vt:lpstr>
      <vt:lpstr>Logging Server Details</vt:lpstr>
      <vt:lpstr>Socket Programming Recap from 1B</vt:lpstr>
      <vt:lpstr>Socket Programming Demo</vt:lpstr>
      <vt:lpstr>socket(2)</vt:lpstr>
      <vt:lpstr>connect(2)</vt:lpstr>
      <vt:lpstr>connect(2) - putting it all together</vt:lpstr>
      <vt:lpstr>connect(2)</vt:lpstr>
      <vt:lpstr>send/rcv</vt:lpstr>
      <vt:lpstr>TLS - Transport Layer Security</vt:lpstr>
      <vt:lpstr>Install SSL Library</vt:lpstr>
      <vt:lpstr>SSL Usage</vt:lpstr>
      <vt:lpstr>SSL Basic Setup</vt:lpstr>
      <vt:lpstr>SSL Initialization</vt:lpstr>
      <vt:lpstr>SSL Initialization - Configuration</vt:lpstr>
      <vt:lpstr>SSL Initialization - Client</vt:lpstr>
      <vt:lpstr>SSL Connection</vt:lpstr>
      <vt:lpstr>SSL Send / Rcv</vt:lpstr>
      <vt:lpstr>SSL Shutdown</vt:lpstr>
      <vt:lpstr>SSL - Putting it all together</vt:lpstr>
      <vt:lpstr>4c - 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cp:lastModifiedBy>KAREN QUADROS</cp:lastModifiedBy>
  <cp:revision>12</cp:revision>
  <dcterms:modified xsi:type="dcterms:W3CDTF">2020-06-05T21:13:52Z</dcterms:modified>
</cp:coreProperties>
</file>