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 id="2147483672" r:id="rId2"/>
  </p:sldMasterIdLst>
  <p:notesMasterIdLst>
    <p:notesMasterId r:id="rId5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4"/>
  </p:normalViewPr>
  <p:slideViewPr>
    <p:cSldViewPr snapToGrid="0">
      <p:cViewPr varScale="1">
        <p:scale>
          <a:sx n="162" d="100"/>
          <a:sy n="162" d="100"/>
        </p:scale>
        <p:origin x="20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7ec399b6ac_0_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g7ec399b6ac_0_6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7ec399b6ac_0_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7ec399b6ac_0_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7ec399b6ac_0_8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7ec399b6ac_0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7ec399b6ac_0_8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7ec399b6ac_0_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7ec399b6ac_0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7ec399b6ac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7ec399b6ac_0_8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7ec399b6ac_0_8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7ec399b6ac_0_8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7ec399b6ac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7ec399b6ac_0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7ec399b6ac_0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7ec399b6ac_0_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7ec399b6ac_0_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7ec399b6ac_0_8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7ec399b6ac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ec399b6a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ec399b6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80d2b6ca49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80d2b6ca49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80d2b6ca4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80d2b6ca4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80d2b6ca49_2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80d2b6ca49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7ec399b6ac_0_8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7ec399b6ac_0_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80d2b6ca49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80d2b6ca49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80d2b6ca49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80d2b6ca49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80d2b6ca49_2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80d2b6ca49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7ec399b6ac_0_8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7ec399b6ac_0_8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7ec399b6ac_0_8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7ec399b6ac_0_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80d2b6ca49_2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80d2b6ca49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7ec399b6a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7ec399b6a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80d2b6ca49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80d2b6ca49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0d2b6ca49_2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0d2b6ca49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80d2b6ca49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80d2b6ca49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7ec399b6ac_0_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7ec399b6ac_0_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80d2b6ca49_2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80d2b6ca49_2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7ec399b6ac_0_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7ec399b6ac_0_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7ec399b6ac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7ec399b6ac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7ec399b6ac_0_9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7ec399b6ac_0_9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80d2b6ca49_2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80d2b6ca49_2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80d2b6ca49_2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80d2b6ca49_2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ec399b6ac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7ec399b6ac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0d2b6ca49_2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0d2b6ca49_2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7ec399b6ac_0_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7ec399b6ac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80d2b6ca49_2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80d2b6ca49_2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80d2b6ca49_2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80d2b6ca49_2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80d2b6ca49_2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80d2b6ca49_2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80d2b6ca49_2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80d2b6ca49_2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7ec399b6ac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7ec399b6a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7ec399b6ac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7ec399b6a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80d2b6ca49_2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80d2b6ca49_2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ec399b6a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7ec399b6a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7ec399b6ac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7ec399b6a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7ec399b6ac_0_3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7ec399b6ac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7ec399b6ac_0_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7ec399b6ac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ec399b6ac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7ec399b6ac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1600"/>
              </a:spcBef>
              <a:spcAft>
                <a:spcPts val="0"/>
              </a:spcAft>
              <a:buClr>
                <a:schemeClr val="dk1"/>
              </a:buClr>
              <a:buSzPts val="1800"/>
              <a:buChar char="●"/>
              <a:defRPr/>
            </a:lvl7pPr>
            <a:lvl8pPr marL="3657600" lvl="7" indent="-342900" algn="l" rtl="0">
              <a:spcBef>
                <a:spcPts val="1600"/>
              </a:spcBef>
              <a:spcAft>
                <a:spcPts val="0"/>
              </a:spcAft>
              <a:buClr>
                <a:schemeClr val="dk1"/>
              </a:buClr>
              <a:buSzPts val="1800"/>
              <a:buChar char="○"/>
              <a:defRPr/>
            </a:lvl8pPr>
            <a:lvl9pPr marL="4114800" lvl="8" indent="-342900" algn="l" rtl="0">
              <a:spcBef>
                <a:spcPts val="1600"/>
              </a:spcBef>
              <a:spcAft>
                <a:spcPts val="1600"/>
              </a:spcAft>
              <a:buClr>
                <a:schemeClr val="dk1"/>
              </a:buClr>
              <a:buSzPts val="1800"/>
              <a:buChar char="■"/>
              <a:defRPr/>
            </a:lvl9pPr>
          </a:lstStyle>
          <a:p>
            <a:endParaRPr/>
          </a:p>
        </p:txBody>
      </p:sp>
      <p:sp>
        <p:nvSpPr>
          <p:cNvPr id="53" name="Google Shape;53;p1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0" marR="0" lvl="5" indent="0" algn="l" rtl="0">
              <a:spcBef>
                <a:spcPts val="0"/>
              </a:spcBef>
              <a:spcAft>
                <a:spcPts val="0"/>
              </a:spcAft>
              <a:buNone/>
              <a:defRPr sz="1800" b="0" i="0" u="none" strike="noStrike" cap="none">
                <a:solidFill>
                  <a:schemeClr val="dk1"/>
                </a:solidFill>
                <a:latin typeface="Arial"/>
                <a:ea typeface="Arial"/>
                <a:cs typeface="Arial"/>
                <a:sym typeface="Arial"/>
              </a:defRPr>
            </a:lvl6pPr>
            <a:lvl7pPr marL="0" marR="0" lvl="6" indent="0" algn="l" rtl="0">
              <a:spcBef>
                <a:spcPts val="0"/>
              </a:spcBef>
              <a:spcAft>
                <a:spcPts val="0"/>
              </a:spcAft>
              <a:buNone/>
              <a:defRPr sz="1800" b="0" i="0" u="none" strike="noStrike" cap="none">
                <a:solidFill>
                  <a:schemeClr val="dk1"/>
                </a:solidFill>
                <a:latin typeface="Arial"/>
                <a:ea typeface="Arial"/>
                <a:cs typeface="Arial"/>
                <a:sym typeface="Arial"/>
              </a:defRPr>
            </a:lvl7pPr>
            <a:lvl8pPr marL="0" marR="0" lvl="7" indent="0" algn="l" rtl="0">
              <a:spcBef>
                <a:spcPts val="0"/>
              </a:spcBef>
              <a:spcAft>
                <a:spcPts val="0"/>
              </a:spcAft>
              <a:buNone/>
              <a:defRPr sz="1800" b="0" i="0" u="none" strike="noStrike" cap="none">
                <a:solidFill>
                  <a:schemeClr val="dk1"/>
                </a:solidFill>
                <a:latin typeface="Arial"/>
                <a:ea typeface="Arial"/>
                <a:cs typeface="Arial"/>
                <a:sym typeface="Arial"/>
              </a:defRPr>
            </a:lvl8pPr>
            <a:lvl9pPr marL="0" marR="0" lvl="8" indent="0" algn="l" rtl="0">
              <a:spcBef>
                <a:spcPts val="0"/>
              </a:spcBef>
              <a:spcAft>
                <a:spcPts val="0"/>
              </a:spcAft>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3" name="Google Shape;63;p15"/>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64" name="Google Shape;64;p1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5" name="Google Shape;65;p1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0" marR="0" lvl="5" indent="0" algn="l" rtl="0">
              <a:spcBef>
                <a:spcPts val="0"/>
              </a:spcBef>
              <a:spcAft>
                <a:spcPts val="0"/>
              </a:spcAft>
              <a:buNone/>
              <a:defRPr sz="1800" b="0" i="0" u="none" strike="noStrike" cap="none">
                <a:solidFill>
                  <a:schemeClr val="dk1"/>
                </a:solidFill>
                <a:latin typeface="Arial"/>
                <a:ea typeface="Arial"/>
                <a:cs typeface="Arial"/>
                <a:sym typeface="Arial"/>
              </a:defRPr>
            </a:lvl6pPr>
            <a:lvl7pPr marL="0" marR="0" lvl="6" indent="0" algn="l" rtl="0">
              <a:spcBef>
                <a:spcPts val="0"/>
              </a:spcBef>
              <a:spcAft>
                <a:spcPts val="0"/>
              </a:spcAft>
              <a:buNone/>
              <a:defRPr sz="1800" b="0" i="0" u="none" strike="noStrike" cap="none">
                <a:solidFill>
                  <a:schemeClr val="dk1"/>
                </a:solidFill>
                <a:latin typeface="Arial"/>
                <a:ea typeface="Arial"/>
                <a:cs typeface="Arial"/>
                <a:sym typeface="Arial"/>
              </a:defRPr>
            </a:lvl7pPr>
            <a:lvl8pPr marL="0" marR="0" lvl="7" indent="0" algn="l" rtl="0">
              <a:spcBef>
                <a:spcPts val="0"/>
              </a:spcBef>
              <a:spcAft>
                <a:spcPts val="0"/>
              </a:spcAft>
              <a:buNone/>
              <a:defRPr sz="1800" b="0" i="0" u="none" strike="noStrike" cap="none">
                <a:solidFill>
                  <a:schemeClr val="dk1"/>
                </a:solidFill>
                <a:latin typeface="Arial"/>
                <a:ea typeface="Arial"/>
                <a:cs typeface="Arial"/>
                <a:sym typeface="Arial"/>
              </a:defRPr>
            </a:lvl8pPr>
            <a:lvl9pPr marL="0" marR="0" lvl="8" indent="0" algn="l" rtl="0">
              <a:spcBef>
                <a:spcPts val="0"/>
              </a:spcBef>
              <a:spcAft>
                <a:spcPts val="0"/>
              </a:spcAft>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6"/>
        <p:cNvGrpSpPr/>
        <p:nvPr/>
      </p:nvGrpSpPr>
      <p:grpSpPr>
        <a:xfrm>
          <a:off x="0" y="0"/>
          <a:ext cx="0" cy="0"/>
          <a:chOff x="0" y="0"/>
          <a:chExt cx="0" cy="0"/>
        </a:xfrm>
      </p:grpSpPr>
      <p:sp>
        <p:nvSpPr>
          <p:cNvPr id="67" name="Google Shape;67;p16"/>
          <p:cNvSpPr txBox="1">
            <a:spLocks noGrp="1"/>
          </p:cNvSpPr>
          <p:nvPr>
            <p:ph type="ctrTitle"/>
          </p:nvPr>
        </p:nvSpPr>
        <p:spPr>
          <a:xfrm>
            <a:off x="685800" y="1597819"/>
            <a:ext cx="7772400" cy="11025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8" name="Google Shape;68;p16"/>
          <p:cNvSpPr txBox="1">
            <a:spLocks noGrp="1"/>
          </p:cNvSpPr>
          <p:nvPr>
            <p:ph type="subTitle" idx="1"/>
          </p:nvPr>
        </p:nvSpPr>
        <p:spPr>
          <a:xfrm>
            <a:off x="1371600" y="2914650"/>
            <a:ext cx="6400800" cy="1314600"/>
          </a:xfrm>
          <a:prstGeom prst="rect">
            <a:avLst/>
          </a:prstGeom>
          <a:noFill/>
          <a:ln>
            <a:noFill/>
          </a:ln>
        </p:spPr>
        <p:txBody>
          <a:bodyPr spcFirstLastPara="1" wrap="square" lIns="91425" tIns="45700" rIns="91425" bIns="45700" anchor="t" anchorCtr="0">
            <a:no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69" name="Google Shape;69;p16"/>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0" name="Google Shape;70;p16"/>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1" name="Google Shape;71;p1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722313" y="3305175"/>
            <a:ext cx="7772400" cy="10215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4000" b="1" cap="none"/>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4" name="Google Shape;74;p17"/>
          <p:cNvSpPr txBox="1">
            <a:spLocks noGrp="1"/>
          </p:cNvSpPr>
          <p:nvPr>
            <p:ph type="body" idx="1"/>
          </p:nvPr>
        </p:nvSpPr>
        <p:spPr>
          <a:xfrm>
            <a:off x="722313" y="2180035"/>
            <a:ext cx="7772400" cy="11250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75" name="Google Shape;75;p17"/>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6" name="Google Shape;76;p17"/>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7" name="Google Shape;77;p1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0" name="Google Shape;80;p18"/>
          <p:cNvSpPr txBox="1">
            <a:spLocks noGrp="1"/>
          </p:cNvSpPr>
          <p:nvPr>
            <p:ph type="body" idx="1"/>
          </p:nvPr>
        </p:nvSpPr>
        <p:spPr>
          <a:xfrm>
            <a:off x="457200" y="1200150"/>
            <a:ext cx="4038600" cy="33945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81" name="Google Shape;81;p18"/>
          <p:cNvSpPr txBox="1">
            <a:spLocks noGrp="1"/>
          </p:cNvSpPr>
          <p:nvPr>
            <p:ph type="body" idx="2"/>
          </p:nvPr>
        </p:nvSpPr>
        <p:spPr>
          <a:xfrm>
            <a:off x="4648200" y="1200150"/>
            <a:ext cx="4038600" cy="33945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82" name="Google Shape;82;p18"/>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3" name="Google Shape;83;p18"/>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4" name="Google Shape;84;p1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7" name="Google Shape;87;p19"/>
          <p:cNvSpPr txBox="1">
            <a:spLocks noGrp="1"/>
          </p:cNvSpPr>
          <p:nvPr>
            <p:ph type="body" idx="1"/>
          </p:nvPr>
        </p:nvSpPr>
        <p:spPr>
          <a:xfrm>
            <a:off x="457200" y="1151335"/>
            <a:ext cx="4040100" cy="4797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8" name="Google Shape;88;p19"/>
          <p:cNvSpPr txBox="1">
            <a:spLocks noGrp="1"/>
          </p:cNvSpPr>
          <p:nvPr>
            <p:ph type="body" idx="2"/>
          </p:nvPr>
        </p:nvSpPr>
        <p:spPr>
          <a:xfrm>
            <a:off x="457200" y="1631156"/>
            <a:ext cx="4040100" cy="29634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9" name="Google Shape;89;p19"/>
          <p:cNvSpPr txBox="1">
            <a:spLocks noGrp="1"/>
          </p:cNvSpPr>
          <p:nvPr>
            <p:ph type="body" idx="3"/>
          </p:nvPr>
        </p:nvSpPr>
        <p:spPr>
          <a:xfrm>
            <a:off x="4645025" y="1151335"/>
            <a:ext cx="4041900" cy="4797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90" name="Google Shape;90;p19"/>
          <p:cNvSpPr txBox="1">
            <a:spLocks noGrp="1"/>
          </p:cNvSpPr>
          <p:nvPr>
            <p:ph type="body" idx="4"/>
          </p:nvPr>
        </p:nvSpPr>
        <p:spPr>
          <a:xfrm>
            <a:off x="4645025" y="1631156"/>
            <a:ext cx="4041900" cy="29634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91" name="Google Shape;91;p19"/>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2" name="Google Shape;92;p19"/>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3" name="Google Shape;93;p1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6" name="Google Shape;96;p20"/>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7" name="Google Shape;97;p20"/>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8" name="Google Shape;98;p2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1" name="Google Shape;101;p2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2" name="Google Shape;102;p2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3"/>
        <p:cNvGrpSpPr/>
        <p:nvPr/>
      </p:nvGrpSpPr>
      <p:grpSpPr>
        <a:xfrm>
          <a:off x="0" y="0"/>
          <a:ext cx="0" cy="0"/>
          <a:chOff x="0" y="0"/>
          <a:chExt cx="0" cy="0"/>
        </a:xfrm>
      </p:grpSpPr>
      <p:sp>
        <p:nvSpPr>
          <p:cNvPr id="104" name="Google Shape;104;p22"/>
          <p:cNvSpPr txBox="1">
            <a:spLocks noGrp="1"/>
          </p:cNvSpPr>
          <p:nvPr>
            <p:ph type="title"/>
          </p:nvPr>
        </p:nvSpPr>
        <p:spPr>
          <a:xfrm>
            <a:off x="457200" y="204788"/>
            <a:ext cx="3008400" cy="8715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5" name="Google Shape;105;p22"/>
          <p:cNvSpPr txBox="1">
            <a:spLocks noGrp="1"/>
          </p:cNvSpPr>
          <p:nvPr>
            <p:ph type="body" idx="1"/>
          </p:nvPr>
        </p:nvSpPr>
        <p:spPr>
          <a:xfrm>
            <a:off x="3575050" y="204788"/>
            <a:ext cx="5111700" cy="4389900"/>
          </a:xfrm>
          <a:prstGeom prst="rect">
            <a:avLst/>
          </a:prstGeom>
          <a:noFill/>
          <a:ln>
            <a:noFill/>
          </a:ln>
        </p:spPr>
        <p:txBody>
          <a:bodyPr spcFirstLastPara="1" wrap="square" lIns="91425" tIns="45700" rIns="91425" bIns="45700" anchor="t" anchorCtr="0">
            <a:no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06" name="Google Shape;106;p22"/>
          <p:cNvSpPr txBox="1">
            <a:spLocks noGrp="1"/>
          </p:cNvSpPr>
          <p:nvPr>
            <p:ph type="body" idx="2"/>
          </p:nvPr>
        </p:nvSpPr>
        <p:spPr>
          <a:xfrm>
            <a:off x="457200" y="1076325"/>
            <a:ext cx="3008400" cy="35184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07" name="Google Shape;107;p2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8" name="Google Shape;108;p2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9" name="Google Shape;109;p2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2" name="Google Shape;112;p23"/>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Times New Roman"/>
                <a:ea typeface="Times New Roman"/>
                <a:cs typeface="Times New Roman"/>
                <a:sym typeface="Times New Roman"/>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13" name="Google Shape;113;p23"/>
          <p:cNvSpPr txBox="1">
            <a:spLocks noGrp="1"/>
          </p:cNvSpPr>
          <p:nvPr>
            <p:ph type="body" idx="1"/>
          </p:nvPr>
        </p:nvSpPr>
        <p:spPr>
          <a:xfrm>
            <a:off x="1792288" y="4025503"/>
            <a:ext cx="5486400" cy="6036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14" name="Google Shape;114;p2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5" name="Google Shape;115;p2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6" name="Google Shape;116;p2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7"/>
        <p:cNvGrpSpPr/>
        <p:nvPr/>
      </p:nvGrpSpPr>
      <p:grpSpPr>
        <a:xfrm>
          <a:off x="0" y="0"/>
          <a:ext cx="0" cy="0"/>
          <a:chOff x="0" y="0"/>
          <a:chExt cx="0" cy="0"/>
        </a:xfrm>
      </p:grpSpPr>
      <p:sp>
        <p:nvSpPr>
          <p:cNvPr id="118" name="Google Shape;118;p2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 name="Google Shape;119;p24"/>
          <p:cNvSpPr txBox="1">
            <a:spLocks noGrp="1"/>
          </p:cNvSpPr>
          <p:nvPr>
            <p:ph type="body" idx="1"/>
          </p:nvPr>
        </p:nvSpPr>
        <p:spPr>
          <a:xfrm rot="5400000">
            <a:off x="2874750" y="-1217400"/>
            <a:ext cx="3394500" cy="8229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20" name="Google Shape;120;p2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1" name="Google Shape;121;p2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2" name="Google Shape;122;p2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3"/>
        <p:cNvGrpSpPr/>
        <p:nvPr/>
      </p:nvGrpSpPr>
      <p:grpSpPr>
        <a:xfrm>
          <a:off x="0" y="0"/>
          <a:ext cx="0" cy="0"/>
          <a:chOff x="0" y="0"/>
          <a:chExt cx="0" cy="0"/>
        </a:xfrm>
      </p:grpSpPr>
      <p:sp>
        <p:nvSpPr>
          <p:cNvPr id="124" name="Google Shape;124;p25"/>
          <p:cNvSpPr txBox="1">
            <a:spLocks noGrp="1"/>
          </p:cNvSpPr>
          <p:nvPr>
            <p:ph type="title"/>
          </p:nvPr>
        </p:nvSpPr>
        <p:spPr>
          <a:xfrm rot="5400000">
            <a:off x="5463750" y="1371628"/>
            <a:ext cx="4388700" cy="20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5" name="Google Shape;125;p25"/>
          <p:cNvSpPr txBox="1">
            <a:spLocks noGrp="1"/>
          </p:cNvSpPr>
          <p:nvPr>
            <p:ph type="body" idx="1"/>
          </p:nvPr>
        </p:nvSpPr>
        <p:spPr>
          <a:xfrm rot="5400000">
            <a:off x="1272750" y="-609572"/>
            <a:ext cx="4388700" cy="6019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26" name="Google Shape;126;p2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7" name="Google Shape;127;p2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8" name="Google Shape;128;p2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8" name="Google Shape;58;p14"/>
          <p:cNvSpPr/>
          <p:nvPr/>
        </p:nvSpPr>
        <p:spPr>
          <a:xfrm>
            <a:off x="387350" y="290513"/>
            <a:ext cx="8445600" cy="4619700"/>
          </a:xfrm>
          <a:prstGeom prst="roundRect">
            <a:avLst>
              <a:gd name="adj" fmla="val 12486"/>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ourier New"/>
              <a:ea typeface="Courier New"/>
              <a:cs typeface="Courier New"/>
              <a:sym typeface="Courier New"/>
            </a:endParaRPr>
          </a:p>
        </p:txBody>
      </p:sp>
      <p:sp>
        <p:nvSpPr>
          <p:cNvPr id="59" name="Google Shape;59;p14"/>
          <p:cNvSpPr/>
          <p:nvPr/>
        </p:nvSpPr>
        <p:spPr>
          <a:xfrm>
            <a:off x="8213725" y="4663678"/>
            <a:ext cx="851100" cy="346800"/>
          </a:xfrm>
          <a:prstGeom prst="rect">
            <a:avLst/>
          </a:prstGeom>
          <a:solidFill>
            <a:schemeClr val="lt1"/>
          </a:solidFill>
          <a:ln>
            <a:noFill/>
          </a:ln>
        </p:spPr>
        <p:txBody>
          <a:bodyPr spcFirstLastPara="1" wrap="square" lIns="92075" tIns="46025" rIns="92075" bIns="46025" anchor="t" anchorCtr="0">
            <a:noAutofit/>
          </a:bodyPr>
          <a:lstStyle/>
          <a:p>
            <a:pPr marL="0" marR="0" lvl="0" indent="0" algn="l" rtl="0">
              <a:spcBef>
                <a:spcPts val="0"/>
              </a:spcBef>
              <a:spcAft>
                <a:spcPts val="0"/>
              </a:spcAft>
              <a:buNone/>
            </a:pPr>
            <a:r>
              <a:rPr lang="en" sz="1200" b="0" i="0" u="none" strike="noStrike" cap="none">
                <a:solidFill>
                  <a:schemeClr val="dk1"/>
                </a:solidFill>
                <a:latin typeface="Times New Roman"/>
                <a:ea typeface="Times New Roman"/>
                <a:cs typeface="Times New Roman"/>
                <a:sym typeface="Times New Roman"/>
              </a:rPr>
              <a:t>Lecture 12</a:t>
            </a:r>
            <a:endParaRPr/>
          </a:p>
          <a:p>
            <a:pPr marL="0" marR="0" lvl="0" indent="0" algn="l" rtl="0">
              <a:spcBef>
                <a:spcPts val="0"/>
              </a:spcBef>
              <a:spcAft>
                <a:spcPts val="0"/>
              </a:spcAft>
              <a:buNone/>
            </a:pPr>
            <a:r>
              <a:rPr lang="en" sz="1200" b="0" i="0" u="none" strike="noStrike" cap="none">
                <a:solidFill>
                  <a:schemeClr val="dk1"/>
                </a:solidFill>
                <a:latin typeface="Times New Roman"/>
                <a:ea typeface="Times New Roman"/>
                <a:cs typeface="Times New Roman"/>
                <a:sym typeface="Times New Roman"/>
              </a:rPr>
              <a:t>Page </a:t>
            </a:r>
            <a:fld id="{00000000-1234-1234-1234-123412341234}" type="slidenum">
              <a:rPr lang="en"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
        <p:nvSpPr>
          <p:cNvPr id="60" name="Google Shape;60;p14"/>
          <p:cNvSpPr/>
          <p:nvPr/>
        </p:nvSpPr>
        <p:spPr>
          <a:xfrm>
            <a:off x="197935" y="4705674"/>
            <a:ext cx="994200" cy="346800"/>
          </a:xfrm>
          <a:prstGeom prst="rect">
            <a:avLst/>
          </a:prstGeom>
          <a:solidFill>
            <a:schemeClr val="lt1"/>
          </a:solidFill>
          <a:ln>
            <a:noFill/>
          </a:ln>
        </p:spPr>
        <p:txBody>
          <a:bodyPr spcFirstLastPara="1" wrap="square" lIns="92075" tIns="46025" rIns="92075" bIns="46025" anchor="t" anchorCtr="0">
            <a:noAutofit/>
          </a:bodyPr>
          <a:lstStyle/>
          <a:p>
            <a:pPr marL="0" marR="0" lvl="0" indent="0" algn="l" rtl="0">
              <a:spcBef>
                <a:spcPts val="0"/>
              </a:spcBef>
              <a:spcAft>
                <a:spcPts val="0"/>
              </a:spcAft>
              <a:buNone/>
            </a:pPr>
            <a:r>
              <a:rPr lang="en" sz="1200" b="0" i="0" u="none" strike="noStrike" cap="none">
                <a:solidFill>
                  <a:schemeClr val="dk1"/>
                </a:solidFill>
                <a:latin typeface="Times New Roman"/>
                <a:ea typeface="Times New Roman"/>
                <a:cs typeface="Times New Roman"/>
                <a:sym typeface="Times New Roman"/>
              </a:rPr>
              <a:t>CS 111</a:t>
            </a:r>
            <a:endParaRPr/>
          </a:p>
          <a:p>
            <a:pPr marL="0" marR="0" lvl="0" indent="0" algn="l" rtl="0">
              <a:spcBef>
                <a:spcPts val="0"/>
              </a:spcBef>
              <a:spcAft>
                <a:spcPts val="0"/>
              </a:spcAft>
              <a:buNone/>
            </a:pPr>
            <a:r>
              <a:rPr lang="en" sz="1200" b="0" i="0" u="none" strike="noStrike" cap="none">
                <a:solidFill>
                  <a:schemeClr val="dk1"/>
                </a:solidFill>
                <a:latin typeface="Times New Roman"/>
                <a:ea typeface="Times New Roman"/>
                <a:cs typeface="Times New Roman"/>
                <a:sym typeface="Times New Roman"/>
              </a:rPr>
              <a:t>Winter 2020 </a:t>
            </a:r>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www.nongnu.org/ext2-doc/ext2.html#bg-inode-table"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www.nongnu.org/ext2-doc/ext2.html#s-inodes-per-group" TargetMode="External"/><Relationship Id="rId4" Type="http://schemas.openxmlformats.org/officeDocument/2006/relationships/hyperlink" Target="http://www.nongnu.org/ext2-doc/ext2.html#block-group-descriptor-tabl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nongnu.org/ext2-doc/ext2.html#block-bitmap"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www.nongnu.org/ext2-doc/ext2.html#block-group-descriptor-table" TargetMode="External"/><Relationship Id="rId5" Type="http://schemas.openxmlformats.org/officeDocument/2006/relationships/hyperlink" Target="http://www.nongnu.org/ext2-doc/ext2.html#bg-inode-bitmap" TargetMode="External"/><Relationship Id="rId4" Type="http://schemas.openxmlformats.org/officeDocument/2006/relationships/hyperlink" Target="http://www.nongnu.org/ext2-doc/ext2.html#inode-tabl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ww.nongnu.org/ext2-doc/ext2.html#def-block-groups"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www.nongnu.org/ext2-doc/ext2.html#s-first-data-block"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web.cs.ucla.edu/~harryxu/courses/111/winter20/ProjectGuide/ext2_fs.h"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web.cs.ucla.edu/~harryxu/courses/111/winter20/ProjectGuide/ext2_fs.h"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www.nongnu.org/ext2-doc/ext2.html#block-bitmap"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hyperlink" Target="http://www.nongnu.org/ext2-doc/ext2.html#inode-table" TargetMode="External"/><Relationship Id="rId4" Type="http://schemas.openxmlformats.org/officeDocument/2006/relationships/hyperlink" Target="http://www.nongnu.org/ext2-doc/ext2.html#inode-bitmap"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www.nongnu.org/ext2-doc/ext2.html#i-mode"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hyperlink" Target="https://pubs.opengroup.org/onlinepubs/007908775/xsh/sysstat.h.html"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Week 8 CS111</a:t>
            </a:r>
            <a:endParaRPr dirty="0"/>
          </a:p>
        </p:txBody>
      </p:sp>
      <p:sp>
        <p:nvSpPr>
          <p:cNvPr id="134" name="Google Shape;134;p26"/>
          <p:cNvSpPr txBox="1">
            <a:spLocks noGrp="1"/>
          </p:cNvSpPr>
          <p:nvPr>
            <p:ph type="subTitle" idx="1"/>
          </p:nvPr>
        </p:nvSpPr>
        <p:spPr>
          <a:xfrm>
            <a:off x="311700" y="2834125"/>
            <a:ext cx="8520600" cy="11195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Project 3A</a:t>
            </a:r>
          </a:p>
          <a:p>
            <a:pPr marL="0" lvl="0" indent="0" algn="ctr" rtl="0">
              <a:spcBef>
                <a:spcPts val="0"/>
              </a:spcBef>
              <a:spcAft>
                <a:spcPts val="0"/>
              </a:spcAft>
              <a:buNone/>
            </a:pPr>
            <a:r>
              <a:rPr lang="en-US" dirty="0"/>
              <a:t>05/22/2020</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Unix Inodes and Block Pointers</a:t>
            </a:r>
            <a:endParaRPr/>
          </a:p>
        </p:txBody>
      </p:sp>
      <p:sp>
        <p:nvSpPr>
          <p:cNvPr id="262" name="Google Shape;262;p35"/>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Arial"/>
              <a:buNone/>
            </a:pPr>
            <a:r>
              <a:rPr lang="en">
                <a:latin typeface="Times New Roman"/>
                <a:ea typeface="Times New Roman"/>
                <a:cs typeface="Times New Roman"/>
                <a:sym typeface="Times New Roman"/>
              </a:rPr>
              <a:t> </a:t>
            </a:r>
            <a:endParaRPr/>
          </a:p>
        </p:txBody>
      </p:sp>
      <p:sp>
        <p:nvSpPr>
          <p:cNvPr id="263" name="Google Shape;263;p35"/>
          <p:cNvSpPr/>
          <p:nvPr/>
        </p:nvSpPr>
        <p:spPr>
          <a:xfrm>
            <a:off x="7556500" y="1634729"/>
            <a:ext cx="1119300" cy="231000"/>
          </a:xfrm>
          <a:prstGeom prst="roundRect">
            <a:avLst>
              <a:gd name="adj" fmla="val 514"/>
            </a:avLst>
          </a:prstGeom>
          <a:solidFill>
            <a:srgbClr val="33CC33"/>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dk1"/>
                </a:solidFill>
                <a:latin typeface="Times New Roman"/>
                <a:ea typeface="Times New Roman"/>
                <a:cs typeface="Times New Roman"/>
                <a:sym typeface="Times New Roman"/>
              </a:rPr>
              <a:t>1</a:t>
            </a:r>
            <a:r>
              <a:rPr lang="en" sz="1600" baseline="30000">
                <a:solidFill>
                  <a:schemeClr val="dk1"/>
                </a:solidFill>
                <a:latin typeface="Times New Roman"/>
                <a:ea typeface="Times New Roman"/>
                <a:cs typeface="Times New Roman"/>
                <a:sym typeface="Times New Roman"/>
              </a:rPr>
              <a:t>st</a:t>
            </a:r>
            <a:endParaRPr sz="1600">
              <a:solidFill>
                <a:schemeClr val="dk1"/>
              </a:solidFill>
              <a:latin typeface="Times New Roman"/>
              <a:ea typeface="Times New Roman"/>
              <a:cs typeface="Times New Roman"/>
              <a:sym typeface="Times New Roman"/>
            </a:endParaRPr>
          </a:p>
        </p:txBody>
      </p:sp>
      <p:sp>
        <p:nvSpPr>
          <p:cNvPr id="264" name="Google Shape;264;p35"/>
          <p:cNvSpPr/>
          <p:nvPr/>
        </p:nvSpPr>
        <p:spPr>
          <a:xfrm>
            <a:off x="7556500" y="1920479"/>
            <a:ext cx="1119300" cy="231000"/>
          </a:xfrm>
          <a:prstGeom prst="roundRect">
            <a:avLst>
              <a:gd name="adj" fmla="val 514"/>
            </a:avLst>
          </a:prstGeom>
          <a:solidFill>
            <a:srgbClr val="33CC33"/>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dk1"/>
                </a:solidFill>
                <a:latin typeface="Times New Roman"/>
                <a:ea typeface="Times New Roman"/>
                <a:cs typeface="Times New Roman"/>
                <a:sym typeface="Times New Roman"/>
              </a:rPr>
              <a:t>2</a:t>
            </a:r>
            <a:r>
              <a:rPr lang="en" sz="1600" baseline="30000">
                <a:solidFill>
                  <a:schemeClr val="dk1"/>
                </a:solidFill>
                <a:latin typeface="Times New Roman"/>
                <a:ea typeface="Times New Roman"/>
                <a:cs typeface="Times New Roman"/>
                <a:sym typeface="Times New Roman"/>
              </a:rPr>
              <a:t>nd</a:t>
            </a:r>
            <a:endParaRPr sz="1600">
              <a:solidFill>
                <a:schemeClr val="dk1"/>
              </a:solidFill>
              <a:latin typeface="Times New Roman"/>
              <a:ea typeface="Times New Roman"/>
              <a:cs typeface="Times New Roman"/>
              <a:sym typeface="Times New Roman"/>
            </a:endParaRPr>
          </a:p>
        </p:txBody>
      </p:sp>
      <p:sp>
        <p:nvSpPr>
          <p:cNvPr id="265" name="Google Shape;265;p35"/>
          <p:cNvSpPr/>
          <p:nvPr/>
        </p:nvSpPr>
        <p:spPr>
          <a:xfrm>
            <a:off x="7567613" y="2391966"/>
            <a:ext cx="1122300" cy="231000"/>
          </a:xfrm>
          <a:prstGeom prst="roundRect">
            <a:avLst>
              <a:gd name="adj" fmla="val 514"/>
            </a:avLst>
          </a:prstGeom>
          <a:solidFill>
            <a:srgbClr val="33CC33"/>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dk1"/>
                </a:solidFill>
                <a:latin typeface="Times New Roman"/>
                <a:ea typeface="Times New Roman"/>
                <a:cs typeface="Times New Roman"/>
                <a:sym typeface="Times New Roman"/>
              </a:rPr>
              <a:t>10</a:t>
            </a:r>
            <a:r>
              <a:rPr lang="en" sz="1600" baseline="30000">
                <a:solidFill>
                  <a:schemeClr val="dk1"/>
                </a:solidFill>
                <a:latin typeface="Times New Roman"/>
                <a:ea typeface="Times New Roman"/>
                <a:cs typeface="Times New Roman"/>
                <a:sym typeface="Times New Roman"/>
              </a:rPr>
              <a:t>th</a:t>
            </a:r>
            <a:endParaRPr sz="1600">
              <a:solidFill>
                <a:schemeClr val="dk1"/>
              </a:solidFill>
              <a:latin typeface="Times New Roman"/>
              <a:ea typeface="Times New Roman"/>
              <a:cs typeface="Times New Roman"/>
              <a:sym typeface="Times New Roman"/>
            </a:endParaRPr>
          </a:p>
        </p:txBody>
      </p:sp>
      <p:sp>
        <p:nvSpPr>
          <p:cNvPr id="266" name="Google Shape;266;p35"/>
          <p:cNvSpPr/>
          <p:nvPr/>
        </p:nvSpPr>
        <p:spPr>
          <a:xfrm>
            <a:off x="7569200" y="2664619"/>
            <a:ext cx="1120800" cy="229800"/>
          </a:xfrm>
          <a:prstGeom prst="roundRect">
            <a:avLst>
              <a:gd name="adj" fmla="val 514"/>
            </a:avLst>
          </a:prstGeom>
          <a:solidFill>
            <a:srgbClr val="33CC33"/>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dk1"/>
                </a:solidFill>
                <a:latin typeface="Times New Roman"/>
                <a:ea typeface="Times New Roman"/>
                <a:cs typeface="Times New Roman"/>
                <a:sym typeface="Times New Roman"/>
              </a:rPr>
              <a:t>11</a:t>
            </a:r>
            <a:r>
              <a:rPr lang="en" sz="1600" baseline="30000">
                <a:solidFill>
                  <a:schemeClr val="dk1"/>
                </a:solidFill>
                <a:latin typeface="Times New Roman"/>
                <a:ea typeface="Times New Roman"/>
                <a:cs typeface="Times New Roman"/>
                <a:sym typeface="Times New Roman"/>
              </a:rPr>
              <a:t>th</a:t>
            </a:r>
            <a:endParaRPr sz="1600">
              <a:solidFill>
                <a:schemeClr val="dk1"/>
              </a:solidFill>
              <a:latin typeface="Times New Roman"/>
              <a:ea typeface="Times New Roman"/>
              <a:cs typeface="Times New Roman"/>
              <a:sym typeface="Times New Roman"/>
            </a:endParaRPr>
          </a:p>
        </p:txBody>
      </p:sp>
      <p:sp>
        <p:nvSpPr>
          <p:cNvPr id="267" name="Google Shape;267;p35"/>
          <p:cNvSpPr/>
          <p:nvPr/>
        </p:nvSpPr>
        <p:spPr>
          <a:xfrm>
            <a:off x="7569200" y="3146822"/>
            <a:ext cx="1120800" cy="232200"/>
          </a:xfrm>
          <a:prstGeom prst="roundRect">
            <a:avLst>
              <a:gd name="adj" fmla="val 514"/>
            </a:avLst>
          </a:prstGeom>
          <a:solidFill>
            <a:srgbClr val="33CC33"/>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dk1"/>
                </a:solidFill>
                <a:latin typeface="Times New Roman"/>
                <a:ea typeface="Times New Roman"/>
                <a:cs typeface="Times New Roman"/>
                <a:sym typeface="Times New Roman"/>
              </a:rPr>
              <a:t>1034</a:t>
            </a:r>
            <a:r>
              <a:rPr lang="en" sz="1600" baseline="30000">
                <a:solidFill>
                  <a:schemeClr val="dk1"/>
                </a:solidFill>
                <a:latin typeface="Times New Roman"/>
                <a:ea typeface="Times New Roman"/>
                <a:cs typeface="Times New Roman"/>
                <a:sym typeface="Times New Roman"/>
              </a:rPr>
              <a:t>th</a:t>
            </a:r>
            <a:endParaRPr sz="1600">
              <a:solidFill>
                <a:schemeClr val="dk1"/>
              </a:solidFill>
              <a:latin typeface="Times New Roman"/>
              <a:ea typeface="Times New Roman"/>
              <a:cs typeface="Times New Roman"/>
              <a:sym typeface="Times New Roman"/>
            </a:endParaRPr>
          </a:p>
        </p:txBody>
      </p:sp>
      <p:sp>
        <p:nvSpPr>
          <p:cNvPr id="268" name="Google Shape;268;p35"/>
          <p:cNvSpPr/>
          <p:nvPr/>
        </p:nvSpPr>
        <p:spPr>
          <a:xfrm>
            <a:off x="7569200" y="3405188"/>
            <a:ext cx="1120800" cy="232200"/>
          </a:xfrm>
          <a:prstGeom prst="roundRect">
            <a:avLst>
              <a:gd name="adj" fmla="val 514"/>
            </a:avLst>
          </a:prstGeom>
          <a:solidFill>
            <a:srgbClr val="33CC33"/>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dk1"/>
                </a:solidFill>
                <a:latin typeface="Times New Roman"/>
                <a:ea typeface="Times New Roman"/>
                <a:cs typeface="Times New Roman"/>
                <a:sym typeface="Times New Roman"/>
              </a:rPr>
              <a:t>1035</a:t>
            </a:r>
            <a:r>
              <a:rPr lang="en" sz="1600" baseline="30000">
                <a:solidFill>
                  <a:schemeClr val="dk1"/>
                </a:solidFill>
                <a:latin typeface="Times New Roman"/>
                <a:ea typeface="Times New Roman"/>
                <a:cs typeface="Times New Roman"/>
                <a:sym typeface="Times New Roman"/>
              </a:rPr>
              <a:t>th</a:t>
            </a:r>
            <a:endParaRPr sz="1600">
              <a:solidFill>
                <a:schemeClr val="dk1"/>
              </a:solidFill>
              <a:latin typeface="Times New Roman"/>
              <a:ea typeface="Times New Roman"/>
              <a:cs typeface="Times New Roman"/>
              <a:sym typeface="Times New Roman"/>
            </a:endParaRPr>
          </a:p>
        </p:txBody>
      </p:sp>
      <p:sp>
        <p:nvSpPr>
          <p:cNvPr id="269" name="Google Shape;269;p35"/>
          <p:cNvSpPr txBox="1"/>
          <p:nvPr/>
        </p:nvSpPr>
        <p:spPr>
          <a:xfrm>
            <a:off x="7837488" y="1733550"/>
            <a:ext cx="462000" cy="531000"/>
          </a:xfrm>
          <a:prstGeom prst="rect">
            <a:avLst/>
          </a:prstGeom>
          <a:noFill/>
          <a:ln>
            <a:noFill/>
          </a:ln>
        </p:spPr>
        <p:txBody>
          <a:bodyPr spcFirstLastPara="1" wrap="square" lIns="0" tIns="0" rIns="0" bIns="0" anchor="t" anchorCtr="0">
            <a:noAutofit/>
          </a:bodyPr>
          <a:lstStyle/>
          <a:p>
            <a:pPr marL="0" marR="0" lvl="0" indent="0" algn="l" rtl="0">
              <a:lnSpc>
                <a:spcPct val="95000"/>
              </a:lnSpc>
              <a:spcBef>
                <a:spcPts val="0"/>
              </a:spcBef>
              <a:spcAft>
                <a:spcPts val="0"/>
              </a:spcAft>
              <a:buClr>
                <a:srgbClr val="000000"/>
              </a:buClr>
              <a:buSzPts val="2160"/>
              <a:buFont typeface="Noto Sans Symbols"/>
              <a:buNone/>
            </a:pPr>
            <a:r>
              <a:rPr lang="en" sz="4800">
                <a:solidFill>
                  <a:schemeClr val="dk1"/>
                </a:solidFill>
                <a:latin typeface="Times New Roman"/>
                <a:ea typeface="Times New Roman"/>
                <a:cs typeface="Times New Roman"/>
                <a:sym typeface="Times New Roman"/>
              </a:rPr>
              <a:t>...</a:t>
            </a:r>
            <a:endParaRPr/>
          </a:p>
        </p:txBody>
      </p:sp>
      <p:sp>
        <p:nvSpPr>
          <p:cNvPr id="270" name="Google Shape;270;p35"/>
          <p:cNvSpPr/>
          <p:nvPr/>
        </p:nvSpPr>
        <p:spPr>
          <a:xfrm>
            <a:off x="6143625" y="2706291"/>
            <a:ext cx="966900" cy="136800"/>
          </a:xfrm>
          <a:prstGeom prst="roundRect">
            <a:avLst>
              <a:gd name="adj" fmla="val 875"/>
            </a:avLst>
          </a:prstGeom>
          <a:solidFill>
            <a:srgbClr val="00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71" name="Google Shape;271;p35"/>
          <p:cNvSpPr/>
          <p:nvPr/>
        </p:nvSpPr>
        <p:spPr>
          <a:xfrm>
            <a:off x="6143625" y="2840831"/>
            <a:ext cx="966900" cy="136800"/>
          </a:xfrm>
          <a:prstGeom prst="roundRect">
            <a:avLst>
              <a:gd name="adj" fmla="val 875"/>
            </a:avLst>
          </a:prstGeom>
          <a:solidFill>
            <a:srgbClr val="00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72" name="Google Shape;272;p35"/>
          <p:cNvSpPr/>
          <p:nvPr/>
        </p:nvSpPr>
        <p:spPr>
          <a:xfrm>
            <a:off x="6143625" y="2976563"/>
            <a:ext cx="966900" cy="136800"/>
          </a:xfrm>
          <a:prstGeom prst="roundRect">
            <a:avLst>
              <a:gd name="adj" fmla="val 875"/>
            </a:avLst>
          </a:prstGeom>
          <a:solidFill>
            <a:srgbClr val="00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73" name="Google Shape;273;p35"/>
          <p:cNvSpPr txBox="1"/>
          <p:nvPr/>
        </p:nvSpPr>
        <p:spPr>
          <a:xfrm>
            <a:off x="6332538" y="2362200"/>
            <a:ext cx="460500" cy="531000"/>
          </a:xfrm>
          <a:prstGeom prst="rect">
            <a:avLst/>
          </a:prstGeom>
          <a:noFill/>
          <a:ln>
            <a:noFill/>
          </a:ln>
        </p:spPr>
        <p:txBody>
          <a:bodyPr spcFirstLastPara="1" wrap="square" lIns="0" tIns="0" rIns="0" bIns="0" anchor="t" anchorCtr="0">
            <a:noAutofit/>
          </a:bodyPr>
          <a:lstStyle/>
          <a:p>
            <a:pPr marL="0" marR="0" lvl="0" indent="0" algn="l" rtl="0">
              <a:lnSpc>
                <a:spcPct val="95000"/>
              </a:lnSpc>
              <a:spcBef>
                <a:spcPts val="0"/>
              </a:spcBef>
              <a:spcAft>
                <a:spcPts val="0"/>
              </a:spcAft>
              <a:buClr>
                <a:srgbClr val="000000"/>
              </a:buClr>
              <a:buSzPts val="2160"/>
              <a:buFont typeface="Noto Sans Symbols"/>
              <a:buNone/>
            </a:pPr>
            <a:r>
              <a:rPr lang="en" sz="4800">
                <a:solidFill>
                  <a:schemeClr val="dk1"/>
                </a:solidFill>
                <a:latin typeface="Times New Roman"/>
                <a:ea typeface="Times New Roman"/>
                <a:cs typeface="Times New Roman"/>
                <a:sym typeface="Times New Roman"/>
              </a:rPr>
              <a:t>...</a:t>
            </a:r>
            <a:endParaRPr/>
          </a:p>
        </p:txBody>
      </p:sp>
      <p:sp>
        <p:nvSpPr>
          <p:cNvPr id="274" name="Google Shape;274;p35"/>
          <p:cNvSpPr/>
          <p:nvPr/>
        </p:nvSpPr>
        <p:spPr>
          <a:xfrm>
            <a:off x="6143625" y="3451622"/>
            <a:ext cx="966900" cy="136800"/>
          </a:xfrm>
          <a:prstGeom prst="roundRect">
            <a:avLst>
              <a:gd name="adj" fmla="val 875"/>
            </a:avLst>
          </a:prstGeom>
          <a:solidFill>
            <a:srgbClr val="00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75" name="Google Shape;275;p35"/>
          <p:cNvSpPr/>
          <p:nvPr/>
        </p:nvSpPr>
        <p:spPr>
          <a:xfrm>
            <a:off x="6143625" y="3586163"/>
            <a:ext cx="966900" cy="135600"/>
          </a:xfrm>
          <a:prstGeom prst="roundRect">
            <a:avLst>
              <a:gd name="adj" fmla="val 875"/>
            </a:avLst>
          </a:prstGeom>
          <a:solidFill>
            <a:srgbClr val="00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76" name="Google Shape;276;p35"/>
          <p:cNvSpPr/>
          <p:nvPr/>
        </p:nvSpPr>
        <p:spPr>
          <a:xfrm>
            <a:off x="6143625" y="3720703"/>
            <a:ext cx="966900" cy="136800"/>
          </a:xfrm>
          <a:prstGeom prst="roundRect">
            <a:avLst>
              <a:gd name="adj" fmla="val 875"/>
            </a:avLst>
          </a:prstGeom>
          <a:solidFill>
            <a:srgbClr val="00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77" name="Google Shape;277;p35"/>
          <p:cNvSpPr txBox="1"/>
          <p:nvPr/>
        </p:nvSpPr>
        <p:spPr>
          <a:xfrm>
            <a:off x="6332538" y="3096816"/>
            <a:ext cx="460500" cy="531000"/>
          </a:xfrm>
          <a:prstGeom prst="rect">
            <a:avLst/>
          </a:prstGeom>
          <a:noFill/>
          <a:ln>
            <a:noFill/>
          </a:ln>
        </p:spPr>
        <p:txBody>
          <a:bodyPr spcFirstLastPara="1" wrap="square" lIns="0" tIns="0" rIns="0" bIns="0" anchor="t" anchorCtr="0">
            <a:noAutofit/>
          </a:bodyPr>
          <a:lstStyle/>
          <a:p>
            <a:pPr marL="0" marR="0" lvl="0" indent="0" algn="l" rtl="0">
              <a:lnSpc>
                <a:spcPct val="95000"/>
              </a:lnSpc>
              <a:spcBef>
                <a:spcPts val="0"/>
              </a:spcBef>
              <a:spcAft>
                <a:spcPts val="0"/>
              </a:spcAft>
              <a:buClr>
                <a:srgbClr val="000000"/>
              </a:buClr>
              <a:buSzPts val="2160"/>
              <a:buFont typeface="Noto Sans Symbols"/>
              <a:buNone/>
            </a:pPr>
            <a:r>
              <a:rPr lang="en" sz="4800">
                <a:solidFill>
                  <a:schemeClr val="dk1"/>
                </a:solidFill>
                <a:latin typeface="Times New Roman"/>
                <a:ea typeface="Times New Roman"/>
                <a:cs typeface="Times New Roman"/>
                <a:sym typeface="Times New Roman"/>
              </a:rPr>
              <a:t>...</a:t>
            </a:r>
            <a:endParaRPr/>
          </a:p>
        </p:txBody>
      </p:sp>
      <p:sp>
        <p:nvSpPr>
          <p:cNvPr id="278" name="Google Shape;278;p35"/>
          <p:cNvSpPr/>
          <p:nvPr/>
        </p:nvSpPr>
        <p:spPr>
          <a:xfrm>
            <a:off x="7569200" y="3876675"/>
            <a:ext cx="1120800" cy="231000"/>
          </a:xfrm>
          <a:prstGeom prst="roundRect">
            <a:avLst>
              <a:gd name="adj" fmla="val 514"/>
            </a:avLst>
          </a:prstGeom>
          <a:solidFill>
            <a:srgbClr val="33CC33"/>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dk1"/>
                </a:solidFill>
                <a:latin typeface="Times New Roman"/>
                <a:ea typeface="Times New Roman"/>
                <a:cs typeface="Times New Roman"/>
                <a:sym typeface="Times New Roman"/>
              </a:rPr>
              <a:t>2058</a:t>
            </a:r>
            <a:r>
              <a:rPr lang="en" sz="1600" baseline="30000">
                <a:solidFill>
                  <a:schemeClr val="dk1"/>
                </a:solidFill>
                <a:latin typeface="Times New Roman"/>
                <a:ea typeface="Times New Roman"/>
                <a:cs typeface="Times New Roman"/>
                <a:sym typeface="Times New Roman"/>
              </a:rPr>
              <a:t>th</a:t>
            </a:r>
            <a:endParaRPr sz="1600">
              <a:solidFill>
                <a:schemeClr val="dk1"/>
              </a:solidFill>
              <a:latin typeface="Times New Roman"/>
              <a:ea typeface="Times New Roman"/>
              <a:cs typeface="Times New Roman"/>
              <a:sym typeface="Times New Roman"/>
            </a:endParaRPr>
          </a:p>
        </p:txBody>
      </p:sp>
      <p:sp>
        <p:nvSpPr>
          <p:cNvPr id="279" name="Google Shape;279;p35"/>
          <p:cNvSpPr/>
          <p:nvPr/>
        </p:nvSpPr>
        <p:spPr>
          <a:xfrm>
            <a:off x="7570788" y="4149328"/>
            <a:ext cx="1120800" cy="231000"/>
          </a:xfrm>
          <a:prstGeom prst="roundRect">
            <a:avLst>
              <a:gd name="adj" fmla="val 514"/>
            </a:avLst>
          </a:prstGeom>
          <a:solidFill>
            <a:srgbClr val="33CC33"/>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dk1"/>
                </a:solidFill>
                <a:latin typeface="Times New Roman"/>
                <a:ea typeface="Times New Roman"/>
                <a:cs typeface="Times New Roman"/>
                <a:sym typeface="Times New Roman"/>
              </a:rPr>
              <a:t>2059</a:t>
            </a:r>
            <a:r>
              <a:rPr lang="en" sz="1600" baseline="30000">
                <a:solidFill>
                  <a:schemeClr val="dk1"/>
                </a:solidFill>
                <a:latin typeface="Times New Roman"/>
                <a:ea typeface="Times New Roman"/>
                <a:cs typeface="Times New Roman"/>
                <a:sym typeface="Times New Roman"/>
              </a:rPr>
              <a:t>th</a:t>
            </a:r>
            <a:endParaRPr sz="1600">
              <a:solidFill>
                <a:schemeClr val="dk1"/>
              </a:solidFill>
              <a:latin typeface="Times New Roman"/>
              <a:ea typeface="Times New Roman"/>
              <a:cs typeface="Times New Roman"/>
              <a:sym typeface="Times New Roman"/>
            </a:endParaRPr>
          </a:p>
        </p:txBody>
      </p:sp>
      <p:sp>
        <p:nvSpPr>
          <p:cNvPr id="280" name="Google Shape;280;p35"/>
          <p:cNvSpPr/>
          <p:nvPr/>
        </p:nvSpPr>
        <p:spPr>
          <a:xfrm>
            <a:off x="6143625" y="4192191"/>
            <a:ext cx="966900" cy="136800"/>
          </a:xfrm>
          <a:prstGeom prst="roundRect">
            <a:avLst>
              <a:gd name="adj" fmla="val 875"/>
            </a:avLst>
          </a:prstGeom>
          <a:solidFill>
            <a:srgbClr val="00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81" name="Google Shape;281;p35"/>
          <p:cNvSpPr/>
          <p:nvPr/>
        </p:nvSpPr>
        <p:spPr>
          <a:xfrm>
            <a:off x="6143625" y="4327922"/>
            <a:ext cx="966900" cy="138000"/>
          </a:xfrm>
          <a:prstGeom prst="roundRect">
            <a:avLst>
              <a:gd name="adj" fmla="val 875"/>
            </a:avLst>
          </a:prstGeom>
          <a:solidFill>
            <a:srgbClr val="00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82" name="Google Shape;282;p35"/>
          <p:cNvSpPr/>
          <p:nvPr/>
        </p:nvSpPr>
        <p:spPr>
          <a:xfrm>
            <a:off x="6143625" y="4462463"/>
            <a:ext cx="966900" cy="136800"/>
          </a:xfrm>
          <a:prstGeom prst="roundRect">
            <a:avLst>
              <a:gd name="adj" fmla="val 875"/>
            </a:avLst>
          </a:prstGeom>
          <a:solidFill>
            <a:srgbClr val="00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83" name="Google Shape;283;p35"/>
          <p:cNvSpPr txBox="1"/>
          <p:nvPr/>
        </p:nvSpPr>
        <p:spPr>
          <a:xfrm>
            <a:off x="6323013" y="3837385"/>
            <a:ext cx="460500" cy="531000"/>
          </a:xfrm>
          <a:prstGeom prst="rect">
            <a:avLst/>
          </a:prstGeom>
          <a:noFill/>
          <a:ln>
            <a:noFill/>
          </a:ln>
        </p:spPr>
        <p:txBody>
          <a:bodyPr spcFirstLastPara="1" wrap="square" lIns="0" tIns="0" rIns="0" bIns="0" anchor="t" anchorCtr="0">
            <a:noAutofit/>
          </a:bodyPr>
          <a:lstStyle/>
          <a:p>
            <a:pPr marL="0" marR="0" lvl="0" indent="0" algn="l" rtl="0">
              <a:lnSpc>
                <a:spcPct val="95000"/>
              </a:lnSpc>
              <a:spcBef>
                <a:spcPts val="0"/>
              </a:spcBef>
              <a:spcAft>
                <a:spcPts val="0"/>
              </a:spcAft>
              <a:buClr>
                <a:srgbClr val="000000"/>
              </a:buClr>
              <a:buSzPts val="2160"/>
              <a:buFont typeface="Noto Sans Symbols"/>
              <a:buNone/>
            </a:pPr>
            <a:r>
              <a:rPr lang="en" sz="4800">
                <a:solidFill>
                  <a:schemeClr val="dk1"/>
                </a:solidFill>
                <a:latin typeface="Times New Roman"/>
                <a:ea typeface="Times New Roman"/>
                <a:cs typeface="Times New Roman"/>
                <a:sym typeface="Times New Roman"/>
              </a:rPr>
              <a:t>...</a:t>
            </a:r>
            <a:endParaRPr/>
          </a:p>
        </p:txBody>
      </p:sp>
      <p:sp>
        <p:nvSpPr>
          <p:cNvPr id="284" name="Google Shape;284;p35"/>
          <p:cNvSpPr/>
          <p:nvPr/>
        </p:nvSpPr>
        <p:spPr>
          <a:xfrm>
            <a:off x="4170363" y="3565922"/>
            <a:ext cx="966900" cy="136800"/>
          </a:xfrm>
          <a:prstGeom prst="roundRect">
            <a:avLst>
              <a:gd name="adj" fmla="val 875"/>
            </a:avLst>
          </a:prstGeom>
          <a:solidFill>
            <a:srgbClr val="6699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85" name="Google Shape;285;p35"/>
          <p:cNvSpPr/>
          <p:nvPr/>
        </p:nvSpPr>
        <p:spPr>
          <a:xfrm>
            <a:off x="4170363" y="3700463"/>
            <a:ext cx="966900" cy="136800"/>
          </a:xfrm>
          <a:prstGeom prst="roundRect">
            <a:avLst>
              <a:gd name="adj" fmla="val 875"/>
            </a:avLst>
          </a:prstGeom>
          <a:solidFill>
            <a:srgbClr val="6699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86" name="Google Shape;286;p35"/>
          <p:cNvSpPr/>
          <p:nvPr/>
        </p:nvSpPr>
        <p:spPr>
          <a:xfrm>
            <a:off x="4170363" y="3835003"/>
            <a:ext cx="966900" cy="136800"/>
          </a:xfrm>
          <a:prstGeom prst="roundRect">
            <a:avLst>
              <a:gd name="adj" fmla="val 875"/>
            </a:avLst>
          </a:prstGeom>
          <a:solidFill>
            <a:srgbClr val="6699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87" name="Google Shape;287;p35"/>
          <p:cNvSpPr txBox="1"/>
          <p:nvPr/>
        </p:nvSpPr>
        <p:spPr>
          <a:xfrm>
            <a:off x="4373563" y="3200400"/>
            <a:ext cx="460500" cy="531000"/>
          </a:xfrm>
          <a:prstGeom prst="rect">
            <a:avLst/>
          </a:prstGeom>
          <a:noFill/>
          <a:ln>
            <a:noFill/>
          </a:ln>
        </p:spPr>
        <p:txBody>
          <a:bodyPr spcFirstLastPara="1" wrap="square" lIns="0" tIns="0" rIns="0" bIns="0" anchor="t" anchorCtr="0">
            <a:noAutofit/>
          </a:bodyPr>
          <a:lstStyle/>
          <a:p>
            <a:pPr marL="0" marR="0" lvl="0" indent="0" algn="l" rtl="0">
              <a:lnSpc>
                <a:spcPct val="95000"/>
              </a:lnSpc>
              <a:spcBef>
                <a:spcPts val="0"/>
              </a:spcBef>
              <a:spcAft>
                <a:spcPts val="0"/>
              </a:spcAft>
              <a:buClr>
                <a:srgbClr val="000000"/>
              </a:buClr>
              <a:buSzPts val="2160"/>
              <a:buFont typeface="Noto Sans Symbols"/>
              <a:buNone/>
            </a:pPr>
            <a:r>
              <a:rPr lang="en" sz="4800">
                <a:solidFill>
                  <a:schemeClr val="dk1"/>
                </a:solidFill>
                <a:latin typeface="Times New Roman"/>
                <a:ea typeface="Times New Roman"/>
                <a:cs typeface="Times New Roman"/>
                <a:sym typeface="Times New Roman"/>
              </a:rPr>
              <a:t>...</a:t>
            </a:r>
            <a:endParaRPr/>
          </a:p>
        </p:txBody>
      </p:sp>
      <p:sp>
        <p:nvSpPr>
          <p:cNvPr id="288" name="Google Shape;288;p35"/>
          <p:cNvSpPr txBox="1"/>
          <p:nvPr/>
        </p:nvSpPr>
        <p:spPr>
          <a:xfrm>
            <a:off x="5734050" y="1291829"/>
            <a:ext cx="1301700" cy="184500"/>
          </a:xfrm>
          <a:prstGeom prst="rect">
            <a:avLst/>
          </a:prstGeom>
          <a:noFill/>
          <a:ln>
            <a:noFill/>
          </a:ln>
        </p:spPr>
        <p:txBody>
          <a:bodyPr spcFirstLastPara="1" wrap="square" lIns="0" tIns="0" rIns="0" bIns="0" anchor="t" anchorCtr="0">
            <a:noAutofit/>
          </a:bodyPr>
          <a:lstStyle/>
          <a:p>
            <a:pPr marL="0" marR="0" lvl="0" indent="0" algn="l" rtl="0">
              <a:lnSpc>
                <a:spcPct val="93000"/>
              </a:lnSpc>
              <a:spcBef>
                <a:spcPts val="0"/>
              </a:spcBef>
              <a:spcAft>
                <a:spcPts val="0"/>
              </a:spcAft>
              <a:buClr>
                <a:srgbClr val="000000"/>
              </a:buClr>
              <a:buSzPts val="765"/>
              <a:buFont typeface="Noto Sans Symbols"/>
              <a:buNone/>
            </a:pPr>
            <a:r>
              <a:rPr lang="en" sz="1700">
                <a:solidFill>
                  <a:schemeClr val="dk1"/>
                </a:solidFill>
                <a:latin typeface="Times New Roman"/>
                <a:ea typeface="Times New Roman"/>
                <a:cs typeface="Times New Roman"/>
                <a:sym typeface="Times New Roman"/>
              </a:rPr>
              <a:t>Indirect blocks</a:t>
            </a:r>
            <a:endParaRPr/>
          </a:p>
        </p:txBody>
      </p:sp>
      <p:sp>
        <p:nvSpPr>
          <p:cNvPr id="289" name="Google Shape;289;p35"/>
          <p:cNvSpPr txBox="1"/>
          <p:nvPr/>
        </p:nvSpPr>
        <p:spPr>
          <a:xfrm>
            <a:off x="7519988" y="1275160"/>
            <a:ext cx="1035000" cy="184500"/>
          </a:xfrm>
          <a:prstGeom prst="rect">
            <a:avLst/>
          </a:prstGeom>
          <a:noFill/>
          <a:ln>
            <a:noFill/>
          </a:ln>
        </p:spPr>
        <p:txBody>
          <a:bodyPr spcFirstLastPara="1" wrap="square" lIns="0" tIns="0" rIns="0" bIns="0" anchor="t" anchorCtr="0">
            <a:noAutofit/>
          </a:bodyPr>
          <a:lstStyle/>
          <a:p>
            <a:pPr marL="0" marR="0" lvl="0" indent="0" algn="l" rtl="0">
              <a:lnSpc>
                <a:spcPct val="93000"/>
              </a:lnSpc>
              <a:spcBef>
                <a:spcPts val="0"/>
              </a:spcBef>
              <a:spcAft>
                <a:spcPts val="0"/>
              </a:spcAft>
              <a:buClr>
                <a:srgbClr val="000000"/>
              </a:buClr>
              <a:buSzPts val="765"/>
              <a:buFont typeface="Noto Sans Symbols"/>
              <a:buNone/>
            </a:pPr>
            <a:r>
              <a:rPr lang="en" sz="1700">
                <a:solidFill>
                  <a:schemeClr val="dk1"/>
                </a:solidFill>
                <a:latin typeface="Times New Roman"/>
                <a:ea typeface="Times New Roman"/>
                <a:cs typeface="Times New Roman"/>
                <a:sym typeface="Times New Roman"/>
              </a:rPr>
              <a:t>Data blocks</a:t>
            </a:r>
            <a:endParaRPr/>
          </a:p>
        </p:txBody>
      </p:sp>
      <p:sp>
        <p:nvSpPr>
          <p:cNvPr id="290" name="Google Shape;290;p35"/>
          <p:cNvSpPr/>
          <p:nvPr/>
        </p:nvSpPr>
        <p:spPr>
          <a:xfrm>
            <a:off x="565150" y="1664494"/>
            <a:ext cx="1141500" cy="170400"/>
          </a:xfrm>
          <a:prstGeom prst="roundRect">
            <a:avLst>
              <a:gd name="adj" fmla="val 875"/>
            </a:avLst>
          </a:prstGeom>
          <a:solidFill>
            <a:srgbClr val="33CC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dk1"/>
                </a:solidFill>
                <a:latin typeface="Times New Roman"/>
                <a:ea typeface="Times New Roman"/>
                <a:cs typeface="Times New Roman"/>
                <a:sym typeface="Times New Roman"/>
              </a:rPr>
              <a:t>1</a:t>
            </a:r>
            <a:r>
              <a:rPr lang="en" sz="1600" baseline="30000">
                <a:solidFill>
                  <a:schemeClr val="dk1"/>
                </a:solidFill>
                <a:latin typeface="Times New Roman"/>
                <a:ea typeface="Times New Roman"/>
                <a:cs typeface="Times New Roman"/>
                <a:sym typeface="Times New Roman"/>
              </a:rPr>
              <a:t>st</a:t>
            </a:r>
            <a:endParaRPr sz="1600">
              <a:solidFill>
                <a:schemeClr val="dk1"/>
              </a:solidFill>
              <a:latin typeface="Times New Roman"/>
              <a:ea typeface="Times New Roman"/>
              <a:cs typeface="Times New Roman"/>
              <a:sym typeface="Times New Roman"/>
            </a:endParaRPr>
          </a:p>
        </p:txBody>
      </p:sp>
      <p:sp>
        <p:nvSpPr>
          <p:cNvPr id="291" name="Google Shape;291;p35"/>
          <p:cNvSpPr txBox="1"/>
          <p:nvPr/>
        </p:nvSpPr>
        <p:spPr>
          <a:xfrm>
            <a:off x="425450" y="1234679"/>
            <a:ext cx="1278000" cy="366600"/>
          </a:xfrm>
          <a:prstGeom prst="rect">
            <a:avLst/>
          </a:prstGeom>
          <a:noFill/>
          <a:ln>
            <a:noFill/>
          </a:ln>
        </p:spPr>
        <p:txBody>
          <a:bodyPr spcFirstLastPara="1" wrap="square" lIns="0" tIns="0" rIns="0" bIns="0" anchor="t" anchorCtr="0">
            <a:noAutofit/>
          </a:bodyPr>
          <a:lstStyle/>
          <a:p>
            <a:pPr marL="0" marR="0" lvl="0" indent="0" algn="ctr" rtl="0">
              <a:lnSpc>
                <a:spcPct val="93000"/>
              </a:lnSpc>
              <a:spcBef>
                <a:spcPts val="0"/>
              </a:spcBef>
              <a:spcAft>
                <a:spcPts val="0"/>
              </a:spcAft>
              <a:buClr>
                <a:srgbClr val="000000"/>
              </a:buClr>
              <a:buSzPts val="765"/>
              <a:buFont typeface="Noto Sans Symbols"/>
              <a:buNone/>
            </a:pPr>
            <a:r>
              <a:rPr lang="en" sz="1700">
                <a:solidFill>
                  <a:schemeClr val="dk1"/>
                </a:solidFill>
                <a:latin typeface="Times New Roman"/>
                <a:ea typeface="Times New Roman"/>
                <a:cs typeface="Times New Roman"/>
                <a:sym typeface="Times New Roman"/>
              </a:rPr>
              <a:t>Block pointers</a:t>
            </a:r>
            <a:endParaRPr/>
          </a:p>
          <a:p>
            <a:pPr marL="0" marR="0" lvl="0" indent="0" algn="ctr" rtl="0">
              <a:lnSpc>
                <a:spcPct val="93000"/>
              </a:lnSpc>
              <a:spcBef>
                <a:spcPts val="0"/>
              </a:spcBef>
              <a:spcAft>
                <a:spcPts val="0"/>
              </a:spcAft>
              <a:buClr>
                <a:srgbClr val="000000"/>
              </a:buClr>
              <a:buSzPts val="765"/>
              <a:buFont typeface="Noto Sans Symbols"/>
              <a:buNone/>
            </a:pPr>
            <a:r>
              <a:rPr lang="en" sz="1700">
                <a:solidFill>
                  <a:schemeClr val="dk1"/>
                </a:solidFill>
                <a:latin typeface="Times New Roman"/>
                <a:ea typeface="Times New Roman"/>
                <a:cs typeface="Times New Roman"/>
                <a:sym typeface="Times New Roman"/>
              </a:rPr>
              <a:t>(in I-node)</a:t>
            </a:r>
            <a:endParaRPr/>
          </a:p>
        </p:txBody>
      </p:sp>
      <p:sp>
        <p:nvSpPr>
          <p:cNvPr id="292" name="Google Shape;292;p35"/>
          <p:cNvSpPr/>
          <p:nvPr/>
        </p:nvSpPr>
        <p:spPr>
          <a:xfrm>
            <a:off x="2570163" y="4113610"/>
            <a:ext cx="966900" cy="136800"/>
          </a:xfrm>
          <a:prstGeom prst="roundRect">
            <a:avLst>
              <a:gd name="adj" fmla="val 875"/>
            </a:avLst>
          </a:prstGeom>
          <a:solidFill>
            <a:srgbClr val="9966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93" name="Google Shape;293;p35"/>
          <p:cNvSpPr/>
          <p:nvPr/>
        </p:nvSpPr>
        <p:spPr>
          <a:xfrm>
            <a:off x="2570163" y="4249341"/>
            <a:ext cx="966900" cy="136800"/>
          </a:xfrm>
          <a:prstGeom prst="roundRect">
            <a:avLst>
              <a:gd name="adj" fmla="val 875"/>
            </a:avLst>
          </a:prstGeom>
          <a:solidFill>
            <a:srgbClr val="9966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94" name="Google Shape;294;p35"/>
          <p:cNvSpPr/>
          <p:nvPr/>
        </p:nvSpPr>
        <p:spPr>
          <a:xfrm>
            <a:off x="2570163" y="4383881"/>
            <a:ext cx="966900" cy="136800"/>
          </a:xfrm>
          <a:prstGeom prst="roundRect">
            <a:avLst>
              <a:gd name="adj" fmla="val 875"/>
            </a:avLst>
          </a:prstGeom>
          <a:solidFill>
            <a:srgbClr val="9966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95" name="Google Shape;295;p35"/>
          <p:cNvSpPr txBox="1"/>
          <p:nvPr/>
        </p:nvSpPr>
        <p:spPr>
          <a:xfrm>
            <a:off x="1984375" y="1300163"/>
            <a:ext cx="1600200" cy="184500"/>
          </a:xfrm>
          <a:prstGeom prst="rect">
            <a:avLst/>
          </a:prstGeom>
          <a:noFill/>
          <a:ln>
            <a:noFill/>
          </a:ln>
        </p:spPr>
        <p:txBody>
          <a:bodyPr spcFirstLastPara="1" wrap="square" lIns="0" tIns="0" rIns="0" bIns="0" anchor="t" anchorCtr="0">
            <a:noAutofit/>
          </a:bodyPr>
          <a:lstStyle/>
          <a:p>
            <a:pPr marL="0" marR="0" lvl="0" indent="0" algn="ctr" rtl="0">
              <a:lnSpc>
                <a:spcPct val="93000"/>
              </a:lnSpc>
              <a:spcBef>
                <a:spcPts val="0"/>
              </a:spcBef>
              <a:spcAft>
                <a:spcPts val="0"/>
              </a:spcAft>
              <a:buClr>
                <a:srgbClr val="000000"/>
              </a:buClr>
              <a:buSzPts val="765"/>
              <a:buFont typeface="Noto Sans Symbols"/>
              <a:buNone/>
            </a:pPr>
            <a:r>
              <a:rPr lang="en" sz="1700">
                <a:solidFill>
                  <a:schemeClr val="dk1"/>
                </a:solidFill>
                <a:latin typeface="Times New Roman"/>
                <a:ea typeface="Times New Roman"/>
                <a:cs typeface="Times New Roman"/>
                <a:sym typeface="Times New Roman"/>
              </a:rPr>
              <a:t>Triple-indirect</a:t>
            </a:r>
            <a:endParaRPr/>
          </a:p>
        </p:txBody>
      </p:sp>
      <p:sp>
        <p:nvSpPr>
          <p:cNvPr id="296" name="Google Shape;296;p35"/>
          <p:cNvSpPr txBox="1"/>
          <p:nvPr/>
        </p:nvSpPr>
        <p:spPr>
          <a:xfrm>
            <a:off x="3536950" y="1306116"/>
            <a:ext cx="2057400" cy="184500"/>
          </a:xfrm>
          <a:prstGeom prst="rect">
            <a:avLst/>
          </a:prstGeom>
          <a:noFill/>
          <a:ln>
            <a:noFill/>
          </a:ln>
        </p:spPr>
        <p:txBody>
          <a:bodyPr spcFirstLastPara="1" wrap="square" lIns="0" tIns="0" rIns="0" bIns="0" anchor="t" anchorCtr="0">
            <a:noAutofit/>
          </a:bodyPr>
          <a:lstStyle/>
          <a:p>
            <a:pPr marL="0" marR="0" lvl="0" indent="0" algn="ctr" rtl="0">
              <a:lnSpc>
                <a:spcPct val="93000"/>
              </a:lnSpc>
              <a:spcBef>
                <a:spcPts val="0"/>
              </a:spcBef>
              <a:spcAft>
                <a:spcPts val="0"/>
              </a:spcAft>
              <a:buClr>
                <a:srgbClr val="000000"/>
              </a:buClr>
              <a:buSzPts val="765"/>
              <a:buFont typeface="Noto Sans Symbols"/>
              <a:buNone/>
            </a:pPr>
            <a:r>
              <a:rPr lang="en" sz="1700">
                <a:solidFill>
                  <a:schemeClr val="dk1"/>
                </a:solidFill>
                <a:latin typeface="Times New Roman"/>
                <a:ea typeface="Times New Roman"/>
                <a:cs typeface="Times New Roman"/>
                <a:sym typeface="Times New Roman"/>
              </a:rPr>
              <a:t>Double-indirect</a:t>
            </a:r>
            <a:endParaRPr/>
          </a:p>
        </p:txBody>
      </p:sp>
      <p:sp>
        <p:nvSpPr>
          <p:cNvPr id="297" name="Google Shape;297;p35"/>
          <p:cNvSpPr txBox="1"/>
          <p:nvPr/>
        </p:nvSpPr>
        <p:spPr>
          <a:xfrm>
            <a:off x="7856538" y="2482453"/>
            <a:ext cx="462000" cy="531000"/>
          </a:xfrm>
          <a:prstGeom prst="rect">
            <a:avLst/>
          </a:prstGeom>
          <a:noFill/>
          <a:ln>
            <a:noFill/>
          </a:ln>
        </p:spPr>
        <p:txBody>
          <a:bodyPr spcFirstLastPara="1" wrap="square" lIns="0" tIns="0" rIns="0" bIns="0" anchor="t" anchorCtr="0">
            <a:noAutofit/>
          </a:bodyPr>
          <a:lstStyle/>
          <a:p>
            <a:pPr marL="0" marR="0" lvl="0" indent="0" algn="l" rtl="0">
              <a:lnSpc>
                <a:spcPct val="95000"/>
              </a:lnSpc>
              <a:spcBef>
                <a:spcPts val="0"/>
              </a:spcBef>
              <a:spcAft>
                <a:spcPts val="0"/>
              </a:spcAft>
              <a:buClr>
                <a:srgbClr val="000000"/>
              </a:buClr>
              <a:buSzPts val="2160"/>
              <a:buFont typeface="Noto Sans Symbols"/>
              <a:buNone/>
            </a:pPr>
            <a:r>
              <a:rPr lang="en" sz="4800">
                <a:solidFill>
                  <a:schemeClr val="dk1"/>
                </a:solidFill>
                <a:latin typeface="Times New Roman"/>
                <a:ea typeface="Times New Roman"/>
                <a:cs typeface="Times New Roman"/>
                <a:sym typeface="Times New Roman"/>
              </a:rPr>
              <a:t>...</a:t>
            </a:r>
            <a:endParaRPr/>
          </a:p>
        </p:txBody>
      </p:sp>
      <p:sp>
        <p:nvSpPr>
          <p:cNvPr id="298" name="Google Shape;298;p35"/>
          <p:cNvSpPr txBox="1"/>
          <p:nvPr/>
        </p:nvSpPr>
        <p:spPr>
          <a:xfrm>
            <a:off x="7856538" y="3211116"/>
            <a:ext cx="462000" cy="531000"/>
          </a:xfrm>
          <a:prstGeom prst="rect">
            <a:avLst/>
          </a:prstGeom>
          <a:noFill/>
          <a:ln>
            <a:noFill/>
          </a:ln>
        </p:spPr>
        <p:txBody>
          <a:bodyPr spcFirstLastPara="1" wrap="square" lIns="0" tIns="0" rIns="0" bIns="0" anchor="t" anchorCtr="0">
            <a:noAutofit/>
          </a:bodyPr>
          <a:lstStyle/>
          <a:p>
            <a:pPr marL="0" marR="0" lvl="0" indent="0" algn="l" rtl="0">
              <a:lnSpc>
                <a:spcPct val="95000"/>
              </a:lnSpc>
              <a:spcBef>
                <a:spcPts val="0"/>
              </a:spcBef>
              <a:spcAft>
                <a:spcPts val="0"/>
              </a:spcAft>
              <a:buClr>
                <a:srgbClr val="000000"/>
              </a:buClr>
              <a:buSzPts val="2160"/>
              <a:buFont typeface="Noto Sans Symbols"/>
              <a:buNone/>
            </a:pPr>
            <a:r>
              <a:rPr lang="en" sz="4800">
                <a:solidFill>
                  <a:schemeClr val="dk1"/>
                </a:solidFill>
                <a:latin typeface="Times New Roman"/>
                <a:ea typeface="Times New Roman"/>
                <a:cs typeface="Times New Roman"/>
                <a:sym typeface="Times New Roman"/>
              </a:rPr>
              <a:t>...</a:t>
            </a:r>
            <a:endParaRPr/>
          </a:p>
        </p:txBody>
      </p:sp>
      <p:sp>
        <p:nvSpPr>
          <p:cNvPr id="299" name="Google Shape;299;p35"/>
          <p:cNvSpPr/>
          <p:nvPr/>
        </p:nvSpPr>
        <p:spPr>
          <a:xfrm>
            <a:off x="565150" y="1834754"/>
            <a:ext cx="1141500" cy="171600"/>
          </a:xfrm>
          <a:prstGeom prst="roundRect">
            <a:avLst>
              <a:gd name="adj" fmla="val 875"/>
            </a:avLst>
          </a:prstGeom>
          <a:solidFill>
            <a:srgbClr val="33CC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dk1"/>
                </a:solidFill>
                <a:latin typeface="Times New Roman"/>
                <a:ea typeface="Times New Roman"/>
                <a:cs typeface="Times New Roman"/>
                <a:sym typeface="Times New Roman"/>
              </a:rPr>
              <a:t>2</a:t>
            </a:r>
            <a:r>
              <a:rPr lang="en" sz="1600" baseline="30000">
                <a:solidFill>
                  <a:schemeClr val="dk1"/>
                </a:solidFill>
                <a:latin typeface="Times New Roman"/>
                <a:ea typeface="Times New Roman"/>
                <a:cs typeface="Times New Roman"/>
                <a:sym typeface="Times New Roman"/>
              </a:rPr>
              <a:t>nd</a:t>
            </a:r>
            <a:endParaRPr sz="1600">
              <a:solidFill>
                <a:schemeClr val="dk1"/>
              </a:solidFill>
              <a:latin typeface="Times New Roman"/>
              <a:ea typeface="Times New Roman"/>
              <a:cs typeface="Times New Roman"/>
              <a:sym typeface="Times New Roman"/>
            </a:endParaRPr>
          </a:p>
        </p:txBody>
      </p:sp>
      <p:sp>
        <p:nvSpPr>
          <p:cNvPr id="300" name="Google Shape;300;p35"/>
          <p:cNvSpPr/>
          <p:nvPr/>
        </p:nvSpPr>
        <p:spPr>
          <a:xfrm>
            <a:off x="565150" y="3205163"/>
            <a:ext cx="1141500" cy="172500"/>
          </a:xfrm>
          <a:prstGeom prst="roundRect">
            <a:avLst>
              <a:gd name="adj" fmla="val 875"/>
            </a:avLst>
          </a:prstGeom>
          <a:solidFill>
            <a:srgbClr val="33CC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dk1"/>
                </a:solidFill>
                <a:latin typeface="Times New Roman"/>
                <a:ea typeface="Times New Roman"/>
                <a:cs typeface="Times New Roman"/>
                <a:sym typeface="Times New Roman"/>
              </a:rPr>
              <a:t>10</a:t>
            </a:r>
            <a:r>
              <a:rPr lang="en" sz="1600" baseline="30000">
                <a:solidFill>
                  <a:schemeClr val="dk1"/>
                </a:solidFill>
                <a:latin typeface="Times New Roman"/>
                <a:ea typeface="Times New Roman"/>
                <a:cs typeface="Times New Roman"/>
                <a:sym typeface="Times New Roman"/>
              </a:rPr>
              <a:t>th</a:t>
            </a:r>
            <a:endParaRPr sz="1600">
              <a:solidFill>
                <a:schemeClr val="dk1"/>
              </a:solidFill>
              <a:latin typeface="Times New Roman"/>
              <a:ea typeface="Times New Roman"/>
              <a:cs typeface="Times New Roman"/>
              <a:sym typeface="Times New Roman"/>
            </a:endParaRPr>
          </a:p>
        </p:txBody>
      </p:sp>
      <p:sp>
        <p:nvSpPr>
          <p:cNvPr id="301" name="Google Shape;301;p35"/>
          <p:cNvSpPr/>
          <p:nvPr/>
        </p:nvSpPr>
        <p:spPr>
          <a:xfrm>
            <a:off x="565150" y="3377803"/>
            <a:ext cx="1141500" cy="171600"/>
          </a:xfrm>
          <a:prstGeom prst="roundRect">
            <a:avLst>
              <a:gd name="adj" fmla="val 875"/>
            </a:avLst>
          </a:prstGeom>
          <a:solidFill>
            <a:srgbClr val="33CC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dk1"/>
                </a:solidFill>
                <a:latin typeface="Times New Roman"/>
                <a:ea typeface="Times New Roman"/>
                <a:cs typeface="Times New Roman"/>
                <a:sym typeface="Times New Roman"/>
              </a:rPr>
              <a:t>11</a:t>
            </a:r>
            <a:r>
              <a:rPr lang="en" sz="1600" baseline="30000">
                <a:solidFill>
                  <a:schemeClr val="dk1"/>
                </a:solidFill>
                <a:latin typeface="Times New Roman"/>
                <a:ea typeface="Times New Roman"/>
                <a:cs typeface="Times New Roman"/>
                <a:sym typeface="Times New Roman"/>
              </a:rPr>
              <a:t>th</a:t>
            </a:r>
            <a:endParaRPr sz="1600">
              <a:solidFill>
                <a:schemeClr val="dk1"/>
              </a:solidFill>
              <a:latin typeface="Times New Roman"/>
              <a:ea typeface="Times New Roman"/>
              <a:cs typeface="Times New Roman"/>
              <a:sym typeface="Times New Roman"/>
            </a:endParaRPr>
          </a:p>
        </p:txBody>
      </p:sp>
      <p:sp>
        <p:nvSpPr>
          <p:cNvPr id="302" name="Google Shape;302;p35"/>
          <p:cNvSpPr/>
          <p:nvPr/>
        </p:nvSpPr>
        <p:spPr>
          <a:xfrm>
            <a:off x="565150" y="3549253"/>
            <a:ext cx="1141500" cy="171600"/>
          </a:xfrm>
          <a:prstGeom prst="roundRect">
            <a:avLst>
              <a:gd name="adj" fmla="val 875"/>
            </a:avLst>
          </a:prstGeom>
          <a:solidFill>
            <a:srgbClr val="33CC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dk1"/>
                </a:solidFill>
                <a:latin typeface="Times New Roman"/>
                <a:ea typeface="Times New Roman"/>
                <a:cs typeface="Times New Roman"/>
                <a:sym typeface="Times New Roman"/>
              </a:rPr>
              <a:t>12</a:t>
            </a:r>
            <a:r>
              <a:rPr lang="en" sz="1600" baseline="30000">
                <a:solidFill>
                  <a:schemeClr val="dk1"/>
                </a:solidFill>
                <a:latin typeface="Times New Roman"/>
                <a:ea typeface="Times New Roman"/>
                <a:cs typeface="Times New Roman"/>
                <a:sym typeface="Times New Roman"/>
              </a:rPr>
              <a:t>th</a:t>
            </a:r>
            <a:endParaRPr sz="1600">
              <a:solidFill>
                <a:schemeClr val="dk1"/>
              </a:solidFill>
              <a:latin typeface="Times New Roman"/>
              <a:ea typeface="Times New Roman"/>
              <a:cs typeface="Times New Roman"/>
              <a:sym typeface="Times New Roman"/>
            </a:endParaRPr>
          </a:p>
        </p:txBody>
      </p:sp>
      <p:sp>
        <p:nvSpPr>
          <p:cNvPr id="303" name="Google Shape;303;p35"/>
          <p:cNvSpPr/>
          <p:nvPr/>
        </p:nvSpPr>
        <p:spPr>
          <a:xfrm>
            <a:off x="565150" y="3720703"/>
            <a:ext cx="1141500" cy="171600"/>
          </a:xfrm>
          <a:prstGeom prst="roundRect">
            <a:avLst>
              <a:gd name="adj" fmla="val 875"/>
            </a:avLst>
          </a:prstGeom>
          <a:solidFill>
            <a:srgbClr val="33CC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dk1"/>
                </a:solidFill>
                <a:latin typeface="Times New Roman"/>
                <a:ea typeface="Times New Roman"/>
                <a:cs typeface="Times New Roman"/>
                <a:sym typeface="Times New Roman"/>
              </a:rPr>
              <a:t>13</a:t>
            </a:r>
            <a:r>
              <a:rPr lang="en" sz="1600" baseline="30000">
                <a:solidFill>
                  <a:schemeClr val="dk1"/>
                </a:solidFill>
                <a:latin typeface="Times New Roman"/>
                <a:ea typeface="Times New Roman"/>
                <a:cs typeface="Times New Roman"/>
                <a:sym typeface="Times New Roman"/>
              </a:rPr>
              <a:t>th</a:t>
            </a:r>
            <a:endParaRPr sz="1600">
              <a:solidFill>
                <a:schemeClr val="dk1"/>
              </a:solidFill>
              <a:latin typeface="Times New Roman"/>
              <a:ea typeface="Times New Roman"/>
              <a:cs typeface="Times New Roman"/>
              <a:sym typeface="Times New Roman"/>
            </a:endParaRPr>
          </a:p>
        </p:txBody>
      </p:sp>
      <p:sp>
        <p:nvSpPr>
          <p:cNvPr id="304" name="Google Shape;304;p35"/>
          <p:cNvSpPr/>
          <p:nvPr/>
        </p:nvSpPr>
        <p:spPr>
          <a:xfrm>
            <a:off x="565150" y="2006204"/>
            <a:ext cx="1141500" cy="171600"/>
          </a:xfrm>
          <a:prstGeom prst="roundRect">
            <a:avLst>
              <a:gd name="adj" fmla="val 875"/>
            </a:avLst>
          </a:prstGeom>
          <a:solidFill>
            <a:srgbClr val="33CC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dk1"/>
                </a:solidFill>
                <a:latin typeface="Times New Roman"/>
                <a:ea typeface="Times New Roman"/>
                <a:cs typeface="Times New Roman"/>
                <a:sym typeface="Times New Roman"/>
              </a:rPr>
              <a:t>3</a:t>
            </a:r>
            <a:r>
              <a:rPr lang="en" sz="1600" baseline="30000">
                <a:solidFill>
                  <a:schemeClr val="dk1"/>
                </a:solidFill>
                <a:latin typeface="Times New Roman"/>
                <a:ea typeface="Times New Roman"/>
                <a:cs typeface="Times New Roman"/>
                <a:sym typeface="Times New Roman"/>
              </a:rPr>
              <a:t>rd</a:t>
            </a:r>
            <a:endParaRPr sz="1600">
              <a:solidFill>
                <a:schemeClr val="dk1"/>
              </a:solidFill>
              <a:latin typeface="Times New Roman"/>
              <a:ea typeface="Times New Roman"/>
              <a:cs typeface="Times New Roman"/>
              <a:sym typeface="Times New Roman"/>
            </a:endParaRPr>
          </a:p>
        </p:txBody>
      </p:sp>
      <p:sp>
        <p:nvSpPr>
          <p:cNvPr id="305" name="Google Shape;305;p35"/>
          <p:cNvSpPr/>
          <p:nvPr/>
        </p:nvSpPr>
        <p:spPr>
          <a:xfrm>
            <a:off x="565150" y="2177654"/>
            <a:ext cx="1141500" cy="171600"/>
          </a:xfrm>
          <a:prstGeom prst="roundRect">
            <a:avLst>
              <a:gd name="adj" fmla="val 875"/>
            </a:avLst>
          </a:prstGeom>
          <a:solidFill>
            <a:srgbClr val="33CC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dk1"/>
                </a:solidFill>
                <a:latin typeface="Times New Roman"/>
                <a:ea typeface="Times New Roman"/>
                <a:cs typeface="Times New Roman"/>
                <a:sym typeface="Times New Roman"/>
              </a:rPr>
              <a:t>4</a:t>
            </a:r>
            <a:r>
              <a:rPr lang="en" sz="1600" baseline="30000">
                <a:solidFill>
                  <a:schemeClr val="dk1"/>
                </a:solidFill>
                <a:latin typeface="Times New Roman"/>
                <a:ea typeface="Times New Roman"/>
                <a:cs typeface="Times New Roman"/>
                <a:sym typeface="Times New Roman"/>
              </a:rPr>
              <a:t>th</a:t>
            </a:r>
            <a:endParaRPr sz="1600">
              <a:solidFill>
                <a:schemeClr val="dk1"/>
              </a:solidFill>
              <a:latin typeface="Times New Roman"/>
              <a:ea typeface="Times New Roman"/>
              <a:cs typeface="Times New Roman"/>
              <a:sym typeface="Times New Roman"/>
            </a:endParaRPr>
          </a:p>
        </p:txBody>
      </p:sp>
      <p:sp>
        <p:nvSpPr>
          <p:cNvPr id="306" name="Google Shape;306;p35"/>
          <p:cNvSpPr/>
          <p:nvPr/>
        </p:nvSpPr>
        <p:spPr>
          <a:xfrm>
            <a:off x="565150" y="2349104"/>
            <a:ext cx="1141500" cy="171600"/>
          </a:xfrm>
          <a:prstGeom prst="roundRect">
            <a:avLst>
              <a:gd name="adj" fmla="val 875"/>
            </a:avLst>
          </a:prstGeom>
          <a:solidFill>
            <a:srgbClr val="33CC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dk1"/>
                </a:solidFill>
                <a:latin typeface="Times New Roman"/>
                <a:ea typeface="Times New Roman"/>
                <a:cs typeface="Times New Roman"/>
                <a:sym typeface="Times New Roman"/>
              </a:rPr>
              <a:t>5</a:t>
            </a:r>
            <a:r>
              <a:rPr lang="en" sz="1600" baseline="30000">
                <a:solidFill>
                  <a:schemeClr val="dk1"/>
                </a:solidFill>
                <a:latin typeface="Times New Roman"/>
                <a:ea typeface="Times New Roman"/>
                <a:cs typeface="Times New Roman"/>
                <a:sym typeface="Times New Roman"/>
              </a:rPr>
              <a:t>th</a:t>
            </a:r>
            <a:endParaRPr sz="1600">
              <a:solidFill>
                <a:schemeClr val="dk1"/>
              </a:solidFill>
              <a:latin typeface="Times New Roman"/>
              <a:ea typeface="Times New Roman"/>
              <a:cs typeface="Times New Roman"/>
              <a:sym typeface="Times New Roman"/>
            </a:endParaRPr>
          </a:p>
        </p:txBody>
      </p:sp>
      <p:sp>
        <p:nvSpPr>
          <p:cNvPr id="307" name="Google Shape;307;p35"/>
          <p:cNvSpPr/>
          <p:nvPr/>
        </p:nvSpPr>
        <p:spPr>
          <a:xfrm>
            <a:off x="565150" y="2520553"/>
            <a:ext cx="1141500" cy="171600"/>
          </a:xfrm>
          <a:prstGeom prst="roundRect">
            <a:avLst>
              <a:gd name="adj" fmla="val 875"/>
            </a:avLst>
          </a:prstGeom>
          <a:solidFill>
            <a:srgbClr val="33CC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dk1"/>
                </a:solidFill>
                <a:latin typeface="Times New Roman"/>
                <a:ea typeface="Times New Roman"/>
                <a:cs typeface="Times New Roman"/>
                <a:sym typeface="Times New Roman"/>
              </a:rPr>
              <a:t>6</a:t>
            </a:r>
            <a:r>
              <a:rPr lang="en" sz="1600" baseline="30000">
                <a:solidFill>
                  <a:schemeClr val="dk1"/>
                </a:solidFill>
                <a:latin typeface="Times New Roman"/>
                <a:ea typeface="Times New Roman"/>
                <a:cs typeface="Times New Roman"/>
                <a:sym typeface="Times New Roman"/>
              </a:rPr>
              <a:t>th</a:t>
            </a:r>
            <a:endParaRPr sz="1600">
              <a:solidFill>
                <a:schemeClr val="dk1"/>
              </a:solidFill>
              <a:latin typeface="Times New Roman"/>
              <a:ea typeface="Times New Roman"/>
              <a:cs typeface="Times New Roman"/>
              <a:sym typeface="Times New Roman"/>
            </a:endParaRPr>
          </a:p>
        </p:txBody>
      </p:sp>
      <p:sp>
        <p:nvSpPr>
          <p:cNvPr id="308" name="Google Shape;308;p35"/>
          <p:cNvSpPr/>
          <p:nvPr/>
        </p:nvSpPr>
        <p:spPr>
          <a:xfrm>
            <a:off x="565150" y="2692003"/>
            <a:ext cx="1141500" cy="171600"/>
          </a:xfrm>
          <a:prstGeom prst="roundRect">
            <a:avLst>
              <a:gd name="adj" fmla="val 875"/>
            </a:avLst>
          </a:prstGeom>
          <a:solidFill>
            <a:srgbClr val="33CC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dk1"/>
                </a:solidFill>
                <a:latin typeface="Times New Roman"/>
                <a:ea typeface="Times New Roman"/>
                <a:cs typeface="Times New Roman"/>
                <a:sym typeface="Times New Roman"/>
              </a:rPr>
              <a:t>7</a:t>
            </a:r>
            <a:r>
              <a:rPr lang="en" sz="1600" baseline="30000">
                <a:solidFill>
                  <a:schemeClr val="dk1"/>
                </a:solidFill>
                <a:latin typeface="Times New Roman"/>
                <a:ea typeface="Times New Roman"/>
                <a:cs typeface="Times New Roman"/>
                <a:sym typeface="Times New Roman"/>
              </a:rPr>
              <a:t>th</a:t>
            </a:r>
            <a:endParaRPr sz="1600">
              <a:solidFill>
                <a:schemeClr val="dk1"/>
              </a:solidFill>
              <a:latin typeface="Times New Roman"/>
              <a:ea typeface="Times New Roman"/>
              <a:cs typeface="Times New Roman"/>
              <a:sym typeface="Times New Roman"/>
            </a:endParaRPr>
          </a:p>
        </p:txBody>
      </p:sp>
      <p:sp>
        <p:nvSpPr>
          <p:cNvPr id="309" name="Google Shape;309;p35"/>
          <p:cNvSpPr/>
          <p:nvPr/>
        </p:nvSpPr>
        <p:spPr>
          <a:xfrm>
            <a:off x="565150" y="2863453"/>
            <a:ext cx="1141500" cy="171600"/>
          </a:xfrm>
          <a:prstGeom prst="roundRect">
            <a:avLst>
              <a:gd name="adj" fmla="val 875"/>
            </a:avLst>
          </a:prstGeom>
          <a:solidFill>
            <a:srgbClr val="33CC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dk1"/>
                </a:solidFill>
                <a:latin typeface="Times New Roman"/>
                <a:ea typeface="Times New Roman"/>
                <a:cs typeface="Times New Roman"/>
                <a:sym typeface="Times New Roman"/>
              </a:rPr>
              <a:t>8</a:t>
            </a:r>
            <a:r>
              <a:rPr lang="en" sz="1600" baseline="30000">
                <a:solidFill>
                  <a:schemeClr val="dk1"/>
                </a:solidFill>
                <a:latin typeface="Times New Roman"/>
                <a:ea typeface="Times New Roman"/>
                <a:cs typeface="Times New Roman"/>
                <a:sym typeface="Times New Roman"/>
              </a:rPr>
              <a:t>th</a:t>
            </a:r>
            <a:endParaRPr sz="1600">
              <a:solidFill>
                <a:schemeClr val="dk1"/>
              </a:solidFill>
              <a:latin typeface="Times New Roman"/>
              <a:ea typeface="Times New Roman"/>
              <a:cs typeface="Times New Roman"/>
              <a:sym typeface="Times New Roman"/>
            </a:endParaRPr>
          </a:p>
        </p:txBody>
      </p:sp>
      <p:sp>
        <p:nvSpPr>
          <p:cNvPr id="310" name="Google Shape;310;p35"/>
          <p:cNvSpPr/>
          <p:nvPr/>
        </p:nvSpPr>
        <p:spPr>
          <a:xfrm>
            <a:off x="565150" y="3034903"/>
            <a:ext cx="1141500" cy="170400"/>
          </a:xfrm>
          <a:prstGeom prst="roundRect">
            <a:avLst>
              <a:gd name="adj" fmla="val 875"/>
            </a:avLst>
          </a:prstGeom>
          <a:solidFill>
            <a:srgbClr val="33CC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a:solidFill>
                  <a:schemeClr val="dk1"/>
                </a:solidFill>
                <a:latin typeface="Times New Roman"/>
                <a:ea typeface="Times New Roman"/>
                <a:cs typeface="Times New Roman"/>
                <a:sym typeface="Times New Roman"/>
              </a:rPr>
              <a:t>9</a:t>
            </a:r>
            <a:r>
              <a:rPr lang="en" sz="1600" baseline="30000">
                <a:solidFill>
                  <a:schemeClr val="dk1"/>
                </a:solidFill>
                <a:latin typeface="Times New Roman"/>
                <a:ea typeface="Times New Roman"/>
                <a:cs typeface="Times New Roman"/>
                <a:sym typeface="Times New Roman"/>
              </a:rPr>
              <a:t>th</a:t>
            </a:r>
            <a:endParaRPr sz="1600">
              <a:solidFill>
                <a:schemeClr val="dk1"/>
              </a:solidFill>
              <a:latin typeface="Times New Roman"/>
              <a:ea typeface="Times New Roman"/>
              <a:cs typeface="Times New Roman"/>
              <a:sym typeface="Times New Roman"/>
            </a:endParaRPr>
          </a:p>
        </p:txBody>
      </p:sp>
      <p:cxnSp>
        <p:nvCxnSpPr>
          <p:cNvPr id="311" name="Google Shape;311;p35"/>
          <p:cNvCxnSpPr>
            <a:stCxn id="290" idx="3"/>
            <a:endCxn id="263" idx="1"/>
          </p:cNvCxnSpPr>
          <p:nvPr/>
        </p:nvCxnSpPr>
        <p:spPr>
          <a:xfrm>
            <a:off x="1706650" y="1749694"/>
            <a:ext cx="5850000" cy="600"/>
          </a:xfrm>
          <a:prstGeom prst="straightConnector1">
            <a:avLst/>
          </a:prstGeom>
          <a:noFill/>
          <a:ln w="9525" cap="flat" cmpd="sng">
            <a:solidFill>
              <a:srgbClr val="33CC33"/>
            </a:solidFill>
            <a:prstDash val="solid"/>
            <a:round/>
            <a:headEnd type="none" w="med" len="med"/>
            <a:tailEnd type="triangle" w="med" len="med"/>
          </a:ln>
        </p:spPr>
      </p:cxnSp>
      <p:cxnSp>
        <p:nvCxnSpPr>
          <p:cNvPr id="312" name="Google Shape;312;p35"/>
          <p:cNvCxnSpPr>
            <a:stCxn id="299" idx="3"/>
            <a:endCxn id="264" idx="1"/>
          </p:cNvCxnSpPr>
          <p:nvPr/>
        </p:nvCxnSpPr>
        <p:spPr>
          <a:xfrm>
            <a:off x="1706650" y="1920554"/>
            <a:ext cx="5850000" cy="115500"/>
          </a:xfrm>
          <a:prstGeom prst="bentConnector3">
            <a:avLst>
              <a:gd name="adj1" fmla="val 49999"/>
            </a:avLst>
          </a:prstGeom>
          <a:noFill/>
          <a:ln w="9525" cap="flat" cmpd="sng">
            <a:solidFill>
              <a:srgbClr val="33CC33"/>
            </a:solidFill>
            <a:prstDash val="solid"/>
            <a:miter lim="800000"/>
            <a:headEnd type="none" w="med" len="med"/>
            <a:tailEnd type="triangle" w="med" len="med"/>
          </a:ln>
        </p:spPr>
      </p:cxnSp>
      <p:cxnSp>
        <p:nvCxnSpPr>
          <p:cNvPr id="313" name="Google Shape;313;p35"/>
          <p:cNvCxnSpPr>
            <a:stCxn id="300" idx="3"/>
            <a:endCxn id="265" idx="1"/>
          </p:cNvCxnSpPr>
          <p:nvPr/>
        </p:nvCxnSpPr>
        <p:spPr>
          <a:xfrm rot="10800000" flipH="1">
            <a:off x="1706650" y="2507513"/>
            <a:ext cx="5861100" cy="783900"/>
          </a:xfrm>
          <a:prstGeom prst="bentConnector3">
            <a:avLst>
              <a:gd name="adj1" fmla="val 50000"/>
            </a:avLst>
          </a:prstGeom>
          <a:noFill/>
          <a:ln w="9525" cap="flat" cmpd="sng">
            <a:solidFill>
              <a:srgbClr val="33CC33"/>
            </a:solidFill>
            <a:prstDash val="solid"/>
            <a:miter lim="800000"/>
            <a:headEnd type="none" w="med" len="med"/>
            <a:tailEnd type="triangle" w="med" len="med"/>
          </a:ln>
        </p:spPr>
      </p:cxnSp>
      <p:cxnSp>
        <p:nvCxnSpPr>
          <p:cNvPr id="314" name="Google Shape;314;p35"/>
          <p:cNvCxnSpPr>
            <a:stCxn id="301" idx="3"/>
            <a:endCxn id="270" idx="1"/>
          </p:cNvCxnSpPr>
          <p:nvPr/>
        </p:nvCxnSpPr>
        <p:spPr>
          <a:xfrm rot="10800000" flipH="1">
            <a:off x="1706650" y="2774803"/>
            <a:ext cx="4437000" cy="688800"/>
          </a:xfrm>
          <a:prstGeom prst="bentConnector3">
            <a:avLst>
              <a:gd name="adj1" fmla="val 49982"/>
            </a:avLst>
          </a:prstGeom>
          <a:noFill/>
          <a:ln w="9525" cap="flat" cmpd="sng">
            <a:solidFill>
              <a:srgbClr val="00FFFF"/>
            </a:solidFill>
            <a:prstDash val="solid"/>
            <a:miter lim="800000"/>
            <a:headEnd type="none" w="med" len="med"/>
            <a:tailEnd type="triangle" w="med" len="med"/>
          </a:ln>
        </p:spPr>
      </p:cxnSp>
      <p:cxnSp>
        <p:nvCxnSpPr>
          <p:cNvPr id="315" name="Google Shape;315;p35"/>
          <p:cNvCxnSpPr>
            <a:stCxn id="302" idx="3"/>
            <a:endCxn id="284" idx="1"/>
          </p:cNvCxnSpPr>
          <p:nvPr/>
        </p:nvCxnSpPr>
        <p:spPr>
          <a:xfrm rot="10800000" flipH="1">
            <a:off x="1706650" y="3634453"/>
            <a:ext cx="2463600" cy="600"/>
          </a:xfrm>
          <a:prstGeom prst="straightConnector1">
            <a:avLst/>
          </a:prstGeom>
          <a:noFill/>
          <a:ln w="9525" cap="flat" cmpd="sng">
            <a:solidFill>
              <a:srgbClr val="6699FF"/>
            </a:solidFill>
            <a:prstDash val="solid"/>
            <a:round/>
            <a:headEnd type="none" w="med" len="med"/>
            <a:tailEnd type="triangle" w="med" len="med"/>
          </a:ln>
        </p:spPr>
      </p:cxnSp>
      <p:cxnSp>
        <p:nvCxnSpPr>
          <p:cNvPr id="316" name="Google Shape;316;p35"/>
          <p:cNvCxnSpPr>
            <a:stCxn id="303" idx="3"/>
            <a:endCxn id="292" idx="1"/>
          </p:cNvCxnSpPr>
          <p:nvPr/>
        </p:nvCxnSpPr>
        <p:spPr>
          <a:xfrm>
            <a:off x="1706650" y="3806503"/>
            <a:ext cx="863400" cy="375600"/>
          </a:xfrm>
          <a:prstGeom prst="bentConnector3">
            <a:avLst>
              <a:gd name="adj1" fmla="val 49994"/>
            </a:avLst>
          </a:prstGeom>
          <a:noFill/>
          <a:ln w="9525" cap="flat" cmpd="sng">
            <a:solidFill>
              <a:srgbClr val="9966FF"/>
            </a:solidFill>
            <a:prstDash val="solid"/>
            <a:miter lim="800000"/>
            <a:headEnd type="none" w="med" len="med"/>
            <a:tailEnd type="triangle" w="med" len="med"/>
          </a:ln>
        </p:spPr>
      </p:cxnSp>
      <p:sp>
        <p:nvSpPr>
          <p:cNvPr id="317" name="Google Shape;317;p35"/>
          <p:cNvSpPr/>
          <p:nvPr/>
        </p:nvSpPr>
        <p:spPr>
          <a:xfrm>
            <a:off x="4170363" y="4117181"/>
            <a:ext cx="966900" cy="136800"/>
          </a:xfrm>
          <a:prstGeom prst="roundRect">
            <a:avLst>
              <a:gd name="adj" fmla="val 875"/>
            </a:avLst>
          </a:prstGeom>
          <a:solidFill>
            <a:srgbClr val="6699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318" name="Google Shape;318;p35"/>
          <p:cNvSpPr/>
          <p:nvPr/>
        </p:nvSpPr>
        <p:spPr>
          <a:xfrm>
            <a:off x="4170363" y="4251722"/>
            <a:ext cx="966900" cy="136800"/>
          </a:xfrm>
          <a:prstGeom prst="roundRect">
            <a:avLst>
              <a:gd name="adj" fmla="val 875"/>
            </a:avLst>
          </a:prstGeom>
          <a:solidFill>
            <a:srgbClr val="6699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319" name="Google Shape;319;p35"/>
          <p:cNvSpPr/>
          <p:nvPr/>
        </p:nvSpPr>
        <p:spPr>
          <a:xfrm>
            <a:off x="4170363" y="4386263"/>
            <a:ext cx="966900" cy="138000"/>
          </a:xfrm>
          <a:prstGeom prst="roundRect">
            <a:avLst>
              <a:gd name="adj" fmla="val 875"/>
            </a:avLst>
          </a:prstGeom>
          <a:solidFill>
            <a:srgbClr val="6699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320" name="Google Shape;320;p35"/>
          <p:cNvSpPr txBox="1"/>
          <p:nvPr/>
        </p:nvSpPr>
        <p:spPr>
          <a:xfrm>
            <a:off x="4373575" y="3762470"/>
            <a:ext cx="460500" cy="138000"/>
          </a:xfrm>
          <a:prstGeom prst="rect">
            <a:avLst/>
          </a:prstGeom>
          <a:noFill/>
          <a:ln>
            <a:noFill/>
          </a:ln>
        </p:spPr>
        <p:txBody>
          <a:bodyPr spcFirstLastPara="1" wrap="square" lIns="0" tIns="0" rIns="0" bIns="0" anchor="t" anchorCtr="0">
            <a:noAutofit/>
          </a:bodyPr>
          <a:lstStyle/>
          <a:p>
            <a:pPr marL="0" marR="0" lvl="0" indent="0" algn="l" rtl="0">
              <a:lnSpc>
                <a:spcPct val="95000"/>
              </a:lnSpc>
              <a:spcBef>
                <a:spcPts val="0"/>
              </a:spcBef>
              <a:spcAft>
                <a:spcPts val="0"/>
              </a:spcAft>
              <a:buClr>
                <a:srgbClr val="000000"/>
              </a:buClr>
              <a:buSzPts val="2160"/>
              <a:buFont typeface="Noto Sans Symbols"/>
              <a:buNone/>
            </a:pPr>
            <a:r>
              <a:rPr lang="en" sz="4800">
                <a:solidFill>
                  <a:schemeClr val="dk1"/>
                </a:solidFill>
                <a:latin typeface="Times New Roman"/>
                <a:ea typeface="Times New Roman"/>
                <a:cs typeface="Times New Roman"/>
                <a:sym typeface="Times New Roman"/>
              </a:rPr>
              <a:t>...</a:t>
            </a:r>
            <a:endParaRPr/>
          </a:p>
        </p:txBody>
      </p:sp>
      <p:cxnSp>
        <p:nvCxnSpPr>
          <p:cNvPr id="321" name="Google Shape;321;p35"/>
          <p:cNvCxnSpPr>
            <a:stCxn id="270" idx="3"/>
            <a:endCxn id="266" idx="1"/>
          </p:cNvCxnSpPr>
          <p:nvPr/>
        </p:nvCxnSpPr>
        <p:spPr>
          <a:xfrm>
            <a:off x="7110525" y="2774691"/>
            <a:ext cx="458700" cy="4800"/>
          </a:xfrm>
          <a:prstGeom prst="bentConnector3">
            <a:avLst>
              <a:gd name="adj1" fmla="val 50009"/>
            </a:avLst>
          </a:prstGeom>
          <a:noFill/>
          <a:ln w="9525" cap="flat" cmpd="sng">
            <a:solidFill>
              <a:srgbClr val="33CC33"/>
            </a:solidFill>
            <a:prstDash val="solid"/>
            <a:miter lim="800000"/>
            <a:headEnd type="none" w="med" len="med"/>
            <a:tailEnd type="triangle" w="med" len="med"/>
          </a:ln>
        </p:spPr>
      </p:cxnSp>
      <p:cxnSp>
        <p:nvCxnSpPr>
          <p:cNvPr id="322" name="Google Shape;322;p35"/>
          <p:cNvCxnSpPr>
            <a:stCxn id="272" idx="3"/>
            <a:endCxn id="267" idx="1"/>
          </p:cNvCxnSpPr>
          <p:nvPr/>
        </p:nvCxnSpPr>
        <p:spPr>
          <a:xfrm>
            <a:off x="7110525" y="3044963"/>
            <a:ext cx="458700" cy="218100"/>
          </a:xfrm>
          <a:prstGeom prst="bentConnector3">
            <a:avLst>
              <a:gd name="adj1" fmla="val 50009"/>
            </a:avLst>
          </a:prstGeom>
          <a:noFill/>
          <a:ln w="9525" cap="flat" cmpd="sng">
            <a:solidFill>
              <a:srgbClr val="33CC33"/>
            </a:solidFill>
            <a:prstDash val="solid"/>
            <a:miter lim="800000"/>
            <a:headEnd type="none" w="med" len="med"/>
            <a:tailEnd type="triangle" w="med" len="med"/>
          </a:ln>
        </p:spPr>
      </p:cxnSp>
      <p:cxnSp>
        <p:nvCxnSpPr>
          <p:cNvPr id="323" name="Google Shape;323;p35"/>
          <p:cNvCxnSpPr>
            <a:stCxn id="274" idx="3"/>
            <a:endCxn id="268" idx="1"/>
          </p:cNvCxnSpPr>
          <p:nvPr/>
        </p:nvCxnSpPr>
        <p:spPr>
          <a:xfrm>
            <a:off x="7110525" y="3520022"/>
            <a:ext cx="458700" cy="1200"/>
          </a:xfrm>
          <a:prstGeom prst="bentConnector3">
            <a:avLst>
              <a:gd name="adj1" fmla="val 50009"/>
            </a:avLst>
          </a:prstGeom>
          <a:noFill/>
          <a:ln w="9525" cap="flat" cmpd="sng">
            <a:solidFill>
              <a:srgbClr val="33CC33"/>
            </a:solidFill>
            <a:prstDash val="solid"/>
            <a:miter lim="800000"/>
            <a:headEnd type="none" w="med" len="med"/>
            <a:tailEnd type="triangle" w="med" len="med"/>
          </a:ln>
        </p:spPr>
      </p:cxnSp>
      <p:cxnSp>
        <p:nvCxnSpPr>
          <p:cNvPr id="324" name="Google Shape;324;p35"/>
          <p:cNvCxnSpPr>
            <a:stCxn id="276" idx="3"/>
            <a:endCxn id="278" idx="1"/>
          </p:cNvCxnSpPr>
          <p:nvPr/>
        </p:nvCxnSpPr>
        <p:spPr>
          <a:xfrm>
            <a:off x="7110525" y="3789103"/>
            <a:ext cx="458700" cy="203100"/>
          </a:xfrm>
          <a:prstGeom prst="bentConnector3">
            <a:avLst>
              <a:gd name="adj1" fmla="val 50009"/>
            </a:avLst>
          </a:prstGeom>
          <a:noFill/>
          <a:ln w="9525" cap="flat" cmpd="sng">
            <a:solidFill>
              <a:srgbClr val="33CC33"/>
            </a:solidFill>
            <a:prstDash val="solid"/>
            <a:miter lim="800000"/>
            <a:headEnd type="none" w="med" len="med"/>
            <a:tailEnd type="triangle" w="med" len="med"/>
          </a:ln>
        </p:spPr>
      </p:cxnSp>
      <p:cxnSp>
        <p:nvCxnSpPr>
          <p:cNvPr id="325" name="Google Shape;325;p35"/>
          <p:cNvCxnSpPr>
            <a:stCxn id="280" idx="3"/>
            <a:endCxn id="279" idx="1"/>
          </p:cNvCxnSpPr>
          <p:nvPr/>
        </p:nvCxnSpPr>
        <p:spPr>
          <a:xfrm>
            <a:off x="7110525" y="4260591"/>
            <a:ext cx="460200" cy="4200"/>
          </a:xfrm>
          <a:prstGeom prst="bentConnector3">
            <a:avLst>
              <a:gd name="adj1" fmla="val 49986"/>
            </a:avLst>
          </a:prstGeom>
          <a:noFill/>
          <a:ln w="9525" cap="flat" cmpd="sng">
            <a:solidFill>
              <a:srgbClr val="33CC33"/>
            </a:solidFill>
            <a:prstDash val="solid"/>
            <a:miter lim="800000"/>
            <a:headEnd type="none" w="med" len="med"/>
            <a:tailEnd type="triangle" w="med" len="med"/>
          </a:ln>
        </p:spPr>
      </p:cxnSp>
      <p:cxnSp>
        <p:nvCxnSpPr>
          <p:cNvPr id="326" name="Google Shape;326;p35"/>
          <p:cNvCxnSpPr>
            <a:stCxn id="284" idx="3"/>
            <a:endCxn id="274" idx="1"/>
          </p:cNvCxnSpPr>
          <p:nvPr/>
        </p:nvCxnSpPr>
        <p:spPr>
          <a:xfrm rot="10800000" flipH="1">
            <a:off x="5137263" y="3520022"/>
            <a:ext cx="1006500" cy="114300"/>
          </a:xfrm>
          <a:prstGeom prst="bentConnector3">
            <a:avLst>
              <a:gd name="adj1" fmla="val 49999"/>
            </a:avLst>
          </a:prstGeom>
          <a:noFill/>
          <a:ln w="9525" cap="flat" cmpd="sng">
            <a:solidFill>
              <a:srgbClr val="00FFFF"/>
            </a:solidFill>
            <a:prstDash val="solid"/>
            <a:miter lim="800000"/>
            <a:headEnd type="none" w="med" len="med"/>
            <a:tailEnd type="triangle" w="med" len="med"/>
          </a:ln>
        </p:spPr>
      </p:cxnSp>
      <p:cxnSp>
        <p:nvCxnSpPr>
          <p:cNvPr id="327" name="Google Shape;327;p35"/>
          <p:cNvCxnSpPr>
            <a:stCxn id="285" idx="3"/>
            <a:endCxn id="280" idx="1"/>
          </p:cNvCxnSpPr>
          <p:nvPr/>
        </p:nvCxnSpPr>
        <p:spPr>
          <a:xfrm>
            <a:off x="5137263" y="3768863"/>
            <a:ext cx="1006500" cy="491700"/>
          </a:xfrm>
          <a:prstGeom prst="bentConnector3">
            <a:avLst>
              <a:gd name="adj1" fmla="val 49999"/>
            </a:avLst>
          </a:prstGeom>
          <a:noFill/>
          <a:ln w="9525" cap="flat" cmpd="sng">
            <a:solidFill>
              <a:srgbClr val="00FFFF"/>
            </a:solidFill>
            <a:prstDash val="solid"/>
            <a:miter lim="800000"/>
            <a:headEnd type="none" w="med" len="med"/>
            <a:tailEnd type="triangle" w="med" len="med"/>
          </a:ln>
        </p:spPr>
      </p:cxnSp>
      <p:cxnSp>
        <p:nvCxnSpPr>
          <p:cNvPr id="328" name="Google Shape;328;p35"/>
          <p:cNvCxnSpPr>
            <a:stCxn id="292" idx="3"/>
            <a:endCxn id="317" idx="1"/>
          </p:cNvCxnSpPr>
          <p:nvPr/>
        </p:nvCxnSpPr>
        <p:spPr>
          <a:xfrm>
            <a:off x="3537063" y="4182010"/>
            <a:ext cx="633300" cy="3600"/>
          </a:xfrm>
          <a:prstGeom prst="straightConnector1">
            <a:avLst/>
          </a:prstGeom>
          <a:noFill/>
          <a:ln w="9525" cap="flat" cmpd="sng">
            <a:solidFill>
              <a:srgbClr val="6699FF"/>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9"/>
                                        </p:tgtEl>
                                        <p:attrNameLst>
                                          <p:attrName>style.visibility</p:attrName>
                                        </p:attrNameLst>
                                      </p:cBhvr>
                                      <p:to>
                                        <p:strVal val="visible"/>
                                      </p:to>
                                    </p:set>
                                  </p:childTnLst>
                                </p:cTn>
                              </p:par>
                            </p:childTnLst>
                          </p:cTn>
                        </p:par>
                        <p:par>
                          <p:cTn id="7" fill="hold">
                            <p:stCondLst>
                              <p:cond delay="1"/>
                            </p:stCondLst>
                            <p:childTnLst>
                              <p:par>
                                <p:cTn id="8" presetID="10" presetClass="entr" presetSubtype="0" fill="hold" nodeType="afterEffect">
                                  <p:stCondLst>
                                    <p:cond delay="0"/>
                                  </p:stCondLst>
                                  <p:childTnLst>
                                    <p:set>
                                      <p:cBhvr>
                                        <p:cTn id="9" dur="1" fill="hold">
                                          <p:stCondLst>
                                            <p:cond delay="0"/>
                                          </p:stCondLst>
                                        </p:cTn>
                                        <p:tgtEl>
                                          <p:spTgt spid="311"/>
                                        </p:tgtEl>
                                        <p:attrNameLst>
                                          <p:attrName>style.visibility</p:attrName>
                                        </p:attrNameLst>
                                      </p:cBhvr>
                                      <p:to>
                                        <p:strVal val="visible"/>
                                      </p:to>
                                    </p:set>
                                    <p:animEffect transition="in" filter="fade">
                                      <p:cBhvr>
                                        <p:cTn id="10" dur="500"/>
                                        <p:tgtEl>
                                          <p:spTgt spid="311"/>
                                        </p:tgtEl>
                                      </p:cBhvr>
                                    </p:animEffect>
                                  </p:childTnLst>
                                </p:cTn>
                              </p:par>
                            </p:childTnLst>
                          </p:cTn>
                        </p:par>
                        <p:par>
                          <p:cTn id="11" fill="hold">
                            <p:stCondLst>
                              <p:cond delay="501"/>
                            </p:stCondLst>
                            <p:childTnLst>
                              <p:par>
                                <p:cTn id="12" presetID="10" presetClass="entr" presetSubtype="0" fill="hold" nodeType="afterEffect">
                                  <p:stCondLst>
                                    <p:cond delay="0"/>
                                  </p:stCondLst>
                                  <p:childTnLst>
                                    <p:set>
                                      <p:cBhvr>
                                        <p:cTn id="13" dur="1" fill="hold">
                                          <p:stCondLst>
                                            <p:cond delay="0"/>
                                          </p:stCondLst>
                                        </p:cTn>
                                        <p:tgtEl>
                                          <p:spTgt spid="263"/>
                                        </p:tgtEl>
                                        <p:attrNameLst>
                                          <p:attrName>style.visibility</p:attrName>
                                        </p:attrNameLst>
                                      </p:cBhvr>
                                      <p:to>
                                        <p:strVal val="visible"/>
                                      </p:to>
                                    </p:set>
                                    <p:animEffect transition="in" filter="fade">
                                      <p:cBhvr>
                                        <p:cTn id="14" dur="500"/>
                                        <p:tgtEl>
                                          <p:spTgt spid="263"/>
                                        </p:tgtEl>
                                      </p:cBhvr>
                                    </p:animEffect>
                                  </p:childTnLst>
                                </p:cTn>
                              </p:par>
                            </p:childTnLst>
                          </p:cTn>
                        </p:par>
                        <p:par>
                          <p:cTn id="15" fill="hold">
                            <p:stCondLst>
                              <p:cond delay="1001"/>
                            </p:stCondLst>
                            <p:childTnLst>
                              <p:par>
                                <p:cTn id="16" presetID="10" presetClass="entr" presetSubtype="0" fill="hold" nodeType="afterEffect">
                                  <p:stCondLst>
                                    <p:cond delay="0"/>
                                  </p:stCondLst>
                                  <p:childTnLst>
                                    <p:set>
                                      <p:cBhvr>
                                        <p:cTn id="17" dur="1" fill="hold">
                                          <p:stCondLst>
                                            <p:cond delay="0"/>
                                          </p:stCondLst>
                                        </p:cTn>
                                        <p:tgtEl>
                                          <p:spTgt spid="312"/>
                                        </p:tgtEl>
                                        <p:attrNameLst>
                                          <p:attrName>style.visibility</p:attrName>
                                        </p:attrNameLst>
                                      </p:cBhvr>
                                      <p:to>
                                        <p:strVal val="visible"/>
                                      </p:to>
                                    </p:set>
                                    <p:animEffect transition="in" filter="fade">
                                      <p:cBhvr>
                                        <p:cTn id="18" dur="500"/>
                                        <p:tgtEl>
                                          <p:spTgt spid="312"/>
                                        </p:tgtEl>
                                      </p:cBhvr>
                                    </p:animEffect>
                                  </p:childTnLst>
                                </p:cTn>
                              </p:par>
                            </p:childTnLst>
                          </p:cTn>
                        </p:par>
                        <p:par>
                          <p:cTn id="19" fill="hold">
                            <p:stCondLst>
                              <p:cond delay="1501"/>
                            </p:stCondLst>
                            <p:childTnLst>
                              <p:par>
                                <p:cTn id="20" presetID="10" presetClass="entr" presetSubtype="0" fill="hold" nodeType="afterEffect">
                                  <p:stCondLst>
                                    <p:cond delay="0"/>
                                  </p:stCondLst>
                                  <p:childTnLst>
                                    <p:set>
                                      <p:cBhvr>
                                        <p:cTn id="21" dur="1" fill="hold">
                                          <p:stCondLst>
                                            <p:cond delay="0"/>
                                          </p:stCondLst>
                                        </p:cTn>
                                        <p:tgtEl>
                                          <p:spTgt spid="264"/>
                                        </p:tgtEl>
                                        <p:attrNameLst>
                                          <p:attrName>style.visibility</p:attrName>
                                        </p:attrNameLst>
                                      </p:cBhvr>
                                      <p:to>
                                        <p:strVal val="visible"/>
                                      </p:to>
                                    </p:set>
                                    <p:animEffect transition="in" filter="fade">
                                      <p:cBhvr>
                                        <p:cTn id="22" dur="500"/>
                                        <p:tgtEl>
                                          <p:spTgt spid="26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9"/>
                                        </p:tgtEl>
                                        <p:attrNameLst>
                                          <p:attrName>style.visibility</p:attrName>
                                        </p:attrNameLst>
                                      </p:cBhvr>
                                      <p:to>
                                        <p:strVal val="visible"/>
                                      </p:to>
                                    </p:set>
                                    <p:animEffect transition="in" filter="fade">
                                      <p:cBhvr>
                                        <p:cTn id="27" dur="500"/>
                                        <p:tgtEl>
                                          <p:spTgt spid="269"/>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313"/>
                                        </p:tgtEl>
                                        <p:attrNameLst>
                                          <p:attrName>style.visibility</p:attrName>
                                        </p:attrNameLst>
                                      </p:cBhvr>
                                      <p:to>
                                        <p:strVal val="visible"/>
                                      </p:to>
                                    </p:set>
                                    <p:animEffect transition="in" filter="fade">
                                      <p:cBhvr>
                                        <p:cTn id="31" dur="500"/>
                                        <p:tgtEl>
                                          <p:spTgt spid="313"/>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265"/>
                                        </p:tgtEl>
                                        <p:attrNameLst>
                                          <p:attrName>style.visibility</p:attrName>
                                        </p:attrNameLst>
                                      </p:cBhvr>
                                      <p:to>
                                        <p:strVal val="visible"/>
                                      </p:to>
                                    </p:set>
                                    <p:animEffect transition="in" filter="fade">
                                      <p:cBhvr>
                                        <p:cTn id="35" dur="500"/>
                                        <p:tgtEl>
                                          <p:spTgt spid="265"/>
                                        </p:tgtEl>
                                      </p:cBhvr>
                                    </p:animEffect>
                                  </p:childTnLst>
                                </p:cTn>
                              </p:par>
                            </p:childTnLst>
                          </p:cTn>
                        </p:par>
                        <p:par>
                          <p:cTn id="36" fill="hold">
                            <p:stCondLst>
                              <p:cond delay="1500"/>
                            </p:stCondLst>
                            <p:childTnLst>
                              <p:par>
                                <p:cTn id="37" presetID="10" presetClass="entr" presetSubtype="0" fill="hold" nodeType="afterEffect">
                                  <p:stCondLst>
                                    <p:cond delay="0"/>
                                  </p:stCondLst>
                                  <p:childTnLst>
                                    <p:set>
                                      <p:cBhvr>
                                        <p:cTn id="38" dur="1" fill="hold">
                                          <p:stCondLst>
                                            <p:cond delay="0"/>
                                          </p:stCondLst>
                                        </p:cTn>
                                        <p:tgtEl>
                                          <p:spTgt spid="314"/>
                                        </p:tgtEl>
                                        <p:attrNameLst>
                                          <p:attrName>style.visibility</p:attrName>
                                        </p:attrNameLst>
                                      </p:cBhvr>
                                      <p:to>
                                        <p:strVal val="visible"/>
                                      </p:to>
                                    </p:set>
                                    <p:animEffect transition="in" filter="fade">
                                      <p:cBhvr>
                                        <p:cTn id="39" dur="500"/>
                                        <p:tgtEl>
                                          <p:spTgt spid="314"/>
                                        </p:tgtEl>
                                      </p:cBhvr>
                                    </p:animEffect>
                                  </p:childTnLst>
                                </p:cTn>
                              </p:par>
                            </p:childTnLst>
                          </p:cTn>
                        </p:par>
                        <p:par>
                          <p:cTn id="40" fill="hold">
                            <p:stCondLst>
                              <p:cond delay="2000"/>
                            </p:stCondLst>
                            <p:childTnLst>
                              <p:par>
                                <p:cTn id="41" presetID="1" presetClass="entr" presetSubtype="0" fill="hold" nodeType="afterEffect">
                                  <p:stCondLst>
                                    <p:cond delay="0"/>
                                  </p:stCondLst>
                                  <p:childTnLst>
                                    <p:set>
                                      <p:cBhvr>
                                        <p:cTn id="42" dur="1" fill="hold">
                                          <p:stCondLst>
                                            <p:cond delay="0"/>
                                          </p:stCondLst>
                                        </p:cTn>
                                        <p:tgtEl>
                                          <p:spTgt spid="288"/>
                                        </p:tgtEl>
                                        <p:attrNameLst>
                                          <p:attrName>style.visibility</p:attrName>
                                        </p:attrNameLst>
                                      </p:cBhvr>
                                      <p:to>
                                        <p:strVal val="visible"/>
                                      </p:to>
                                    </p:set>
                                  </p:childTnLst>
                                </p:cTn>
                              </p:par>
                            </p:childTnLst>
                          </p:cTn>
                        </p:par>
                        <p:par>
                          <p:cTn id="43" fill="hold">
                            <p:stCondLst>
                              <p:cond delay="2001"/>
                            </p:stCondLst>
                            <p:childTnLst>
                              <p:par>
                                <p:cTn id="44" presetID="10" presetClass="entr" presetSubtype="0" fill="hold" nodeType="afterEffect">
                                  <p:stCondLst>
                                    <p:cond delay="1000"/>
                                  </p:stCondLst>
                                  <p:childTnLst>
                                    <p:set>
                                      <p:cBhvr>
                                        <p:cTn id="45" dur="1" fill="hold">
                                          <p:stCondLst>
                                            <p:cond delay="0"/>
                                          </p:stCondLst>
                                        </p:cTn>
                                        <p:tgtEl>
                                          <p:spTgt spid="270"/>
                                        </p:tgtEl>
                                        <p:attrNameLst>
                                          <p:attrName>style.visibility</p:attrName>
                                        </p:attrNameLst>
                                      </p:cBhvr>
                                      <p:to>
                                        <p:strVal val="visible"/>
                                      </p:to>
                                    </p:set>
                                    <p:animEffect transition="in" filter="fade">
                                      <p:cBhvr>
                                        <p:cTn id="46" dur="500"/>
                                        <p:tgtEl>
                                          <p:spTgt spid="270"/>
                                        </p:tgtEl>
                                      </p:cBhvr>
                                    </p:animEffect>
                                  </p:childTnLst>
                                </p:cTn>
                              </p:par>
                            </p:childTnLst>
                          </p:cTn>
                        </p:par>
                        <p:par>
                          <p:cTn id="47" fill="hold">
                            <p:stCondLst>
                              <p:cond delay="2501"/>
                            </p:stCondLst>
                            <p:childTnLst>
                              <p:par>
                                <p:cTn id="48" presetID="10" presetClass="entr" presetSubtype="0" fill="hold" nodeType="afterEffect">
                                  <p:stCondLst>
                                    <p:cond delay="0"/>
                                  </p:stCondLst>
                                  <p:childTnLst>
                                    <p:set>
                                      <p:cBhvr>
                                        <p:cTn id="49" dur="1" fill="hold">
                                          <p:stCondLst>
                                            <p:cond delay="0"/>
                                          </p:stCondLst>
                                        </p:cTn>
                                        <p:tgtEl>
                                          <p:spTgt spid="271"/>
                                        </p:tgtEl>
                                        <p:attrNameLst>
                                          <p:attrName>style.visibility</p:attrName>
                                        </p:attrNameLst>
                                      </p:cBhvr>
                                      <p:to>
                                        <p:strVal val="visible"/>
                                      </p:to>
                                    </p:set>
                                    <p:animEffect transition="in" filter="fade">
                                      <p:cBhvr>
                                        <p:cTn id="50" dur="500"/>
                                        <p:tgtEl>
                                          <p:spTgt spid="271"/>
                                        </p:tgtEl>
                                      </p:cBhvr>
                                    </p:animEffect>
                                  </p:childTnLst>
                                </p:cTn>
                              </p:par>
                            </p:childTnLst>
                          </p:cTn>
                        </p:par>
                        <p:par>
                          <p:cTn id="51" fill="hold">
                            <p:stCondLst>
                              <p:cond delay="3001"/>
                            </p:stCondLst>
                            <p:childTnLst>
                              <p:par>
                                <p:cTn id="52" presetID="10" presetClass="entr" presetSubtype="0" fill="hold" nodeType="afterEffect">
                                  <p:stCondLst>
                                    <p:cond delay="0"/>
                                  </p:stCondLst>
                                  <p:childTnLst>
                                    <p:set>
                                      <p:cBhvr>
                                        <p:cTn id="53" dur="1" fill="hold">
                                          <p:stCondLst>
                                            <p:cond delay="0"/>
                                          </p:stCondLst>
                                        </p:cTn>
                                        <p:tgtEl>
                                          <p:spTgt spid="272"/>
                                        </p:tgtEl>
                                        <p:attrNameLst>
                                          <p:attrName>style.visibility</p:attrName>
                                        </p:attrNameLst>
                                      </p:cBhvr>
                                      <p:to>
                                        <p:strVal val="visible"/>
                                      </p:to>
                                    </p:set>
                                    <p:animEffect transition="in" filter="fade">
                                      <p:cBhvr>
                                        <p:cTn id="54" dur="500"/>
                                        <p:tgtEl>
                                          <p:spTgt spid="272"/>
                                        </p:tgtEl>
                                      </p:cBhvr>
                                    </p:animEffect>
                                  </p:childTnLst>
                                </p:cTn>
                              </p:par>
                              <p:par>
                                <p:cTn id="55" presetID="10" presetClass="entr" presetSubtype="0" fill="hold" nodeType="withEffect">
                                  <p:stCondLst>
                                    <p:cond delay="0"/>
                                  </p:stCondLst>
                                  <p:childTnLst>
                                    <p:set>
                                      <p:cBhvr>
                                        <p:cTn id="56" dur="1" fill="hold">
                                          <p:stCondLst>
                                            <p:cond delay="0"/>
                                          </p:stCondLst>
                                        </p:cTn>
                                        <p:tgtEl>
                                          <p:spTgt spid="273"/>
                                        </p:tgtEl>
                                        <p:attrNameLst>
                                          <p:attrName>style.visibility</p:attrName>
                                        </p:attrNameLst>
                                      </p:cBhvr>
                                      <p:to>
                                        <p:strVal val="visible"/>
                                      </p:to>
                                    </p:set>
                                    <p:animEffect transition="in" filter="fade">
                                      <p:cBhvr>
                                        <p:cTn id="57" dur="500"/>
                                        <p:tgtEl>
                                          <p:spTgt spid="273"/>
                                        </p:tgtEl>
                                      </p:cBhvr>
                                    </p:animEffect>
                                  </p:childTnLst>
                                </p:cTn>
                              </p:par>
                            </p:childTnLst>
                          </p:cTn>
                        </p:par>
                        <p:par>
                          <p:cTn id="58" fill="hold">
                            <p:stCondLst>
                              <p:cond delay="3501"/>
                            </p:stCondLst>
                            <p:childTnLst>
                              <p:par>
                                <p:cTn id="59" presetID="10" presetClass="entr" presetSubtype="0" fill="hold" nodeType="afterEffect">
                                  <p:stCondLst>
                                    <p:cond delay="0"/>
                                  </p:stCondLst>
                                  <p:childTnLst>
                                    <p:set>
                                      <p:cBhvr>
                                        <p:cTn id="60" dur="1" fill="hold">
                                          <p:stCondLst>
                                            <p:cond delay="0"/>
                                          </p:stCondLst>
                                        </p:cTn>
                                        <p:tgtEl>
                                          <p:spTgt spid="321"/>
                                        </p:tgtEl>
                                        <p:attrNameLst>
                                          <p:attrName>style.visibility</p:attrName>
                                        </p:attrNameLst>
                                      </p:cBhvr>
                                      <p:to>
                                        <p:strVal val="visible"/>
                                      </p:to>
                                    </p:set>
                                    <p:animEffect transition="in" filter="fade">
                                      <p:cBhvr>
                                        <p:cTn id="61" dur="500"/>
                                        <p:tgtEl>
                                          <p:spTgt spid="321"/>
                                        </p:tgtEl>
                                      </p:cBhvr>
                                    </p:animEffect>
                                  </p:childTnLst>
                                </p:cTn>
                              </p:par>
                            </p:childTnLst>
                          </p:cTn>
                        </p:par>
                        <p:par>
                          <p:cTn id="62" fill="hold">
                            <p:stCondLst>
                              <p:cond delay="4001"/>
                            </p:stCondLst>
                            <p:childTnLst>
                              <p:par>
                                <p:cTn id="63" presetID="10" presetClass="entr" presetSubtype="0" fill="hold" nodeType="afterEffect">
                                  <p:stCondLst>
                                    <p:cond delay="0"/>
                                  </p:stCondLst>
                                  <p:childTnLst>
                                    <p:set>
                                      <p:cBhvr>
                                        <p:cTn id="64" dur="1" fill="hold">
                                          <p:stCondLst>
                                            <p:cond delay="0"/>
                                          </p:stCondLst>
                                        </p:cTn>
                                        <p:tgtEl>
                                          <p:spTgt spid="266"/>
                                        </p:tgtEl>
                                        <p:attrNameLst>
                                          <p:attrName>style.visibility</p:attrName>
                                        </p:attrNameLst>
                                      </p:cBhvr>
                                      <p:to>
                                        <p:strVal val="visible"/>
                                      </p:to>
                                    </p:set>
                                    <p:animEffect transition="in" filter="fade">
                                      <p:cBhvr>
                                        <p:cTn id="65" dur="500"/>
                                        <p:tgtEl>
                                          <p:spTgt spid="26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97"/>
                                        </p:tgtEl>
                                        <p:attrNameLst>
                                          <p:attrName>style.visibility</p:attrName>
                                        </p:attrNameLst>
                                      </p:cBhvr>
                                      <p:to>
                                        <p:strVal val="visible"/>
                                      </p:to>
                                    </p:set>
                                    <p:animEffect transition="in" filter="fade">
                                      <p:cBhvr>
                                        <p:cTn id="70" dur="500"/>
                                        <p:tgtEl>
                                          <p:spTgt spid="297"/>
                                        </p:tgtEl>
                                      </p:cBhvr>
                                    </p:animEffect>
                                  </p:childTnLst>
                                </p:cTn>
                              </p:par>
                            </p:childTnLst>
                          </p:cTn>
                        </p:par>
                        <p:par>
                          <p:cTn id="71" fill="hold">
                            <p:stCondLst>
                              <p:cond delay="500"/>
                            </p:stCondLst>
                            <p:childTnLst>
                              <p:par>
                                <p:cTn id="72" presetID="10" presetClass="entr" presetSubtype="0" fill="hold" nodeType="afterEffect">
                                  <p:stCondLst>
                                    <p:cond delay="0"/>
                                  </p:stCondLst>
                                  <p:childTnLst>
                                    <p:set>
                                      <p:cBhvr>
                                        <p:cTn id="73" dur="1" fill="hold">
                                          <p:stCondLst>
                                            <p:cond delay="0"/>
                                          </p:stCondLst>
                                        </p:cTn>
                                        <p:tgtEl>
                                          <p:spTgt spid="322"/>
                                        </p:tgtEl>
                                        <p:attrNameLst>
                                          <p:attrName>style.visibility</p:attrName>
                                        </p:attrNameLst>
                                      </p:cBhvr>
                                      <p:to>
                                        <p:strVal val="visible"/>
                                      </p:to>
                                    </p:set>
                                    <p:animEffect transition="in" filter="fade">
                                      <p:cBhvr>
                                        <p:cTn id="74" dur="500"/>
                                        <p:tgtEl>
                                          <p:spTgt spid="322"/>
                                        </p:tgtEl>
                                      </p:cBhvr>
                                    </p:animEffect>
                                  </p:childTnLst>
                                </p:cTn>
                              </p:par>
                            </p:childTnLst>
                          </p:cTn>
                        </p:par>
                        <p:par>
                          <p:cTn id="75" fill="hold">
                            <p:stCondLst>
                              <p:cond delay="1000"/>
                            </p:stCondLst>
                            <p:childTnLst>
                              <p:par>
                                <p:cTn id="76" presetID="10" presetClass="entr" presetSubtype="0" fill="hold" nodeType="afterEffect">
                                  <p:stCondLst>
                                    <p:cond delay="0"/>
                                  </p:stCondLst>
                                  <p:childTnLst>
                                    <p:set>
                                      <p:cBhvr>
                                        <p:cTn id="77" dur="1" fill="hold">
                                          <p:stCondLst>
                                            <p:cond delay="0"/>
                                          </p:stCondLst>
                                        </p:cTn>
                                        <p:tgtEl>
                                          <p:spTgt spid="267"/>
                                        </p:tgtEl>
                                        <p:attrNameLst>
                                          <p:attrName>style.visibility</p:attrName>
                                        </p:attrNameLst>
                                      </p:cBhvr>
                                      <p:to>
                                        <p:strVal val="visible"/>
                                      </p:to>
                                    </p:set>
                                    <p:animEffect transition="in" filter="fade">
                                      <p:cBhvr>
                                        <p:cTn id="78" dur="500"/>
                                        <p:tgtEl>
                                          <p:spTgt spid="267"/>
                                        </p:tgtEl>
                                      </p:cBhvr>
                                    </p:animEffect>
                                  </p:childTnLst>
                                </p:cTn>
                              </p:par>
                            </p:childTnLst>
                          </p:cTn>
                        </p:par>
                        <p:par>
                          <p:cTn id="79" fill="hold">
                            <p:stCondLst>
                              <p:cond delay="1500"/>
                            </p:stCondLst>
                            <p:childTnLst>
                              <p:par>
                                <p:cTn id="80" presetID="10" presetClass="entr" presetSubtype="0" fill="hold" nodeType="afterEffect">
                                  <p:stCondLst>
                                    <p:cond delay="0"/>
                                  </p:stCondLst>
                                  <p:childTnLst>
                                    <p:set>
                                      <p:cBhvr>
                                        <p:cTn id="81" dur="1" fill="hold">
                                          <p:stCondLst>
                                            <p:cond delay="0"/>
                                          </p:stCondLst>
                                        </p:cTn>
                                        <p:tgtEl>
                                          <p:spTgt spid="315"/>
                                        </p:tgtEl>
                                        <p:attrNameLst>
                                          <p:attrName>style.visibility</p:attrName>
                                        </p:attrNameLst>
                                      </p:cBhvr>
                                      <p:to>
                                        <p:strVal val="visible"/>
                                      </p:to>
                                    </p:set>
                                    <p:animEffect transition="in" filter="fade">
                                      <p:cBhvr>
                                        <p:cTn id="82" dur="500"/>
                                        <p:tgtEl>
                                          <p:spTgt spid="315"/>
                                        </p:tgtEl>
                                      </p:cBhvr>
                                    </p:animEffect>
                                  </p:childTnLst>
                                </p:cTn>
                              </p:par>
                            </p:childTnLst>
                          </p:cTn>
                        </p:par>
                        <p:par>
                          <p:cTn id="83" fill="hold">
                            <p:stCondLst>
                              <p:cond delay="2000"/>
                            </p:stCondLst>
                            <p:childTnLst>
                              <p:par>
                                <p:cTn id="84" presetID="1" presetClass="entr" presetSubtype="0" fill="hold" nodeType="afterEffect">
                                  <p:stCondLst>
                                    <p:cond delay="0"/>
                                  </p:stCondLst>
                                  <p:childTnLst>
                                    <p:set>
                                      <p:cBhvr>
                                        <p:cTn id="85" dur="1" fill="hold">
                                          <p:stCondLst>
                                            <p:cond delay="0"/>
                                          </p:stCondLst>
                                        </p:cTn>
                                        <p:tgtEl>
                                          <p:spTgt spid="296"/>
                                        </p:tgtEl>
                                        <p:attrNameLst>
                                          <p:attrName>style.visibility</p:attrName>
                                        </p:attrNameLst>
                                      </p:cBhvr>
                                      <p:to>
                                        <p:strVal val="visible"/>
                                      </p:to>
                                    </p:set>
                                  </p:childTnLst>
                                </p:cTn>
                              </p:par>
                            </p:childTnLst>
                          </p:cTn>
                        </p:par>
                        <p:par>
                          <p:cTn id="86" fill="hold">
                            <p:stCondLst>
                              <p:cond delay="2001"/>
                            </p:stCondLst>
                            <p:childTnLst>
                              <p:par>
                                <p:cTn id="87" presetID="10" presetClass="entr" presetSubtype="0" fill="hold" nodeType="afterEffect">
                                  <p:stCondLst>
                                    <p:cond delay="1000"/>
                                  </p:stCondLst>
                                  <p:childTnLst>
                                    <p:set>
                                      <p:cBhvr>
                                        <p:cTn id="88" dur="1" fill="hold">
                                          <p:stCondLst>
                                            <p:cond delay="0"/>
                                          </p:stCondLst>
                                        </p:cTn>
                                        <p:tgtEl>
                                          <p:spTgt spid="284"/>
                                        </p:tgtEl>
                                        <p:attrNameLst>
                                          <p:attrName>style.visibility</p:attrName>
                                        </p:attrNameLst>
                                      </p:cBhvr>
                                      <p:to>
                                        <p:strVal val="visible"/>
                                      </p:to>
                                    </p:set>
                                    <p:animEffect transition="in" filter="fade">
                                      <p:cBhvr>
                                        <p:cTn id="89" dur="500"/>
                                        <p:tgtEl>
                                          <p:spTgt spid="284"/>
                                        </p:tgtEl>
                                      </p:cBhvr>
                                    </p:animEffect>
                                  </p:childTnLst>
                                </p:cTn>
                              </p:par>
                            </p:childTnLst>
                          </p:cTn>
                        </p:par>
                        <p:par>
                          <p:cTn id="90" fill="hold">
                            <p:stCondLst>
                              <p:cond delay="2501"/>
                            </p:stCondLst>
                            <p:childTnLst>
                              <p:par>
                                <p:cTn id="91" presetID="10" presetClass="entr" presetSubtype="0" fill="hold" nodeType="afterEffect">
                                  <p:stCondLst>
                                    <p:cond delay="0"/>
                                  </p:stCondLst>
                                  <p:childTnLst>
                                    <p:set>
                                      <p:cBhvr>
                                        <p:cTn id="92" dur="1" fill="hold">
                                          <p:stCondLst>
                                            <p:cond delay="0"/>
                                          </p:stCondLst>
                                        </p:cTn>
                                        <p:tgtEl>
                                          <p:spTgt spid="285"/>
                                        </p:tgtEl>
                                        <p:attrNameLst>
                                          <p:attrName>style.visibility</p:attrName>
                                        </p:attrNameLst>
                                      </p:cBhvr>
                                      <p:to>
                                        <p:strVal val="visible"/>
                                      </p:to>
                                    </p:set>
                                    <p:animEffect transition="in" filter="fade">
                                      <p:cBhvr>
                                        <p:cTn id="93" dur="500"/>
                                        <p:tgtEl>
                                          <p:spTgt spid="285"/>
                                        </p:tgtEl>
                                      </p:cBhvr>
                                    </p:animEffect>
                                  </p:childTnLst>
                                </p:cTn>
                              </p:par>
                            </p:childTnLst>
                          </p:cTn>
                        </p:par>
                        <p:par>
                          <p:cTn id="94" fill="hold">
                            <p:stCondLst>
                              <p:cond delay="3001"/>
                            </p:stCondLst>
                            <p:childTnLst>
                              <p:par>
                                <p:cTn id="95" presetID="10" presetClass="entr" presetSubtype="0" fill="hold" nodeType="afterEffect">
                                  <p:stCondLst>
                                    <p:cond delay="0"/>
                                  </p:stCondLst>
                                  <p:childTnLst>
                                    <p:set>
                                      <p:cBhvr>
                                        <p:cTn id="96" dur="1" fill="hold">
                                          <p:stCondLst>
                                            <p:cond delay="0"/>
                                          </p:stCondLst>
                                        </p:cTn>
                                        <p:tgtEl>
                                          <p:spTgt spid="286"/>
                                        </p:tgtEl>
                                        <p:attrNameLst>
                                          <p:attrName>style.visibility</p:attrName>
                                        </p:attrNameLst>
                                      </p:cBhvr>
                                      <p:to>
                                        <p:strVal val="visible"/>
                                      </p:to>
                                    </p:set>
                                    <p:animEffect transition="in" filter="fade">
                                      <p:cBhvr>
                                        <p:cTn id="97" dur="500"/>
                                        <p:tgtEl>
                                          <p:spTgt spid="286"/>
                                        </p:tgtEl>
                                      </p:cBhvr>
                                    </p:animEffect>
                                  </p:childTnLst>
                                </p:cTn>
                              </p:par>
                              <p:par>
                                <p:cTn id="98" presetID="10" presetClass="entr" presetSubtype="0" fill="hold" nodeType="withEffect">
                                  <p:stCondLst>
                                    <p:cond delay="0"/>
                                  </p:stCondLst>
                                  <p:childTnLst>
                                    <p:set>
                                      <p:cBhvr>
                                        <p:cTn id="99" dur="1" fill="hold">
                                          <p:stCondLst>
                                            <p:cond delay="0"/>
                                          </p:stCondLst>
                                        </p:cTn>
                                        <p:tgtEl>
                                          <p:spTgt spid="287"/>
                                        </p:tgtEl>
                                        <p:attrNameLst>
                                          <p:attrName>style.visibility</p:attrName>
                                        </p:attrNameLst>
                                      </p:cBhvr>
                                      <p:to>
                                        <p:strVal val="visible"/>
                                      </p:to>
                                    </p:set>
                                    <p:animEffect transition="in" filter="fade">
                                      <p:cBhvr>
                                        <p:cTn id="100" dur="500"/>
                                        <p:tgtEl>
                                          <p:spTgt spid="287"/>
                                        </p:tgtEl>
                                      </p:cBhvr>
                                    </p:animEffect>
                                  </p:childTnLst>
                                </p:cTn>
                              </p:par>
                            </p:childTnLst>
                          </p:cTn>
                        </p:par>
                        <p:par>
                          <p:cTn id="101" fill="hold">
                            <p:stCondLst>
                              <p:cond delay="3501"/>
                            </p:stCondLst>
                            <p:childTnLst>
                              <p:par>
                                <p:cTn id="102" presetID="10" presetClass="entr" presetSubtype="0" fill="hold" nodeType="afterEffect">
                                  <p:stCondLst>
                                    <p:cond delay="0"/>
                                  </p:stCondLst>
                                  <p:childTnLst>
                                    <p:set>
                                      <p:cBhvr>
                                        <p:cTn id="103" dur="1" fill="hold">
                                          <p:stCondLst>
                                            <p:cond delay="0"/>
                                          </p:stCondLst>
                                        </p:cTn>
                                        <p:tgtEl>
                                          <p:spTgt spid="326"/>
                                        </p:tgtEl>
                                        <p:attrNameLst>
                                          <p:attrName>style.visibility</p:attrName>
                                        </p:attrNameLst>
                                      </p:cBhvr>
                                      <p:to>
                                        <p:strVal val="visible"/>
                                      </p:to>
                                    </p:set>
                                    <p:animEffect transition="in" filter="fade">
                                      <p:cBhvr>
                                        <p:cTn id="104" dur="500"/>
                                        <p:tgtEl>
                                          <p:spTgt spid="326"/>
                                        </p:tgtEl>
                                      </p:cBhvr>
                                    </p:animEffect>
                                  </p:childTnLst>
                                </p:cTn>
                              </p:par>
                            </p:childTnLst>
                          </p:cTn>
                        </p:par>
                        <p:par>
                          <p:cTn id="105" fill="hold">
                            <p:stCondLst>
                              <p:cond delay="4001"/>
                            </p:stCondLst>
                            <p:childTnLst>
                              <p:par>
                                <p:cTn id="106" presetID="10" presetClass="entr" presetSubtype="0" fill="hold" nodeType="afterEffect">
                                  <p:stCondLst>
                                    <p:cond delay="0"/>
                                  </p:stCondLst>
                                  <p:childTnLst>
                                    <p:set>
                                      <p:cBhvr>
                                        <p:cTn id="107" dur="1" fill="hold">
                                          <p:stCondLst>
                                            <p:cond delay="0"/>
                                          </p:stCondLst>
                                        </p:cTn>
                                        <p:tgtEl>
                                          <p:spTgt spid="274"/>
                                        </p:tgtEl>
                                        <p:attrNameLst>
                                          <p:attrName>style.visibility</p:attrName>
                                        </p:attrNameLst>
                                      </p:cBhvr>
                                      <p:to>
                                        <p:strVal val="visible"/>
                                      </p:to>
                                    </p:set>
                                    <p:animEffect transition="in" filter="fade">
                                      <p:cBhvr>
                                        <p:cTn id="108" dur="500"/>
                                        <p:tgtEl>
                                          <p:spTgt spid="274"/>
                                        </p:tgtEl>
                                      </p:cBhvr>
                                    </p:animEffect>
                                  </p:childTnLst>
                                </p:cTn>
                              </p:par>
                              <p:par>
                                <p:cTn id="109" presetID="10" presetClass="entr" presetSubtype="0" fill="hold" nodeType="withEffect">
                                  <p:stCondLst>
                                    <p:cond delay="0"/>
                                  </p:stCondLst>
                                  <p:childTnLst>
                                    <p:set>
                                      <p:cBhvr>
                                        <p:cTn id="110" dur="1" fill="hold">
                                          <p:stCondLst>
                                            <p:cond delay="0"/>
                                          </p:stCondLst>
                                        </p:cTn>
                                        <p:tgtEl>
                                          <p:spTgt spid="275"/>
                                        </p:tgtEl>
                                        <p:attrNameLst>
                                          <p:attrName>style.visibility</p:attrName>
                                        </p:attrNameLst>
                                      </p:cBhvr>
                                      <p:to>
                                        <p:strVal val="visible"/>
                                      </p:to>
                                    </p:set>
                                    <p:animEffect transition="in" filter="fade">
                                      <p:cBhvr>
                                        <p:cTn id="111" dur="500"/>
                                        <p:tgtEl>
                                          <p:spTgt spid="275"/>
                                        </p:tgtEl>
                                      </p:cBhvr>
                                    </p:animEffect>
                                  </p:childTnLst>
                                </p:cTn>
                              </p:par>
                              <p:par>
                                <p:cTn id="112" presetID="10" presetClass="entr" presetSubtype="0" fill="hold" nodeType="withEffect">
                                  <p:stCondLst>
                                    <p:cond delay="0"/>
                                  </p:stCondLst>
                                  <p:childTnLst>
                                    <p:set>
                                      <p:cBhvr>
                                        <p:cTn id="113" dur="1" fill="hold">
                                          <p:stCondLst>
                                            <p:cond delay="0"/>
                                          </p:stCondLst>
                                        </p:cTn>
                                        <p:tgtEl>
                                          <p:spTgt spid="276"/>
                                        </p:tgtEl>
                                        <p:attrNameLst>
                                          <p:attrName>style.visibility</p:attrName>
                                        </p:attrNameLst>
                                      </p:cBhvr>
                                      <p:to>
                                        <p:strVal val="visible"/>
                                      </p:to>
                                    </p:set>
                                    <p:animEffect transition="in" filter="fade">
                                      <p:cBhvr>
                                        <p:cTn id="114" dur="500"/>
                                        <p:tgtEl>
                                          <p:spTgt spid="276"/>
                                        </p:tgtEl>
                                      </p:cBhvr>
                                    </p:animEffect>
                                  </p:childTnLst>
                                </p:cTn>
                              </p:par>
                              <p:par>
                                <p:cTn id="115" presetID="10" presetClass="entr" presetSubtype="0" fill="hold" nodeType="withEffect">
                                  <p:stCondLst>
                                    <p:cond delay="0"/>
                                  </p:stCondLst>
                                  <p:childTnLst>
                                    <p:set>
                                      <p:cBhvr>
                                        <p:cTn id="116" dur="1" fill="hold">
                                          <p:stCondLst>
                                            <p:cond delay="0"/>
                                          </p:stCondLst>
                                        </p:cTn>
                                        <p:tgtEl>
                                          <p:spTgt spid="277"/>
                                        </p:tgtEl>
                                        <p:attrNameLst>
                                          <p:attrName>style.visibility</p:attrName>
                                        </p:attrNameLst>
                                      </p:cBhvr>
                                      <p:to>
                                        <p:strVal val="visible"/>
                                      </p:to>
                                    </p:set>
                                    <p:animEffect transition="in" filter="fade">
                                      <p:cBhvr>
                                        <p:cTn id="117" dur="500"/>
                                        <p:tgtEl>
                                          <p:spTgt spid="277"/>
                                        </p:tgtEl>
                                      </p:cBhvr>
                                    </p:animEffect>
                                  </p:childTnLst>
                                </p:cTn>
                              </p:par>
                            </p:childTnLst>
                          </p:cTn>
                        </p:par>
                        <p:par>
                          <p:cTn id="118" fill="hold">
                            <p:stCondLst>
                              <p:cond delay="4501"/>
                            </p:stCondLst>
                            <p:childTnLst>
                              <p:par>
                                <p:cTn id="119" presetID="10" presetClass="entr" presetSubtype="0" fill="hold" nodeType="afterEffect">
                                  <p:stCondLst>
                                    <p:cond delay="0"/>
                                  </p:stCondLst>
                                  <p:childTnLst>
                                    <p:set>
                                      <p:cBhvr>
                                        <p:cTn id="120" dur="1" fill="hold">
                                          <p:stCondLst>
                                            <p:cond delay="0"/>
                                          </p:stCondLst>
                                        </p:cTn>
                                        <p:tgtEl>
                                          <p:spTgt spid="323"/>
                                        </p:tgtEl>
                                        <p:attrNameLst>
                                          <p:attrName>style.visibility</p:attrName>
                                        </p:attrNameLst>
                                      </p:cBhvr>
                                      <p:to>
                                        <p:strVal val="visible"/>
                                      </p:to>
                                    </p:set>
                                    <p:animEffect transition="in" filter="fade">
                                      <p:cBhvr>
                                        <p:cTn id="121" dur="500"/>
                                        <p:tgtEl>
                                          <p:spTgt spid="323"/>
                                        </p:tgtEl>
                                      </p:cBhvr>
                                    </p:animEffect>
                                  </p:childTnLst>
                                </p:cTn>
                              </p:par>
                            </p:childTnLst>
                          </p:cTn>
                        </p:par>
                        <p:par>
                          <p:cTn id="122" fill="hold">
                            <p:stCondLst>
                              <p:cond delay="5001"/>
                            </p:stCondLst>
                            <p:childTnLst>
                              <p:par>
                                <p:cTn id="123" presetID="10" presetClass="entr" presetSubtype="0" fill="hold" nodeType="afterEffect">
                                  <p:stCondLst>
                                    <p:cond delay="0"/>
                                  </p:stCondLst>
                                  <p:childTnLst>
                                    <p:set>
                                      <p:cBhvr>
                                        <p:cTn id="124" dur="1" fill="hold">
                                          <p:stCondLst>
                                            <p:cond delay="0"/>
                                          </p:stCondLst>
                                        </p:cTn>
                                        <p:tgtEl>
                                          <p:spTgt spid="268"/>
                                        </p:tgtEl>
                                        <p:attrNameLst>
                                          <p:attrName>style.visibility</p:attrName>
                                        </p:attrNameLst>
                                      </p:cBhvr>
                                      <p:to>
                                        <p:strVal val="visible"/>
                                      </p:to>
                                    </p:set>
                                    <p:animEffect transition="in" filter="fade">
                                      <p:cBhvr>
                                        <p:cTn id="125" dur="500"/>
                                        <p:tgtEl>
                                          <p:spTgt spid="268"/>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298"/>
                                        </p:tgtEl>
                                        <p:attrNameLst>
                                          <p:attrName>style.visibility</p:attrName>
                                        </p:attrNameLst>
                                      </p:cBhvr>
                                      <p:to>
                                        <p:strVal val="visible"/>
                                      </p:to>
                                    </p:set>
                                    <p:animEffect transition="in" filter="fade">
                                      <p:cBhvr>
                                        <p:cTn id="130" dur="500"/>
                                        <p:tgtEl>
                                          <p:spTgt spid="298"/>
                                        </p:tgtEl>
                                      </p:cBhvr>
                                    </p:animEffect>
                                  </p:childTnLst>
                                </p:cTn>
                              </p:par>
                            </p:childTnLst>
                          </p:cTn>
                        </p:par>
                        <p:par>
                          <p:cTn id="131" fill="hold">
                            <p:stCondLst>
                              <p:cond delay="500"/>
                            </p:stCondLst>
                            <p:childTnLst>
                              <p:par>
                                <p:cTn id="132" presetID="10" presetClass="entr" presetSubtype="0" fill="hold" nodeType="afterEffect">
                                  <p:stCondLst>
                                    <p:cond delay="0"/>
                                  </p:stCondLst>
                                  <p:childTnLst>
                                    <p:set>
                                      <p:cBhvr>
                                        <p:cTn id="133" dur="1" fill="hold">
                                          <p:stCondLst>
                                            <p:cond delay="0"/>
                                          </p:stCondLst>
                                        </p:cTn>
                                        <p:tgtEl>
                                          <p:spTgt spid="324"/>
                                        </p:tgtEl>
                                        <p:attrNameLst>
                                          <p:attrName>style.visibility</p:attrName>
                                        </p:attrNameLst>
                                      </p:cBhvr>
                                      <p:to>
                                        <p:strVal val="visible"/>
                                      </p:to>
                                    </p:set>
                                    <p:animEffect transition="in" filter="fade">
                                      <p:cBhvr>
                                        <p:cTn id="134" dur="500"/>
                                        <p:tgtEl>
                                          <p:spTgt spid="324"/>
                                        </p:tgtEl>
                                      </p:cBhvr>
                                    </p:animEffect>
                                  </p:childTnLst>
                                </p:cTn>
                              </p:par>
                            </p:childTnLst>
                          </p:cTn>
                        </p:par>
                        <p:par>
                          <p:cTn id="135" fill="hold">
                            <p:stCondLst>
                              <p:cond delay="1000"/>
                            </p:stCondLst>
                            <p:childTnLst>
                              <p:par>
                                <p:cTn id="136" presetID="10" presetClass="entr" presetSubtype="0" fill="hold" nodeType="afterEffect">
                                  <p:stCondLst>
                                    <p:cond delay="0"/>
                                  </p:stCondLst>
                                  <p:childTnLst>
                                    <p:set>
                                      <p:cBhvr>
                                        <p:cTn id="137" dur="1" fill="hold">
                                          <p:stCondLst>
                                            <p:cond delay="0"/>
                                          </p:stCondLst>
                                        </p:cTn>
                                        <p:tgtEl>
                                          <p:spTgt spid="278"/>
                                        </p:tgtEl>
                                        <p:attrNameLst>
                                          <p:attrName>style.visibility</p:attrName>
                                        </p:attrNameLst>
                                      </p:cBhvr>
                                      <p:to>
                                        <p:strVal val="visible"/>
                                      </p:to>
                                    </p:set>
                                    <p:animEffect transition="in" filter="fade">
                                      <p:cBhvr>
                                        <p:cTn id="138" dur="500"/>
                                        <p:tgtEl>
                                          <p:spTgt spid="278"/>
                                        </p:tgtEl>
                                      </p:cBhvr>
                                    </p:animEffect>
                                  </p:childTnLst>
                                </p:cTn>
                              </p:par>
                            </p:childTnLst>
                          </p:cTn>
                        </p:par>
                        <p:par>
                          <p:cTn id="139" fill="hold">
                            <p:stCondLst>
                              <p:cond delay="1500"/>
                            </p:stCondLst>
                            <p:childTnLst>
                              <p:par>
                                <p:cTn id="140" presetID="10" presetClass="entr" presetSubtype="0" fill="hold" nodeType="afterEffect">
                                  <p:stCondLst>
                                    <p:cond delay="0"/>
                                  </p:stCondLst>
                                  <p:childTnLst>
                                    <p:set>
                                      <p:cBhvr>
                                        <p:cTn id="141" dur="1" fill="hold">
                                          <p:stCondLst>
                                            <p:cond delay="0"/>
                                          </p:stCondLst>
                                        </p:cTn>
                                        <p:tgtEl>
                                          <p:spTgt spid="327"/>
                                        </p:tgtEl>
                                        <p:attrNameLst>
                                          <p:attrName>style.visibility</p:attrName>
                                        </p:attrNameLst>
                                      </p:cBhvr>
                                      <p:to>
                                        <p:strVal val="visible"/>
                                      </p:to>
                                    </p:set>
                                    <p:animEffect transition="in" filter="fade">
                                      <p:cBhvr>
                                        <p:cTn id="142" dur="500"/>
                                        <p:tgtEl>
                                          <p:spTgt spid="327"/>
                                        </p:tgtEl>
                                      </p:cBhvr>
                                    </p:animEffect>
                                  </p:childTnLst>
                                </p:cTn>
                              </p:par>
                            </p:childTnLst>
                          </p:cTn>
                        </p:par>
                        <p:par>
                          <p:cTn id="143" fill="hold">
                            <p:stCondLst>
                              <p:cond delay="2000"/>
                            </p:stCondLst>
                            <p:childTnLst>
                              <p:par>
                                <p:cTn id="144" presetID="10" presetClass="entr" presetSubtype="0" fill="hold" nodeType="afterEffect">
                                  <p:stCondLst>
                                    <p:cond delay="0"/>
                                  </p:stCondLst>
                                  <p:childTnLst>
                                    <p:set>
                                      <p:cBhvr>
                                        <p:cTn id="145" dur="1" fill="hold">
                                          <p:stCondLst>
                                            <p:cond delay="0"/>
                                          </p:stCondLst>
                                        </p:cTn>
                                        <p:tgtEl>
                                          <p:spTgt spid="280"/>
                                        </p:tgtEl>
                                        <p:attrNameLst>
                                          <p:attrName>style.visibility</p:attrName>
                                        </p:attrNameLst>
                                      </p:cBhvr>
                                      <p:to>
                                        <p:strVal val="visible"/>
                                      </p:to>
                                    </p:set>
                                    <p:animEffect transition="in" filter="fade">
                                      <p:cBhvr>
                                        <p:cTn id="146" dur="500"/>
                                        <p:tgtEl>
                                          <p:spTgt spid="280"/>
                                        </p:tgtEl>
                                      </p:cBhvr>
                                    </p:animEffect>
                                  </p:childTnLst>
                                </p:cTn>
                              </p:par>
                              <p:par>
                                <p:cTn id="147" presetID="10" presetClass="entr" presetSubtype="0" fill="hold" nodeType="withEffect">
                                  <p:stCondLst>
                                    <p:cond delay="0"/>
                                  </p:stCondLst>
                                  <p:childTnLst>
                                    <p:set>
                                      <p:cBhvr>
                                        <p:cTn id="148" dur="1" fill="hold">
                                          <p:stCondLst>
                                            <p:cond delay="0"/>
                                          </p:stCondLst>
                                        </p:cTn>
                                        <p:tgtEl>
                                          <p:spTgt spid="281"/>
                                        </p:tgtEl>
                                        <p:attrNameLst>
                                          <p:attrName>style.visibility</p:attrName>
                                        </p:attrNameLst>
                                      </p:cBhvr>
                                      <p:to>
                                        <p:strVal val="visible"/>
                                      </p:to>
                                    </p:set>
                                    <p:animEffect transition="in" filter="fade">
                                      <p:cBhvr>
                                        <p:cTn id="149" dur="500"/>
                                        <p:tgtEl>
                                          <p:spTgt spid="281"/>
                                        </p:tgtEl>
                                      </p:cBhvr>
                                    </p:animEffect>
                                  </p:childTnLst>
                                </p:cTn>
                              </p:par>
                              <p:par>
                                <p:cTn id="150" presetID="10" presetClass="entr" presetSubtype="0" fill="hold" nodeType="withEffect">
                                  <p:stCondLst>
                                    <p:cond delay="0"/>
                                  </p:stCondLst>
                                  <p:childTnLst>
                                    <p:set>
                                      <p:cBhvr>
                                        <p:cTn id="151" dur="1" fill="hold">
                                          <p:stCondLst>
                                            <p:cond delay="0"/>
                                          </p:stCondLst>
                                        </p:cTn>
                                        <p:tgtEl>
                                          <p:spTgt spid="282"/>
                                        </p:tgtEl>
                                        <p:attrNameLst>
                                          <p:attrName>style.visibility</p:attrName>
                                        </p:attrNameLst>
                                      </p:cBhvr>
                                      <p:to>
                                        <p:strVal val="visible"/>
                                      </p:to>
                                    </p:set>
                                    <p:animEffect transition="in" filter="fade">
                                      <p:cBhvr>
                                        <p:cTn id="152" dur="500"/>
                                        <p:tgtEl>
                                          <p:spTgt spid="282"/>
                                        </p:tgtEl>
                                      </p:cBhvr>
                                    </p:animEffect>
                                  </p:childTnLst>
                                </p:cTn>
                              </p:par>
                              <p:par>
                                <p:cTn id="153" presetID="10" presetClass="entr" presetSubtype="0" fill="hold" nodeType="withEffect">
                                  <p:stCondLst>
                                    <p:cond delay="0"/>
                                  </p:stCondLst>
                                  <p:childTnLst>
                                    <p:set>
                                      <p:cBhvr>
                                        <p:cTn id="154" dur="1" fill="hold">
                                          <p:stCondLst>
                                            <p:cond delay="0"/>
                                          </p:stCondLst>
                                        </p:cTn>
                                        <p:tgtEl>
                                          <p:spTgt spid="283"/>
                                        </p:tgtEl>
                                        <p:attrNameLst>
                                          <p:attrName>style.visibility</p:attrName>
                                        </p:attrNameLst>
                                      </p:cBhvr>
                                      <p:to>
                                        <p:strVal val="visible"/>
                                      </p:to>
                                    </p:set>
                                    <p:animEffect transition="in" filter="fade">
                                      <p:cBhvr>
                                        <p:cTn id="155" dur="500"/>
                                        <p:tgtEl>
                                          <p:spTgt spid="283"/>
                                        </p:tgtEl>
                                      </p:cBhvr>
                                    </p:animEffect>
                                  </p:childTnLst>
                                </p:cTn>
                              </p:par>
                            </p:childTnLst>
                          </p:cTn>
                        </p:par>
                        <p:par>
                          <p:cTn id="156" fill="hold">
                            <p:stCondLst>
                              <p:cond delay="2500"/>
                            </p:stCondLst>
                            <p:childTnLst>
                              <p:par>
                                <p:cTn id="157" presetID="10" presetClass="entr" presetSubtype="0" fill="hold" nodeType="afterEffect">
                                  <p:stCondLst>
                                    <p:cond delay="0"/>
                                  </p:stCondLst>
                                  <p:childTnLst>
                                    <p:set>
                                      <p:cBhvr>
                                        <p:cTn id="158" dur="1" fill="hold">
                                          <p:stCondLst>
                                            <p:cond delay="0"/>
                                          </p:stCondLst>
                                        </p:cTn>
                                        <p:tgtEl>
                                          <p:spTgt spid="325"/>
                                        </p:tgtEl>
                                        <p:attrNameLst>
                                          <p:attrName>style.visibility</p:attrName>
                                        </p:attrNameLst>
                                      </p:cBhvr>
                                      <p:to>
                                        <p:strVal val="visible"/>
                                      </p:to>
                                    </p:set>
                                    <p:animEffect transition="in" filter="fade">
                                      <p:cBhvr>
                                        <p:cTn id="159" dur="500"/>
                                        <p:tgtEl>
                                          <p:spTgt spid="325"/>
                                        </p:tgtEl>
                                      </p:cBhvr>
                                    </p:animEffect>
                                  </p:childTnLst>
                                </p:cTn>
                              </p:par>
                            </p:childTnLst>
                          </p:cTn>
                        </p:par>
                        <p:par>
                          <p:cTn id="160" fill="hold">
                            <p:stCondLst>
                              <p:cond delay="3000"/>
                            </p:stCondLst>
                            <p:childTnLst>
                              <p:par>
                                <p:cTn id="161" presetID="10" presetClass="entr" presetSubtype="0" fill="hold" nodeType="afterEffect">
                                  <p:stCondLst>
                                    <p:cond delay="0"/>
                                  </p:stCondLst>
                                  <p:childTnLst>
                                    <p:set>
                                      <p:cBhvr>
                                        <p:cTn id="162" dur="1" fill="hold">
                                          <p:stCondLst>
                                            <p:cond delay="0"/>
                                          </p:stCondLst>
                                        </p:cTn>
                                        <p:tgtEl>
                                          <p:spTgt spid="279"/>
                                        </p:tgtEl>
                                        <p:attrNameLst>
                                          <p:attrName>style.visibility</p:attrName>
                                        </p:attrNameLst>
                                      </p:cBhvr>
                                      <p:to>
                                        <p:strVal val="visible"/>
                                      </p:to>
                                    </p:set>
                                    <p:animEffect transition="in" filter="fade">
                                      <p:cBhvr>
                                        <p:cTn id="163" dur="500"/>
                                        <p:tgtEl>
                                          <p:spTgt spid="279"/>
                                        </p:tgtEl>
                                      </p:cBhvr>
                                    </p:animEffect>
                                  </p:childTnLst>
                                </p:cTn>
                              </p:par>
                            </p:childTnLst>
                          </p:cTn>
                        </p:par>
                        <p:par>
                          <p:cTn id="164" fill="hold">
                            <p:stCondLst>
                              <p:cond delay="3500"/>
                            </p:stCondLst>
                            <p:childTnLst>
                              <p:par>
                                <p:cTn id="165" presetID="10" presetClass="entr" presetSubtype="0" fill="hold" nodeType="afterEffect">
                                  <p:stCondLst>
                                    <p:cond delay="0"/>
                                  </p:stCondLst>
                                  <p:childTnLst>
                                    <p:set>
                                      <p:cBhvr>
                                        <p:cTn id="166" dur="1" fill="hold">
                                          <p:stCondLst>
                                            <p:cond delay="0"/>
                                          </p:stCondLst>
                                        </p:cTn>
                                        <p:tgtEl>
                                          <p:spTgt spid="316"/>
                                        </p:tgtEl>
                                        <p:attrNameLst>
                                          <p:attrName>style.visibility</p:attrName>
                                        </p:attrNameLst>
                                      </p:cBhvr>
                                      <p:to>
                                        <p:strVal val="visible"/>
                                      </p:to>
                                    </p:set>
                                    <p:animEffect transition="in" filter="fade">
                                      <p:cBhvr>
                                        <p:cTn id="167" dur="500"/>
                                        <p:tgtEl>
                                          <p:spTgt spid="316"/>
                                        </p:tgtEl>
                                      </p:cBhvr>
                                    </p:animEffect>
                                  </p:childTnLst>
                                </p:cTn>
                              </p:par>
                            </p:childTnLst>
                          </p:cTn>
                        </p:par>
                        <p:par>
                          <p:cTn id="168" fill="hold">
                            <p:stCondLst>
                              <p:cond delay="4000"/>
                            </p:stCondLst>
                            <p:childTnLst>
                              <p:par>
                                <p:cTn id="169" presetID="1" presetClass="entr" presetSubtype="0" fill="hold" nodeType="afterEffect">
                                  <p:stCondLst>
                                    <p:cond delay="0"/>
                                  </p:stCondLst>
                                  <p:childTnLst>
                                    <p:set>
                                      <p:cBhvr>
                                        <p:cTn id="170" dur="1" fill="hold">
                                          <p:stCondLst>
                                            <p:cond delay="0"/>
                                          </p:stCondLst>
                                        </p:cTn>
                                        <p:tgtEl>
                                          <p:spTgt spid="295"/>
                                        </p:tgtEl>
                                        <p:attrNameLst>
                                          <p:attrName>style.visibility</p:attrName>
                                        </p:attrNameLst>
                                      </p:cBhvr>
                                      <p:to>
                                        <p:strVal val="visible"/>
                                      </p:to>
                                    </p:set>
                                  </p:childTnLst>
                                </p:cTn>
                              </p:par>
                            </p:childTnLst>
                          </p:cTn>
                        </p:par>
                        <p:par>
                          <p:cTn id="171" fill="hold">
                            <p:stCondLst>
                              <p:cond delay="4001"/>
                            </p:stCondLst>
                            <p:childTnLst>
                              <p:par>
                                <p:cTn id="172" presetID="10" presetClass="entr" presetSubtype="0" fill="hold" nodeType="afterEffect">
                                  <p:stCondLst>
                                    <p:cond delay="1000"/>
                                  </p:stCondLst>
                                  <p:childTnLst>
                                    <p:set>
                                      <p:cBhvr>
                                        <p:cTn id="173" dur="1" fill="hold">
                                          <p:stCondLst>
                                            <p:cond delay="0"/>
                                          </p:stCondLst>
                                        </p:cTn>
                                        <p:tgtEl>
                                          <p:spTgt spid="292"/>
                                        </p:tgtEl>
                                        <p:attrNameLst>
                                          <p:attrName>style.visibility</p:attrName>
                                        </p:attrNameLst>
                                      </p:cBhvr>
                                      <p:to>
                                        <p:strVal val="visible"/>
                                      </p:to>
                                    </p:set>
                                    <p:animEffect transition="in" filter="fade">
                                      <p:cBhvr>
                                        <p:cTn id="174" dur="500"/>
                                        <p:tgtEl>
                                          <p:spTgt spid="292"/>
                                        </p:tgtEl>
                                      </p:cBhvr>
                                    </p:animEffect>
                                  </p:childTnLst>
                                </p:cTn>
                              </p:par>
                            </p:childTnLst>
                          </p:cTn>
                        </p:par>
                        <p:par>
                          <p:cTn id="175" fill="hold">
                            <p:stCondLst>
                              <p:cond delay="4501"/>
                            </p:stCondLst>
                            <p:childTnLst>
                              <p:par>
                                <p:cTn id="176" presetID="10" presetClass="entr" presetSubtype="0" fill="hold" nodeType="afterEffect">
                                  <p:stCondLst>
                                    <p:cond delay="0"/>
                                  </p:stCondLst>
                                  <p:childTnLst>
                                    <p:set>
                                      <p:cBhvr>
                                        <p:cTn id="177" dur="1" fill="hold">
                                          <p:stCondLst>
                                            <p:cond delay="0"/>
                                          </p:stCondLst>
                                        </p:cTn>
                                        <p:tgtEl>
                                          <p:spTgt spid="293"/>
                                        </p:tgtEl>
                                        <p:attrNameLst>
                                          <p:attrName>style.visibility</p:attrName>
                                        </p:attrNameLst>
                                      </p:cBhvr>
                                      <p:to>
                                        <p:strVal val="visible"/>
                                      </p:to>
                                    </p:set>
                                    <p:animEffect transition="in" filter="fade">
                                      <p:cBhvr>
                                        <p:cTn id="178" dur="500"/>
                                        <p:tgtEl>
                                          <p:spTgt spid="293"/>
                                        </p:tgtEl>
                                      </p:cBhvr>
                                    </p:animEffect>
                                  </p:childTnLst>
                                </p:cTn>
                              </p:par>
                            </p:childTnLst>
                          </p:cTn>
                        </p:par>
                        <p:par>
                          <p:cTn id="179" fill="hold">
                            <p:stCondLst>
                              <p:cond delay="5001"/>
                            </p:stCondLst>
                            <p:childTnLst>
                              <p:par>
                                <p:cTn id="180" presetID="10" presetClass="entr" presetSubtype="0" fill="hold" nodeType="afterEffect">
                                  <p:stCondLst>
                                    <p:cond delay="0"/>
                                  </p:stCondLst>
                                  <p:childTnLst>
                                    <p:set>
                                      <p:cBhvr>
                                        <p:cTn id="181" dur="1" fill="hold">
                                          <p:stCondLst>
                                            <p:cond delay="0"/>
                                          </p:stCondLst>
                                        </p:cTn>
                                        <p:tgtEl>
                                          <p:spTgt spid="294"/>
                                        </p:tgtEl>
                                        <p:attrNameLst>
                                          <p:attrName>style.visibility</p:attrName>
                                        </p:attrNameLst>
                                      </p:cBhvr>
                                      <p:to>
                                        <p:strVal val="visible"/>
                                      </p:to>
                                    </p:set>
                                    <p:animEffect transition="in" filter="fade">
                                      <p:cBhvr>
                                        <p:cTn id="182" dur="500"/>
                                        <p:tgtEl>
                                          <p:spTgt spid="294"/>
                                        </p:tgtEl>
                                      </p:cBhvr>
                                    </p:animEffect>
                                  </p:childTnLst>
                                </p:cTn>
                              </p:par>
                            </p:childTnLst>
                          </p:cTn>
                        </p:par>
                        <p:par>
                          <p:cTn id="183" fill="hold">
                            <p:stCondLst>
                              <p:cond delay="5501"/>
                            </p:stCondLst>
                            <p:childTnLst>
                              <p:par>
                                <p:cTn id="184" presetID="10" presetClass="entr" presetSubtype="0" fill="hold" nodeType="afterEffect">
                                  <p:stCondLst>
                                    <p:cond delay="0"/>
                                  </p:stCondLst>
                                  <p:childTnLst>
                                    <p:set>
                                      <p:cBhvr>
                                        <p:cTn id="185" dur="1" fill="hold">
                                          <p:stCondLst>
                                            <p:cond delay="0"/>
                                          </p:stCondLst>
                                        </p:cTn>
                                        <p:tgtEl>
                                          <p:spTgt spid="328"/>
                                        </p:tgtEl>
                                        <p:attrNameLst>
                                          <p:attrName>style.visibility</p:attrName>
                                        </p:attrNameLst>
                                      </p:cBhvr>
                                      <p:to>
                                        <p:strVal val="visible"/>
                                      </p:to>
                                    </p:set>
                                    <p:animEffect transition="in" filter="fade">
                                      <p:cBhvr>
                                        <p:cTn id="186" dur="500"/>
                                        <p:tgtEl>
                                          <p:spTgt spid="328"/>
                                        </p:tgtEl>
                                      </p:cBhvr>
                                    </p:animEffect>
                                  </p:childTnLst>
                                </p:cTn>
                              </p:par>
                            </p:childTnLst>
                          </p:cTn>
                        </p:par>
                        <p:par>
                          <p:cTn id="187" fill="hold">
                            <p:stCondLst>
                              <p:cond delay="6001"/>
                            </p:stCondLst>
                            <p:childTnLst>
                              <p:par>
                                <p:cTn id="188" presetID="10" presetClass="entr" presetSubtype="0" fill="hold" nodeType="afterEffect">
                                  <p:stCondLst>
                                    <p:cond delay="0"/>
                                  </p:stCondLst>
                                  <p:childTnLst>
                                    <p:set>
                                      <p:cBhvr>
                                        <p:cTn id="189" dur="1" fill="hold">
                                          <p:stCondLst>
                                            <p:cond delay="0"/>
                                          </p:stCondLst>
                                        </p:cTn>
                                        <p:tgtEl>
                                          <p:spTgt spid="317"/>
                                        </p:tgtEl>
                                        <p:attrNameLst>
                                          <p:attrName>style.visibility</p:attrName>
                                        </p:attrNameLst>
                                      </p:cBhvr>
                                      <p:to>
                                        <p:strVal val="visible"/>
                                      </p:to>
                                    </p:set>
                                    <p:animEffect transition="in" filter="fade">
                                      <p:cBhvr>
                                        <p:cTn id="190" dur="500"/>
                                        <p:tgtEl>
                                          <p:spTgt spid="317"/>
                                        </p:tgtEl>
                                      </p:cBhvr>
                                    </p:animEffect>
                                  </p:childTnLst>
                                </p:cTn>
                              </p:par>
                              <p:par>
                                <p:cTn id="191" presetID="10" presetClass="entr" presetSubtype="0" fill="hold" nodeType="withEffect">
                                  <p:stCondLst>
                                    <p:cond delay="0"/>
                                  </p:stCondLst>
                                  <p:childTnLst>
                                    <p:set>
                                      <p:cBhvr>
                                        <p:cTn id="192" dur="1" fill="hold">
                                          <p:stCondLst>
                                            <p:cond delay="0"/>
                                          </p:stCondLst>
                                        </p:cTn>
                                        <p:tgtEl>
                                          <p:spTgt spid="318"/>
                                        </p:tgtEl>
                                        <p:attrNameLst>
                                          <p:attrName>style.visibility</p:attrName>
                                        </p:attrNameLst>
                                      </p:cBhvr>
                                      <p:to>
                                        <p:strVal val="visible"/>
                                      </p:to>
                                    </p:set>
                                    <p:animEffect transition="in" filter="fade">
                                      <p:cBhvr>
                                        <p:cTn id="193" dur="500"/>
                                        <p:tgtEl>
                                          <p:spTgt spid="318"/>
                                        </p:tgtEl>
                                      </p:cBhvr>
                                    </p:animEffect>
                                  </p:childTnLst>
                                </p:cTn>
                              </p:par>
                              <p:par>
                                <p:cTn id="194" presetID="10" presetClass="entr" presetSubtype="0" fill="hold" nodeType="withEffect">
                                  <p:stCondLst>
                                    <p:cond delay="0"/>
                                  </p:stCondLst>
                                  <p:childTnLst>
                                    <p:set>
                                      <p:cBhvr>
                                        <p:cTn id="195" dur="1" fill="hold">
                                          <p:stCondLst>
                                            <p:cond delay="0"/>
                                          </p:stCondLst>
                                        </p:cTn>
                                        <p:tgtEl>
                                          <p:spTgt spid="319"/>
                                        </p:tgtEl>
                                        <p:attrNameLst>
                                          <p:attrName>style.visibility</p:attrName>
                                        </p:attrNameLst>
                                      </p:cBhvr>
                                      <p:to>
                                        <p:strVal val="visible"/>
                                      </p:to>
                                    </p:set>
                                    <p:animEffect transition="in" filter="fade">
                                      <p:cBhvr>
                                        <p:cTn id="196" dur="500"/>
                                        <p:tgtEl>
                                          <p:spTgt spid="319"/>
                                        </p:tgtEl>
                                      </p:cBhvr>
                                    </p:animEffect>
                                  </p:childTnLst>
                                </p:cTn>
                              </p:par>
                              <p:par>
                                <p:cTn id="197" presetID="10" presetClass="entr" presetSubtype="0" fill="hold" nodeType="withEffect">
                                  <p:stCondLst>
                                    <p:cond delay="0"/>
                                  </p:stCondLst>
                                  <p:childTnLst>
                                    <p:set>
                                      <p:cBhvr>
                                        <p:cTn id="198" dur="1" fill="hold">
                                          <p:stCondLst>
                                            <p:cond delay="0"/>
                                          </p:stCondLst>
                                        </p:cTn>
                                        <p:tgtEl>
                                          <p:spTgt spid="320"/>
                                        </p:tgtEl>
                                        <p:attrNameLst>
                                          <p:attrName>style.visibility</p:attrName>
                                        </p:attrNameLst>
                                      </p:cBhvr>
                                      <p:to>
                                        <p:strVal val="visible"/>
                                      </p:to>
                                    </p:set>
                                    <p:animEffect transition="in" filter="fade">
                                      <p:cBhvr>
                                        <p:cTn id="199" dur="500"/>
                                        <p:tgtEl>
                                          <p:spTgt spid="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6"/>
          <p:cNvSpPr txBox="1">
            <a:spLocks noGrp="1"/>
          </p:cNvSpPr>
          <p:nvPr>
            <p:ph type="title"/>
          </p:nvPr>
        </p:nvSpPr>
        <p:spPr>
          <a:xfrm>
            <a:off x="457200" y="-22622"/>
            <a:ext cx="8229600" cy="857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dirty="0"/>
              <a:t>Structure of an </a:t>
            </a:r>
            <a:r>
              <a:rPr lang="en" dirty="0" err="1"/>
              <a:t>inode</a:t>
            </a:r>
            <a:r>
              <a:rPr lang="en" dirty="0"/>
              <a:t> on the disk</a:t>
            </a:r>
            <a:endParaRPr dirty="0"/>
          </a:p>
        </p:txBody>
      </p:sp>
      <p:sp>
        <p:nvSpPr>
          <p:cNvPr id="334" name="Google Shape;334;p36"/>
          <p:cNvSpPr txBox="1">
            <a:spLocks noGrp="1"/>
          </p:cNvSpPr>
          <p:nvPr>
            <p:ph type="body" idx="1"/>
          </p:nvPr>
        </p:nvSpPr>
        <p:spPr>
          <a:xfrm>
            <a:off x="457200" y="666750"/>
            <a:ext cx="8229600" cy="4283622"/>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 sz="1200" dirty="0">
                <a:latin typeface="Consolas"/>
                <a:ea typeface="Consolas"/>
                <a:cs typeface="Consolas"/>
                <a:sym typeface="Consolas"/>
              </a:rPr>
              <a:t>struct ext2_inode {</a:t>
            </a:r>
            <a:endParaRPr sz="1200" dirty="0">
              <a:latin typeface="Consolas"/>
              <a:ea typeface="Consolas"/>
              <a:cs typeface="Consolas"/>
              <a:sym typeface="Consolas"/>
            </a:endParaRPr>
          </a:p>
          <a:p>
            <a:pPr marL="0" lvl="0" indent="0" algn="l" rtl="0">
              <a:spcBef>
                <a:spcPts val="360"/>
              </a:spcBef>
              <a:spcAft>
                <a:spcPts val="0"/>
              </a:spcAft>
              <a:buNone/>
            </a:pPr>
            <a:r>
              <a:rPr lang="en" sz="1200" dirty="0">
                <a:latin typeface="Consolas"/>
                <a:ea typeface="Consolas"/>
                <a:cs typeface="Consolas"/>
                <a:sym typeface="Consolas"/>
              </a:rPr>
              <a:t>	__u16	</a:t>
            </a:r>
            <a:r>
              <a:rPr lang="en" sz="1200" dirty="0" err="1">
                <a:latin typeface="Consolas"/>
                <a:ea typeface="Consolas"/>
                <a:cs typeface="Consolas"/>
                <a:sym typeface="Consolas"/>
              </a:rPr>
              <a:t>i_mode</a:t>
            </a:r>
            <a:r>
              <a:rPr lang="en" sz="1200" dirty="0">
                <a:latin typeface="Consolas"/>
                <a:ea typeface="Consolas"/>
                <a:cs typeface="Consolas"/>
                <a:sym typeface="Consolas"/>
              </a:rPr>
              <a:t>;		/* File mode */</a:t>
            </a:r>
            <a:endParaRPr sz="1200" dirty="0">
              <a:latin typeface="Consolas"/>
              <a:ea typeface="Consolas"/>
              <a:cs typeface="Consolas"/>
              <a:sym typeface="Consolas"/>
            </a:endParaRPr>
          </a:p>
          <a:p>
            <a:pPr marL="0" lvl="0" indent="0" algn="l" rtl="0">
              <a:spcBef>
                <a:spcPts val="360"/>
              </a:spcBef>
              <a:spcAft>
                <a:spcPts val="0"/>
              </a:spcAft>
              <a:buNone/>
            </a:pPr>
            <a:r>
              <a:rPr lang="en" sz="1200" dirty="0">
                <a:latin typeface="Consolas"/>
                <a:ea typeface="Consolas"/>
                <a:cs typeface="Consolas"/>
                <a:sym typeface="Consolas"/>
              </a:rPr>
              <a:t>	__u16	</a:t>
            </a:r>
            <a:r>
              <a:rPr lang="en" sz="1200" dirty="0" err="1">
                <a:latin typeface="Consolas"/>
                <a:ea typeface="Consolas"/>
                <a:cs typeface="Consolas"/>
                <a:sym typeface="Consolas"/>
              </a:rPr>
              <a:t>i_uid</a:t>
            </a:r>
            <a:r>
              <a:rPr lang="en" sz="1200" dirty="0">
                <a:latin typeface="Consolas"/>
                <a:ea typeface="Consolas"/>
                <a:cs typeface="Consolas"/>
                <a:sym typeface="Consolas"/>
              </a:rPr>
              <a:t>;		/* Owner </a:t>
            </a:r>
            <a:r>
              <a:rPr lang="en" sz="1200" dirty="0" err="1">
                <a:latin typeface="Consolas"/>
                <a:ea typeface="Consolas"/>
                <a:cs typeface="Consolas"/>
                <a:sym typeface="Consolas"/>
              </a:rPr>
              <a:t>Uid</a:t>
            </a:r>
            <a:r>
              <a:rPr lang="en" sz="1200" dirty="0">
                <a:latin typeface="Consolas"/>
                <a:ea typeface="Consolas"/>
                <a:cs typeface="Consolas"/>
                <a:sym typeface="Consolas"/>
              </a:rPr>
              <a:t> */</a:t>
            </a:r>
            <a:endParaRPr sz="1200" dirty="0">
              <a:latin typeface="Consolas"/>
              <a:ea typeface="Consolas"/>
              <a:cs typeface="Consolas"/>
              <a:sym typeface="Consolas"/>
            </a:endParaRPr>
          </a:p>
          <a:p>
            <a:pPr marL="0" lvl="0" indent="0" algn="l" rtl="0">
              <a:spcBef>
                <a:spcPts val="360"/>
              </a:spcBef>
              <a:spcAft>
                <a:spcPts val="0"/>
              </a:spcAft>
              <a:buNone/>
            </a:pPr>
            <a:r>
              <a:rPr lang="en" sz="1200" dirty="0">
                <a:latin typeface="Consolas"/>
                <a:ea typeface="Consolas"/>
                <a:cs typeface="Consolas"/>
                <a:sym typeface="Consolas"/>
              </a:rPr>
              <a:t>	__u32	</a:t>
            </a:r>
            <a:r>
              <a:rPr lang="en" sz="1200" dirty="0" err="1">
                <a:latin typeface="Consolas"/>
                <a:ea typeface="Consolas"/>
                <a:cs typeface="Consolas"/>
                <a:sym typeface="Consolas"/>
              </a:rPr>
              <a:t>i_size</a:t>
            </a:r>
            <a:r>
              <a:rPr lang="en" sz="1200" dirty="0">
                <a:latin typeface="Consolas"/>
                <a:ea typeface="Consolas"/>
                <a:cs typeface="Consolas"/>
                <a:sym typeface="Consolas"/>
              </a:rPr>
              <a:t>;		/* Size in bytes */</a:t>
            </a:r>
            <a:endParaRPr sz="1200" dirty="0">
              <a:latin typeface="Consolas"/>
              <a:ea typeface="Consolas"/>
              <a:cs typeface="Consolas"/>
              <a:sym typeface="Consolas"/>
            </a:endParaRPr>
          </a:p>
          <a:p>
            <a:pPr marL="0" lvl="0" indent="0" algn="l" rtl="0">
              <a:spcBef>
                <a:spcPts val="360"/>
              </a:spcBef>
              <a:spcAft>
                <a:spcPts val="0"/>
              </a:spcAft>
              <a:buNone/>
            </a:pPr>
            <a:r>
              <a:rPr lang="en" sz="1200" dirty="0">
                <a:latin typeface="Consolas"/>
                <a:ea typeface="Consolas"/>
                <a:cs typeface="Consolas"/>
                <a:sym typeface="Consolas"/>
              </a:rPr>
              <a:t>	__u32	</a:t>
            </a:r>
            <a:r>
              <a:rPr lang="en" sz="1200" dirty="0" err="1">
                <a:latin typeface="Consolas"/>
                <a:ea typeface="Consolas"/>
                <a:cs typeface="Consolas"/>
                <a:sym typeface="Consolas"/>
              </a:rPr>
              <a:t>i_atime</a:t>
            </a:r>
            <a:r>
              <a:rPr lang="en" sz="1200" dirty="0">
                <a:latin typeface="Consolas"/>
                <a:ea typeface="Consolas"/>
                <a:cs typeface="Consolas"/>
                <a:sym typeface="Consolas"/>
              </a:rPr>
              <a:t>;	/* Access time */</a:t>
            </a:r>
            <a:endParaRPr sz="1200" dirty="0">
              <a:latin typeface="Consolas"/>
              <a:ea typeface="Consolas"/>
              <a:cs typeface="Consolas"/>
              <a:sym typeface="Consolas"/>
            </a:endParaRPr>
          </a:p>
          <a:p>
            <a:pPr marL="0" lvl="0" indent="0" algn="l" rtl="0">
              <a:spcBef>
                <a:spcPts val="360"/>
              </a:spcBef>
              <a:spcAft>
                <a:spcPts val="0"/>
              </a:spcAft>
              <a:buNone/>
            </a:pPr>
            <a:r>
              <a:rPr lang="en" sz="1200" dirty="0">
                <a:latin typeface="Consolas"/>
                <a:ea typeface="Consolas"/>
                <a:cs typeface="Consolas"/>
                <a:sym typeface="Consolas"/>
              </a:rPr>
              <a:t>	__u32	</a:t>
            </a:r>
            <a:r>
              <a:rPr lang="en" sz="1200" dirty="0" err="1">
                <a:latin typeface="Consolas"/>
                <a:ea typeface="Consolas"/>
                <a:cs typeface="Consolas"/>
                <a:sym typeface="Consolas"/>
              </a:rPr>
              <a:t>i_ctime</a:t>
            </a:r>
            <a:r>
              <a:rPr lang="en" sz="1200" dirty="0">
                <a:latin typeface="Consolas"/>
                <a:ea typeface="Consolas"/>
                <a:cs typeface="Consolas"/>
                <a:sym typeface="Consolas"/>
              </a:rPr>
              <a:t>;	/* Creation time */</a:t>
            </a:r>
            <a:endParaRPr sz="1200" dirty="0">
              <a:latin typeface="Consolas"/>
              <a:ea typeface="Consolas"/>
              <a:cs typeface="Consolas"/>
              <a:sym typeface="Consolas"/>
            </a:endParaRPr>
          </a:p>
          <a:p>
            <a:pPr marL="0" lvl="0" indent="0" algn="l" rtl="0">
              <a:spcBef>
                <a:spcPts val="360"/>
              </a:spcBef>
              <a:spcAft>
                <a:spcPts val="0"/>
              </a:spcAft>
              <a:buNone/>
            </a:pPr>
            <a:r>
              <a:rPr lang="en" sz="1200" dirty="0">
                <a:latin typeface="Consolas"/>
                <a:ea typeface="Consolas"/>
                <a:cs typeface="Consolas"/>
                <a:sym typeface="Consolas"/>
              </a:rPr>
              <a:t>	__u32	</a:t>
            </a:r>
            <a:r>
              <a:rPr lang="en" sz="1200" dirty="0" err="1">
                <a:latin typeface="Consolas"/>
                <a:ea typeface="Consolas"/>
                <a:cs typeface="Consolas"/>
                <a:sym typeface="Consolas"/>
              </a:rPr>
              <a:t>i_mtime</a:t>
            </a:r>
            <a:r>
              <a:rPr lang="en" sz="1200" dirty="0">
                <a:latin typeface="Consolas"/>
                <a:ea typeface="Consolas"/>
                <a:cs typeface="Consolas"/>
                <a:sym typeface="Consolas"/>
              </a:rPr>
              <a:t>;	/* Modification time */</a:t>
            </a:r>
            <a:endParaRPr sz="1200" dirty="0">
              <a:latin typeface="Consolas"/>
              <a:ea typeface="Consolas"/>
              <a:cs typeface="Consolas"/>
              <a:sym typeface="Consolas"/>
            </a:endParaRPr>
          </a:p>
          <a:p>
            <a:pPr marL="0" lvl="0" indent="0" algn="l" rtl="0">
              <a:spcBef>
                <a:spcPts val="360"/>
              </a:spcBef>
              <a:spcAft>
                <a:spcPts val="0"/>
              </a:spcAft>
              <a:buNone/>
            </a:pPr>
            <a:r>
              <a:rPr lang="en" sz="1200" dirty="0">
                <a:latin typeface="Consolas"/>
                <a:ea typeface="Consolas"/>
                <a:cs typeface="Consolas"/>
                <a:sym typeface="Consolas"/>
              </a:rPr>
              <a:t>	__u32	</a:t>
            </a:r>
            <a:r>
              <a:rPr lang="en" sz="1200" dirty="0" err="1">
                <a:latin typeface="Consolas"/>
                <a:ea typeface="Consolas"/>
                <a:cs typeface="Consolas"/>
                <a:sym typeface="Consolas"/>
              </a:rPr>
              <a:t>i_dtime</a:t>
            </a:r>
            <a:r>
              <a:rPr lang="en" sz="1200" dirty="0">
                <a:latin typeface="Consolas"/>
                <a:ea typeface="Consolas"/>
                <a:cs typeface="Consolas"/>
                <a:sym typeface="Consolas"/>
              </a:rPr>
              <a:t>;	/* Deletion Time */</a:t>
            </a:r>
            <a:endParaRPr sz="1200" dirty="0">
              <a:latin typeface="Consolas"/>
              <a:ea typeface="Consolas"/>
              <a:cs typeface="Consolas"/>
              <a:sym typeface="Consolas"/>
            </a:endParaRPr>
          </a:p>
          <a:p>
            <a:pPr marL="0" lvl="0" indent="0" algn="l" rtl="0">
              <a:spcBef>
                <a:spcPts val="360"/>
              </a:spcBef>
              <a:spcAft>
                <a:spcPts val="0"/>
              </a:spcAft>
              <a:buNone/>
            </a:pPr>
            <a:r>
              <a:rPr lang="en" sz="1200" dirty="0">
                <a:latin typeface="Consolas"/>
                <a:ea typeface="Consolas"/>
                <a:cs typeface="Consolas"/>
                <a:sym typeface="Consolas"/>
              </a:rPr>
              <a:t>	__u16	</a:t>
            </a:r>
            <a:r>
              <a:rPr lang="en" sz="1200" dirty="0" err="1">
                <a:latin typeface="Consolas"/>
                <a:ea typeface="Consolas"/>
                <a:cs typeface="Consolas"/>
                <a:sym typeface="Consolas"/>
              </a:rPr>
              <a:t>i_gid</a:t>
            </a:r>
            <a:r>
              <a:rPr lang="en" sz="1200" dirty="0">
                <a:latin typeface="Consolas"/>
                <a:ea typeface="Consolas"/>
                <a:cs typeface="Consolas"/>
                <a:sym typeface="Consolas"/>
              </a:rPr>
              <a:t>;		/* Group Id */</a:t>
            </a:r>
            <a:endParaRPr sz="1200" dirty="0">
              <a:latin typeface="Consolas"/>
              <a:ea typeface="Consolas"/>
              <a:cs typeface="Consolas"/>
              <a:sym typeface="Consolas"/>
            </a:endParaRPr>
          </a:p>
          <a:p>
            <a:pPr marL="0" lvl="0" indent="0" algn="l" rtl="0">
              <a:spcBef>
                <a:spcPts val="360"/>
              </a:spcBef>
              <a:spcAft>
                <a:spcPts val="0"/>
              </a:spcAft>
              <a:buNone/>
            </a:pPr>
            <a:r>
              <a:rPr lang="en" sz="1200" dirty="0">
                <a:latin typeface="Consolas"/>
                <a:ea typeface="Consolas"/>
                <a:cs typeface="Consolas"/>
                <a:sym typeface="Consolas"/>
              </a:rPr>
              <a:t>	__u16	</a:t>
            </a:r>
            <a:r>
              <a:rPr lang="en" sz="1200" dirty="0" err="1">
                <a:latin typeface="Consolas"/>
                <a:ea typeface="Consolas"/>
                <a:cs typeface="Consolas"/>
                <a:sym typeface="Consolas"/>
              </a:rPr>
              <a:t>i_links_count</a:t>
            </a:r>
            <a:r>
              <a:rPr lang="en" sz="1200" dirty="0">
                <a:latin typeface="Consolas"/>
                <a:ea typeface="Consolas"/>
                <a:cs typeface="Consolas"/>
                <a:sym typeface="Consolas"/>
              </a:rPr>
              <a:t>;	/* Links count */</a:t>
            </a:r>
            <a:endParaRPr sz="1200" dirty="0">
              <a:latin typeface="Consolas"/>
              <a:ea typeface="Consolas"/>
              <a:cs typeface="Consolas"/>
              <a:sym typeface="Consolas"/>
            </a:endParaRPr>
          </a:p>
          <a:p>
            <a:pPr marL="0" lvl="0" indent="0" algn="l" rtl="0">
              <a:spcBef>
                <a:spcPts val="360"/>
              </a:spcBef>
              <a:spcAft>
                <a:spcPts val="0"/>
              </a:spcAft>
              <a:buNone/>
            </a:pPr>
            <a:r>
              <a:rPr lang="en" sz="1200" dirty="0">
                <a:latin typeface="Consolas"/>
                <a:ea typeface="Consolas"/>
                <a:cs typeface="Consolas"/>
                <a:sym typeface="Consolas"/>
              </a:rPr>
              <a:t>	__u32	</a:t>
            </a:r>
            <a:r>
              <a:rPr lang="en" sz="1200" dirty="0" err="1">
                <a:latin typeface="Consolas"/>
                <a:ea typeface="Consolas"/>
                <a:cs typeface="Consolas"/>
                <a:sym typeface="Consolas"/>
              </a:rPr>
              <a:t>i_blocks</a:t>
            </a:r>
            <a:r>
              <a:rPr lang="en" sz="1200" dirty="0">
                <a:latin typeface="Consolas"/>
                <a:ea typeface="Consolas"/>
                <a:cs typeface="Consolas"/>
                <a:sym typeface="Consolas"/>
              </a:rPr>
              <a:t>;	/* Blocks count */</a:t>
            </a:r>
            <a:endParaRPr sz="1200" dirty="0">
              <a:latin typeface="Consolas"/>
              <a:ea typeface="Consolas"/>
              <a:cs typeface="Consolas"/>
              <a:sym typeface="Consolas"/>
            </a:endParaRPr>
          </a:p>
          <a:p>
            <a:pPr marL="0" lvl="0" indent="0" algn="l" rtl="0">
              <a:spcBef>
                <a:spcPts val="360"/>
              </a:spcBef>
              <a:spcAft>
                <a:spcPts val="0"/>
              </a:spcAft>
              <a:buNone/>
            </a:pPr>
            <a:r>
              <a:rPr lang="en" sz="1200" dirty="0">
                <a:latin typeface="Consolas"/>
                <a:ea typeface="Consolas"/>
                <a:cs typeface="Consolas"/>
                <a:sym typeface="Consolas"/>
              </a:rPr>
              <a:t>	__u32	</a:t>
            </a:r>
            <a:r>
              <a:rPr lang="en" sz="1200" dirty="0" err="1">
                <a:latin typeface="Consolas"/>
                <a:ea typeface="Consolas"/>
                <a:cs typeface="Consolas"/>
                <a:sym typeface="Consolas"/>
              </a:rPr>
              <a:t>i_flags</a:t>
            </a:r>
            <a:r>
              <a:rPr lang="en" sz="1200" dirty="0">
                <a:latin typeface="Consolas"/>
                <a:ea typeface="Consolas"/>
                <a:cs typeface="Consolas"/>
                <a:sym typeface="Consolas"/>
              </a:rPr>
              <a:t>;	/* File flags */</a:t>
            </a:r>
            <a:endParaRPr sz="1200" dirty="0">
              <a:latin typeface="Consolas"/>
              <a:ea typeface="Consolas"/>
              <a:cs typeface="Consolas"/>
              <a:sym typeface="Consolas"/>
            </a:endParaRPr>
          </a:p>
          <a:p>
            <a:pPr marL="0" lvl="0" indent="0" algn="l" rtl="0">
              <a:spcBef>
                <a:spcPts val="360"/>
              </a:spcBef>
              <a:spcAft>
                <a:spcPts val="0"/>
              </a:spcAft>
              <a:buNone/>
            </a:pPr>
            <a:r>
              <a:rPr lang="en" sz="1200" dirty="0">
                <a:latin typeface="Consolas"/>
                <a:ea typeface="Consolas"/>
                <a:cs typeface="Consolas"/>
                <a:sym typeface="Consolas"/>
              </a:rPr>
              <a:t>	__u32   i_reserved1;</a:t>
            </a:r>
            <a:endParaRPr sz="1200" dirty="0">
              <a:latin typeface="Consolas"/>
              <a:ea typeface="Consolas"/>
              <a:cs typeface="Consolas"/>
              <a:sym typeface="Consolas"/>
            </a:endParaRPr>
          </a:p>
          <a:p>
            <a:pPr marL="0" lvl="0" indent="0" algn="l" rtl="0">
              <a:spcBef>
                <a:spcPts val="360"/>
              </a:spcBef>
              <a:spcAft>
                <a:spcPts val="0"/>
              </a:spcAft>
              <a:buNone/>
            </a:pPr>
            <a:endParaRPr sz="1200" dirty="0">
              <a:latin typeface="Consolas"/>
              <a:ea typeface="Consolas"/>
              <a:cs typeface="Consolas"/>
              <a:sym typeface="Consolas"/>
            </a:endParaRPr>
          </a:p>
          <a:p>
            <a:pPr marL="0" lvl="0" indent="0" algn="l" rtl="0">
              <a:spcBef>
                <a:spcPts val="360"/>
              </a:spcBef>
              <a:spcAft>
                <a:spcPts val="0"/>
              </a:spcAft>
              <a:buNone/>
            </a:pPr>
            <a:r>
              <a:rPr lang="en" sz="1200" dirty="0">
                <a:latin typeface="Consolas"/>
                <a:ea typeface="Consolas"/>
                <a:cs typeface="Consolas"/>
                <a:sym typeface="Consolas"/>
              </a:rPr>
              <a:t>	__u32	</a:t>
            </a:r>
            <a:r>
              <a:rPr lang="en" sz="1200" dirty="0" err="1">
                <a:latin typeface="Consolas"/>
                <a:ea typeface="Consolas"/>
                <a:cs typeface="Consolas"/>
                <a:sym typeface="Consolas"/>
              </a:rPr>
              <a:t>i_block</a:t>
            </a:r>
            <a:r>
              <a:rPr lang="en" sz="1200" dirty="0">
                <a:latin typeface="Consolas"/>
                <a:ea typeface="Consolas"/>
                <a:cs typeface="Consolas"/>
                <a:sym typeface="Consolas"/>
              </a:rPr>
              <a:t>[EXT2_N_BLOCKS];/* Pointers to blocks */</a:t>
            </a:r>
            <a:endParaRPr sz="1200" dirty="0">
              <a:latin typeface="Consolas"/>
              <a:ea typeface="Consolas"/>
              <a:cs typeface="Consolas"/>
              <a:sym typeface="Consolas"/>
            </a:endParaRPr>
          </a:p>
          <a:p>
            <a:pPr marL="0" lvl="0" indent="457200" algn="l" rtl="0">
              <a:spcBef>
                <a:spcPts val="360"/>
              </a:spcBef>
              <a:spcAft>
                <a:spcPts val="0"/>
              </a:spcAft>
              <a:buNone/>
            </a:pPr>
            <a:r>
              <a:rPr lang="en" sz="1200" dirty="0">
                <a:latin typeface="Consolas"/>
                <a:ea typeface="Consolas"/>
                <a:cs typeface="Consolas"/>
                <a:sym typeface="Consolas"/>
              </a:rPr>
              <a:t>...</a:t>
            </a:r>
            <a:endParaRPr sz="1200" dirty="0">
              <a:latin typeface="Consolas"/>
              <a:ea typeface="Consolas"/>
              <a:cs typeface="Consolas"/>
              <a:sym typeface="Consolas"/>
            </a:endParaRPr>
          </a:p>
          <a:p>
            <a:pPr marL="0" lvl="0" indent="0" algn="l" rtl="0">
              <a:spcBef>
                <a:spcPts val="360"/>
              </a:spcBef>
              <a:spcAft>
                <a:spcPts val="0"/>
              </a:spcAft>
              <a:buClr>
                <a:schemeClr val="dk1"/>
              </a:buClr>
              <a:buSzPts val="1100"/>
              <a:buFont typeface="Arial"/>
              <a:buNone/>
            </a:pPr>
            <a:r>
              <a:rPr lang="en" sz="1200" dirty="0">
                <a:latin typeface="Consolas"/>
                <a:ea typeface="Consolas"/>
                <a:cs typeface="Consolas"/>
                <a:sym typeface="Consolas"/>
              </a:rPr>
              <a:t>};</a:t>
            </a:r>
            <a:endParaRPr sz="1200" dirty="0">
              <a:latin typeface="Consolas"/>
              <a:ea typeface="Consolas"/>
              <a:cs typeface="Consolas"/>
              <a:sym typeface="Consolas"/>
            </a:endParaRPr>
          </a:p>
          <a:p>
            <a:pPr marL="0" lvl="0" indent="0" algn="l" rtl="0">
              <a:spcBef>
                <a:spcPts val="360"/>
              </a:spcBef>
              <a:spcAft>
                <a:spcPts val="0"/>
              </a:spcAft>
              <a:buNone/>
            </a:pPr>
            <a:endParaRPr sz="1200" dirty="0">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inode</a:t>
            </a:r>
            <a:r>
              <a:rPr lang="en" dirty="0"/>
              <a:t> Table, contains </a:t>
            </a:r>
            <a:r>
              <a:rPr lang="en" dirty="0" err="1"/>
              <a:t>inodes</a:t>
            </a:r>
            <a:r>
              <a:rPr lang="en" dirty="0"/>
              <a:t> (</a:t>
            </a:r>
            <a:r>
              <a:rPr lang="en" dirty="0" err="1"/>
              <a:t>inode</a:t>
            </a:r>
            <a:r>
              <a:rPr lang="en" dirty="0"/>
              <a:t> structures). </a:t>
            </a:r>
            <a:endParaRPr dirty="0"/>
          </a:p>
          <a:p>
            <a:pPr marL="0" lvl="0" indent="0" algn="l" rtl="0">
              <a:spcBef>
                <a:spcPts val="1600"/>
              </a:spcBef>
              <a:spcAft>
                <a:spcPts val="0"/>
              </a:spcAft>
              <a:buNone/>
            </a:pPr>
            <a:r>
              <a:rPr lang="en" dirty="0"/>
              <a:t>It is one or typically more blocks. </a:t>
            </a:r>
            <a:endParaRPr dirty="0"/>
          </a:p>
          <a:p>
            <a:pPr marL="0" lvl="0" indent="0" algn="l" rtl="0">
              <a:spcBef>
                <a:spcPts val="1600"/>
              </a:spcBef>
              <a:spcAft>
                <a:spcPts val="0"/>
              </a:spcAft>
              <a:buNone/>
            </a:pPr>
            <a:r>
              <a:rPr lang="en" dirty="0"/>
              <a:t>Its location is not fixed, it is indicated in the Group Descriptor.</a:t>
            </a:r>
            <a:endParaRPr dirty="0"/>
          </a:p>
          <a:p>
            <a:pPr marL="0" lvl="0" indent="0" algn="l" rtl="0">
              <a:spcBef>
                <a:spcPts val="1600"/>
              </a:spcBef>
              <a:spcAft>
                <a:spcPts val="1600"/>
              </a:spcAft>
              <a:buNone/>
            </a:pPr>
            <a:r>
              <a:rPr lang="en" dirty="0"/>
              <a:t>There is one </a:t>
            </a:r>
            <a:r>
              <a:rPr lang="en" dirty="0" err="1"/>
              <a:t>inode</a:t>
            </a:r>
            <a:r>
              <a:rPr lang="en" dirty="0"/>
              <a:t> table per block group and it can be located by reading the </a:t>
            </a:r>
            <a:r>
              <a:rPr lang="en" u="sng" dirty="0">
                <a:solidFill>
                  <a:schemeClr val="hlink"/>
                </a:solidFill>
                <a:hlinkClick r:id="rId3"/>
              </a:rPr>
              <a:t>bg_inode_table</a:t>
            </a:r>
            <a:r>
              <a:rPr lang="en" dirty="0"/>
              <a:t> in its associated </a:t>
            </a:r>
            <a:r>
              <a:rPr lang="en" u="sng" dirty="0">
                <a:solidFill>
                  <a:schemeClr val="hlink"/>
                </a:solidFill>
                <a:hlinkClick r:id="rId4"/>
              </a:rPr>
              <a:t>group descriptor</a:t>
            </a:r>
            <a:r>
              <a:rPr lang="en" dirty="0"/>
              <a:t>. There are </a:t>
            </a:r>
            <a:r>
              <a:rPr lang="en" u="sng" dirty="0">
                <a:solidFill>
                  <a:schemeClr val="hlink"/>
                </a:solidFill>
                <a:hlinkClick r:id="rId5"/>
              </a:rPr>
              <a:t>s_inodes_per_group</a:t>
            </a:r>
            <a:r>
              <a:rPr lang="en" dirty="0"/>
              <a:t> </a:t>
            </a:r>
            <a:r>
              <a:rPr lang="en" dirty="0" err="1"/>
              <a:t>inodes</a:t>
            </a:r>
            <a:r>
              <a:rPr lang="en" dirty="0"/>
              <a:t> per table.</a:t>
            </a:r>
            <a:endParaRPr dirty="0"/>
          </a:p>
        </p:txBody>
      </p:sp>
      <p:sp>
        <p:nvSpPr>
          <p:cNvPr id="340" name="Google Shape;340;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inode table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inode bitmap</a:t>
            </a:r>
            <a:endParaRPr/>
          </a:p>
        </p:txBody>
      </p:sp>
      <p:sp>
        <p:nvSpPr>
          <p:cNvPr id="346" name="Google Shape;346;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t>
            </a:r>
            <a:r>
              <a:rPr lang="en" dirty="0" err="1"/>
              <a:t>Inode</a:t>
            </a:r>
            <a:r>
              <a:rPr lang="en" dirty="0"/>
              <a:t> Bitmap” works in a similar way as the “</a:t>
            </a:r>
            <a:r>
              <a:rPr lang="en" u="sng" dirty="0">
                <a:solidFill>
                  <a:schemeClr val="hlink"/>
                </a:solidFill>
                <a:hlinkClick r:id="rId3"/>
              </a:rPr>
              <a:t>Block Bitmap</a:t>
            </a:r>
            <a:r>
              <a:rPr lang="en" dirty="0"/>
              <a:t>”, difference being in each bit representing an </a:t>
            </a:r>
            <a:r>
              <a:rPr lang="en" dirty="0" err="1"/>
              <a:t>inode</a:t>
            </a:r>
            <a:r>
              <a:rPr lang="en" dirty="0"/>
              <a:t> in the “</a:t>
            </a:r>
            <a:r>
              <a:rPr lang="en" u="sng" dirty="0">
                <a:solidFill>
                  <a:schemeClr val="hlink"/>
                </a:solidFill>
                <a:hlinkClick r:id="rId4"/>
              </a:rPr>
              <a:t>Inode Table</a:t>
            </a:r>
            <a:r>
              <a:rPr lang="en" dirty="0"/>
              <a:t>” rather than a block. </a:t>
            </a:r>
            <a:endParaRPr dirty="0"/>
          </a:p>
          <a:p>
            <a:pPr marL="0" lvl="0" indent="0" algn="l" rtl="0">
              <a:spcBef>
                <a:spcPts val="1600"/>
              </a:spcBef>
              <a:spcAft>
                <a:spcPts val="0"/>
              </a:spcAft>
              <a:buClr>
                <a:schemeClr val="dk1"/>
              </a:buClr>
              <a:buSzPts val="1100"/>
              <a:buFont typeface="Arial"/>
              <a:buNone/>
            </a:pPr>
            <a:r>
              <a:rPr lang="en" dirty="0"/>
              <a:t>Since </a:t>
            </a:r>
            <a:r>
              <a:rPr lang="en" dirty="0" err="1"/>
              <a:t>inode</a:t>
            </a:r>
            <a:r>
              <a:rPr lang="en" dirty="0"/>
              <a:t> numbers start from 1 rather than 0, the first bit in the first block group's </a:t>
            </a:r>
            <a:r>
              <a:rPr lang="en" dirty="0" err="1"/>
              <a:t>inode</a:t>
            </a:r>
            <a:r>
              <a:rPr lang="en" dirty="0"/>
              <a:t> bitmap represent </a:t>
            </a:r>
            <a:r>
              <a:rPr lang="en" dirty="0" err="1"/>
              <a:t>inode</a:t>
            </a:r>
            <a:r>
              <a:rPr lang="en" dirty="0"/>
              <a:t> number 1.</a:t>
            </a:r>
            <a:endParaRPr dirty="0"/>
          </a:p>
          <a:p>
            <a:pPr marL="0" lvl="0" indent="0" algn="l" rtl="0">
              <a:spcBef>
                <a:spcPts val="1600"/>
              </a:spcBef>
              <a:spcAft>
                <a:spcPts val="0"/>
              </a:spcAft>
              <a:buClr>
                <a:schemeClr val="dk1"/>
              </a:buClr>
              <a:buSzPts val="1100"/>
              <a:buFont typeface="Arial"/>
              <a:buNone/>
            </a:pPr>
            <a:r>
              <a:rPr lang="en" dirty="0"/>
              <a:t>There is one </a:t>
            </a:r>
            <a:r>
              <a:rPr lang="en" dirty="0" err="1"/>
              <a:t>inode</a:t>
            </a:r>
            <a:r>
              <a:rPr lang="en" dirty="0"/>
              <a:t> bitmap per group and its location may be determined by reading the “</a:t>
            </a:r>
            <a:r>
              <a:rPr lang="en" u="sng" dirty="0">
                <a:solidFill>
                  <a:schemeClr val="hlink"/>
                </a:solidFill>
                <a:hlinkClick r:id="rId5"/>
              </a:rPr>
              <a:t>bg_inode_bitmap</a:t>
            </a:r>
            <a:r>
              <a:rPr lang="en" dirty="0"/>
              <a:t>” in its associated </a:t>
            </a:r>
            <a:r>
              <a:rPr lang="en" u="sng" dirty="0">
                <a:solidFill>
                  <a:schemeClr val="hlink"/>
                </a:solidFill>
                <a:hlinkClick r:id="rId6"/>
              </a:rPr>
              <a:t>group descriptor</a:t>
            </a:r>
            <a:r>
              <a:rPr lang="en" dirty="0"/>
              <a:t>.</a:t>
            </a:r>
            <a:endParaRPr dirty="0"/>
          </a:p>
          <a:p>
            <a:pPr marL="0" lvl="0" indent="0" algn="l" rtl="0">
              <a:spcBef>
                <a:spcPts val="1600"/>
              </a:spcBef>
              <a:spcAft>
                <a:spcPts val="0"/>
              </a:spcAft>
              <a:buClr>
                <a:schemeClr val="dk1"/>
              </a:buClr>
              <a:buSzPts val="1100"/>
              <a:buFont typeface="Arial"/>
              <a:buNone/>
            </a:pPr>
            <a:r>
              <a:rPr lang="en" dirty="0"/>
              <a:t>When the </a:t>
            </a:r>
            <a:r>
              <a:rPr lang="en" dirty="0" err="1"/>
              <a:t>inode</a:t>
            </a:r>
            <a:r>
              <a:rPr lang="en" dirty="0"/>
              <a:t> table is created, all the reserved </a:t>
            </a:r>
            <a:r>
              <a:rPr lang="en" dirty="0" err="1"/>
              <a:t>inodes</a:t>
            </a:r>
            <a:r>
              <a:rPr lang="en" dirty="0"/>
              <a:t> are marked as used. In revision 0 this is the first 11 </a:t>
            </a:r>
            <a:r>
              <a:rPr lang="en" dirty="0" err="1"/>
              <a:t>inodes</a:t>
            </a:r>
            <a:r>
              <a:rPr lang="en" dirty="0"/>
              <a:t>.</a:t>
            </a:r>
            <a:endParaRPr dirty="0"/>
          </a:p>
          <a:p>
            <a:pPr marL="0" lvl="0" indent="0" algn="l" rtl="0">
              <a:spcBef>
                <a:spcPts val="1600"/>
              </a:spcBef>
              <a:spcAft>
                <a:spcPts val="16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9"/>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Block group descriptor</a:t>
            </a:r>
            <a:endParaRPr/>
          </a:p>
        </p:txBody>
      </p:sp>
      <p:sp>
        <p:nvSpPr>
          <p:cNvPr id="352" name="Google Shape;352;p39"/>
          <p:cNvSpPr txBox="1">
            <a:spLocks noGrp="1"/>
          </p:cNvSpPr>
          <p:nvPr>
            <p:ph type="body" idx="1"/>
          </p:nvPr>
        </p:nvSpPr>
        <p:spPr>
          <a:xfrm>
            <a:off x="311700" y="426450"/>
            <a:ext cx="6052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Consolas"/>
                <a:ea typeface="Consolas"/>
                <a:cs typeface="Consolas"/>
                <a:sym typeface="Consolas"/>
              </a:rPr>
              <a:t>struct ext2_group_desc</a:t>
            </a:r>
            <a:endParaRPr sz="1200" dirty="0">
              <a:latin typeface="Consolas"/>
              <a:ea typeface="Consolas"/>
              <a:cs typeface="Consolas"/>
              <a:sym typeface="Consolas"/>
            </a:endParaRPr>
          </a:p>
          <a:p>
            <a:pPr marL="0" lvl="0" indent="0" algn="l" rtl="0">
              <a:spcBef>
                <a:spcPts val="1600"/>
              </a:spcBef>
              <a:spcAft>
                <a:spcPts val="0"/>
              </a:spcAft>
              <a:buNone/>
            </a:pPr>
            <a:r>
              <a:rPr lang="en" sz="1200" dirty="0">
                <a:latin typeface="Consolas"/>
                <a:ea typeface="Consolas"/>
                <a:cs typeface="Consolas"/>
                <a:sym typeface="Consolas"/>
              </a:rPr>
              <a:t>{</a:t>
            </a:r>
            <a:endParaRPr sz="1200" dirty="0">
              <a:latin typeface="Consolas"/>
              <a:ea typeface="Consolas"/>
              <a:cs typeface="Consolas"/>
              <a:sym typeface="Consolas"/>
            </a:endParaRPr>
          </a:p>
          <a:p>
            <a:pPr marL="0" lvl="0" indent="0" algn="l" rtl="0">
              <a:spcBef>
                <a:spcPts val="1600"/>
              </a:spcBef>
              <a:spcAft>
                <a:spcPts val="0"/>
              </a:spcAft>
              <a:buNone/>
            </a:pPr>
            <a:r>
              <a:rPr lang="en" sz="1200" dirty="0">
                <a:latin typeface="Consolas"/>
                <a:ea typeface="Consolas"/>
                <a:cs typeface="Consolas"/>
                <a:sym typeface="Consolas"/>
              </a:rPr>
              <a:t>	__u32	</a:t>
            </a:r>
            <a:r>
              <a:rPr lang="en" sz="1200" dirty="0" err="1">
                <a:latin typeface="Consolas"/>
                <a:ea typeface="Consolas"/>
                <a:cs typeface="Consolas"/>
                <a:sym typeface="Consolas"/>
              </a:rPr>
              <a:t>bg_block_bitmap</a:t>
            </a:r>
            <a:r>
              <a:rPr lang="en" sz="1200" dirty="0">
                <a:latin typeface="Consolas"/>
                <a:ea typeface="Consolas"/>
                <a:cs typeface="Consolas"/>
                <a:sym typeface="Consolas"/>
              </a:rPr>
              <a:t>;		/* Blocks bitmap block */</a:t>
            </a:r>
            <a:endParaRPr sz="1200" dirty="0">
              <a:latin typeface="Consolas"/>
              <a:ea typeface="Consolas"/>
              <a:cs typeface="Consolas"/>
              <a:sym typeface="Consolas"/>
            </a:endParaRPr>
          </a:p>
          <a:p>
            <a:pPr marL="0" lvl="0" indent="0" algn="l" rtl="0">
              <a:spcBef>
                <a:spcPts val="1600"/>
              </a:spcBef>
              <a:spcAft>
                <a:spcPts val="0"/>
              </a:spcAft>
              <a:buNone/>
            </a:pPr>
            <a:r>
              <a:rPr lang="en" sz="1200" dirty="0">
                <a:latin typeface="Consolas"/>
                <a:ea typeface="Consolas"/>
                <a:cs typeface="Consolas"/>
                <a:sym typeface="Consolas"/>
              </a:rPr>
              <a:t>	__u32	</a:t>
            </a:r>
            <a:r>
              <a:rPr lang="en" sz="1200" dirty="0" err="1">
                <a:latin typeface="Consolas"/>
                <a:ea typeface="Consolas"/>
                <a:cs typeface="Consolas"/>
                <a:sym typeface="Consolas"/>
              </a:rPr>
              <a:t>bg_inode_bitmap</a:t>
            </a:r>
            <a:r>
              <a:rPr lang="en" sz="1200" dirty="0">
                <a:latin typeface="Consolas"/>
                <a:ea typeface="Consolas"/>
                <a:cs typeface="Consolas"/>
                <a:sym typeface="Consolas"/>
              </a:rPr>
              <a:t>;		/* </a:t>
            </a:r>
            <a:r>
              <a:rPr lang="en" sz="1200" dirty="0" err="1">
                <a:latin typeface="Consolas"/>
                <a:ea typeface="Consolas"/>
                <a:cs typeface="Consolas"/>
                <a:sym typeface="Consolas"/>
              </a:rPr>
              <a:t>Inodes</a:t>
            </a:r>
            <a:r>
              <a:rPr lang="en" sz="1200" dirty="0">
                <a:latin typeface="Consolas"/>
                <a:ea typeface="Consolas"/>
                <a:cs typeface="Consolas"/>
                <a:sym typeface="Consolas"/>
              </a:rPr>
              <a:t> bitmap block */</a:t>
            </a:r>
            <a:endParaRPr sz="1200" dirty="0">
              <a:latin typeface="Consolas"/>
              <a:ea typeface="Consolas"/>
              <a:cs typeface="Consolas"/>
              <a:sym typeface="Consolas"/>
            </a:endParaRPr>
          </a:p>
          <a:p>
            <a:pPr marL="0" lvl="0" indent="0" algn="l" rtl="0">
              <a:spcBef>
                <a:spcPts val="1600"/>
              </a:spcBef>
              <a:spcAft>
                <a:spcPts val="0"/>
              </a:spcAft>
              <a:buNone/>
            </a:pPr>
            <a:r>
              <a:rPr lang="en" sz="1200" dirty="0">
                <a:latin typeface="Consolas"/>
                <a:ea typeface="Consolas"/>
                <a:cs typeface="Consolas"/>
                <a:sym typeface="Consolas"/>
              </a:rPr>
              <a:t>	__u32	</a:t>
            </a:r>
            <a:r>
              <a:rPr lang="en" sz="1200" dirty="0" err="1">
                <a:latin typeface="Consolas"/>
                <a:ea typeface="Consolas"/>
                <a:cs typeface="Consolas"/>
                <a:sym typeface="Consolas"/>
              </a:rPr>
              <a:t>bg_inode_table</a:t>
            </a:r>
            <a:r>
              <a:rPr lang="en" sz="1200" dirty="0">
                <a:latin typeface="Consolas"/>
                <a:ea typeface="Consolas"/>
                <a:cs typeface="Consolas"/>
                <a:sym typeface="Consolas"/>
              </a:rPr>
              <a:t>;		/* </a:t>
            </a:r>
            <a:r>
              <a:rPr lang="en" sz="1200" dirty="0" err="1">
                <a:latin typeface="Consolas"/>
                <a:ea typeface="Consolas"/>
                <a:cs typeface="Consolas"/>
                <a:sym typeface="Consolas"/>
              </a:rPr>
              <a:t>Inodes</a:t>
            </a:r>
            <a:r>
              <a:rPr lang="en" sz="1200" dirty="0">
                <a:latin typeface="Consolas"/>
                <a:ea typeface="Consolas"/>
                <a:cs typeface="Consolas"/>
                <a:sym typeface="Consolas"/>
              </a:rPr>
              <a:t> table block */</a:t>
            </a:r>
            <a:endParaRPr sz="1200" dirty="0">
              <a:latin typeface="Consolas"/>
              <a:ea typeface="Consolas"/>
              <a:cs typeface="Consolas"/>
              <a:sym typeface="Consolas"/>
            </a:endParaRPr>
          </a:p>
          <a:p>
            <a:pPr marL="0" lvl="0" indent="0" algn="l" rtl="0">
              <a:spcBef>
                <a:spcPts val="1600"/>
              </a:spcBef>
              <a:spcAft>
                <a:spcPts val="0"/>
              </a:spcAft>
              <a:buNone/>
            </a:pPr>
            <a:r>
              <a:rPr lang="en" sz="1200" dirty="0">
                <a:latin typeface="Consolas"/>
                <a:ea typeface="Consolas"/>
                <a:cs typeface="Consolas"/>
                <a:sym typeface="Consolas"/>
              </a:rPr>
              <a:t>	__u16	</a:t>
            </a:r>
            <a:r>
              <a:rPr lang="en" sz="1200" dirty="0" err="1">
                <a:latin typeface="Consolas"/>
                <a:ea typeface="Consolas"/>
                <a:cs typeface="Consolas"/>
                <a:sym typeface="Consolas"/>
              </a:rPr>
              <a:t>bg_free_blocks_count</a:t>
            </a:r>
            <a:r>
              <a:rPr lang="en" sz="1200" dirty="0">
                <a:latin typeface="Consolas"/>
                <a:ea typeface="Consolas"/>
                <a:cs typeface="Consolas"/>
                <a:sym typeface="Consolas"/>
              </a:rPr>
              <a:t>;	/* Free blocks count */</a:t>
            </a:r>
            <a:endParaRPr sz="1200" dirty="0">
              <a:latin typeface="Consolas"/>
              <a:ea typeface="Consolas"/>
              <a:cs typeface="Consolas"/>
              <a:sym typeface="Consolas"/>
            </a:endParaRPr>
          </a:p>
          <a:p>
            <a:pPr marL="0" lvl="0" indent="0" algn="l" rtl="0">
              <a:spcBef>
                <a:spcPts val="1600"/>
              </a:spcBef>
              <a:spcAft>
                <a:spcPts val="0"/>
              </a:spcAft>
              <a:buNone/>
            </a:pPr>
            <a:r>
              <a:rPr lang="en" sz="1200" dirty="0">
                <a:latin typeface="Consolas"/>
                <a:ea typeface="Consolas"/>
                <a:cs typeface="Consolas"/>
                <a:sym typeface="Consolas"/>
              </a:rPr>
              <a:t>	__u16	</a:t>
            </a:r>
            <a:r>
              <a:rPr lang="en" sz="1200" dirty="0" err="1">
                <a:latin typeface="Consolas"/>
                <a:ea typeface="Consolas"/>
                <a:cs typeface="Consolas"/>
                <a:sym typeface="Consolas"/>
              </a:rPr>
              <a:t>bg_free_inodes_count</a:t>
            </a:r>
            <a:r>
              <a:rPr lang="en" sz="1200" dirty="0">
                <a:latin typeface="Consolas"/>
                <a:ea typeface="Consolas"/>
                <a:cs typeface="Consolas"/>
                <a:sym typeface="Consolas"/>
              </a:rPr>
              <a:t>;	/* Free </a:t>
            </a:r>
            <a:r>
              <a:rPr lang="en" sz="1200" dirty="0" err="1">
                <a:latin typeface="Consolas"/>
                <a:ea typeface="Consolas"/>
                <a:cs typeface="Consolas"/>
                <a:sym typeface="Consolas"/>
              </a:rPr>
              <a:t>inodes</a:t>
            </a:r>
            <a:r>
              <a:rPr lang="en" sz="1200" dirty="0">
                <a:latin typeface="Consolas"/>
                <a:ea typeface="Consolas"/>
                <a:cs typeface="Consolas"/>
                <a:sym typeface="Consolas"/>
              </a:rPr>
              <a:t> count */</a:t>
            </a:r>
            <a:endParaRPr sz="1200" dirty="0">
              <a:latin typeface="Consolas"/>
              <a:ea typeface="Consolas"/>
              <a:cs typeface="Consolas"/>
              <a:sym typeface="Consolas"/>
            </a:endParaRPr>
          </a:p>
          <a:p>
            <a:pPr marL="0" lvl="0" indent="0" algn="l" rtl="0">
              <a:spcBef>
                <a:spcPts val="1600"/>
              </a:spcBef>
              <a:spcAft>
                <a:spcPts val="0"/>
              </a:spcAft>
              <a:buNone/>
            </a:pPr>
            <a:r>
              <a:rPr lang="en" sz="1200" dirty="0">
                <a:latin typeface="Consolas"/>
                <a:ea typeface="Consolas"/>
                <a:cs typeface="Consolas"/>
                <a:sym typeface="Consolas"/>
              </a:rPr>
              <a:t>	__u16	</a:t>
            </a:r>
            <a:r>
              <a:rPr lang="en" sz="1200" dirty="0" err="1">
                <a:latin typeface="Consolas"/>
                <a:ea typeface="Consolas"/>
                <a:cs typeface="Consolas"/>
                <a:sym typeface="Consolas"/>
              </a:rPr>
              <a:t>bg_used_dirs_count</a:t>
            </a:r>
            <a:r>
              <a:rPr lang="en" sz="1200" dirty="0">
                <a:latin typeface="Consolas"/>
                <a:ea typeface="Consolas"/>
                <a:cs typeface="Consolas"/>
                <a:sym typeface="Consolas"/>
              </a:rPr>
              <a:t>;	/* Directories count */</a:t>
            </a:r>
            <a:endParaRPr sz="1200" dirty="0">
              <a:latin typeface="Consolas"/>
              <a:ea typeface="Consolas"/>
              <a:cs typeface="Consolas"/>
              <a:sym typeface="Consolas"/>
            </a:endParaRPr>
          </a:p>
          <a:p>
            <a:pPr marL="0" lvl="0" indent="0" algn="l" rtl="0">
              <a:spcBef>
                <a:spcPts val="1600"/>
              </a:spcBef>
              <a:spcAft>
                <a:spcPts val="0"/>
              </a:spcAft>
              <a:buNone/>
            </a:pPr>
            <a:r>
              <a:rPr lang="en" sz="1200" dirty="0">
                <a:latin typeface="Consolas"/>
                <a:ea typeface="Consolas"/>
                <a:cs typeface="Consolas"/>
                <a:sym typeface="Consolas"/>
              </a:rPr>
              <a:t>	__u16	</a:t>
            </a:r>
            <a:r>
              <a:rPr lang="en" sz="1200" dirty="0" err="1">
                <a:latin typeface="Consolas"/>
                <a:ea typeface="Consolas"/>
                <a:cs typeface="Consolas"/>
                <a:sym typeface="Consolas"/>
              </a:rPr>
              <a:t>bg_pad</a:t>
            </a:r>
            <a:r>
              <a:rPr lang="en" sz="1200" dirty="0">
                <a:latin typeface="Consolas"/>
                <a:ea typeface="Consolas"/>
                <a:cs typeface="Consolas"/>
                <a:sym typeface="Consolas"/>
              </a:rPr>
              <a:t>;</a:t>
            </a:r>
            <a:endParaRPr sz="1200" dirty="0">
              <a:latin typeface="Consolas"/>
              <a:ea typeface="Consolas"/>
              <a:cs typeface="Consolas"/>
              <a:sym typeface="Consolas"/>
            </a:endParaRPr>
          </a:p>
          <a:p>
            <a:pPr marL="0" lvl="0" indent="0" algn="l" rtl="0">
              <a:spcBef>
                <a:spcPts val="1600"/>
              </a:spcBef>
              <a:spcAft>
                <a:spcPts val="0"/>
              </a:spcAft>
              <a:buNone/>
            </a:pPr>
            <a:r>
              <a:rPr lang="en" sz="1200" dirty="0">
                <a:latin typeface="Consolas"/>
                <a:ea typeface="Consolas"/>
                <a:cs typeface="Consolas"/>
                <a:sym typeface="Consolas"/>
              </a:rPr>
              <a:t>	__u32	</a:t>
            </a:r>
            <a:r>
              <a:rPr lang="en" sz="1200" dirty="0" err="1">
                <a:latin typeface="Consolas"/>
                <a:ea typeface="Consolas"/>
                <a:cs typeface="Consolas"/>
                <a:sym typeface="Consolas"/>
              </a:rPr>
              <a:t>bg_reserved</a:t>
            </a:r>
            <a:r>
              <a:rPr lang="en" sz="1200" dirty="0">
                <a:latin typeface="Consolas"/>
                <a:ea typeface="Consolas"/>
                <a:cs typeface="Consolas"/>
                <a:sym typeface="Consolas"/>
              </a:rPr>
              <a:t>[3];</a:t>
            </a:r>
            <a:endParaRPr sz="1200" dirty="0">
              <a:latin typeface="Consolas"/>
              <a:ea typeface="Consolas"/>
              <a:cs typeface="Consolas"/>
              <a:sym typeface="Consolas"/>
            </a:endParaRPr>
          </a:p>
          <a:p>
            <a:pPr marL="0" lvl="0" indent="0" algn="l" rtl="0">
              <a:spcBef>
                <a:spcPts val="1600"/>
              </a:spcBef>
              <a:spcAft>
                <a:spcPts val="0"/>
              </a:spcAft>
              <a:buClr>
                <a:schemeClr val="dk1"/>
              </a:buClr>
              <a:buSzPts val="1100"/>
              <a:buFont typeface="Arial"/>
              <a:buNone/>
            </a:pPr>
            <a:r>
              <a:rPr lang="en" sz="1200" dirty="0">
                <a:latin typeface="Consolas"/>
                <a:ea typeface="Consolas"/>
                <a:cs typeface="Consolas"/>
                <a:sym typeface="Consolas"/>
              </a:rPr>
              <a:t>};</a:t>
            </a:r>
            <a:endParaRPr sz="1200" dirty="0">
              <a:latin typeface="Consolas"/>
              <a:ea typeface="Consolas"/>
              <a:cs typeface="Consolas"/>
              <a:sym typeface="Consolas"/>
            </a:endParaRPr>
          </a:p>
          <a:p>
            <a:pPr marL="0" lvl="0" indent="0" algn="l" rtl="0">
              <a:spcBef>
                <a:spcPts val="1600"/>
              </a:spcBef>
              <a:spcAft>
                <a:spcPts val="1600"/>
              </a:spcAft>
              <a:buNone/>
            </a:pPr>
            <a:endParaRPr sz="1200" dirty="0">
              <a:latin typeface="Consolas"/>
              <a:ea typeface="Consolas"/>
              <a:cs typeface="Consolas"/>
              <a:sym typeface="Consolas"/>
            </a:endParaRPr>
          </a:p>
        </p:txBody>
      </p:sp>
      <p:sp>
        <p:nvSpPr>
          <p:cNvPr id="353" name="Google Shape;353;p39"/>
          <p:cNvSpPr txBox="1"/>
          <p:nvPr/>
        </p:nvSpPr>
        <p:spPr>
          <a:xfrm>
            <a:off x="6011850" y="71794"/>
            <a:ext cx="3173100" cy="23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used to define parameters of all the </a:t>
            </a:r>
            <a:r>
              <a:rPr lang="en" u="sng" dirty="0">
                <a:solidFill>
                  <a:schemeClr val="hlink"/>
                </a:solidFill>
                <a:hlinkClick r:id="rId3"/>
              </a:rPr>
              <a:t>block groups</a:t>
            </a:r>
            <a:r>
              <a:rPr lang="en" dirty="0"/>
              <a:t>. It provides the location of the </a:t>
            </a:r>
            <a:r>
              <a:rPr lang="en" dirty="0" err="1"/>
              <a:t>inode</a:t>
            </a:r>
            <a:r>
              <a:rPr lang="en" dirty="0"/>
              <a:t> bitmap and </a:t>
            </a:r>
            <a:r>
              <a:rPr lang="en" dirty="0" err="1"/>
              <a:t>inode</a:t>
            </a:r>
            <a:r>
              <a:rPr lang="en" dirty="0"/>
              <a:t> table, block bitmap, number of free blocks and </a:t>
            </a:r>
            <a:r>
              <a:rPr lang="en" dirty="0" err="1"/>
              <a:t>inodes</a:t>
            </a:r>
            <a:r>
              <a:rPr lang="en" dirty="0"/>
              <a:t>, and some other useful information.</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superblock</a:t>
            </a:r>
            <a:endParaRPr/>
          </a:p>
        </p:txBody>
      </p:sp>
      <p:sp>
        <p:nvSpPr>
          <p:cNvPr id="359" name="Google Shape;359;p40"/>
          <p:cNvSpPr txBox="1">
            <a:spLocks noGrp="1"/>
          </p:cNvSpPr>
          <p:nvPr>
            <p:ph type="body" idx="1"/>
          </p:nvPr>
        </p:nvSpPr>
        <p:spPr>
          <a:xfrm>
            <a:off x="311700" y="923874"/>
            <a:ext cx="8520600" cy="3979201"/>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dirty="0"/>
              <a:t>The superblock contains all the information about the configuration of the filesystem. </a:t>
            </a:r>
            <a:endParaRPr dirty="0"/>
          </a:p>
          <a:p>
            <a:pPr marL="457200" lvl="0" indent="-342900" algn="l" rtl="0">
              <a:spcBef>
                <a:spcPts val="1200"/>
              </a:spcBef>
              <a:spcAft>
                <a:spcPts val="0"/>
              </a:spcAft>
              <a:buSzPts val="1800"/>
              <a:buChar char="●"/>
            </a:pPr>
            <a:r>
              <a:rPr lang="en" dirty="0"/>
              <a:t>the total number of </a:t>
            </a:r>
            <a:r>
              <a:rPr lang="en" dirty="0" err="1"/>
              <a:t>inodes</a:t>
            </a:r>
            <a:r>
              <a:rPr lang="en" dirty="0"/>
              <a:t> and blocks in the filesystem and how many are free, how many </a:t>
            </a:r>
            <a:r>
              <a:rPr lang="en" dirty="0" err="1"/>
              <a:t>inodes</a:t>
            </a:r>
            <a:r>
              <a:rPr lang="en" dirty="0"/>
              <a:t> and blocks are in each block group, </a:t>
            </a:r>
            <a:endParaRPr dirty="0"/>
          </a:p>
          <a:p>
            <a:pPr marL="457200" lvl="0" indent="-342900" algn="l" rtl="0">
              <a:spcBef>
                <a:spcPts val="0"/>
              </a:spcBef>
              <a:spcAft>
                <a:spcPts val="0"/>
              </a:spcAft>
              <a:buSzPts val="1800"/>
              <a:buChar char="●"/>
            </a:pPr>
            <a:r>
              <a:rPr lang="en" dirty="0"/>
              <a:t>when the filesystem was mounted (and if it was cleanly unmounted), </a:t>
            </a:r>
            <a:endParaRPr dirty="0"/>
          </a:p>
          <a:p>
            <a:pPr marL="457200" lvl="0" indent="-342900" algn="l" rtl="0">
              <a:spcBef>
                <a:spcPts val="0"/>
              </a:spcBef>
              <a:spcAft>
                <a:spcPts val="0"/>
              </a:spcAft>
              <a:buSzPts val="1800"/>
              <a:buChar char="●"/>
            </a:pPr>
            <a:r>
              <a:rPr lang="en" dirty="0"/>
              <a:t>when it was modified, </a:t>
            </a:r>
            <a:endParaRPr dirty="0"/>
          </a:p>
          <a:p>
            <a:pPr marL="457200" lvl="0" indent="-342900" algn="l" rtl="0">
              <a:spcBef>
                <a:spcPts val="0"/>
              </a:spcBef>
              <a:spcAft>
                <a:spcPts val="0"/>
              </a:spcAft>
              <a:buSzPts val="1800"/>
              <a:buChar char="●"/>
            </a:pPr>
            <a:r>
              <a:rPr lang="en" dirty="0"/>
              <a:t>what version of the filesystem it is and which OS created it.</a:t>
            </a:r>
            <a:endParaRPr dirty="0"/>
          </a:p>
          <a:p>
            <a:pPr marL="0" lvl="0" indent="0" algn="l" rtl="0">
              <a:spcBef>
                <a:spcPts val="1200"/>
              </a:spcBef>
              <a:spcAft>
                <a:spcPts val="0"/>
              </a:spcAft>
              <a:buClr>
                <a:schemeClr val="dk1"/>
              </a:buClr>
              <a:buSzPts val="1100"/>
              <a:buFont typeface="Arial"/>
              <a:buNone/>
            </a:pPr>
            <a:r>
              <a:rPr lang="en" dirty="0"/>
              <a:t>The primary copy of the superblock is stored at an offset of 1024 bytes from the start of the device, and it is essential to mounting the filesystem. Since it is so important, backup copies of the superblock are stored in block groups throughout the filesystem.</a:t>
            </a:r>
            <a:endParaRPr dirty="0"/>
          </a:p>
          <a:p>
            <a:pPr marL="0" lvl="0" indent="0" algn="l" rtl="0">
              <a:spcBef>
                <a:spcPts val="1200"/>
              </a:spcBef>
              <a:spcAft>
                <a:spcPts val="160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Summarizing</a:t>
            </a:r>
            <a:endParaRPr/>
          </a:p>
        </p:txBody>
      </p:sp>
      <p:pic>
        <p:nvPicPr>
          <p:cNvPr id="365" name="Google Shape;365;p41"/>
          <p:cNvPicPr preferRelativeResize="0"/>
          <p:nvPr/>
        </p:nvPicPr>
        <p:blipFill>
          <a:blip r:embed="rId3">
            <a:alphaModFix/>
          </a:blip>
          <a:stretch>
            <a:fillRect/>
          </a:stretch>
        </p:blipFill>
        <p:spPr>
          <a:xfrm>
            <a:off x="1609725" y="1457275"/>
            <a:ext cx="6264832" cy="1952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2"/>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layout - block size 1 KiB</a:t>
            </a:r>
            <a:endParaRPr/>
          </a:p>
        </p:txBody>
      </p:sp>
      <p:sp>
        <p:nvSpPr>
          <p:cNvPr id="371" name="Google Shape;371;p42"/>
          <p:cNvSpPr txBox="1">
            <a:spLocks noGrp="1"/>
          </p:cNvSpPr>
          <p:nvPr>
            <p:ph type="body" idx="1"/>
          </p:nvPr>
        </p:nvSpPr>
        <p:spPr>
          <a:xfrm>
            <a:off x="7770750" y="1152475"/>
            <a:ext cx="1323000" cy="38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No. of blocks / group = </a:t>
            </a:r>
            <a:endParaRPr sz="1200" dirty="0"/>
          </a:p>
          <a:p>
            <a:pPr marL="0" lvl="0" indent="0" algn="l" rtl="0">
              <a:spcBef>
                <a:spcPts val="1600"/>
              </a:spcBef>
              <a:spcAft>
                <a:spcPts val="0"/>
              </a:spcAft>
              <a:buNone/>
            </a:pPr>
            <a:r>
              <a:rPr lang="en" sz="1200" dirty="0"/>
              <a:t>8 * 1024 = 8192</a:t>
            </a:r>
            <a:endParaRPr sz="1200" dirty="0"/>
          </a:p>
          <a:p>
            <a:pPr marL="0" lvl="0" indent="0" algn="just" rtl="0">
              <a:spcBef>
                <a:spcPts val="1600"/>
              </a:spcBef>
              <a:spcAft>
                <a:spcPts val="0"/>
              </a:spcAft>
              <a:buClr>
                <a:schemeClr val="dk1"/>
              </a:buClr>
              <a:buSzPts val="1100"/>
              <a:buFont typeface="Arial"/>
              <a:buNone/>
            </a:pPr>
            <a:r>
              <a:rPr lang="en" sz="900" dirty="0">
                <a:solidFill>
                  <a:schemeClr val="dk1"/>
                </a:solidFill>
              </a:rPr>
              <a:t>Notice how block 0 is not part of the block group 0 in 1KiB block size file systems. The reason for this is block </a:t>
            </a:r>
            <a:r>
              <a:rPr lang="en" sz="900" b="1" dirty="0">
                <a:solidFill>
                  <a:schemeClr val="dk1"/>
                </a:solidFill>
              </a:rPr>
              <a:t>group 0 always starts with the block containing the superblock. </a:t>
            </a:r>
            <a:r>
              <a:rPr lang="en" sz="900" dirty="0">
                <a:solidFill>
                  <a:schemeClr val="dk1"/>
                </a:solidFill>
              </a:rPr>
              <a:t>Hence, on 1KiB block systems, block group 0 starts at block 1, but on larger block sizes it starts on block 0. For more information, see the </a:t>
            </a:r>
            <a:r>
              <a:rPr lang="en" sz="900" u="sng" dirty="0">
                <a:solidFill>
                  <a:schemeClr val="hlink"/>
                </a:solidFill>
                <a:hlinkClick r:id="rId3"/>
              </a:rPr>
              <a:t>s_first_data_block</a:t>
            </a:r>
            <a:r>
              <a:rPr lang="en" sz="900" dirty="0">
                <a:solidFill>
                  <a:schemeClr val="dk1"/>
                </a:solidFill>
              </a:rPr>
              <a:t> superblock entry.</a:t>
            </a:r>
            <a:endParaRPr sz="900" dirty="0">
              <a:solidFill>
                <a:schemeClr val="dk1"/>
              </a:solidFill>
            </a:endParaRPr>
          </a:p>
          <a:p>
            <a:pPr marL="0" lvl="0" indent="0" algn="l" rtl="0">
              <a:spcBef>
                <a:spcPts val="1200"/>
              </a:spcBef>
              <a:spcAft>
                <a:spcPts val="0"/>
              </a:spcAft>
              <a:buClr>
                <a:schemeClr val="dk1"/>
              </a:buClr>
              <a:buSzPts val="1100"/>
              <a:buFont typeface="Arial"/>
              <a:buNone/>
            </a:pPr>
            <a:endParaRPr sz="1100" dirty="0">
              <a:solidFill>
                <a:schemeClr val="dk1"/>
              </a:solidFill>
            </a:endParaRPr>
          </a:p>
          <a:p>
            <a:pPr marL="0" lvl="0" indent="0" algn="l" rtl="0">
              <a:spcBef>
                <a:spcPts val="0"/>
              </a:spcBef>
              <a:spcAft>
                <a:spcPts val="1600"/>
              </a:spcAft>
              <a:buNone/>
            </a:pPr>
            <a:endParaRPr sz="1200" dirty="0"/>
          </a:p>
        </p:txBody>
      </p:sp>
      <p:pic>
        <p:nvPicPr>
          <p:cNvPr id="372" name="Google Shape;372;p42"/>
          <p:cNvPicPr preferRelativeResize="0"/>
          <p:nvPr/>
        </p:nvPicPr>
        <p:blipFill>
          <a:blip r:embed="rId4">
            <a:alphaModFix/>
          </a:blip>
          <a:stretch>
            <a:fillRect/>
          </a:stretch>
        </p:blipFill>
        <p:spPr>
          <a:xfrm>
            <a:off x="-8825" y="901400"/>
            <a:ext cx="7733324" cy="42421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Block Size Calculation</a:t>
            </a:r>
            <a:endParaRPr/>
          </a:p>
        </p:txBody>
      </p:sp>
      <p:sp>
        <p:nvSpPr>
          <p:cNvPr id="378" name="Google Shape;378;p43"/>
          <p:cNvSpPr txBox="1">
            <a:spLocks noGrp="1"/>
          </p:cNvSpPr>
          <p:nvPr>
            <p:ph type="body" idx="1"/>
          </p:nvPr>
        </p:nvSpPr>
        <p:spPr>
          <a:xfrm>
            <a:off x="311700" y="3006550"/>
            <a:ext cx="8520600" cy="15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Block count = 1KiB * 8 = 8 * 1024 = 8192 </a:t>
            </a:r>
            <a:endParaRPr dirty="0"/>
          </a:p>
          <a:p>
            <a:pPr marL="0" lvl="0" indent="0" algn="l" rtl="0">
              <a:spcBef>
                <a:spcPts val="1600"/>
              </a:spcBef>
              <a:spcAft>
                <a:spcPts val="0"/>
              </a:spcAft>
              <a:buNone/>
            </a:pPr>
            <a:r>
              <a:rPr lang="en" dirty="0"/>
              <a:t>Bytes per block group = 1KiB * 8192 = 1024 * 8192 = 8388608 bytes</a:t>
            </a:r>
            <a:endParaRPr dirty="0"/>
          </a:p>
        </p:txBody>
      </p:sp>
      <p:pic>
        <p:nvPicPr>
          <p:cNvPr id="379" name="Google Shape;379;p43"/>
          <p:cNvPicPr preferRelativeResize="0"/>
          <p:nvPr/>
        </p:nvPicPr>
        <p:blipFill>
          <a:blip r:embed="rId3">
            <a:alphaModFix/>
          </a:blip>
          <a:stretch>
            <a:fillRect/>
          </a:stretch>
        </p:blipFill>
        <p:spPr>
          <a:xfrm>
            <a:off x="311700" y="1152475"/>
            <a:ext cx="7987650" cy="1432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dirty="0"/>
              <a:t>The superblock is always located at byte offset 1024 from the start of the disk or partition. </a:t>
            </a:r>
            <a:endParaRPr sz="1400" dirty="0"/>
          </a:p>
          <a:p>
            <a:pPr marL="457200" lvl="0" indent="-317500" algn="l" rtl="0">
              <a:spcBef>
                <a:spcPts val="1200"/>
              </a:spcBef>
              <a:spcAft>
                <a:spcPts val="0"/>
              </a:spcAft>
              <a:buSzPts val="1400"/>
              <a:buChar char="●"/>
            </a:pPr>
            <a:r>
              <a:rPr lang="en" sz="1400" dirty="0"/>
              <a:t>In a 1KiB block-size formatted file system, this is block 1</a:t>
            </a:r>
            <a:endParaRPr sz="1400" dirty="0"/>
          </a:p>
          <a:p>
            <a:pPr marL="457200" lvl="0" indent="-317500" algn="l" rtl="0">
              <a:spcBef>
                <a:spcPts val="0"/>
              </a:spcBef>
              <a:spcAft>
                <a:spcPts val="0"/>
              </a:spcAft>
              <a:buSzPts val="1400"/>
              <a:buChar char="●"/>
            </a:pPr>
            <a:r>
              <a:rPr lang="en" sz="1400" dirty="0"/>
              <a:t>In larger block size file systems - it will always be block 0 (at 1024 bytes within block 0)</a:t>
            </a:r>
            <a:endParaRPr sz="1400" dirty="0"/>
          </a:p>
          <a:p>
            <a:pPr marL="0" lvl="0" indent="0" algn="l" rtl="0">
              <a:spcBef>
                <a:spcPts val="1200"/>
              </a:spcBef>
              <a:spcAft>
                <a:spcPts val="0"/>
              </a:spcAft>
              <a:buNone/>
            </a:pPr>
            <a:r>
              <a:rPr lang="en" sz="1400" dirty="0"/>
              <a:t>The layout on disk is very predictable as long as you know a few basic information; block size, blocks per group, </a:t>
            </a:r>
            <a:r>
              <a:rPr lang="en" sz="1400" dirty="0" err="1"/>
              <a:t>inodes</a:t>
            </a:r>
            <a:r>
              <a:rPr lang="en" sz="1400" dirty="0"/>
              <a:t> per group. </a:t>
            </a:r>
            <a:endParaRPr sz="1400" dirty="0"/>
          </a:p>
          <a:p>
            <a:pPr marL="0" lvl="0" indent="0" algn="l" rtl="0">
              <a:spcBef>
                <a:spcPts val="1200"/>
              </a:spcBef>
              <a:spcAft>
                <a:spcPts val="1200"/>
              </a:spcAft>
              <a:buNone/>
            </a:pPr>
            <a:r>
              <a:rPr lang="en" sz="1400" dirty="0"/>
              <a:t>This information is all located in, or can be computed from, the superblock structure.</a:t>
            </a:r>
            <a:endParaRPr sz="1400" dirty="0"/>
          </a:p>
        </p:txBody>
      </p:sp>
      <p:sp>
        <p:nvSpPr>
          <p:cNvPr id="385" name="Google Shape;385;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Navigating Ext2fs - Superblock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3A</a:t>
            </a:r>
            <a:endParaRPr/>
          </a:p>
        </p:txBody>
      </p:sp>
      <p:sp>
        <p:nvSpPr>
          <p:cNvPr id="140" name="Google Shape;14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dirty="0"/>
              <a:t>In this project we will design and implement a program to read the on-disk representation of a file system, analyze it, and summarize its contents. In the next project, we will write a program to analyze this summary for evidence of corruption.</a:t>
            </a:r>
            <a:endParaRPr sz="1400" dirty="0"/>
          </a:p>
          <a:p>
            <a:pPr marL="0" lvl="0" indent="0" algn="l" rtl="0">
              <a:spcBef>
                <a:spcPts val="1600"/>
              </a:spcBef>
              <a:spcAft>
                <a:spcPts val="0"/>
              </a:spcAft>
              <a:buClr>
                <a:schemeClr val="dk1"/>
              </a:buClr>
              <a:buSzPts val="1100"/>
              <a:buFont typeface="Arial"/>
              <a:buNone/>
            </a:pPr>
            <a:r>
              <a:rPr lang="en" sz="1400" dirty="0"/>
              <a:t>This project can be broken into two major steps:</a:t>
            </a:r>
            <a:endParaRPr sz="1400" dirty="0"/>
          </a:p>
          <a:p>
            <a:pPr marL="457200" lvl="0" indent="-317500" algn="l" rtl="0">
              <a:spcBef>
                <a:spcPts val="1600"/>
              </a:spcBef>
              <a:spcAft>
                <a:spcPts val="0"/>
              </a:spcAft>
              <a:buSzPts val="1400"/>
              <a:buChar char="●"/>
            </a:pPr>
            <a:r>
              <a:rPr lang="en" sz="1400" dirty="0"/>
              <a:t>Understand the on-disk data format of the EXT2 file system. We will mount a provided image file on your own Linux system and explore it with familiar file navigation commands and </a:t>
            </a:r>
            <a:r>
              <a:rPr lang="en" sz="1400" dirty="0" err="1"/>
              <a:t>debugfs</a:t>
            </a:r>
            <a:r>
              <a:rPr lang="en" sz="1400" dirty="0"/>
              <a:t>(8).</a:t>
            </a:r>
            <a:endParaRPr sz="1400" dirty="0"/>
          </a:p>
          <a:p>
            <a:pPr marL="457200" lvl="0" indent="-317500" algn="l" rtl="0">
              <a:spcBef>
                <a:spcPts val="1600"/>
              </a:spcBef>
              <a:spcAft>
                <a:spcPts val="0"/>
              </a:spcAft>
              <a:buSzPts val="1400"/>
              <a:buChar char="●"/>
            </a:pPr>
            <a:r>
              <a:rPr lang="en" sz="1400" dirty="0"/>
              <a:t>Write a program to analyze the file system in that image file and output a summary to standard out (describing the super block, groups, free-lists, </a:t>
            </a:r>
            <a:r>
              <a:rPr lang="en" sz="1400" dirty="0" err="1"/>
              <a:t>inodes</a:t>
            </a:r>
            <a:r>
              <a:rPr lang="en" sz="1400" dirty="0"/>
              <a:t>, indirect blocks, and directories).</a:t>
            </a:r>
            <a:endParaRPr sz="1400" dirty="0"/>
          </a:p>
          <a:p>
            <a:pPr marL="0" lvl="0" indent="0" algn="l" rtl="0">
              <a:spcBef>
                <a:spcPts val="1600"/>
              </a:spcBef>
              <a:spcAft>
                <a:spcPts val="1600"/>
              </a:spcAft>
              <a:buNone/>
            </a:pPr>
            <a:endParaRPr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read superblock?</a:t>
            </a:r>
            <a:endParaRPr/>
          </a:p>
        </p:txBody>
      </p:sp>
      <p:sp>
        <p:nvSpPr>
          <p:cNvPr id="391" name="Google Shape;391;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400" dirty="0"/>
              <a:t>Reading superblock - (</a:t>
            </a:r>
            <a:r>
              <a:rPr lang="en" sz="1400" u="sng" dirty="0">
                <a:solidFill>
                  <a:schemeClr val="accent5"/>
                </a:solidFill>
                <a:hlinkClick r:id="rId3"/>
              </a:rPr>
              <a:t>ext2_super_block</a:t>
            </a:r>
            <a:r>
              <a:rPr lang="en" sz="1400" dirty="0"/>
              <a:t>)</a:t>
            </a:r>
            <a:endParaRPr sz="1400" dirty="0"/>
          </a:p>
          <a:p>
            <a:pPr marL="0" lvl="0" indent="0" algn="l" rtl="0">
              <a:spcBef>
                <a:spcPts val="1200"/>
              </a:spcBef>
              <a:spcAft>
                <a:spcPts val="0"/>
              </a:spcAft>
              <a:buNone/>
            </a:pPr>
            <a:r>
              <a:rPr lang="en" sz="1400" dirty="0"/>
              <a:t>Read how many bytes starting from </a:t>
            </a:r>
            <a:r>
              <a:rPr lang="en" sz="1400" dirty="0" err="1"/>
              <a:t>byte_offset</a:t>
            </a:r>
            <a:r>
              <a:rPr lang="en" sz="1400" dirty="0"/>
              <a:t> of 1024 (fixed for superblock)?</a:t>
            </a:r>
            <a:endParaRPr sz="1400" dirty="0"/>
          </a:p>
          <a:p>
            <a:pPr marL="0" lvl="0" indent="0" algn="l" rtl="0">
              <a:spcBef>
                <a:spcPts val="1200"/>
              </a:spcBef>
              <a:spcAft>
                <a:spcPts val="0"/>
              </a:spcAft>
              <a:buNone/>
            </a:pPr>
            <a:endParaRPr sz="1400" dirty="0"/>
          </a:p>
          <a:p>
            <a:pPr marL="0" lvl="0" indent="0" algn="l" rtl="0">
              <a:spcBef>
                <a:spcPts val="1200"/>
              </a:spcBef>
              <a:spcAft>
                <a:spcPts val="0"/>
              </a:spcAft>
              <a:buClr>
                <a:schemeClr val="dk1"/>
              </a:buClr>
              <a:buSzPts val="1100"/>
              <a:buFont typeface="Arial"/>
              <a:buNone/>
            </a:pPr>
            <a:r>
              <a:rPr lang="en" sz="1400" dirty="0"/>
              <a:t>how to verify if it is superblock? </a:t>
            </a:r>
            <a:endParaRPr sz="1400" dirty="0"/>
          </a:p>
          <a:p>
            <a:pPr marL="0" lvl="0" indent="0" algn="l" rtl="0">
              <a:spcBef>
                <a:spcPts val="1200"/>
              </a:spcBef>
              <a:spcAft>
                <a:spcPts val="0"/>
              </a:spcAft>
              <a:buClr>
                <a:schemeClr val="dk1"/>
              </a:buClr>
              <a:buSzPts val="1100"/>
              <a:buFont typeface="Arial"/>
              <a:buNone/>
            </a:pPr>
            <a:endParaRPr sz="1400" dirty="0"/>
          </a:p>
          <a:p>
            <a:pPr marL="0" lvl="0" indent="0" algn="l" rtl="0">
              <a:spcBef>
                <a:spcPts val="1200"/>
              </a:spcBef>
              <a:spcAft>
                <a:spcPts val="0"/>
              </a:spcAft>
              <a:buClr>
                <a:schemeClr val="dk1"/>
              </a:buClr>
              <a:buSzPts val="1100"/>
              <a:buFont typeface="Arial"/>
              <a:buNone/>
            </a:pPr>
            <a:r>
              <a:rPr lang="en" sz="1400" dirty="0"/>
              <a:t>Hint: EXT2_SUPER_MAGIC variable</a:t>
            </a:r>
            <a:endParaRPr sz="1400" dirty="0"/>
          </a:p>
          <a:p>
            <a:pPr marL="0" lvl="0" indent="0" algn="l" rtl="0">
              <a:spcBef>
                <a:spcPts val="1200"/>
              </a:spcBef>
              <a:spcAft>
                <a:spcPts val="0"/>
              </a:spcAft>
              <a:buClr>
                <a:schemeClr val="dk1"/>
              </a:buClr>
              <a:buSzPts val="1100"/>
              <a:buFont typeface="Arial"/>
              <a:buNone/>
            </a:pPr>
            <a:endParaRPr sz="1400" dirty="0"/>
          </a:p>
          <a:p>
            <a:pPr marL="0" lvl="0" indent="0" algn="l" rtl="0">
              <a:spcBef>
                <a:spcPts val="1200"/>
              </a:spcBef>
              <a:spcAft>
                <a:spcPts val="1200"/>
              </a:spcAft>
              <a:buClr>
                <a:schemeClr val="dk1"/>
              </a:buClr>
              <a:buSzPts val="1100"/>
              <a:buFont typeface="Arial"/>
              <a:buNone/>
            </a:pPr>
            <a:r>
              <a:rPr lang="en" sz="1400" dirty="0"/>
              <a:t>After finding superblock, report the stats mentioned in the spec. </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find block size from superblock?</a:t>
            </a:r>
            <a:endParaRPr/>
          </a:p>
        </p:txBody>
      </p:sp>
      <p:sp>
        <p:nvSpPr>
          <p:cNvPr id="397" name="Google Shape;397;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Source : </a:t>
            </a:r>
            <a:r>
              <a:rPr lang="en" sz="1100" u="sng" dirty="0">
                <a:solidFill>
                  <a:schemeClr val="hlink"/>
                </a:solidFill>
                <a:hlinkClick r:id="rId3"/>
              </a:rPr>
              <a:t>ext2_fs.h</a:t>
            </a:r>
            <a:endParaRPr dirty="0"/>
          </a:p>
          <a:p>
            <a:pPr marL="0" lvl="0" indent="0" algn="l" rtl="0">
              <a:spcBef>
                <a:spcPts val="1600"/>
              </a:spcBef>
              <a:spcAft>
                <a:spcPts val="0"/>
              </a:spcAft>
              <a:buNone/>
            </a:pPr>
            <a:r>
              <a:rPr lang="en" dirty="0"/>
              <a:t>__u32	</a:t>
            </a:r>
            <a:r>
              <a:rPr lang="en" dirty="0" err="1"/>
              <a:t>s_log_block_size</a:t>
            </a:r>
            <a:r>
              <a:rPr lang="en" dirty="0"/>
              <a:t>;	/* log2(Block size) */</a:t>
            </a:r>
            <a:endParaRPr dirty="0"/>
          </a:p>
          <a:p>
            <a:pPr marL="0" lvl="0" indent="0" algn="l" rtl="0">
              <a:spcBef>
                <a:spcPts val="1600"/>
              </a:spcBef>
              <a:spcAft>
                <a:spcPts val="0"/>
              </a:spcAft>
              <a:buClr>
                <a:schemeClr val="dk1"/>
              </a:buClr>
              <a:buSzPts val="1100"/>
              <a:buFont typeface="Arial"/>
              <a:buNone/>
            </a:pPr>
            <a:r>
              <a:rPr lang="en" dirty="0"/>
              <a:t>The block size is computed using this 32bit value as the number of bits to shift left the value 1024. This value may only be non-negative.</a:t>
            </a:r>
            <a:endParaRPr dirty="0"/>
          </a:p>
          <a:p>
            <a:pPr marL="0" lvl="0" indent="0" algn="l" rtl="0">
              <a:spcBef>
                <a:spcPts val="1200"/>
              </a:spcBef>
              <a:spcAft>
                <a:spcPts val="1600"/>
              </a:spcAft>
              <a:buNone/>
            </a:pPr>
            <a:r>
              <a:rPr lang="en" dirty="0"/>
              <a:t>/* </a:t>
            </a:r>
            <a:r>
              <a:rPr lang="en" dirty="0" err="1"/>
              <a:t>bsize</a:t>
            </a:r>
            <a:r>
              <a:rPr lang="en" dirty="0"/>
              <a:t> = EXT2_MIN_BLOCK_SIZE &lt;&lt; </a:t>
            </a:r>
            <a:r>
              <a:rPr lang="en" dirty="0" err="1"/>
              <a:t>s_log_block_size</a:t>
            </a:r>
            <a:r>
              <a:rPr lang="en" dirty="0"/>
              <a:t>	*/</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Where are we?</a:t>
            </a:r>
            <a:endParaRPr/>
          </a:p>
        </p:txBody>
      </p:sp>
      <p:sp>
        <p:nvSpPr>
          <p:cNvPr id="403" name="Google Shape;403;p47"/>
          <p:cNvSpPr txBox="1">
            <a:spLocks noGrp="1"/>
          </p:cNvSpPr>
          <p:nvPr>
            <p:ph type="body" idx="1"/>
          </p:nvPr>
        </p:nvSpPr>
        <p:spPr>
          <a:xfrm>
            <a:off x="311700" y="1152475"/>
            <a:ext cx="8520600" cy="688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Successfully able to report superblock</a:t>
            </a:r>
            <a:endParaRPr/>
          </a:p>
        </p:txBody>
      </p:sp>
      <p:pic>
        <p:nvPicPr>
          <p:cNvPr id="404" name="Google Shape;404;p47"/>
          <p:cNvPicPr preferRelativeResize="0"/>
          <p:nvPr/>
        </p:nvPicPr>
        <p:blipFill>
          <a:blip r:embed="rId3">
            <a:alphaModFix/>
          </a:blip>
          <a:stretch>
            <a:fillRect/>
          </a:stretch>
        </p:blipFill>
        <p:spPr>
          <a:xfrm>
            <a:off x="1609725" y="1914475"/>
            <a:ext cx="6264832" cy="1952675"/>
          </a:xfrm>
          <a:prstGeom prst="rect">
            <a:avLst/>
          </a:prstGeom>
          <a:noFill/>
          <a:ln>
            <a:noFill/>
          </a:ln>
        </p:spPr>
      </p:pic>
      <p:sp>
        <p:nvSpPr>
          <p:cNvPr id="405" name="Google Shape;405;p47"/>
          <p:cNvSpPr/>
          <p:nvPr/>
        </p:nvSpPr>
        <p:spPr>
          <a:xfrm>
            <a:off x="1674425" y="3071300"/>
            <a:ext cx="925200" cy="869700"/>
          </a:xfrm>
          <a:prstGeom prst="rect">
            <a:avLst/>
          </a:prstGeom>
          <a:no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8"/>
          <p:cNvSpPr txBox="1">
            <a:spLocks noGrp="1"/>
          </p:cNvSpPr>
          <p:nvPr>
            <p:ph type="body" idx="1"/>
          </p:nvPr>
        </p:nvSpPr>
        <p:spPr>
          <a:xfrm>
            <a:off x="311700" y="10000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dirty="0"/>
              <a:t>What is the group descriptor table?</a:t>
            </a:r>
            <a:endParaRPr sz="1600" dirty="0"/>
          </a:p>
          <a:p>
            <a:pPr marL="457200" lvl="0" indent="-330200" algn="l" rtl="0">
              <a:spcBef>
                <a:spcPts val="1600"/>
              </a:spcBef>
              <a:spcAft>
                <a:spcPts val="0"/>
              </a:spcAft>
              <a:buSzPts val="1600"/>
              <a:buChar char="●"/>
            </a:pPr>
            <a:r>
              <a:rPr lang="en" sz="1600" dirty="0"/>
              <a:t>This list contains a descriptor for </a:t>
            </a:r>
            <a:r>
              <a:rPr lang="en" sz="1600" b="1" dirty="0"/>
              <a:t>each block group</a:t>
            </a:r>
            <a:r>
              <a:rPr lang="en" sz="1600" dirty="0"/>
              <a:t> on the disk.</a:t>
            </a:r>
            <a:endParaRPr sz="1600" dirty="0"/>
          </a:p>
          <a:p>
            <a:pPr marL="0" lvl="0" indent="0" algn="l" rtl="0">
              <a:spcBef>
                <a:spcPts val="1600"/>
              </a:spcBef>
              <a:spcAft>
                <a:spcPts val="0"/>
              </a:spcAft>
              <a:buClr>
                <a:schemeClr val="dk1"/>
              </a:buClr>
              <a:buSzPts val="1100"/>
              <a:buFont typeface="Arial"/>
              <a:buNone/>
            </a:pPr>
            <a:r>
              <a:rPr lang="en" sz="1600" dirty="0"/>
              <a:t>Where is the group descriptor table?</a:t>
            </a:r>
            <a:endParaRPr sz="1600" dirty="0"/>
          </a:p>
          <a:p>
            <a:pPr marL="457200" lvl="0" indent="-330200" algn="l" rtl="0">
              <a:spcBef>
                <a:spcPts val="1600"/>
              </a:spcBef>
              <a:spcAft>
                <a:spcPts val="0"/>
              </a:spcAft>
              <a:buSzPts val="1600"/>
              <a:buChar char="●"/>
            </a:pPr>
            <a:r>
              <a:rPr lang="en" sz="1600" dirty="0"/>
              <a:t>In the blocks immediately following the super-block reside the list of block-group descriptors. </a:t>
            </a:r>
            <a:endParaRPr sz="1600" dirty="0"/>
          </a:p>
          <a:p>
            <a:pPr marL="457200" lvl="0" indent="-330200" algn="l" rtl="0">
              <a:spcBef>
                <a:spcPts val="0"/>
              </a:spcBef>
              <a:spcAft>
                <a:spcPts val="0"/>
              </a:spcAft>
              <a:buSzPts val="1600"/>
              <a:buChar char="●"/>
            </a:pPr>
            <a:r>
              <a:rPr lang="en" sz="1600" dirty="0"/>
              <a:t>Remember: Super block location depends on block size</a:t>
            </a:r>
            <a:endParaRPr sz="1600" dirty="0"/>
          </a:p>
        </p:txBody>
      </p:sp>
      <p:sp>
        <p:nvSpPr>
          <p:cNvPr id="411" name="Google Shape;411;p48"/>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Navigating Ext2fs - Group Descriptor table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Navigating Ext2fs - Group Descriptor table</a:t>
            </a:r>
            <a:endParaRPr/>
          </a:p>
          <a:p>
            <a:pPr marL="0" lvl="0" indent="0" algn="l" rtl="0">
              <a:spcBef>
                <a:spcPts val="0"/>
              </a:spcBef>
              <a:spcAft>
                <a:spcPts val="0"/>
              </a:spcAft>
              <a:buNone/>
            </a:pPr>
            <a:endParaRPr/>
          </a:p>
        </p:txBody>
      </p:sp>
      <p:sp>
        <p:nvSpPr>
          <p:cNvPr id="417" name="Google Shape;417;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How many bytes to read for the group descriptor table?  </a:t>
            </a:r>
            <a:endParaRPr sz="1600" dirty="0"/>
          </a:p>
          <a:p>
            <a:pPr marL="457200" lvl="0" indent="-330200" algn="l" rtl="0">
              <a:spcBef>
                <a:spcPts val="1600"/>
              </a:spcBef>
              <a:spcAft>
                <a:spcPts val="0"/>
              </a:spcAft>
              <a:buSzPts val="1600"/>
              <a:buChar char="●"/>
            </a:pPr>
            <a:r>
              <a:rPr lang="en" sz="1600" dirty="0"/>
              <a:t>How many entries are there?</a:t>
            </a:r>
            <a:endParaRPr sz="1600" dirty="0"/>
          </a:p>
          <a:p>
            <a:pPr marL="457200" lvl="0" indent="-330200" algn="l" rtl="0">
              <a:spcBef>
                <a:spcPts val="0"/>
              </a:spcBef>
              <a:spcAft>
                <a:spcPts val="0"/>
              </a:spcAft>
              <a:buSzPts val="1600"/>
              <a:buChar char="●"/>
            </a:pPr>
            <a:r>
              <a:rPr lang="en" sz="1600" dirty="0"/>
              <a:t>What is size of one entry? </a:t>
            </a:r>
            <a:endParaRPr sz="1600" dirty="0"/>
          </a:p>
          <a:p>
            <a:pPr marL="457200" lvl="0" indent="-330200" algn="l" rtl="0">
              <a:spcBef>
                <a:spcPts val="0"/>
              </a:spcBef>
              <a:spcAft>
                <a:spcPts val="0"/>
              </a:spcAft>
              <a:buSzPts val="1600"/>
              <a:buChar char="●"/>
            </a:pPr>
            <a:r>
              <a:rPr lang="en" sz="1600" dirty="0"/>
              <a:t>=&gt; No. of bytes = no. of entries * size of one entry</a:t>
            </a:r>
            <a:endParaRPr sz="1600" dirty="0"/>
          </a:p>
          <a:p>
            <a:pPr marL="0" lvl="0" indent="0" algn="l" rtl="0">
              <a:spcBef>
                <a:spcPts val="1600"/>
              </a:spcBef>
              <a:spcAft>
                <a:spcPts val="0"/>
              </a:spcAft>
              <a:buClr>
                <a:schemeClr val="dk1"/>
              </a:buClr>
              <a:buSzPts val="1100"/>
              <a:buFont typeface="Arial"/>
              <a:buNone/>
            </a:pPr>
            <a:r>
              <a:rPr lang="en" sz="1600" dirty="0"/>
              <a:t>How many block groups are present on the filesystem?</a:t>
            </a:r>
            <a:endParaRPr sz="1600" dirty="0"/>
          </a:p>
          <a:p>
            <a:pPr marL="0" lvl="0" indent="0" algn="l" rtl="0">
              <a:spcBef>
                <a:spcPts val="1600"/>
              </a:spcBef>
              <a:spcAft>
                <a:spcPts val="0"/>
              </a:spcAft>
              <a:buClr>
                <a:schemeClr val="dk1"/>
              </a:buClr>
              <a:buSzPts val="1100"/>
              <a:buFont typeface="Arial"/>
              <a:buNone/>
            </a:pPr>
            <a:r>
              <a:rPr lang="en" sz="1600" dirty="0"/>
              <a:t>Use the values of these variables from ext2_super_block</a:t>
            </a:r>
            <a:endParaRPr sz="1600" dirty="0"/>
          </a:p>
          <a:p>
            <a:pPr marL="457200" lvl="0" indent="-330200" algn="l" rtl="0">
              <a:spcBef>
                <a:spcPts val="1600"/>
              </a:spcBef>
              <a:spcAft>
                <a:spcPts val="0"/>
              </a:spcAft>
              <a:buSzPts val="1600"/>
              <a:buChar char="●"/>
            </a:pPr>
            <a:r>
              <a:rPr lang="en" sz="1600" dirty="0" err="1"/>
              <a:t>s_blocks_count</a:t>
            </a:r>
            <a:r>
              <a:rPr lang="en" sz="1600" dirty="0"/>
              <a:t> - total no. of blocks in the file system</a:t>
            </a:r>
            <a:endParaRPr sz="1600" dirty="0"/>
          </a:p>
          <a:p>
            <a:pPr marL="457200" lvl="0" indent="-330200" algn="l" rtl="0">
              <a:spcBef>
                <a:spcPts val="0"/>
              </a:spcBef>
              <a:spcAft>
                <a:spcPts val="0"/>
              </a:spcAft>
              <a:buSzPts val="1600"/>
              <a:buChar char="●"/>
            </a:pPr>
            <a:r>
              <a:rPr lang="en" sz="1600" dirty="0" err="1"/>
              <a:t>s_blocks_per_group</a:t>
            </a:r>
            <a:r>
              <a:rPr lang="en" sz="1600" dirty="0"/>
              <a:t> - blocks in every group</a:t>
            </a:r>
            <a:endParaRPr sz="1600" dirty="0">
              <a:solidFill>
                <a:schemeClr val="dk1"/>
              </a:solidFill>
            </a:endParaRPr>
          </a:p>
          <a:p>
            <a:pPr marL="0" lvl="0" indent="0" algn="l" rtl="0">
              <a:spcBef>
                <a:spcPts val="1600"/>
              </a:spcBef>
              <a:spcAft>
                <a:spcPts val="1600"/>
              </a:spcAft>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Navigating Ext2fs - Group Descriptor table</a:t>
            </a:r>
            <a:endParaRPr/>
          </a:p>
          <a:p>
            <a:pPr marL="0" lvl="0" indent="0" algn="l" rtl="0">
              <a:spcBef>
                <a:spcPts val="0"/>
              </a:spcBef>
              <a:spcAft>
                <a:spcPts val="0"/>
              </a:spcAft>
              <a:buNone/>
            </a:pPr>
            <a:endParaRPr/>
          </a:p>
        </p:txBody>
      </p:sp>
      <p:sp>
        <p:nvSpPr>
          <p:cNvPr id="423" name="Google Shape;423;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You’ve successfully read the group descriptor table into a buffer.</a:t>
            </a:r>
            <a:endParaRPr dirty="0"/>
          </a:p>
          <a:p>
            <a:pPr marL="0" lvl="0" indent="0" algn="l" rtl="0">
              <a:spcBef>
                <a:spcPts val="1600"/>
              </a:spcBef>
              <a:spcAft>
                <a:spcPts val="0"/>
              </a:spcAft>
              <a:buNone/>
            </a:pPr>
            <a:r>
              <a:rPr lang="en" dirty="0"/>
              <a:t>Iterate through this table and report group statistics for all the group entries.</a:t>
            </a:r>
            <a:endParaRPr dirty="0"/>
          </a:p>
          <a:p>
            <a:pPr marL="0" lvl="0" indent="0" algn="l" rtl="0">
              <a:spcBef>
                <a:spcPts val="1600"/>
              </a:spcBef>
              <a:spcAft>
                <a:spcPts val="1600"/>
              </a:spcAft>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Where are we?</a:t>
            </a:r>
            <a:endParaRPr/>
          </a:p>
        </p:txBody>
      </p:sp>
      <p:sp>
        <p:nvSpPr>
          <p:cNvPr id="429" name="Google Shape;429;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Successfully able to report superblock</a:t>
            </a:r>
            <a:endParaRPr/>
          </a:p>
          <a:p>
            <a:pPr marL="0" lvl="0" indent="0" algn="l" rtl="0">
              <a:spcBef>
                <a:spcPts val="1600"/>
              </a:spcBef>
              <a:spcAft>
                <a:spcPts val="1600"/>
              </a:spcAft>
              <a:buNone/>
            </a:pPr>
            <a:r>
              <a:rPr lang="en"/>
              <a:t>Successfully able to report groups</a:t>
            </a:r>
            <a:endParaRPr/>
          </a:p>
        </p:txBody>
      </p:sp>
      <p:pic>
        <p:nvPicPr>
          <p:cNvPr id="430" name="Google Shape;430;p51"/>
          <p:cNvPicPr preferRelativeResize="0"/>
          <p:nvPr/>
        </p:nvPicPr>
        <p:blipFill>
          <a:blip r:embed="rId3">
            <a:alphaModFix/>
          </a:blip>
          <a:stretch>
            <a:fillRect/>
          </a:stretch>
        </p:blipFill>
        <p:spPr>
          <a:xfrm>
            <a:off x="1609725" y="2447875"/>
            <a:ext cx="6264832" cy="1952675"/>
          </a:xfrm>
          <a:prstGeom prst="rect">
            <a:avLst/>
          </a:prstGeom>
          <a:noFill/>
          <a:ln>
            <a:noFill/>
          </a:ln>
        </p:spPr>
      </p:pic>
      <p:sp>
        <p:nvSpPr>
          <p:cNvPr id="431" name="Google Shape;431;p51"/>
          <p:cNvSpPr/>
          <p:nvPr/>
        </p:nvSpPr>
        <p:spPr>
          <a:xfrm>
            <a:off x="1674425" y="3604700"/>
            <a:ext cx="2016600" cy="869700"/>
          </a:xfrm>
          <a:prstGeom prst="rect">
            <a:avLst/>
          </a:prstGeom>
          <a:no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2"/>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Navigating Ext2fs - Using Group Descriptor</a:t>
            </a:r>
            <a:endParaRPr/>
          </a:p>
        </p:txBody>
      </p:sp>
      <p:sp>
        <p:nvSpPr>
          <p:cNvPr id="437" name="Google Shape;437;p52"/>
          <p:cNvSpPr txBox="1">
            <a:spLocks noGrp="1"/>
          </p:cNvSpPr>
          <p:nvPr>
            <p:ph type="body" idx="1"/>
          </p:nvPr>
        </p:nvSpPr>
        <p:spPr>
          <a:xfrm>
            <a:off x="311700" y="1000074"/>
            <a:ext cx="8520600" cy="4143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The group descriptor tells us the location of the block/</a:t>
            </a:r>
            <a:r>
              <a:rPr lang="en" dirty="0" err="1"/>
              <a:t>inode</a:t>
            </a:r>
            <a:r>
              <a:rPr lang="en" dirty="0"/>
              <a:t> bitmaps and of the </a:t>
            </a:r>
            <a:r>
              <a:rPr lang="en" dirty="0" err="1"/>
              <a:t>inode</a:t>
            </a:r>
            <a:r>
              <a:rPr lang="en" dirty="0"/>
              <a:t> table through the </a:t>
            </a:r>
            <a:r>
              <a:rPr lang="en" dirty="0" err="1"/>
              <a:t>bg_block_bitmap</a:t>
            </a:r>
            <a:r>
              <a:rPr lang="en" dirty="0"/>
              <a:t>, </a:t>
            </a:r>
            <a:r>
              <a:rPr lang="en" dirty="0" err="1"/>
              <a:t>bg_inode_bitmap</a:t>
            </a:r>
            <a:r>
              <a:rPr lang="en" dirty="0"/>
              <a:t> and </a:t>
            </a:r>
            <a:r>
              <a:rPr lang="en" dirty="0" err="1"/>
              <a:t>bg_inode_table</a:t>
            </a:r>
            <a:r>
              <a:rPr lang="en" dirty="0"/>
              <a:t> fields.</a:t>
            </a:r>
            <a:endParaRPr dirty="0"/>
          </a:p>
          <a:p>
            <a:pPr marL="0" lvl="0" indent="0" algn="l" rtl="0">
              <a:spcBef>
                <a:spcPts val="1600"/>
              </a:spcBef>
              <a:spcAft>
                <a:spcPts val="0"/>
              </a:spcAft>
              <a:buClr>
                <a:schemeClr val="dk1"/>
              </a:buClr>
              <a:buSzPts val="1100"/>
              <a:buFont typeface="Arial"/>
              <a:buNone/>
            </a:pPr>
            <a:r>
              <a:rPr lang="en" sz="1300" b="1" dirty="0" err="1">
                <a:solidFill>
                  <a:schemeClr val="dk1"/>
                </a:solidFill>
              </a:rPr>
              <a:t>bg_block_bitmap</a:t>
            </a:r>
            <a:endParaRPr sz="1300" b="1" dirty="0">
              <a:solidFill>
                <a:schemeClr val="dk1"/>
              </a:solidFill>
            </a:endParaRPr>
          </a:p>
          <a:p>
            <a:pPr marL="0" lvl="0" indent="0" algn="l" rtl="0">
              <a:spcBef>
                <a:spcPts val="1200"/>
              </a:spcBef>
              <a:spcAft>
                <a:spcPts val="0"/>
              </a:spcAft>
              <a:buClr>
                <a:schemeClr val="dk1"/>
              </a:buClr>
              <a:buSzPts val="1100"/>
              <a:buFont typeface="Arial"/>
              <a:buNone/>
            </a:pPr>
            <a:r>
              <a:rPr lang="en" sz="1100" dirty="0">
                <a:solidFill>
                  <a:schemeClr val="dk1"/>
                </a:solidFill>
              </a:rPr>
              <a:t>32bit block id of the first block of the “</a:t>
            </a:r>
            <a:r>
              <a:rPr lang="en" sz="1100" u="sng" dirty="0">
                <a:solidFill>
                  <a:schemeClr val="hlink"/>
                </a:solidFill>
                <a:hlinkClick r:id="rId3"/>
              </a:rPr>
              <a:t>block bitmap</a:t>
            </a:r>
            <a:r>
              <a:rPr lang="en" sz="1100" dirty="0">
                <a:solidFill>
                  <a:schemeClr val="dk1"/>
                </a:solidFill>
              </a:rPr>
              <a:t>” for the group represented.</a:t>
            </a:r>
            <a:endParaRPr sz="1100" dirty="0">
              <a:solidFill>
                <a:schemeClr val="dk1"/>
              </a:solidFill>
            </a:endParaRPr>
          </a:p>
          <a:p>
            <a:pPr marL="0" lvl="0" indent="0" algn="l" rtl="0">
              <a:spcBef>
                <a:spcPts val="1200"/>
              </a:spcBef>
              <a:spcAft>
                <a:spcPts val="0"/>
              </a:spcAft>
              <a:buClr>
                <a:schemeClr val="dk1"/>
              </a:buClr>
              <a:buSzPts val="1100"/>
              <a:buFont typeface="Arial"/>
              <a:buNone/>
            </a:pPr>
            <a:r>
              <a:rPr lang="en" sz="1100" dirty="0">
                <a:solidFill>
                  <a:schemeClr val="dk1"/>
                </a:solidFill>
              </a:rPr>
              <a:t>The actual block bitmap is located within its own allocated blocks starting at the block ID specified by this value.</a:t>
            </a:r>
            <a:endParaRPr sz="1100" dirty="0">
              <a:solidFill>
                <a:schemeClr val="dk1"/>
              </a:solidFill>
            </a:endParaRPr>
          </a:p>
          <a:p>
            <a:pPr marL="0" lvl="0" indent="0" algn="l" rtl="0">
              <a:spcBef>
                <a:spcPts val="1400"/>
              </a:spcBef>
              <a:spcAft>
                <a:spcPts val="0"/>
              </a:spcAft>
              <a:buClr>
                <a:schemeClr val="dk1"/>
              </a:buClr>
              <a:buSzPts val="1100"/>
              <a:buFont typeface="Arial"/>
              <a:buNone/>
            </a:pPr>
            <a:r>
              <a:rPr lang="en" sz="1300" b="1" dirty="0" err="1">
                <a:solidFill>
                  <a:schemeClr val="dk1"/>
                </a:solidFill>
              </a:rPr>
              <a:t>bg_inode_bitmap</a:t>
            </a:r>
            <a:endParaRPr sz="1300" b="1" dirty="0">
              <a:solidFill>
                <a:schemeClr val="dk1"/>
              </a:solidFill>
            </a:endParaRPr>
          </a:p>
          <a:p>
            <a:pPr marL="0" lvl="0" indent="0" algn="l" rtl="0">
              <a:spcBef>
                <a:spcPts val="1200"/>
              </a:spcBef>
              <a:spcAft>
                <a:spcPts val="0"/>
              </a:spcAft>
              <a:buClr>
                <a:schemeClr val="dk1"/>
              </a:buClr>
              <a:buSzPts val="1100"/>
              <a:buFont typeface="Arial"/>
              <a:buNone/>
            </a:pPr>
            <a:r>
              <a:rPr lang="en" sz="1100" dirty="0">
                <a:solidFill>
                  <a:schemeClr val="dk1"/>
                </a:solidFill>
              </a:rPr>
              <a:t>32bit block id of the first block of the “</a:t>
            </a:r>
            <a:r>
              <a:rPr lang="en" sz="1100" u="sng" dirty="0">
                <a:solidFill>
                  <a:schemeClr val="hlink"/>
                </a:solidFill>
                <a:hlinkClick r:id="rId4"/>
              </a:rPr>
              <a:t>inode bitmap</a:t>
            </a:r>
            <a:r>
              <a:rPr lang="en" sz="1100" dirty="0">
                <a:solidFill>
                  <a:schemeClr val="dk1"/>
                </a:solidFill>
              </a:rPr>
              <a:t>” for the group represented.</a:t>
            </a:r>
            <a:endParaRPr sz="1100" dirty="0">
              <a:solidFill>
                <a:schemeClr val="dk1"/>
              </a:solidFill>
            </a:endParaRPr>
          </a:p>
          <a:p>
            <a:pPr marL="0" lvl="0" indent="0" algn="l" rtl="0">
              <a:spcBef>
                <a:spcPts val="1400"/>
              </a:spcBef>
              <a:spcAft>
                <a:spcPts val="0"/>
              </a:spcAft>
              <a:buClr>
                <a:schemeClr val="dk1"/>
              </a:buClr>
              <a:buSzPts val="1100"/>
              <a:buFont typeface="Arial"/>
              <a:buNone/>
            </a:pPr>
            <a:r>
              <a:rPr lang="en" sz="1300" b="1" dirty="0" err="1">
                <a:solidFill>
                  <a:schemeClr val="dk1"/>
                </a:solidFill>
              </a:rPr>
              <a:t>bg_inode_table</a:t>
            </a:r>
            <a:endParaRPr sz="1300" b="1" dirty="0">
              <a:solidFill>
                <a:schemeClr val="dk1"/>
              </a:solidFill>
            </a:endParaRPr>
          </a:p>
          <a:p>
            <a:pPr marL="0" lvl="0" indent="0" algn="l" rtl="0">
              <a:spcBef>
                <a:spcPts val="1200"/>
              </a:spcBef>
              <a:spcAft>
                <a:spcPts val="0"/>
              </a:spcAft>
              <a:buNone/>
            </a:pPr>
            <a:r>
              <a:rPr lang="en" sz="1100" dirty="0">
                <a:solidFill>
                  <a:schemeClr val="dk1"/>
                </a:solidFill>
              </a:rPr>
              <a:t>32bit block id of the first block of the “</a:t>
            </a:r>
            <a:r>
              <a:rPr lang="en" sz="1100" u="sng" dirty="0">
                <a:solidFill>
                  <a:schemeClr val="hlink"/>
                </a:solidFill>
                <a:hlinkClick r:id="rId5"/>
              </a:rPr>
              <a:t>inode table</a:t>
            </a:r>
            <a:r>
              <a:rPr lang="en" sz="1100" dirty="0">
                <a:solidFill>
                  <a:schemeClr val="dk1"/>
                </a:solidFill>
              </a:rPr>
              <a:t>” for the group represented.</a:t>
            </a:r>
            <a:endParaRPr sz="1100" dirty="0">
              <a:solidFill>
                <a:schemeClr val="dk1"/>
              </a:solidFill>
            </a:endParaRPr>
          </a:p>
          <a:p>
            <a:pPr marL="0" lvl="0" indent="0" algn="l" rtl="0">
              <a:spcBef>
                <a:spcPts val="1200"/>
              </a:spcBef>
              <a:spcAft>
                <a:spcPts val="0"/>
              </a:spcAft>
              <a:buClr>
                <a:schemeClr val="dk1"/>
              </a:buClr>
              <a:buSzPts val="1100"/>
              <a:buFont typeface="Arial"/>
              <a:buNone/>
            </a:pPr>
            <a:r>
              <a:rPr lang="en" dirty="0"/>
              <a:t>use block no and </a:t>
            </a:r>
            <a:r>
              <a:rPr lang="en" dirty="0" err="1"/>
              <a:t>block_size</a:t>
            </a:r>
            <a:r>
              <a:rPr lang="en" dirty="0"/>
              <a:t> to find actual physical location of block</a:t>
            </a:r>
            <a:endParaRPr sz="1100" dirty="0">
              <a:solidFill>
                <a:schemeClr val="dk1"/>
              </a:solidFill>
            </a:endParaRPr>
          </a:p>
          <a:p>
            <a:pPr marL="0" lvl="0" indent="0" algn="l" rtl="0">
              <a:spcBef>
                <a:spcPts val="1600"/>
              </a:spcBef>
              <a:spcAft>
                <a:spcPts val="1600"/>
              </a:spcAft>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Reading block bitmap</a:t>
            </a:r>
            <a:endParaRPr/>
          </a:p>
        </p:txBody>
      </p:sp>
      <p:sp>
        <p:nvSpPr>
          <p:cNvPr id="443" name="Google Shape;443;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 every block group:</a:t>
            </a:r>
            <a:endParaRPr dirty="0"/>
          </a:p>
          <a:p>
            <a:pPr marL="457200" lvl="0" indent="-342900" algn="l" rtl="0">
              <a:spcBef>
                <a:spcPts val="1600"/>
              </a:spcBef>
              <a:spcAft>
                <a:spcPts val="0"/>
              </a:spcAft>
              <a:buSzPts val="1800"/>
              <a:buAutoNum type="arabicPeriod"/>
            </a:pPr>
            <a:r>
              <a:rPr lang="en" dirty="0"/>
              <a:t>Block bitmap is located at block no. </a:t>
            </a:r>
            <a:r>
              <a:rPr lang="en" sz="1300" b="1" dirty="0" err="1">
                <a:solidFill>
                  <a:schemeClr val="dk1"/>
                </a:solidFill>
              </a:rPr>
              <a:t>bg_block_bitmap</a:t>
            </a:r>
            <a:r>
              <a:rPr lang="en" sz="1300" b="1" dirty="0">
                <a:solidFill>
                  <a:schemeClr val="dk1"/>
                </a:solidFill>
              </a:rPr>
              <a:t> </a:t>
            </a:r>
            <a:r>
              <a:rPr lang="en" dirty="0"/>
              <a:t>in the group descriptor structure</a:t>
            </a:r>
            <a:endParaRPr dirty="0"/>
          </a:p>
          <a:p>
            <a:pPr marL="457200" lvl="0" indent="-342900" algn="l" rtl="0">
              <a:spcBef>
                <a:spcPts val="0"/>
              </a:spcBef>
              <a:spcAft>
                <a:spcPts val="0"/>
              </a:spcAft>
              <a:buSzPts val="1800"/>
              <a:buAutoNum type="arabicPeriod"/>
            </a:pPr>
            <a:r>
              <a:rPr lang="en" dirty="0"/>
              <a:t>Use the block no. (from 1) and the block size to calculate the byte offset</a:t>
            </a:r>
            <a:endParaRPr dirty="0"/>
          </a:p>
          <a:p>
            <a:pPr marL="457200" lvl="0" indent="-342900" algn="l" rtl="0">
              <a:spcBef>
                <a:spcPts val="0"/>
              </a:spcBef>
              <a:spcAft>
                <a:spcPts val="0"/>
              </a:spcAft>
              <a:buSzPts val="1800"/>
              <a:buAutoNum type="arabicPeriod"/>
            </a:pPr>
            <a:r>
              <a:rPr lang="en" dirty="0"/>
              <a:t>Read 1 block of data into a buffer starting from the correct offset, </a:t>
            </a:r>
            <a:endParaRPr dirty="0"/>
          </a:p>
          <a:p>
            <a:pPr marL="457200" lvl="0" indent="-342900" algn="l" rtl="0">
              <a:spcBef>
                <a:spcPts val="0"/>
              </a:spcBef>
              <a:spcAft>
                <a:spcPts val="0"/>
              </a:spcAft>
              <a:buSzPts val="1800"/>
              <a:buAutoNum type="arabicPeriod"/>
            </a:pPr>
            <a:r>
              <a:rPr lang="en" dirty="0"/>
              <a:t>this is your block bitmap - report it</a:t>
            </a:r>
            <a:endParaRPr dirty="0"/>
          </a:p>
          <a:p>
            <a:pPr marL="0" lvl="0" indent="0" algn="l" rtl="0">
              <a:spcBef>
                <a:spcPts val="1600"/>
              </a:spcBef>
              <a:spcAft>
                <a:spcPts val="1600"/>
              </a:spcAft>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Where are we?</a:t>
            </a:r>
            <a:endParaRPr/>
          </a:p>
        </p:txBody>
      </p:sp>
      <p:sp>
        <p:nvSpPr>
          <p:cNvPr id="449" name="Google Shape;449;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Successfully able to report superblock</a:t>
            </a:r>
            <a:endParaRPr/>
          </a:p>
          <a:p>
            <a:pPr marL="0" lvl="0" indent="0" algn="l" rtl="0">
              <a:spcBef>
                <a:spcPts val="1600"/>
              </a:spcBef>
              <a:spcAft>
                <a:spcPts val="0"/>
              </a:spcAft>
              <a:buNone/>
            </a:pPr>
            <a:r>
              <a:rPr lang="en"/>
              <a:t>Successfully able to report groups</a:t>
            </a:r>
            <a:endParaRPr/>
          </a:p>
          <a:p>
            <a:pPr marL="0" lvl="0" indent="0" algn="l" rtl="0">
              <a:spcBef>
                <a:spcPts val="1600"/>
              </a:spcBef>
              <a:spcAft>
                <a:spcPts val="1600"/>
              </a:spcAft>
              <a:buNone/>
            </a:pPr>
            <a:r>
              <a:rPr lang="en"/>
              <a:t>Successfully able to report block bitmaps</a:t>
            </a:r>
            <a:endParaRPr/>
          </a:p>
        </p:txBody>
      </p:sp>
      <p:pic>
        <p:nvPicPr>
          <p:cNvPr id="450" name="Google Shape;450;p54"/>
          <p:cNvPicPr preferRelativeResize="0"/>
          <p:nvPr/>
        </p:nvPicPr>
        <p:blipFill>
          <a:blip r:embed="rId3">
            <a:alphaModFix/>
          </a:blip>
          <a:stretch>
            <a:fillRect/>
          </a:stretch>
        </p:blipFill>
        <p:spPr>
          <a:xfrm>
            <a:off x="1609725" y="2752675"/>
            <a:ext cx="6264832" cy="1952675"/>
          </a:xfrm>
          <a:prstGeom prst="rect">
            <a:avLst/>
          </a:prstGeom>
          <a:noFill/>
          <a:ln>
            <a:noFill/>
          </a:ln>
        </p:spPr>
      </p:pic>
      <p:sp>
        <p:nvSpPr>
          <p:cNvPr id="451" name="Google Shape;451;p54"/>
          <p:cNvSpPr/>
          <p:nvPr/>
        </p:nvSpPr>
        <p:spPr>
          <a:xfrm>
            <a:off x="1674425" y="3909500"/>
            <a:ext cx="3108300" cy="869700"/>
          </a:xfrm>
          <a:prstGeom prst="rect">
            <a:avLst/>
          </a:prstGeom>
          <a:no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Objectives</a:t>
            </a:r>
            <a:endParaRPr/>
          </a:p>
        </p:txBody>
      </p:sp>
      <p:sp>
        <p:nvSpPr>
          <p:cNvPr id="146" name="Google Shape;146;p28"/>
          <p:cNvSpPr txBox="1">
            <a:spLocks noGrp="1"/>
          </p:cNvSpPr>
          <p:nvPr>
            <p:ph type="body" idx="1"/>
          </p:nvPr>
        </p:nvSpPr>
        <p:spPr>
          <a:xfrm>
            <a:off x="311700" y="1152475"/>
            <a:ext cx="8520600" cy="3829428"/>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Clr>
                <a:schemeClr val="dk1"/>
              </a:buClr>
              <a:buSzPts val="1100"/>
              <a:buChar char="●"/>
            </a:pPr>
            <a:r>
              <a:rPr lang="en" dirty="0"/>
              <a:t>Primary: reinforce the basic file system concepts of directory objects, file objects, and free space.</a:t>
            </a:r>
            <a:endParaRPr dirty="0"/>
          </a:p>
          <a:p>
            <a:pPr marL="457200" lvl="0" indent="-298450" algn="l" rtl="0">
              <a:spcBef>
                <a:spcPts val="0"/>
              </a:spcBef>
              <a:spcAft>
                <a:spcPts val="0"/>
              </a:spcAft>
              <a:buClr>
                <a:schemeClr val="dk1"/>
              </a:buClr>
              <a:buSzPts val="1100"/>
              <a:buChar char="●"/>
            </a:pPr>
            <a:r>
              <a:rPr lang="en" dirty="0"/>
              <a:t>Primary: reinforce the implementation descriptions provided in the text and lectures.</a:t>
            </a:r>
            <a:endParaRPr dirty="0"/>
          </a:p>
          <a:p>
            <a:pPr marL="457200" lvl="0" indent="-298450" algn="l" rtl="0">
              <a:spcBef>
                <a:spcPts val="0"/>
              </a:spcBef>
              <a:spcAft>
                <a:spcPts val="0"/>
              </a:spcAft>
              <a:buClr>
                <a:schemeClr val="dk1"/>
              </a:buClr>
              <a:buSzPts val="1100"/>
              <a:buChar char="●"/>
            </a:pPr>
            <a:r>
              <a:rPr lang="en" dirty="0"/>
              <a:t>Primary: gain experience researching, examining, interpreting and processing information in complex binary data structures.</a:t>
            </a:r>
            <a:endParaRPr dirty="0"/>
          </a:p>
          <a:p>
            <a:pPr marL="457200" lvl="0" indent="-298450" algn="l" rtl="0">
              <a:spcBef>
                <a:spcPts val="0"/>
              </a:spcBef>
              <a:spcAft>
                <a:spcPts val="0"/>
              </a:spcAft>
              <a:buClr>
                <a:schemeClr val="dk1"/>
              </a:buClr>
              <a:buSzPts val="1100"/>
              <a:buChar char="●"/>
            </a:pPr>
            <a:r>
              <a:rPr lang="en" dirty="0"/>
              <a:t>Primary: gain experience with examining interpreted and raw hex dumps of complex data structures as a means of developing an understanding of those data structures.</a:t>
            </a:r>
            <a:endParaRPr dirty="0"/>
          </a:p>
          <a:p>
            <a:pPr marL="457200" lvl="0" indent="-298450" algn="l" rtl="0">
              <a:spcBef>
                <a:spcPts val="0"/>
              </a:spcBef>
              <a:spcAft>
                <a:spcPts val="0"/>
              </a:spcAft>
              <a:buClr>
                <a:schemeClr val="dk1"/>
              </a:buClr>
              <a:buSzPts val="1100"/>
              <a:buChar char="●"/>
            </a:pPr>
            <a:r>
              <a:rPr lang="en" dirty="0"/>
              <a:t>Secondary: gain practical experience with typical on-disk file system data formats.</a:t>
            </a:r>
            <a:endParaRPr dirty="0"/>
          </a:p>
          <a:p>
            <a:pPr marL="0" lvl="0" indent="0" algn="l" rtl="0">
              <a:spcBef>
                <a:spcPts val="1200"/>
              </a:spcBef>
              <a:spcAft>
                <a:spcPts val="1600"/>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Reading inode bitmap</a:t>
            </a:r>
            <a:endParaRPr/>
          </a:p>
        </p:txBody>
      </p:sp>
      <p:sp>
        <p:nvSpPr>
          <p:cNvPr id="457" name="Google Shape;457;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 every block group:</a:t>
            </a:r>
            <a:endParaRPr dirty="0"/>
          </a:p>
          <a:p>
            <a:pPr marL="457200" lvl="0" indent="-342900" algn="l" rtl="0">
              <a:spcBef>
                <a:spcPts val="1600"/>
              </a:spcBef>
              <a:spcAft>
                <a:spcPts val="0"/>
              </a:spcAft>
              <a:buSzPts val="1800"/>
              <a:buAutoNum type="arabicPeriod"/>
            </a:pPr>
            <a:r>
              <a:rPr lang="en" dirty="0" err="1"/>
              <a:t>Inode</a:t>
            </a:r>
            <a:r>
              <a:rPr lang="en" dirty="0"/>
              <a:t> bitmap is located at block no. </a:t>
            </a:r>
            <a:r>
              <a:rPr lang="en" sz="1300" b="1" dirty="0" err="1">
                <a:solidFill>
                  <a:schemeClr val="dk1"/>
                </a:solidFill>
              </a:rPr>
              <a:t>bg_inode_bitmap</a:t>
            </a:r>
            <a:r>
              <a:rPr lang="en" sz="1300" b="1" dirty="0">
                <a:solidFill>
                  <a:schemeClr val="dk1"/>
                </a:solidFill>
              </a:rPr>
              <a:t> </a:t>
            </a:r>
            <a:r>
              <a:rPr lang="en" dirty="0"/>
              <a:t>in the group descriptor structure</a:t>
            </a:r>
            <a:endParaRPr dirty="0"/>
          </a:p>
          <a:p>
            <a:pPr marL="457200" lvl="0" indent="-342900" algn="l" rtl="0">
              <a:spcBef>
                <a:spcPts val="0"/>
              </a:spcBef>
              <a:spcAft>
                <a:spcPts val="0"/>
              </a:spcAft>
              <a:buSzPts val="1800"/>
              <a:buAutoNum type="arabicPeriod"/>
            </a:pPr>
            <a:r>
              <a:rPr lang="en" dirty="0"/>
              <a:t>Use the block no. (from 1) and the block size to calculate the byte offset</a:t>
            </a:r>
            <a:endParaRPr dirty="0"/>
          </a:p>
          <a:p>
            <a:pPr marL="457200" lvl="0" indent="-342900" algn="l" rtl="0">
              <a:spcBef>
                <a:spcPts val="0"/>
              </a:spcBef>
              <a:spcAft>
                <a:spcPts val="0"/>
              </a:spcAft>
              <a:buSzPts val="1800"/>
              <a:buAutoNum type="arabicPeriod"/>
            </a:pPr>
            <a:r>
              <a:rPr lang="en" dirty="0"/>
              <a:t>Read 1 block of data into a buffer starting from the correct offset, </a:t>
            </a:r>
            <a:endParaRPr dirty="0"/>
          </a:p>
          <a:p>
            <a:pPr marL="457200" lvl="0" indent="-342900" algn="l" rtl="0">
              <a:spcBef>
                <a:spcPts val="0"/>
              </a:spcBef>
              <a:spcAft>
                <a:spcPts val="0"/>
              </a:spcAft>
              <a:buSzPts val="1800"/>
              <a:buAutoNum type="arabicPeriod"/>
            </a:pPr>
            <a:r>
              <a:rPr lang="en" dirty="0"/>
              <a:t>this is your </a:t>
            </a:r>
            <a:r>
              <a:rPr lang="en" dirty="0" err="1"/>
              <a:t>inode</a:t>
            </a:r>
            <a:r>
              <a:rPr lang="en" dirty="0"/>
              <a:t> bitmap - report it</a:t>
            </a:r>
            <a:endParaRPr dirty="0"/>
          </a:p>
          <a:p>
            <a:pPr marL="0" lvl="0" indent="0" algn="l" rtl="0">
              <a:spcBef>
                <a:spcPts val="1600"/>
              </a:spcBef>
              <a:spcAft>
                <a:spcPts val="1600"/>
              </a:spcAft>
              <a:buNone/>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Where are we?</a:t>
            </a:r>
            <a:endParaRPr/>
          </a:p>
        </p:txBody>
      </p:sp>
      <p:sp>
        <p:nvSpPr>
          <p:cNvPr id="463" name="Google Shape;463;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Successfully able to report superblock</a:t>
            </a:r>
            <a:endParaRPr/>
          </a:p>
          <a:p>
            <a:pPr marL="457200" lvl="0" indent="-342900" algn="l" rtl="0">
              <a:spcBef>
                <a:spcPts val="0"/>
              </a:spcBef>
              <a:spcAft>
                <a:spcPts val="0"/>
              </a:spcAft>
              <a:buSzPts val="1800"/>
              <a:buChar char="●"/>
            </a:pPr>
            <a:r>
              <a:rPr lang="en"/>
              <a:t>Successfully able to report groups</a:t>
            </a:r>
            <a:endParaRPr/>
          </a:p>
          <a:p>
            <a:pPr marL="457200" lvl="0" indent="-342900" algn="l" rtl="0">
              <a:spcBef>
                <a:spcPts val="0"/>
              </a:spcBef>
              <a:spcAft>
                <a:spcPts val="0"/>
              </a:spcAft>
              <a:buSzPts val="1800"/>
              <a:buChar char="●"/>
            </a:pPr>
            <a:r>
              <a:rPr lang="en"/>
              <a:t>Successfully able to report block bitmaps</a:t>
            </a:r>
            <a:endParaRPr/>
          </a:p>
          <a:p>
            <a:pPr marL="457200" lvl="0" indent="-342900" algn="l" rtl="0">
              <a:spcBef>
                <a:spcPts val="0"/>
              </a:spcBef>
              <a:spcAft>
                <a:spcPts val="0"/>
              </a:spcAft>
              <a:buSzPts val="1800"/>
              <a:buChar char="●"/>
            </a:pPr>
            <a:r>
              <a:rPr lang="en"/>
              <a:t>Successfully able to report inode bitmaps</a:t>
            </a:r>
            <a:endParaRPr/>
          </a:p>
        </p:txBody>
      </p:sp>
      <p:pic>
        <p:nvPicPr>
          <p:cNvPr id="464" name="Google Shape;464;p56"/>
          <p:cNvPicPr preferRelativeResize="0"/>
          <p:nvPr/>
        </p:nvPicPr>
        <p:blipFill>
          <a:blip r:embed="rId3">
            <a:alphaModFix/>
          </a:blip>
          <a:stretch>
            <a:fillRect/>
          </a:stretch>
        </p:blipFill>
        <p:spPr>
          <a:xfrm>
            <a:off x="1609725" y="2828875"/>
            <a:ext cx="6264832" cy="1952675"/>
          </a:xfrm>
          <a:prstGeom prst="rect">
            <a:avLst/>
          </a:prstGeom>
          <a:noFill/>
          <a:ln>
            <a:noFill/>
          </a:ln>
        </p:spPr>
      </p:pic>
      <p:sp>
        <p:nvSpPr>
          <p:cNvPr id="465" name="Google Shape;465;p56"/>
          <p:cNvSpPr/>
          <p:nvPr/>
        </p:nvSpPr>
        <p:spPr>
          <a:xfrm>
            <a:off x="1655925" y="3911850"/>
            <a:ext cx="3913200" cy="869700"/>
          </a:xfrm>
          <a:prstGeom prst="rect">
            <a:avLst/>
          </a:prstGeom>
          <a:no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Stepping back</a:t>
            </a:r>
            <a:endParaRPr/>
          </a:p>
        </p:txBody>
      </p:sp>
      <p:sp>
        <p:nvSpPr>
          <p:cNvPr id="471" name="Google Shape;471;p57"/>
          <p:cNvSpPr txBox="1">
            <a:spLocks noGrp="1"/>
          </p:cNvSpPr>
          <p:nvPr>
            <p:ph type="body" idx="1"/>
          </p:nvPr>
        </p:nvSpPr>
        <p:spPr>
          <a:xfrm>
            <a:off x="311700" y="1152475"/>
            <a:ext cx="5747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 questions to answer about </a:t>
            </a:r>
            <a:r>
              <a:rPr lang="en" dirty="0" err="1"/>
              <a:t>i</a:t>
            </a:r>
            <a:r>
              <a:rPr lang="en" dirty="0"/>
              <a:t>-node:</a:t>
            </a:r>
            <a:endParaRPr dirty="0"/>
          </a:p>
          <a:p>
            <a:pPr marL="457200" lvl="0" indent="-342900" algn="l" rtl="0">
              <a:spcBef>
                <a:spcPts val="1600"/>
              </a:spcBef>
              <a:spcAft>
                <a:spcPts val="0"/>
              </a:spcAft>
              <a:buSzPts val="1800"/>
              <a:buChar char="●"/>
            </a:pPr>
            <a:r>
              <a:rPr lang="en" dirty="0"/>
              <a:t>What does it contain and what is its structure?</a:t>
            </a:r>
            <a:endParaRPr dirty="0"/>
          </a:p>
          <a:p>
            <a:pPr marL="457200" lvl="0" indent="0" algn="l" rtl="0">
              <a:spcBef>
                <a:spcPts val="1600"/>
              </a:spcBef>
              <a:spcAft>
                <a:spcPts val="0"/>
              </a:spcAft>
              <a:buNone/>
            </a:pPr>
            <a:r>
              <a:rPr lang="en" dirty="0"/>
              <a:t>Has metadata and pointers to actual file content. We will use these pointers to navigate contents of a specific </a:t>
            </a:r>
            <a:r>
              <a:rPr lang="en" dirty="0" err="1"/>
              <a:t>i</a:t>
            </a:r>
            <a:r>
              <a:rPr lang="en" dirty="0"/>
              <a:t>-node.</a:t>
            </a:r>
            <a:endParaRPr dirty="0"/>
          </a:p>
          <a:p>
            <a:pPr marL="457200" lvl="0" indent="-342900" algn="l" rtl="0">
              <a:spcBef>
                <a:spcPts val="1600"/>
              </a:spcBef>
              <a:spcAft>
                <a:spcPts val="0"/>
              </a:spcAft>
              <a:buSzPts val="1800"/>
              <a:buChar char="●"/>
            </a:pPr>
            <a:r>
              <a:rPr lang="en" dirty="0"/>
              <a:t>Where is </a:t>
            </a:r>
            <a:r>
              <a:rPr lang="en" dirty="0" err="1"/>
              <a:t>inode</a:t>
            </a:r>
            <a:r>
              <a:rPr lang="en" dirty="0"/>
              <a:t> stored?</a:t>
            </a:r>
            <a:endParaRPr dirty="0"/>
          </a:p>
          <a:p>
            <a:pPr marL="0" lvl="0" indent="0" algn="l" rtl="0">
              <a:spcBef>
                <a:spcPts val="1600"/>
              </a:spcBef>
              <a:spcAft>
                <a:spcPts val="1600"/>
              </a:spcAft>
              <a:buNone/>
            </a:pPr>
            <a:r>
              <a:rPr lang="en" dirty="0"/>
              <a:t>	</a:t>
            </a:r>
            <a:r>
              <a:rPr lang="en" dirty="0" err="1"/>
              <a:t>i</a:t>
            </a:r>
            <a:r>
              <a:rPr lang="en" dirty="0"/>
              <a:t>-node table has pointer to every </a:t>
            </a:r>
            <a:r>
              <a:rPr lang="en" dirty="0" err="1"/>
              <a:t>i</a:t>
            </a:r>
            <a:r>
              <a:rPr lang="en" dirty="0"/>
              <a:t>-node in the group. Think of this like a container of all </a:t>
            </a:r>
            <a:r>
              <a:rPr lang="en" dirty="0" err="1"/>
              <a:t>i</a:t>
            </a:r>
            <a:r>
              <a:rPr lang="en" dirty="0"/>
              <a:t>-nodes</a:t>
            </a:r>
            <a:endParaRPr dirty="0"/>
          </a:p>
        </p:txBody>
      </p:sp>
      <p:pic>
        <p:nvPicPr>
          <p:cNvPr id="472" name="Google Shape;472;p57"/>
          <p:cNvPicPr preferRelativeResize="0"/>
          <p:nvPr/>
        </p:nvPicPr>
        <p:blipFill>
          <a:blip r:embed="rId3">
            <a:alphaModFix/>
          </a:blip>
          <a:stretch>
            <a:fillRect/>
          </a:stretch>
        </p:blipFill>
        <p:spPr>
          <a:xfrm>
            <a:off x="6128820" y="445025"/>
            <a:ext cx="2950481" cy="1850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Navigating ext2fs - </a:t>
            </a:r>
            <a:r>
              <a:rPr lang="en" dirty="0" err="1"/>
              <a:t>inode</a:t>
            </a:r>
            <a:r>
              <a:rPr lang="en" dirty="0"/>
              <a:t> table</a:t>
            </a:r>
            <a:endParaRPr dirty="0"/>
          </a:p>
        </p:txBody>
      </p:sp>
      <p:sp>
        <p:nvSpPr>
          <p:cNvPr id="478" name="Google Shape;478;p58"/>
          <p:cNvSpPr txBox="1">
            <a:spLocks noGrp="1"/>
          </p:cNvSpPr>
          <p:nvPr>
            <p:ph type="body" idx="1"/>
          </p:nvPr>
        </p:nvSpPr>
        <p:spPr>
          <a:xfrm>
            <a:off x="311700" y="1152474"/>
            <a:ext cx="8520600" cy="3991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iNode</a:t>
            </a:r>
            <a:r>
              <a:rPr lang="en" dirty="0"/>
              <a:t> table can be multiple blocks and stores all information about the </a:t>
            </a:r>
            <a:r>
              <a:rPr lang="en" dirty="0" err="1"/>
              <a:t>inodes</a:t>
            </a:r>
            <a:r>
              <a:rPr lang="en" dirty="0"/>
              <a:t> in the current block group.</a:t>
            </a:r>
            <a:endParaRPr dirty="0"/>
          </a:p>
          <a:p>
            <a:pPr marL="0" lvl="0" indent="0" algn="l" rtl="0">
              <a:spcBef>
                <a:spcPts val="1600"/>
              </a:spcBef>
              <a:spcAft>
                <a:spcPts val="0"/>
              </a:spcAft>
              <a:buNone/>
            </a:pPr>
            <a:r>
              <a:rPr lang="en" dirty="0"/>
              <a:t>Where is the </a:t>
            </a:r>
            <a:r>
              <a:rPr lang="en" dirty="0" err="1"/>
              <a:t>inode</a:t>
            </a:r>
            <a:r>
              <a:rPr lang="en" dirty="0"/>
              <a:t> table? </a:t>
            </a:r>
            <a:endParaRPr dirty="0"/>
          </a:p>
          <a:p>
            <a:pPr marL="457200" lvl="0" indent="-342900" algn="l" rtl="0">
              <a:spcBef>
                <a:spcPts val="1600"/>
              </a:spcBef>
              <a:spcAft>
                <a:spcPts val="0"/>
              </a:spcAft>
              <a:buSzPts val="1800"/>
              <a:buChar char="●"/>
            </a:pPr>
            <a:r>
              <a:rPr lang="en" dirty="0" err="1"/>
              <a:t>bg_inode_table</a:t>
            </a:r>
            <a:r>
              <a:rPr lang="en" dirty="0"/>
              <a:t> field of the ext2_group_desc gives us the block no. of the </a:t>
            </a:r>
            <a:r>
              <a:rPr lang="en" dirty="0" err="1"/>
              <a:t>inode</a:t>
            </a:r>
            <a:r>
              <a:rPr lang="en" dirty="0"/>
              <a:t> table</a:t>
            </a:r>
            <a:endParaRPr dirty="0"/>
          </a:p>
          <a:p>
            <a:pPr marL="0" lvl="0" indent="0" algn="l" rtl="0">
              <a:spcBef>
                <a:spcPts val="1600"/>
              </a:spcBef>
              <a:spcAft>
                <a:spcPts val="0"/>
              </a:spcAft>
              <a:buNone/>
            </a:pPr>
            <a:r>
              <a:rPr lang="en" dirty="0"/>
              <a:t>How big is the </a:t>
            </a:r>
            <a:r>
              <a:rPr lang="en" dirty="0" err="1"/>
              <a:t>inode</a:t>
            </a:r>
            <a:r>
              <a:rPr lang="en" dirty="0"/>
              <a:t> table?</a:t>
            </a:r>
            <a:endParaRPr dirty="0"/>
          </a:p>
          <a:p>
            <a:pPr marL="457200" lvl="0" indent="-342900" algn="l" rtl="0">
              <a:spcBef>
                <a:spcPts val="1600"/>
              </a:spcBef>
              <a:spcAft>
                <a:spcPts val="0"/>
              </a:spcAft>
              <a:buSzPts val="1800"/>
              <a:buChar char="●"/>
            </a:pPr>
            <a:r>
              <a:rPr lang="en" dirty="0"/>
              <a:t>How many </a:t>
            </a:r>
            <a:r>
              <a:rPr lang="en" dirty="0" err="1"/>
              <a:t>inodes</a:t>
            </a:r>
            <a:r>
              <a:rPr lang="en" dirty="0"/>
              <a:t> per group?</a:t>
            </a:r>
            <a:endParaRPr dirty="0"/>
          </a:p>
          <a:p>
            <a:pPr marL="457200" lvl="0" indent="-342900" algn="l" rtl="0">
              <a:spcBef>
                <a:spcPts val="0"/>
              </a:spcBef>
              <a:spcAft>
                <a:spcPts val="0"/>
              </a:spcAft>
              <a:buSzPts val="1800"/>
              <a:buChar char="●"/>
            </a:pPr>
            <a:r>
              <a:rPr lang="en" dirty="0"/>
              <a:t>How many </a:t>
            </a:r>
            <a:r>
              <a:rPr lang="en" dirty="0" err="1"/>
              <a:t>inodes</a:t>
            </a:r>
            <a:r>
              <a:rPr lang="en" dirty="0"/>
              <a:t> in one block? Hint: You know block size, </a:t>
            </a:r>
            <a:r>
              <a:rPr lang="en" dirty="0" err="1"/>
              <a:t>inode</a:t>
            </a:r>
            <a:r>
              <a:rPr lang="en" dirty="0"/>
              <a:t> size</a:t>
            </a:r>
            <a:endParaRPr dirty="0"/>
          </a:p>
          <a:p>
            <a:pPr marL="457200" lvl="0" indent="-342900" algn="l" rtl="0">
              <a:spcBef>
                <a:spcPts val="0"/>
              </a:spcBef>
              <a:spcAft>
                <a:spcPts val="0"/>
              </a:spcAft>
              <a:buSzPts val="1800"/>
              <a:buChar char="●"/>
            </a:pPr>
            <a:r>
              <a:rPr lang="en" dirty="0"/>
              <a:t>How many blocks for </a:t>
            </a:r>
            <a:r>
              <a:rPr lang="en" dirty="0" err="1"/>
              <a:t>inode</a:t>
            </a:r>
            <a:r>
              <a:rPr lang="en" dirty="0"/>
              <a:t> table - no. of </a:t>
            </a:r>
            <a:r>
              <a:rPr lang="en" dirty="0" err="1"/>
              <a:t>inodes</a:t>
            </a:r>
            <a:r>
              <a:rPr lang="en" dirty="0"/>
              <a:t> per group / no. of </a:t>
            </a:r>
            <a:r>
              <a:rPr lang="en" dirty="0" err="1"/>
              <a:t>inodes</a:t>
            </a:r>
            <a:r>
              <a:rPr lang="en" dirty="0"/>
              <a:t> per block</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 every group we know:</a:t>
            </a:r>
            <a:endParaRPr dirty="0"/>
          </a:p>
          <a:p>
            <a:pPr marL="457200" lvl="0" indent="-342900" algn="l" rtl="0">
              <a:spcBef>
                <a:spcPts val="1600"/>
              </a:spcBef>
              <a:spcAft>
                <a:spcPts val="0"/>
              </a:spcAft>
              <a:buSzPts val="1800"/>
              <a:buChar char="●"/>
            </a:pPr>
            <a:r>
              <a:rPr lang="en" dirty="0"/>
              <a:t>Starting block no. of </a:t>
            </a:r>
            <a:r>
              <a:rPr lang="en" dirty="0" err="1"/>
              <a:t>inode</a:t>
            </a:r>
            <a:r>
              <a:rPr lang="en" dirty="0"/>
              <a:t> table? </a:t>
            </a:r>
            <a:r>
              <a:rPr lang="en" dirty="0" err="1"/>
              <a:t>Bg_inode_table</a:t>
            </a:r>
            <a:endParaRPr dirty="0"/>
          </a:p>
          <a:p>
            <a:pPr marL="457200" lvl="0" indent="-342900" algn="l" rtl="0">
              <a:spcBef>
                <a:spcPts val="1600"/>
              </a:spcBef>
              <a:spcAft>
                <a:spcPts val="0"/>
              </a:spcAft>
              <a:buSzPts val="1800"/>
              <a:buChar char="●"/>
            </a:pPr>
            <a:r>
              <a:rPr lang="en" dirty="0"/>
              <a:t>How many blocks of </a:t>
            </a:r>
            <a:r>
              <a:rPr lang="en" dirty="0" err="1"/>
              <a:t>inode</a:t>
            </a:r>
            <a:r>
              <a:rPr lang="en" dirty="0"/>
              <a:t> table are present? Calculated in prev. Slide</a:t>
            </a:r>
            <a:endParaRPr dirty="0"/>
          </a:p>
          <a:p>
            <a:pPr marL="0" lvl="0" indent="0" algn="l" rtl="0">
              <a:spcBef>
                <a:spcPts val="1600"/>
              </a:spcBef>
              <a:spcAft>
                <a:spcPts val="0"/>
              </a:spcAft>
              <a:buNone/>
            </a:pPr>
            <a:r>
              <a:rPr lang="en" dirty="0"/>
              <a:t>Using this information:</a:t>
            </a:r>
            <a:endParaRPr dirty="0"/>
          </a:p>
          <a:p>
            <a:pPr marL="457200" lvl="0" indent="-342900" algn="l" rtl="0">
              <a:spcBef>
                <a:spcPts val="1600"/>
              </a:spcBef>
              <a:spcAft>
                <a:spcPts val="0"/>
              </a:spcAft>
              <a:buSzPts val="1800"/>
              <a:buChar char="●"/>
            </a:pPr>
            <a:r>
              <a:rPr lang="en" dirty="0"/>
              <a:t>Iterate through blocks belonging to the </a:t>
            </a:r>
            <a:r>
              <a:rPr lang="en" dirty="0" err="1"/>
              <a:t>inode</a:t>
            </a:r>
            <a:r>
              <a:rPr lang="en" dirty="0"/>
              <a:t> table</a:t>
            </a:r>
            <a:endParaRPr dirty="0"/>
          </a:p>
          <a:p>
            <a:pPr marL="457200" lvl="0" indent="-342900" algn="l" rtl="0">
              <a:spcBef>
                <a:spcPts val="0"/>
              </a:spcBef>
              <a:spcAft>
                <a:spcPts val="0"/>
              </a:spcAft>
              <a:buSzPts val="1800"/>
              <a:buChar char="●"/>
            </a:pPr>
            <a:r>
              <a:rPr lang="en" dirty="0"/>
              <a:t>Process all </a:t>
            </a:r>
            <a:r>
              <a:rPr lang="en" dirty="0" err="1"/>
              <a:t>i</a:t>
            </a:r>
            <a:r>
              <a:rPr lang="en" dirty="0"/>
              <a:t>-nodes belonging to the current block</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484" name="Google Shape;484;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Navigating ext2fs - inode table</a:t>
            </a:r>
            <a:endParaRPr/>
          </a:p>
          <a:p>
            <a:pPr marL="0" lvl="0" indent="0" algn="l"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Navigating ext2fs - inode</a:t>
            </a:r>
            <a:endParaRPr/>
          </a:p>
        </p:txBody>
      </p:sp>
      <p:sp>
        <p:nvSpPr>
          <p:cNvPr id="490" name="Google Shape;490;p60"/>
          <p:cNvSpPr txBox="1">
            <a:spLocks noGrp="1"/>
          </p:cNvSpPr>
          <p:nvPr>
            <p:ph type="body" idx="1"/>
          </p:nvPr>
        </p:nvSpPr>
        <p:spPr>
          <a:xfrm>
            <a:off x="311700" y="1076275"/>
            <a:ext cx="8520600" cy="37716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you can navigate to the </a:t>
            </a:r>
            <a:r>
              <a:rPr lang="en" dirty="0" err="1"/>
              <a:t>inode</a:t>
            </a:r>
            <a:r>
              <a:rPr lang="en" dirty="0"/>
              <a:t> you want to read by offsetting the </a:t>
            </a:r>
            <a:r>
              <a:rPr lang="en" dirty="0" err="1"/>
              <a:t>inode</a:t>
            </a:r>
            <a:r>
              <a:rPr lang="en" dirty="0"/>
              <a:t> table beginning by the required number of </a:t>
            </a:r>
            <a:r>
              <a:rPr lang="en" dirty="0" err="1"/>
              <a:t>inodes</a:t>
            </a: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n" dirty="0"/>
              <a:t>Ex: To navigate to the root directory(</a:t>
            </a:r>
            <a:r>
              <a:rPr lang="en" dirty="0" err="1"/>
              <a:t>inode</a:t>
            </a:r>
            <a:r>
              <a:rPr lang="en" dirty="0"/>
              <a:t> no. 2), you can offset the start address of </a:t>
            </a:r>
            <a:r>
              <a:rPr lang="en" dirty="0" err="1"/>
              <a:t>bg_inode_table</a:t>
            </a:r>
            <a:r>
              <a:rPr lang="en" dirty="0"/>
              <a:t> by (2-1) times size of every </a:t>
            </a:r>
            <a:r>
              <a:rPr lang="en" dirty="0" err="1"/>
              <a:t>inode</a:t>
            </a:r>
            <a:r>
              <a:rPr lang="en" dirty="0"/>
              <a:t>.</a:t>
            </a:r>
            <a:endParaRPr dirty="0"/>
          </a:p>
          <a:p>
            <a:pPr marL="0" lvl="0" indent="0" algn="l" rtl="0">
              <a:spcBef>
                <a:spcPts val="1600"/>
              </a:spcBef>
              <a:spcAft>
                <a:spcPts val="0"/>
              </a:spcAft>
              <a:buNone/>
            </a:pPr>
            <a:r>
              <a:rPr lang="en" dirty="0"/>
              <a:t>Why -1?</a:t>
            </a:r>
            <a:endParaRPr dirty="0"/>
          </a:p>
          <a:p>
            <a:pPr marL="0" lvl="0" indent="0" algn="l" rtl="0">
              <a:spcBef>
                <a:spcPts val="1600"/>
              </a:spcBef>
              <a:spcAft>
                <a:spcPts val="0"/>
              </a:spcAft>
              <a:buNone/>
            </a:pPr>
            <a:r>
              <a:rPr lang="en" dirty="0"/>
              <a:t>Start of </a:t>
            </a:r>
            <a:r>
              <a:rPr lang="en" dirty="0" err="1"/>
              <a:t>inode</a:t>
            </a:r>
            <a:r>
              <a:rPr lang="en" dirty="0"/>
              <a:t> n will be at (n-1)* size of </a:t>
            </a:r>
            <a:r>
              <a:rPr lang="en" dirty="0" err="1"/>
              <a:t>inode</a:t>
            </a:r>
            <a:endParaRPr dirty="0"/>
          </a:p>
          <a:p>
            <a:pPr marL="0" lvl="0" indent="0" algn="l" rtl="0">
              <a:spcBef>
                <a:spcPts val="1600"/>
              </a:spcBef>
              <a:spcAft>
                <a:spcPts val="1600"/>
              </a:spcAft>
              <a:buNone/>
            </a:pPr>
            <a:r>
              <a:rPr lang="en" dirty="0"/>
              <a:t>Once you read in the </a:t>
            </a:r>
            <a:r>
              <a:rPr lang="en" dirty="0" err="1"/>
              <a:t>inode</a:t>
            </a:r>
            <a:r>
              <a:rPr lang="en" dirty="0"/>
              <a:t> - report metadata of </a:t>
            </a:r>
            <a:r>
              <a:rPr lang="en" dirty="0" err="1"/>
              <a:t>inode</a:t>
            </a:r>
            <a:endParaRPr dirty="0"/>
          </a:p>
        </p:txBody>
      </p:sp>
      <p:pic>
        <p:nvPicPr>
          <p:cNvPr id="491" name="Google Shape;491;p60"/>
          <p:cNvPicPr preferRelativeResize="0"/>
          <p:nvPr/>
        </p:nvPicPr>
        <p:blipFill>
          <a:blip r:embed="rId3">
            <a:alphaModFix/>
          </a:blip>
          <a:stretch>
            <a:fillRect/>
          </a:stretch>
        </p:blipFill>
        <p:spPr>
          <a:xfrm>
            <a:off x="228600" y="1978075"/>
            <a:ext cx="8839201" cy="22616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inode - i_mode</a:t>
            </a:r>
            <a:endParaRPr/>
          </a:p>
        </p:txBody>
      </p:sp>
      <p:sp>
        <p:nvSpPr>
          <p:cNvPr id="497" name="Google Shape;497;p61"/>
          <p:cNvSpPr txBox="1">
            <a:spLocks noGrp="1"/>
          </p:cNvSpPr>
          <p:nvPr>
            <p:ph type="body" idx="1"/>
          </p:nvPr>
        </p:nvSpPr>
        <p:spPr>
          <a:xfrm>
            <a:off x="311700" y="1152475"/>
            <a:ext cx="8520600" cy="38294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i_mode</a:t>
            </a:r>
            <a:r>
              <a:rPr lang="en" dirty="0"/>
              <a:t> has information about </a:t>
            </a:r>
            <a:endParaRPr dirty="0"/>
          </a:p>
          <a:p>
            <a:pPr marL="457200" lvl="0" indent="-342900" algn="l" rtl="0">
              <a:spcBef>
                <a:spcPts val="1600"/>
              </a:spcBef>
              <a:spcAft>
                <a:spcPts val="0"/>
              </a:spcAft>
              <a:buSzPts val="1800"/>
              <a:buChar char="●"/>
            </a:pPr>
            <a:r>
              <a:rPr lang="en" dirty="0"/>
              <a:t>file format </a:t>
            </a:r>
            <a:endParaRPr dirty="0"/>
          </a:p>
          <a:p>
            <a:pPr marL="457200" lvl="0" indent="-342900" algn="l" rtl="0">
              <a:spcBef>
                <a:spcPts val="0"/>
              </a:spcBef>
              <a:spcAft>
                <a:spcPts val="0"/>
              </a:spcAft>
              <a:buSzPts val="1800"/>
              <a:buChar char="●"/>
            </a:pPr>
            <a:r>
              <a:rPr lang="en" dirty="0"/>
              <a:t>process execution user/group override </a:t>
            </a:r>
            <a:endParaRPr dirty="0"/>
          </a:p>
          <a:p>
            <a:pPr marL="457200" lvl="0" indent="-342900" algn="l" rtl="0">
              <a:spcBef>
                <a:spcPts val="0"/>
              </a:spcBef>
              <a:spcAft>
                <a:spcPts val="0"/>
              </a:spcAft>
              <a:buSzPts val="1800"/>
              <a:buChar char="●"/>
            </a:pPr>
            <a:r>
              <a:rPr lang="en" dirty="0"/>
              <a:t>access rights </a:t>
            </a:r>
            <a:endParaRPr dirty="0"/>
          </a:p>
          <a:p>
            <a:pPr marL="0" lvl="0" indent="0" algn="l" rtl="0">
              <a:spcBef>
                <a:spcPts val="1600"/>
              </a:spcBef>
              <a:spcAft>
                <a:spcPts val="0"/>
              </a:spcAft>
              <a:buNone/>
            </a:pPr>
            <a:r>
              <a:rPr lang="en" u="sng" dirty="0">
                <a:solidFill>
                  <a:schemeClr val="hlink"/>
                </a:solidFill>
                <a:hlinkClick r:id="rId4"/>
              </a:rPr>
              <a:t>&lt;sys/stat.h&gt;</a:t>
            </a:r>
            <a:r>
              <a:rPr lang="en" dirty="0"/>
              <a:t> defines macros to identify file type, permissions</a:t>
            </a:r>
            <a:endParaRPr dirty="0"/>
          </a:p>
          <a:p>
            <a:pPr marL="0" lvl="0" indent="0" algn="l" rtl="0">
              <a:spcBef>
                <a:spcPts val="1600"/>
              </a:spcBef>
              <a:spcAft>
                <a:spcPts val="0"/>
              </a:spcAft>
              <a:buNone/>
            </a:pPr>
            <a:r>
              <a:rPr lang="en" dirty="0"/>
              <a:t>Ex: To check if the </a:t>
            </a:r>
            <a:r>
              <a:rPr lang="en" dirty="0" err="1"/>
              <a:t>inode</a:t>
            </a:r>
            <a:r>
              <a:rPr lang="en" dirty="0"/>
              <a:t> you are currently reading </a:t>
            </a:r>
            <a:endParaRPr dirty="0"/>
          </a:p>
          <a:p>
            <a:pPr marL="457200" lvl="0" indent="-342900" algn="l" rtl="0">
              <a:spcBef>
                <a:spcPts val="1600"/>
              </a:spcBef>
              <a:spcAft>
                <a:spcPts val="0"/>
              </a:spcAft>
              <a:buSzPts val="1800"/>
              <a:buChar char="●"/>
            </a:pPr>
            <a:r>
              <a:rPr lang="en" dirty="0"/>
              <a:t>is a link - </a:t>
            </a:r>
            <a:r>
              <a:rPr lang="en" dirty="0" err="1"/>
              <a:t>inode.i_mode</a:t>
            </a:r>
            <a:r>
              <a:rPr lang="en" dirty="0"/>
              <a:t> &amp; S_IFLNK</a:t>
            </a:r>
            <a:endParaRPr dirty="0"/>
          </a:p>
          <a:p>
            <a:pPr marL="457200" lvl="0" indent="-342900" algn="l" rtl="0">
              <a:spcBef>
                <a:spcPts val="0"/>
              </a:spcBef>
              <a:spcAft>
                <a:spcPts val="0"/>
              </a:spcAft>
              <a:buSzPts val="1800"/>
              <a:buChar char="●"/>
            </a:pPr>
            <a:r>
              <a:rPr lang="en" dirty="0"/>
              <a:t>is a directory - </a:t>
            </a:r>
            <a:r>
              <a:rPr lang="en" dirty="0" err="1"/>
              <a:t>inode.i_mode</a:t>
            </a:r>
            <a:r>
              <a:rPr lang="en" dirty="0"/>
              <a:t> &amp; S_DIR</a:t>
            </a:r>
            <a:endParaRPr dirty="0"/>
          </a:p>
          <a:p>
            <a:pPr marL="457200" lvl="0" indent="-342900" algn="l" rtl="0">
              <a:spcBef>
                <a:spcPts val="0"/>
              </a:spcBef>
              <a:spcAft>
                <a:spcPts val="0"/>
              </a:spcAft>
              <a:buSzPts val="1800"/>
              <a:buChar char="●"/>
            </a:pPr>
            <a:r>
              <a:rPr lang="en" dirty="0"/>
              <a:t>….</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Navigating the inode</a:t>
            </a:r>
            <a:endParaRPr/>
          </a:p>
        </p:txBody>
      </p:sp>
      <p:sp>
        <p:nvSpPr>
          <p:cNvPr id="503" name="Google Shape;503;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__u32	</a:t>
            </a:r>
            <a:r>
              <a:rPr lang="en" dirty="0" err="1"/>
              <a:t>i_size</a:t>
            </a:r>
            <a:r>
              <a:rPr lang="en" dirty="0"/>
              <a:t>;		/* Size in bytes */</a:t>
            </a:r>
            <a:endParaRPr dirty="0"/>
          </a:p>
          <a:p>
            <a:pPr marL="0" lvl="0" indent="0" algn="l" rtl="0">
              <a:spcBef>
                <a:spcPts val="1600"/>
              </a:spcBef>
              <a:spcAft>
                <a:spcPts val="0"/>
              </a:spcAft>
              <a:buNone/>
            </a:pPr>
            <a:r>
              <a:rPr lang="en" dirty="0"/>
              <a:t>Use the </a:t>
            </a:r>
            <a:r>
              <a:rPr lang="en" dirty="0" err="1"/>
              <a:t>i_size</a:t>
            </a:r>
            <a:r>
              <a:rPr lang="en" dirty="0"/>
              <a:t> variable along with </a:t>
            </a:r>
            <a:r>
              <a:rPr lang="en" dirty="0" err="1"/>
              <a:t>block_size</a:t>
            </a:r>
            <a:r>
              <a:rPr lang="en" dirty="0"/>
              <a:t> to identify the number of blocks that the data of this file occupies.</a:t>
            </a:r>
            <a:endParaRPr dirty="0"/>
          </a:p>
          <a:p>
            <a:pPr marL="0" lvl="0" indent="0" algn="l" rtl="0">
              <a:spcBef>
                <a:spcPts val="1600"/>
              </a:spcBef>
              <a:spcAft>
                <a:spcPts val="0"/>
              </a:spcAft>
              <a:buNone/>
            </a:pPr>
            <a:r>
              <a:rPr lang="en" dirty="0"/>
              <a:t>Use the direct, indirect, double-indirect pointer to identify the actual data blocks that belong to this file.</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3"/>
          <p:cNvSpPr txBox="1">
            <a:spLocks noGrp="1"/>
          </p:cNvSpPr>
          <p:nvPr>
            <p:ph type="body" idx="1"/>
          </p:nvPr>
        </p:nvSpPr>
        <p:spPr>
          <a:xfrm>
            <a:off x="311700" y="1152474"/>
            <a:ext cx="8520600" cy="3900373"/>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dirty="0"/>
              <a:t>INODE</a:t>
            </a:r>
            <a:endParaRPr dirty="0"/>
          </a:p>
          <a:p>
            <a:pPr marL="457200" lvl="0" indent="-342900" algn="l" rtl="0">
              <a:spcBef>
                <a:spcPts val="0"/>
              </a:spcBef>
              <a:spcAft>
                <a:spcPts val="0"/>
              </a:spcAft>
              <a:buSzPts val="1800"/>
              <a:buAutoNum type="arabicPeriod"/>
            </a:pPr>
            <a:r>
              <a:rPr lang="en" dirty="0" err="1"/>
              <a:t>inode</a:t>
            </a:r>
            <a:r>
              <a:rPr lang="en" dirty="0"/>
              <a:t> number (decimal)</a:t>
            </a:r>
            <a:endParaRPr dirty="0"/>
          </a:p>
          <a:p>
            <a:pPr marL="457200" lvl="0" indent="-342900" algn="l" rtl="0">
              <a:spcBef>
                <a:spcPts val="0"/>
              </a:spcBef>
              <a:spcAft>
                <a:spcPts val="0"/>
              </a:spcAft>
              <a:buSzPts val="1800"/>
              <a:buAutoNum type="arabicPeriod"/>
            </a:pPr>
            <a:r>
              <a:rPr lang="en" dirty="0"/>
              <a:t>file type ('f' for file, 'd' for directory, 's' for symbolic link, '?" for anything else)</a:t>
            </a:r>
            <a:endParaRPr dirty="0"/>
          </a:p>
          <a:p>
            <a:pPr marL="457200" lvl="0" indent="-342900" algn="l" rtl="0">
              <a:spcBef>
                <a:spcPts val="0"/>
              </a:spcBef>
              <a:spcAft>
                <a:spcPts val="0"/>
              </a:spcAft>
              <a:buSzPts val="1800"/>
              <a:buAutoNum type="arabicPeriod"/>
            </a:pPr>
            <a:r>
              <a:rPr lang="en" dirty="0"/>
              <a:t>mode (low order 12-bits, octal ... suggested format "%o")</a:t>
            </a:r>
            <a:endParaRPr dirty="0"/>
          </a:p>
          <a:p>
            <a:pPr marL="457200" lvl="0" indent="-342900" algn="l" rtl="0">
              <a:spcBef>
                <a:spcPts val="0"/>
              </a:spcBef>
              <a:spcAft>
                <a:spcPts val="0"/>
              </a:spcAft>
              <a:buSzPts val="1800"/>
              <a:buAutoNum type="arabicPeriod"/>
            </a:pPr>
            <a:r>
              <a:rPr lang="en" dirty="0"/>
              <a:t>owner (decimal)</a:t>
            </a:r>
            <a:endParaRPr dirty="0"/>
          </a:p>
          <a:p>
            <a:pPr marL="457200" lvl="0" indent="-342900" algn="l" rtl="0">
              <a:spcBef>
                <a:spcPts val="0"/>
              </a:spcBef>
              <a:spcAft>
                <a:spcPts val="0"/>
              </a:spcAft>
              <a:buSzPts val="1800"/>
              <a:buAutoNum type="arabicPeriod"/>
            </a:pPr>
            <a:r>
              <a:rPr lang="en" dirty="0"/>
              <a:t>group (decimal)</a:t>
            </a:r>
            <a:endParaRPr dirty="0"/>
          </a:p>
          <a:p>
            <a:pPr marL="457200" lvl="0" indent="-342900" algn="l" rtl="0">
              <a:spcBef>
                <a:spcPts val="0"/>
              </a:spcBef>
              <a:spcAft>
                <a:spcPts val="0"/>
              </a:spcAft>
              <a:buSzPts val="1800"/>
              <a:buAutoNum type="arabicPeriod"/>
            </a:pPr>
            <a:r>
              <a:rPr lang="en" dirty="0"/>
              <a:t>link count (decimal)</a:t>
            </a:r>
            <a:endParaRPr dirty="0"/>
          </a:p>
          <a:p>
            <a:pPr marL="457200" lvl="0" indent="-342900" algn="l" rtl="0">
              <a:spcBef>
                <a:spcPts val="0"/>
              </a:spcBef>
              <a:spcAft>
                <a:spcPts val="0"/>
              </a:spcAft>
              <a:buSzPts val="1800"/>
              <a:buAutoNum type="arabicPeriod"/>
            </a:pPr>
            <a:r>
              <a:rPr lang="en" dirty="0"/>
              <a:t>time of last I-node change (mm/dd/</a:t>
            </a:r>
            <a:r>
              <a:rPr lang="en" dirty="0" err="1"/>
              <a:t>yy</a:t>
            </a:r>
            <a:r>
              <a:rPr lang="en" dirty="0"/>
              <a:t> </a:t>
            </a:r>
            <a:r>
              <a:rPr lang="en" dirty="0" err="1"/>
              <a:t>hh:mm:ss</a:t>
            </a:r>
            <a:r>
              <a:rPr lang="en" dirty="0"/>
              <a:t>, GMT)</a:t>
            </a:r>
            <a:endParaRPr dirty="0"/>
          </a:p>
          <a:p>
            <a:pPr marL="457200" lvl="0" indent="-342900" algn="l" rtl="0">
              <a:spcBef>
                <a:spcPts val="0"/>
              </a:spcBef>
              <a:spcAft>
                <a:spcPts val="0"/>
              </a:spcAft>
              <a:buSzPts val="1800"/>
              <a:buAutoNum type="arabicPeriod"/>
            </a:pPr>
            <a:r>
              <a:rPr lang="en" dirty="0"/>
              <a:t>modification time (mm/dd/</a:t>
            </a:r>
            <a:r>
              <a:rPr lang="en" dirty="0" err="1"/>
              <a:t>yy</a:t>
            </a:r>
            <a:r>
              <a:rPr lang="en" dirty="0"/>
              <a:t> </a:t>
            </a:r>
            <a:r>
              <a:rPr lang="en" dirty="0" err="1"/>
              <a:t>hh:mm:ss</a:t>
            </a:r>
            <a:r>
              <a:rPr lang="en" dirty="0"/>
              <a:t>, GMT)</a:t>
            </a:r>
            <a:endParaRPr dirty="0"/>
          </a:p>
          <a:p>
            <a:pPr marL="457200" lvl="0" indent="-342900" algn="l" rtl="0">
              <a:spcBef>
                <a:spcPts val="0"/>
              </a:spcBef>
              <a:spcAft>
                <a:spcPts val="0"/>
              </a:spcAft>
              <a:buSzPts val="1800"/>
              <a:buAutoNum type="arabicPeriod"/>
            </a:pPr>
            <a:r>
              <a:rPr lang="en" dirty="0"/>
              <a:t>time of last access (mm/dd/</a:t>
            </a:r>
            <a:r>
              <a:rPr lang="en" dirty="0" err="1"/>
              <a:t>yy</a:t>
            </a:r>
            <a:r>
              <a:rPr lang="en" dirty="0"/>
              <a:t> </a:t>
            </a:r>
            <a:r>
              <a:rPr lang="en" dirty="0" err="1"/>
              <a:t>hh:mm:ss</a:t>
            </a:r>
            <a:r>
              <a:rPr lang="en" dirty="0"/>
              <a:t>, GMT)</a:t>
            </a:r>
            <a:endParaRPr dirty="0"/>
          </a:p>
          <a:p>
            <a:pPr marL="457200" lvl="0" indent="-342900" algn="l" rtl="0">
              <a:spcBef>
                <a:spcPts val="0"/>
              </a:spcBef>
              <a:spcAft>
                <a:spcPts val="0"/>
              </a:spcAft>
              <a:buSzPts val="1800"/>
              <a:buAutoNum type="arabicPeriod"/>
            </a:pPr>
            <a:r>
              <a:rPr lang="en" dirty="0"/>
              <a:t>file size (decimal)</a:t>
            </a:r>
            <a:endParaRPr dirty="0"/>
          </a:p>
          <a:p>
            <a:pPr marL="457200" lvl="0" indent="-342900" algn="l" rtl="0">
              <a:spcBef>
                <a:spcPts val="0"/>
              </a:spcBef>
              <a:spcAft>
                <a:spcPts val="0"/>
              </a:spcAft>
              <a:buSzPts val="1800"/>
              <a:buAutoNum type="arabicPeriod"/>
            </a:pPr>
            <a:r>
              <a:rPr lang="en" dirty="0"/>
              <a:t>number of (1024 byte) blocks of disk space (decimal) taken up by this file</a:t>
            </a:r>
            <a:endParaRPr dirty="0"/>
          </a:p>
        </p:txBody>
      </p:sp>
      <p:sp>
        <p:nvSpPr>
          <p:cNvPr id="509" name="Google Shape;509;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Reporting metadata - </a:t>
            </a:r>
            <a:r>
              <a:rPr lang="en" dirty="0" err="1"/>
              <a:t>inode</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Reporting metadata - inode</a:t>
            </a:r>
            <a:endParaRPr/>
          </a:p>
        </p:txBody>
      </p:sp>
      <p:sp>
        <p:nvSpPr>
          <p:cNvPr id="515" name="Google Shape;515;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 ordinary files (type 'f') and directories (type 'd') the next fifteen fields are block addresses (decimal, 12 direct, one indirect, one double indirect, one triple indirect). </a:t>
            </a:r>
            <a:endParaRPr dirty="0"/>
          </a:p>
          <a:p>
            <a:pPr marL="0" lvl="0" indent="0" algn="l" rtl="0">
              <a:spcBef>
                <a:spcPts val="1600"/>
              </a:spcBef>
              <a:spcAft>
                <a:spcPts val="1600"/>
              </a:spcAft>
              <a:buNone/>
            </a:pPr>
            <a:r>
              <a:rPr lang="en" dirty="0"/>
              <a:t>Symbolic links are a little more complicated. If the file length is less than the size of the block pointers (60 bytes) the file will contain zero data blocks, and the name is stored in the space normally occupied by the block pointers. If this is the case, the fifteen block pointers need not be printed.</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p:nvPr/>
        </p:nvSpPr>
        <p:spPr>
          <a:xfrm>
            <a:off x="11113" y="2436019"/>
            <a:ext cx="1281000" cy="11085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a:solidFill>
                  <a:schemeClr val="dk1"/>
                </a:solidFill>
                <a:latin typeface="Times New Roman"/>
                <a:ea typeface="Times New Roman"/>
                <a:cs typeface="Times New Roman"/>
                <a:sym typeface="Times New Roman"/>
              </a:rPr>
              <a:t>A common internal interface for file systems</a:t>
            </a:r>
            <a:endParaRPr/>
          </a:p>
        </p:txBody>
      </p:sp>
      <p:sp>
        <p:nvSpPr>
          <p:cNvPr id="152" name="Google Shape;152;p29"/>
          <p:cNvSpPr txBox="1"/>
          <p:nvPr/>
        </p:nvSpPr>
        <p:spPr>
          <a:xfrm>
            <a:off x="44450" y="1716881"/>
            <a:ext cx="1122300" cy="6930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a:solidFill>
                  <a:schemeClr val="dk1"/>
                </a:solidFill>
                <a:latin typeface="Times New Roman"/>
                <a:ea typeface="Times New Roman"/>
                <a:cs typeface="Times New Roman"/>
                <a:sym typeface="Times New Roman"/>
              </a:rPr>
              <a:t>The file system API</a:t>
            </a:r>
            <a:endParaRPr/>
          </a:p>
        </p:txBody>
      </p:sp>
      <p:sp>
        <p:nvSpPr>
          <p:cNvPr id="153" name="Google Shape;153;p2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File Systems and the OS</a:t>
            </a:r>
            <a:endParaRPr/>
          </a:p>
        </p:txBody>
      </p:sp>
      <p:sp>
        <p:nvSpPr>
          <p:cNvPr id="154" name="Google Shape;154;p29"/>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Arial"/>
              <a:buNone/>
            </a:pPr>
            <a:r>
              <a:rPr lang="en">
                <a:latin typeface="Times New Roman"/>
                <a:ea typeface="Times New Roman"/>
                <a:cs typeface="Times New Roman"/>
                <a:sym typeface="Times New Roman"/>
              </a:rPr>
              <a:t> </a:t>
            </a:r>
            <a:endParaRPr/>
          </a:p>
        </p:txBody>
      </p:sp>
      <p:sp>
        <p:nvSpPr>
          <p:cNvPr id="155" name="Google Shape;155;p29"/>
          <p:cNvSpPr/>
          <p:nvPr/>
        </p:nvSpPr>
        <p:spPr>
          <a:xfrm>
            <a:off x="1636713" y="377428"/>
            <a:ext cx="5904000" cy="554700"/>
          </a:xfrm>
          <a:prstGeom prst="roundRect">
            <a:avLst>
              <a:gd name="adj" fmla="val 16667"/>
            </a:avLst>
          </a:prstGeom>
          <a:noFill/>
          <a:ln w="9525" cap="flat" cmpd="sng">
            <a:solidFill>
              <a:srgbClr val="0D0D0D"/>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6" name="Google Shape;156;p29"/>
          <p:cNvSpPr/>
          <p:nvPr/>
        </p:nvSpPr>
        <p:spPr>
          <a:xfrm>
            <a:off x="3527425" y="4254103"/>
            <a:ext cx="861900" cy="395400"/>
          </a:xfrm>
          <a:prstGeom prst="roundRect">
            <a:avLst>
              <a:gd name="adj" fmla="val 16667"/>
            </a:avLst>
          </a:prstGeom>
          <a:solidFill>
            <a:srgbClr val="00B8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7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700">
              <a:solidFill>
                <a:schemeClr val="dk1"/>
              </a:solidFill>
              <a:latin typeface="Times New Roman"/>
              <a:ea typeface="Times New Roman"/>
              <a:cs typeface="Times New Roman"/>
              <a:sym typeface="Times New Roman"/>
            </a:endParaRPr>
          </a:p>
        </p:txBody>
      </p:sp>
      <p:sp>
        <p:nvSpPr>
          <p:cNvPr id="157" name="Google Shape;157;p29"/>
          <p:cNvSpPr/>
          <p:nvPr/>
        </p:nvSpPr>
        <p:spPr>
          <a:xfrm>
            <a:off x="1012825" y="4264819"/>
            <a:ext cx="861900" cy="395400"/>
          </a:xfrm>
          <a:prstGeom prst="roundRect">
            <a:avLst>
              <a:gd name="adj" fmla="val 16667"/>
            </a:avLst>
          </a:prstGeom>
          <a:solidFill>
            <a:srgbClr val="00B8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00">
              <a:solidFill>
                <a:schemeClr val="dk1"/>
              </a:solidFill>
              <a:latin typeface="Times New Roman"/>
              <a:ea typeface="Times New Roman"/>
              <a:cs typeface="Times New Roman"/>
              <a:sym typeface="Times New Roman"/>
            </a:endParaRPr>
          </a:p>
        </p:txBody>
      </p:sp>
      <p:sp>
        <p:nvSpPr>
          <p:cNvPr id="158" name="Google Shape;158;p29"/>
          <p:cNvSpPr/>
          <p:nvPr/>
        </p:nvSpPr>
        <p:spPr>
          <a:xfrm>
            <a:off x="931863" y="4308872"/>
            <a:ext cx="865200" cy="395400"/>
          </a:xfrm>
          <a:prstGeom prst="roundRect">
            <a:avLst>
              <a:gd name="adj" fmla="val 16667"/>
            </a:avLst>
          </a:prstGeom>
          <a:solidFill>
            <a:srgbClr val="00B8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00">
              <a:solidFill>
                <a:schemeClr val="dk1"/>
              </a:solidFill>
              <a:latin typeface="Times New Roman"/>
              <a:ea typeface="Times New Roman"/>
              <a:cs typeface="Times New Roman"/>
              <a:sym typeface="Times New Roman"/>
            </a:endParaRPr>
          </a:p>
        </p:txBody>
      </p:sp>
      <p:sp>
        <p:nvSpPr>
          <p:cNvPr id="159" name="Google Shape;159;p29"/>
          <p:cNvSpPr/>
          <p:nvPr/>
        </p:nvSpPr>
        <p:spPr>
          <a:xfrm>
            <a:off x="2268538" y="4264819"/>
            <a:ext cx="861900" cy="395400"/>
          </a:xfrm>
          <a:prstGeom prst="roundRect">
            <a:avLst>
              <a:gd name="adj" fmla="val 16667"/>
            </a:avLst>
          </a:prstGeom>
          <a:solidFill>
            <a:srgbClr val="00B8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00">
              <a:solidFill>
                <a:schemeClr val="dk1"/>
              </a:solidFill>
              <a:latin typeface="Times New Roman"/>
              <a:ea typeface="Times New Roman"/>
              <a:cs typeface="Times New Roman"/>
              <a:sym typeface="Times New Roman"/>
            </a:endParaRPr>
          </a:p>
        </p:txBody>
      </p:sp>
      <p:sp>
        <p:nvSpPr>
          <p:cNvPr id="160" name="Google Shape;160;p29"/>
          <p:cNvSpPr/>
          <p:nvPr/>
        </p:nvSpPr>
        <p:spPr>
          <a:xfrm>
            <a:off x="2187575" y="4308872"/>
            <a:ext cx="865200" cy="395400"/>
          </a:xfrm>
          <a:prstGeom prst="roundRect">
            <a:avLst>
              <a:gd name="adj" fmla="val 16667"/>
            </a:avLst>
          </a:prstGeom>
          <a:solidFill>
            <a:srgbClr val="00B8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00">
              <a:solidFill>
                <a:schemeClr val="dk1"/>
              </a:solidFill>
              <a:latin typeface="Times New Roman"/>
              <a:ea typeface="Times New Roman"/>
              <a:cs typeface="Times New Roman"/>
              <a:sym typeface="Times New Roman"/>
            </a:endParaRPr>
          </a:p>
        </p:txBody>
      </p:sp>
      <p:sp>
        <p:nvSpPr>
          <p:cNvPr id="161" name="Google Shape;161;p29"/>
          <p:cNvSpPr/>
          <p:nvPr/>
        </p:nvSpPr>
        <p:spPr>
          <a:xfrm>
            <a:off x="3449638" y="4299347"/>
            <a:ext cx="861900" cy="395400"/>
          </a:xfrm>
          <a:prstGeom prst="roundRect">
            <a:avLst>
              <a:gd name="adj" fmla="val 16667"/>
            </a:avLst>
          </a:prstGeom>
          <a:solidFill>
            <a:srgbClr val="00B8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00">
              <a:solidFill>
                <a:schemeClr val="dk1"/>
              </a:solidFill>
              <a:latin typeface="Times New Roman"/>
              <a:ea typeface="Times New Roman"/>
              <a:cs typeface="Times New Roman"/>
              <a:sym typeface="Times New Roman"/>
            </a:endParaRPr>
          </a:p>
        </p:txBody>
      </p:sp>
      <p:sp>
        <p:nvSpPr>
          <p:cNvPr id="162" name="Google Shape;162;p29"/>
          <p:cNvSpPr/>
          <p:nvPr/>
        </p:nvSpPr>
        <p:spPr>
          <a:xfrm>
            <a:off x="773113" y="1454944"/>
            <a:ext cx="7283400" cy="263100"/>
          </a:xfrm>
          <a:prstGeom prst="rect">
            <a:avLst/>
          </a:prstGeom>
          <a:solidFill>
            <a:srgbClr val="538CD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000">
                <a:solidFill>
                  <a:schemeClr val="dk1"/>
                </a:solidFill>
                <a:latin typeface="Times New Roman"/>
                <a:ea typeface="Times New Roman"/>
                <a:cs typeface="Times New Roman"/>
                <a:sym typeface="Times New Roman"/>
              </a:rPr>
              <a:t>system calls</a:t>
            </a:r>
            <a:endParaRPr/>
          </a:p>
        </p:txBody>
      </p:sp>
      <p:sp>
        <p:nvSpPr>
          <p:cNvPr id="163" name="Google Shape;163;p29"/>
          <p:cNvSpPr/>
          <p:nvPr/>
        </p:nvSpPr>
        <p:spPr>
          <a:xfrm rot="5400000">
            <a:off x="3334550" y="2816193"/>
            <a:ext cx="833400" cy="549300"/>
          </a:xfrm>
          <a:prstGeom prst="rect">
            <a:avLst/>
          </a:prstGeom>
          <a:solidFill>
            <a:srgbClr val="33CC33"/>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700" dirty="0">
                <a:solidFill>
                  <a:schemeClr val="dk1"/>
                </a:solidFill>
                <a:latin typeface="Times New Roman"/>
                <a:ea typeface="Times New Roman"/>
                <a:cs typeface="Times New Roman"/>
                <a:sym typeface="Times New Roman"/>
              </a:rPr>
              <a:t>UNIX FS</a:t>
            </a:r>
            <a:endParaRPr dirty="0"/>
          </a:p>
        </p:txBody>
      </p:sp>
      <p:sp>
        <p:nvSpPr>
          <p:cNvPr id="164" name="Google Shape;164;p29"/>
          <p:cNvSpPr/>
          <p:nvPr/>
        </p:nvSpPr>
        <p:spPr>
          <a:xfrm rot="5400000">
            <a:off x="2553501" y="2816193"/>
            <a:ext cx="833400" cy="549300"/>
          </a:xfrm>
          <a:prstGeom prst="rect">
            <a:avLst/>
          </a:prstGeom>
          <a:solidFill>
            <a:srgbClr val="33CC33"/>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700" dirty="0">
                <a:solidFill>
                  <a:schemeClr val="dk1"/>
                </a:solidFill>
                <a:latin typeface="Times New Roman"/>
                <a:ea typeface="Times New Roman"/>
                <a:cs typeface="Times New Roman"/>
                <a:sym typeface="Times New Roman"/>
              </a:rPr>
              <a:t>DOS FS</a:t>
            </a:r>
            <a:endParaRPr dirty="0"/>
          </a:p>
        </p:txBody>
      </p:sp>
      <p:sp>
        <p:nvSpPr>
          <p:cNvPr id="165" name="Google Shape;165;p29"/>
          <p:cNvSpPr/>
          <p:nvPr/>
        </p:nvSpPr>
        <p:spPr>
          <a:xfrm rot="5400000">
            <a:off x="1770863" y="2816193"/>
            <a:ext cx="833400" cy="549300"/>
          </a:xfrm>
          <a:prstGeom prst="rect">
            <a:avLst/>
          </a:prstGeom>
          <a:solidFill>
            <a:srgbClr val="33CC33"/>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700" dirty="0">
                <a:solidFill>
                  <a:schemeClr val="dk1"/>
                </a:solidFill>
                <a:latin typeface="Times New Roman"/>
                <a:ea typeface="Times New Roman"/>
                <a:cs typeface="Times New Roman"/>
                <a:sym typeface="Times New Roman"/>
              </a:rPr>
              <a:t>CD FS</a:t>
            </a:r>
            <a:endParaRPr dirty="0"/>
          </a:p>
        </p:txBody>
      </p:sp>
      <p:sp>
        <p:nvSpPr>
          <p:cNvPr id="166" name="Google Shape;166;p29"/>
          <p:cNvSpPr/>
          <p:nvPr/>
        </p:nvSpPr>
        <p:spPr>
          <a:xfrm>
            <a:off x="931863" y="3631406"/>
            <a:ext cx="4698900" cy="307200"/>
          </a:xfrm>
          <a:prstGeom prst="rect">
            <a:avLst/>
          </a:prstGeom>
          <a:solidFill>
            <a:srgbClr val="CCFF33"/>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a:solidFill>
                  <a:schemeClr val="dk1"/>
                </a:solidFill>
                <a:latin typeface="Times New Roman"/>
                <a:ea typeface="Times New Roman"/>
                <a:cs typeface="Times New Roman"/>
                <a:sym typeface="Times New Roman"/>
              </a:rPr>
              <a:t>Device independent block I/O</a:t>
            </a:r>
            <a:endParaRPr/>
          </a:p>
        </p:txBody>
      </p:sp>
      <p:sp>
        <p:nvSpPr>
          <p:cNvPr id="167" name="Google Shape;167;p29"/>
          <p:cNvSpPr/>
          <p:nvPr/>
        </p:nvSpPr>
        <p:spPr>
          <a:xfrm>
            <a:off x="855663" y="4352925"/>
            <a:ext cx="861900" cy="395400"/>
          </a:xfrm>
          <a:prstGeom prst="roundRect">
            <a:avLst>
              <a:gd name="adj" fmla="val 16667"/>
            </a:avLst>
          </a:prstGeom>
          <a:solidFill>
            <a:srgbClr val="00B8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a:solidFill>
                  <a:schemeClr val="dk1"/>
                </a:solidFill>
                <a:latin typeface="Times New Roman"/>
                <a:ea typeface="Times New Roman"/>
                <a:cs typeface="Times New Roman"/>
                <a:sym typeface="Times New Roman"/>
              </a:rPr>
              <a:t>CD</a:t>
            </a:r>
            <a:endParaRPr/>
          </a:p>
          <a:p>
            <a:pPr marL="0" marR="0" lvl="0" indent="0" algn="ctr" rtl="0">
              <a:spcBef>
                <a:spcPts val="0"/>
              </a:spcBef>
              <a:spcAft>
                <a:spcPts val="0"/>
              </a:spcAft>
              <a:buNone/>
            </a:pPr>
            <a:r>
              <a:rPr lang="en">
                <a:solidFill>
                  <a:schemeClr val="dk1"/>
                </a:solidFill>
                <a:latin typeface="Times New Roman"/>
                <a:ea typeface="Times New Roman"/>
                <a:cs typeface="Times New Roman"/>
                <a:sym typeface="Times New Roman"/>
              </a:rPr>
              <a:t>drivers</a:t>
            </a:r>
            <a:endParaRPr/>
          </a:p>
        </p:txBody>
      </p:sp>
      <p:sp>
        <p:nvSpPr>
          <p:cNvPr id="168" name="Google Shape;168;p29"/>
          <p:cNvSpPr/>
          <p:nvPr/>
        </p:nvSpPr>
        <p:spPr>
          <a:xfrm>
            <a:off x="2111375" y="4352925"/>
            <a:ext cx="863700" cy="395400"/>
          </a:xfrm>
          <a:prstGeom prst="roundRect">
            <a:avLst>
              <a:gd name="adj" fmla="val 16667"/>
            </a:avLst>
          </a:prstGeom>
          <a:solidFill>
            <a:srgbClr val="00B8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a:solidFill>
                  <a:schemeClr val="dk1"/>
                </a:solidFill>
                <a:latin typeface="Times New Roman"/>
                <a:ea typeface="Times New Roman"/>
                <a:cs typeface="Times New Roman"/>
                <a:sym typeface="Times New Roman"/>
              </a:rPr>
              <a:t>disk</a:t>
            </a:r>
            <a:endParaRPr/>
          </a:p>
          <a:p>
            <a:pPr marL="0" marR="0" lvl="0" indent="0" algn="ctr" rtl="0">
              <a:spcBef>
                <a:spcPts val="0"/>
              </a:spcBef>
              <a:spcAft>
                <a:spcPts val="0"/>
              </a:spcAft>
              <a:buNone/>
            </a:pPr>
            <a:r>
              <a:rPr lang="en">
                <a:solidFill>
                  <a:schemeClr val="dk1"/>
                </a:solidFill>
                <a:latin typeface="Times New Roman"/>
                <a:ea typeface="Times New Roman"/>
                <a:cs typeface="Times New Roman"/>
                <a:sym typeface="Times New Roman"/>
              </a:rPr>
              <a:t>drivers</a:t>
            </a:r>
            <a:endParaRPr/>
          </a:p>
        </p:txBody>
      </p:sp>
      <p:sp>
        <p:nvSpPr>
          <p:cNvPr id="169" name="Google Shape;169;p29"/>
          <p:cNvSpPr/>
          <p:nvPr/>
        </p:nvSpPr>
        <p:spPr>
          <a:xfrm>
            <a:off x="3363913" y="4352925"/>
            <a:ext cx="866700" cy="395400"/>
          </a:xfrm>
          <a:prstGeom prst="roundRect">
            <a:avLst>
              <a:gd name="adj" fmla="val 16667"/>
            </a:avLst>
          </a:prstGeom>
          <a:solidFill>
            <a:srgbClr val="00B8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a:solidFill>
                  <a:schemeClr val="dk1"/>
                </a:solidFill>
                <a:latin typeface="Times New Roman"/>
                <a:ea typeface="Times New Roman"/>
                <a:cs typeface="Times New Roman"/>
                <a:sym typeface="Times New Roman"/>
              </a:rPr>
              <a:t>diskette</a:t>
            </a:r>
            <a:endParaRPr/>
          </a:p>
          <a:p>
            <a:pPr marL="0" marR="0" lvl="0" indent="0" algn="ctr" rtl="0">
              <a:spcBef>
                <a:spcPts val="0"/>
              </a:spcBef>
              <a:spcAft>
                <a:spcPts val="0"/>
              </a:spcAft>
              <a:buNone/>
            </a:pPr>
            <a:r>
              <a:rPr lang="en">
                <a:solidFill>
                  <a:schemeClr val="dk1"/>
                </a:solidFill>
                <a:latin typeface="Times New Roman"/>
                <a:ea typeface="Times New Roman"/>
                <a:cs typeface="Times New Roman"/>
                <a:sym typeface="Times New Roman"/>
              </a:rPr>
              <a:t>drivers</a:t>
            </a:r>
            <a:endParaRPr/>
          </a:p>
        </p:txBody>
      </p:sp>
      <p:cxnSp>
        <p:nvCxnSpPr>
          <p:cNvPr id="170" name="Google Shape;170;p29"/>
          <p:cNvCxnSpPr/>
          <p:nvPr/>
        </p:nvCxnSpPr>
        <p:spPr>
          <a:xfrm>
            <a:off x="855663" y="4056460"/>
            <a:ext cx="5559300" cy="0"/>
          </a:xfrm>
          <a:prstGeom prst="straightConnector1">
            <a:avLst/>
          </a:prstGeom>
          <a:noFill/>
          <a:ln w="9525" cap="flat" cmpd="sng">
            <a:solidFill>
              <a:schemeClr val="dk1"/>
            </a:solidFill>
            <a:prstDash val="dash"/>
            <a:round/>
            <a:headEnd type="none" w="med" len="med"/>
            <a:tailEnd type="none" w="med" len="med"/>
          </a:ln>
        </p:spPr>
      </p:cxnSp>
      <p:sp>
        <p:nvSpPr>
          <p:cNvPr id="171" name="Google Shape;171;p29"/>
          <p:cNvSpPr txBox="1"/>
          <p:nvPr/>
        </p:nvSpPr>
        <p:spPr>
          <a:xfrm>
            <a:off x="1168400" y="3983831"/>
            <a:ext cx="4151400" cy="3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chemeClr val="dk1"/>
                </a:solidFill>
                <a:latin typeface="Times New Roman"/>
                <a:ea typeface="Times New Roman"/>
                <a:cs typeface="Times New Roman"/>
                <a:sym typeface="Times New Roman"/>
              </a:rPr>
              <a:t>device driver interfaces (disk-ddi)</a:t>
            </a:r>
            <a:endParaRPr sz="1800"/>
          </a:p>
        </p:txBody>
      </p:sp>
      <p:cxnSp>
        <p:nvCxnSpPr>
          <p:cNvPr id="172" name="Google Shape;172;p29"/>
          <p:cNvCxnSpPr/>
          <p:nvPr/>
        </p:nvCxnSpPr>
        <p:spPr>
          <a:xfrm>
            <a:off x="2147888" y="3489722"/>
            <a:ext cx="0" cy="132300"/>
          </a:xfrm>
          <a:prstGeom prst="straightConnector1">
            <a:avLst/>
          </a:prstGeom>
          <a:noFill/>
          <a:ln w="9525" cap="flat" cmpd="sng">
            <a:solidFill>
              <a:schemeClr val="dk1"/>
            </a:solidFill>
            <a:prstDash val="solid"/>
            <a:round/>
            <a:headEnd type="none" w="med" len="med"/>
            <a:tailEnd type="triangle" w="med" len="med"/>
          </a:ln>
        </p:spPr>
      </p:cxnSp>
      <p:cxnSp>
        <p:nvCxnSpPr>
          <p:cNvPr id="173" name="Google Shape;173;p29"/>
          <p:cNvCxnSpPr/>
          <p:nvPr/>
        </p:nvCxnSpPr>
        <p:spPr>
          <a:xfrm>
            <a:off x="2933700" y="3489722"/>
            <a:ext cx="0" cy="132300"/>
          </a:xfrm>
          <a:prstGeom prst="straightConnector1">
            <a:avLst/>
          </a:prstGeom>
          <a:noFill/>
          <a:ln w="9525" cap="flat" cmpd="sng">
            <a:solidFill>
              <a:schemeClr val="dk1"/>
            </a:solidFill>
            <a:prstDash val="solid"/>
            <a:round/>
            <a:headEnd type="none" w="med" len="med"/>
            <a:tailEnd type="triangle" w="med" len="med"/>
          </a:ln>
        </p:spPr>
      </p:cxnSp>
      <p:cxnSp>
        <p:nvCxnSpPr>
          <p:cNvPr id="174" name="Google Shape;174;p29"/>
          <p:cNvCxnSpPr/>
          <p:nvPr/>
        </p:nvCxnSpPr>
        <p:spPr>
          <a:xfrm>
            <a:off x="3717925" y="3489722"/>
            <a:ext cx="0" cy="132300"/>
          </a:xfrm>
          <a:prstGeom prst="straightConnector1">
            <a:avLst/>
          </a:prstGeom>
          <a:noFill/>
          <a:ln w="9525" cap="flat" cmpd="sng">
            <a:solidFill>
              <a:schemeClr val="dk1"/>
            </a:solidFill>
            <a:prstDash val="solid"/>
            <a:round/>
            <a:headEnd type="none" w="med" len="med"/>
            <a:tailEnd type="triangle" w="med" len="med"/>
          </a:ln>
        </p:spPr>
      </p:cxnSp>
      <p:cxnSp>
        <p:nvCxnSpPr>
          <p:cNvPr id="175" name="Google Shape;175;p29"/>
          <p:cNvCxnSpPr/>
          <p:nvPr/>
        </p:nvCxnSpPr>
        <p:spPr>
          <a:xfrm flipH="1">
            <a:off x="1403488" y="3938588"/>
            <a:ext cx="7800" cy="407100"/>
          </a:xfrm>
          <a:prstGeom prst="straightConnector1">
            <a:avLst/>
          </a:prstGeom>
          <a:noFill/>
          <a:ln w="9525" cap="flat" cmpd="sng">
            <a:solidFill>
              <a:schemeClr val="dk1"/>
            </a:solidFill>
            <a:prstDash val="solid"/>
            <a:round/>
            <a:headEnd type="none" w="med" len="med"/>
            <a:tailEnd type="triangle" w="med" len="med"/>
          </a:ln>
        </p:spPr>
      </p:cxnSp>
      <p:cxnSp>
        <p:nvCxnSpPr>
          <p:cNvPr id="176" name="Google Shape;176;p29"/>
          <p:cNvCxnSpPr/>
          <p:nvPr/>
        </p:nvCxnSpPr>
        <p:spPr>
          <a:xfrm flipH="1">
            <a:off x="2655938" y="3938588"/>
            <a:ext cx="6300" cy="407100"/>
          </a:xfrm>
          <a:prstGeom prst="straightConnector1">
            <a:avLst/>
          </a:prstGeom>
          <a:noFill/>
          <a:ln w="9525" cap="flat" cmpd="sng">
            <a:solidFill>
              <a:schemeClr val="dk1"/>
            </a:solidFill>
            <a:prstDash val="solid"/>
            <a:round/>
            <a:headEnd type="none" w="med" len="med"/>
            <a:tailEnd type="triangle" w="med" len="med"/>
          </a:ln>
        </p:spPr>
      </p:cxnSp>
      <p:sp>
        <p:nvSpPr>
          <p:cNvPr id="177" name="Google Shape;177;p29"/>
          <p:cNvSpPr/>
          <p:nvPr/>
        </p:nvSpPr>
        <p:spPr>
          <a:xfrm>
            <a:off x="4856163" y="4254103"/>
            <a:ext cx="863700" cy="395400"/>
          </a:xfrm>
          <a:prstGeom prst="roundRect">
            <a:avLst>
              <a:gd name="adj" fmla="val 16667"/>
            </a:avLst>
          </a:prstGeom>
          <a:solidFill>
            <a:srgbClr val="00B8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7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700">
              <a:solidFill>
                <a:schemeClr val="dk1"/>
              </a:solidFill>
              <a:latin typeface="Times New Roman"/>
              <a:ea typeface="Times New Roman"/>
              <a:cs typeface="Times New Roman"/>
              <a:sym typeface="Times New Roman"/>
            </a:endParaRPr>
          </a:p>
        </p:txBody>
      </p:sp>
      <p:sp>
        <p:nvSpPr>
          <p:cNvPr id="178" name="Google Shape;178;p29"/>
          <p:cNvSpPr/>
          <p:nvPr/>
        </p:nvSpPr>
        <p:spPr>
          <a:xfrm>
            <a:off x="4778375" y="4299347"/>
            <a:ext cx="861900" cy="395400"/>
          </a:xfrm>
          <a:prstGeom prst="roundRect">
            <a:avLst>
              <a:gd name="adj" fmla="val 16667"/>
            </a:avLst>
          </a:prstGeom>
          <a:solidFill>
            <a:srgbClr val="00B8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00">
              <a:solidFill>
                <a:schemeClr val="dk1"/>
              </a:solidFill>
              <a:latin typeface="Times New Roman"/>
              <a:ea typeface="Times New Roman"/>
              <a:cs typeface="Times New Roman"/>
              <a:sym typeface="Times New Roman"/>
            </a:endParaRPr>
          </a:p>
        </p:txBody>
      </p:sp>
      <p:sp>
        <p:nvSpPr>
          <p:cNvPr id="179" name="Google Shape;179;p29"/>
          <p:cNvSpPr/>
          <p:nvPr/>
        </p:nvSpPr>
        <p:spPr>
          <a:xfrm>
            <a:off x="4694238" y="4352925"/>
            <a:ext cx="865200" cy="395400"/>
          </a:xfrm>
          <a:prstGeom prst="roundRect">
            <a:avLst>
              <a:gd name="adj" fmla="val 16667"/>
            </a:avLst>
          </a:prstGeom>
          <a:solidFill>
            <a:srgbClr val="00B8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a:solidFill>
                  <a:schemeClr val="dk1"/>
                </a:solidFill>
                <a:latin typeface="Times New Roman"/>
                <a:ea typeface="Times New Roman"/>
                <a:cs typeface="Times New Roman"/>
                <a:sym typeface="Times New Roman"/>
              </a:rPr>
              <a:t>flash</a:t>
            </a:r>
            <a:endParaRPr/>
          </a:p>
          <a:p>
            <a:pPr marL="0" marR="0" lvl="0" indent="0" algn="ctr" rtl="0">
              <a:spcBef>
                <a:spcPts val="0"/>
              </a:spcBef>
              <a:spcAft>
                <a:spcPts val="0"/>
              </a:spcAft>
              <a:buNone/>
            </a:pPr>
            <a:r>
              <a:rPr lang="en">
                <a:solidFill>
                  <a:schemeClr val="dk1"/>
                </a:solidFill>
                <a:latin typeface="Times New Roman"/>
                <a:ea typeface="Times New Roman"/>
                <a:cs typeface="Times New Roman"/>
                <a:sym typeface="Times New Roman"/>
              </a:rPr>
              <a:t>drivers</a:t>
            </a:r>
            <a:endParaRPr/>
          </a:p>
        </p:txBody>
      </p:sp>
      <p:cxnSp>
        <p:nvCxnSpPr>
          <p:cNvPr id="180" name="Google Shape;180;p29"/>
          <p:cNvCxnSpPr/>
          <p:nvPr/>
        </p:nvCxnSpPr>
        <p:spPr>
          <a:xfrm>
            <a:off x="3830638" y="3938588"/>
            <a:ext cx="0" cy="451200"/>
          </a:xfrm>
          <a:prstGeom prst="straightConnector1">
            <a:avLst/>
          </a:prstGeom>
          <a:noFill/>
          <a:ln w="9525" cap="flat" cmpd="sng">
            <a:solidFill>
              <a:schemeClr val="dk1"/>
            </a:solidFill>
            <a:prstDash val="solid"/>
            <a:round/>
            <a:headEnd type="none" w="med" len="med"/>
            <a:tailEnd type="triangle" w="med" len="med"/>
          </a:ln>
        </p:spPr>
      </p:cxnSp>
      <p:cxnSp>
        <p:nvCxnSpPr>
          <p:cNvPr id="181" name="Google Shape;181;p29"/>
          <p:cNvCxnSpPr/>
          <p:nvPr/>
        </p:nvCxnSpPr>
        <p:spPr>
          <a:xfrm>
            <a:off x="5160963" y="3938588"/>
            <a:ext cx="0" cy="407100"/>
          </a:xfrm>
          <a:prstGeom prst="straightConnector1">
            <a:avLst/>
          </a:prstGeom>
          <a:noFill/>
          <a:ln w="9525" cap="flat" cmpd="sng">
            <a:solidFill>
              <a:schemeClr val="dk1"/>
            </a:solidFill>
            <a:prstDash val="solid"/>
            <a:round/>
            <a:headEnd type="none" w="med" len="med"/>
            <a:tailEnd type="triangle" w="med" len="med"/>
          </a:ln>
        </p:spPr>
      </p:cxnSp>
      <p:sp>
        <p:nvSpPr>
          <p:cNvPr id="182" name="Google Shape;182;p29"/>
          <p:cNvSpPr/>
          <p:nvPr/>
        </p:nvSpPr>
        <p:spPr>
          <a:xfrm rot="5400000">
            <a:off x="4118775" y="2816193"/>
            <a:ext cx="833400" cy="549300"/>
          </a:xfrm>
          <a:prstGeom prst="rect">
            <a:avLst/>
          </a:prstGeom>
          <a:solidFill>
            <a:srgbClr val="33CC33"/>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700" dirty="0">
                <a:solidFill>
                  <a:schemeClr val="dk1"/>
                </a:solidFill>
                <a:latin typeface="Times New Roman"/>
                <a:ea typeface="Times New Roman"/>
                <a:cs typeface="Times New Roman"/>
                <a:sym typeface="Times New Roman"/>
              </a:rPr>
              <a:t>EXT3 FS</a:t>
            </a:r>
            <a:endParaRPr dirty="0"/>
          </a:p>
        </p:txBody>
      </p:sp>
      <p:cxnSp>
        <p:nvCxnSpPr>
          <p:cNvPr id="183" name="Google Shape;183;p29"/>
          <p:cNvCxnSpPr/>
          <p:nvPr/>
        </p:nvCxnSpPr>
        <p:spPr>
          <a:xfrm>
            <a:off x="4573588" y="3489722"/>
            <a:ext cx="0" cy="132300"/>
          </a:xfrm>
          <a:prstGeom prst="straightConnector1">
            <a:avLst/>
          </a:prstGeom>
          <a:noFill/>
          <a:ln w="9525" cap="flat" cmpd="sng">
            <a:solidFill>
              <a:schemeClr val="dk1"/>
            </a:solidFill>
            <a:prstDash val="solid"/>
            <a:round/>
            <a:headEnd type="none" w="med" len="med"/>
            <a:tailEnd type="triangle" w="med" len="med"/>
          </a:ln>
        </p:spPr>
      </p:cxnSp>
      <p:sp>
        <p:nvSpPr>
          <p:cNvPr id="184" name="Google Shape;184;p29"/>
          <p:cNvSpPr/>
          <p:nvPr/>
        </p:nvSpPr>
        <p:spPr>
          <a:xfrm>
            <a:off x="1403350" y="2386013"/>
            <a:ext cx="3916500" cy="227400"/>
          </a:xfrm>
          <a:prstGeom prst="rect">
            <a:avLst/>
          </a:prstGeom>
          <a:solidFill>
            <a:srgbClr val="33CC3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700">
                <a:solidFill>
                  <a:schemeClr val="dk1"/>
                </a:solidFill>
                <a:latin typeface="Times New Roman"/>
                <a:ea typeface="Times New Roman"/>
                <a:cs typeface="Times New Roman"/>
                <a:sym typeface="Times New Roman"/>
              </a:rPr>
              <a:t>virtual file system integration layer</a:t>
            </a:r>
            <a:endParaRPr/>
          </a:p>
        </p:txBody>
      </p:sp>
      <p:sp>
        <p:nvSpPr>
          <p:cNvPr id="185" name="Google Shape;185;p29"/>
          <p:cNvSpPr/>
          <p:nvPr/>
        </p:nvSpPr>
        <p:spPr>
          <a:xfrm>
            <a:off x="1403350" y="2613422"/>
            <a:ext cx="392100" cy="269100"/>
          </a:xfrm>
          <a:prstGeom prst="rect">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86" name="Google Shape;186;p29"/>
          <p:cNvSpPr/>
          <p:nvPr/>
        </p:nvSpPr>
        <p:spPr>
          <a:xfrm>
            <a:off x="4926013" y="2613422"/>
            <a:ext cx="393600" cy="269100"/>
          </a:xfrm>
          <a:prstGeom prst="rect">
            <a:avLst/>
          </a:prstGeom>
          <a:solidFill>
            <a:srgbClr val="33CC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87" name="Google Shape;187;p29"/>
          <p:cNvSpPr/>
          <p:nvPr/>
        </p:nvSpPr>
        <p:spPr>
          <a:xfrm>
            <a:off x="2889250" y="1815704"/>
            <a:ext cx="1252500" cy="452400"/>
          </a:xfrm>
          <a:prstGeom prst="rect">
            <a:avLst/>
          </a:prstGeom>
          <a:solidFill>
            <a:srgbClr val="6699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700">
                <a:solidFill>
                  <a:schemeClr val="dk1"/>
                </a:solidFill>
                <a:latin typeface="Times New Roman"/>
                <a:ea typeface="Times New Roman"/>
                <a:cs typeface="Times New Roman"/>
                <a:sym typeface="Times New Roman"/>
              </a:rPr>
              <a:t>directory</a:t>
            </a:r>
            <a:endParaRPr/>
          </a:p>
          <a:p>
            <a:pPr marL="0" marR="0" lvl="0" indent="0" algn="ctr" rtl="0">
              <a:spcBef>
                <a:spcPts val="0"/>
              </a:spcBef>
              <a:spcAft>
                <a:spcPts val="0"/>
              </a:spcAft>
              <a:buNone/>
            </a:pPr>
            <a:r>
              <a:rPr lang="en" sz="1700">
                <a:solidFill>
                  <a:schemeClr val="dk1"/>
                </a:solidFill>
                <a:latin typeface="Times New Roman"/>
                <a:ea typeface="Times New Roman"/>
                <a:cs typeface="Times New Roman"/>
                <a:sym typeface="Times New Roman"/>
              </a:rPr>
              <a:t>operations</a:t>
            </a:r>
            <a:endParaRPr/>
          </a:p>
        </p:txBody>
      </p:sp>
      <p:sp>
        <p:nvSpPr>
          <p:cNvPr id="188" name="Google Shape;188;p29"/>
          <p:cNvSpPr/>
          <p:nvPr/>
        </p:nvSpPr>
        <p:spPr>
          <a:xfrm>
            <a:off x="4532313" y="1815704"/>
            <a:ext cx="3210000" cy="452400"/>
          </a:xfrm>
          <a:prstGeom prst="rect">
            <a:avLst/>
          </a:prstGeom>
          <a:solidFill>
            <a:srgbClr val="FABF8E"/>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700">
                <a:solidFill>
                  <a:schemeClr val="dk1"/>
                </a:solidFill>
                <a:latin typeface="Times New Roman"/>
                <a:ea typeface="Times New Roman"/>
                <a:cs typeface="Times New Roman"/>
                <a:sym typeface="Times New Roman"/>
              </a:rPr>
              <a:t>file</a:t>
            </a:r>
            <a:endParaRPr/>
          </a:p>
          <a:p>
            <a:pPr marL="0" marR="0" lvl="0" indent="0" algn="ctr" rtl="0">
              <a:spcBef>
                <a:spcPts val="0"/>
              </a:spcBef>
              <a:spcAft>
                <a:spcPts val="0"/>
              </a:spcAft>
              <a:buNone/>
            </a:pPr>
            <a:r>
              <a:rPr lang="en" sz="1700">
                <a:solidFill>
                  <a:schemeClr val="dk1"/>
                </a:solidFill>
                <a:latin typeface="Times New Roman"/>
                <a:ea typeface="Times New Roman"/>
                <a:cs typeface="Times New Roman"/>
                <a:sym typeface="Times New Roman"/>
              </a:rPr>
              <a:t>I/O</a:t>
            </a:r>
            <a:endParaRPr/>
          </a:p>
        </p:txBody>
      </p:sp>
      <p:sp>
        <p:nvSpPr>
          <p:cNvPr id="189" name="Google Shape;189;p29"/>
          <p:cNvSpPr/>
          <p:nvPr/>
        </p:nvSpPr>
        <p:spPr>
          <a:xfrm>
            <a:off x="5630863" y="2402681"/>
            <a:ext cx="1017600" cy="676200"/>
          </a:xfrm>
          <a:prstGeom prst="rect">
            <a:avLst/>
          </a:prstGeom>
          <a:solidFill>
            <a:srgbClr val="66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700">
                <a:solidFill>
                  <a:schemeClr val="dk1"/>
                </a:solidFill>
                <a:latin typeface="Times New Roman"/>
                <a:ea typeface="Times New Roman"/>
                <a:cs typeface="Times New Roman"/>
                <a:sym typeface="Times New Roman"/>
              </a:rPr>
              <a:t>device</a:t>
            </a:r>
            <a:endParaRPr/>
          </a:p>
          <a:p>
            <a:pPr marL="0" marR="0" lvl="0" indent="0" algn="ctr" rtl="0">
              <a:spcBef>
                <a:spcPts val="0"/>
              </a:spcBef>
              <a:spcAft>
                <a:spcPts val="0"/>
              </a:spcAft>
              <a:buNone/>
            </a:pPr>
            <a:r>
              <a:rPr lang="en" sz="1700">
                <a:solidFill>
                  <a:schemeClr val="dk1"/>
                </a:solidFill>
                <a:latin typeface="Times New Roman"/>
                <a:ea typeface="Times New Roman"/>
                <a:cs typeface="Times New Roman"/>
                <a:sym typeface="Times New Roman"/>
              </a:rPr>
              <a:t>I/O</a:t>
            </a:r>
            <a:endParaRPr/>
          </a:p>
        </p:txBody>
      </p:sp>
      <p:sp>
        <p:nvSpPr>
          <p:cNvPr id="190" name="Google Shape;190;p29"/>
          <p:cNvSpPr/>
          <p:nvPr/>
        </p:nvSpPr>
        <p:spPr>
          <a:xfrm>
            <a:off x="6883400" y="2402681"/>
            <a:ext cx="1017600" cy="676200"/>
          </a:xfrm>
          <a:prstGeom prst="rect">
            <a:avLst/>
          </a:prstGeom>
          <a:solidFill>
            <a:srgbClr val="CC66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700">
                <a:solidFill>
                  <a:schemeClr val="dk1"/>
                </a:solidFill>
                <a:latin typeface="Times New Roman"/>
                <a:ea typeface="Times New Roman"/>
                <a:cs typeface="Times New Roman"/>
                <a:sym typeface="Times New Roman"/>
              </a:rPr>
              <a:t>socket</a:t>
            </a:r>
            <a:endParaRPr/>
          </a:p>
          <a:p>
            <a:pPr marL="0" marR="0" lvl="0" indent="0" algn="ctr" rtl="0">
              <a:spcBef>
                <a:spcPts val="0"/>
              </a:spcBef>
              <a:spcAft>
                <a:spcPts val="0"/>
              </a:spcAft>
              <a:buNone/>
            </a:pPr>
            <a:r>
              <a:rPr lang="en" sz="1700">
                <a:solidFill>
                  <a:schemeClr val="dk1"/>
                </a:solidFill>
                <a:latin typeface="Times New Roman"/>
                <a:ea typeface="Times New Roman"/>
                <a:cs typeface="Times New Roman"/>
                <a:sym typeface="Times New Roman"/>
              </a:rPr>
              <a:t>I/O</a:t>
            </a:r>
            <a:endParaRPr/>
          </a:p>
        </p:txBody>
      </p:sp>
      <p:sp>
        <p:nvSpPr>
          <p:cNvPr id="191" name="Google Shape;191;p29"/>
          <p:cNvSpPr txBox="1"/>
          <p:nvPr/>
        </p:nvSpPr>
        <p:spPr>
          <a:xfrm>
            <a:off x="7118350" y="2926556"/>
            <a:ext cx="658800" cy="484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3600">
                <a:solidFill>
                  <a:schemeClr val="dk1"/>
                </a:solidFill>
                <a:latin typeface="Times New Roman"/>
                <a:ea typeface="Times New Roman"/>
                <a:cs typeface="Times New Roman"/>
                <a:sym typeface="Times New Roman"/>
              </a:rPr>
              <a:t>…</a:t>
            </a:r>
            <a:endParaRPr/>
          </a:p>
        </p:txBody>
      </p:sp>
      <p:sp>
        <p:nvSpPr>
          <p:cNvPr id="192" name="Google Shape;192;p29"/>
          <p:cNvSpPr txBox="1"/>
          <p:nvPr/>
        </p:nvSpPr>
        <p:spPr>
          <a:xfrm>
            <a:off x="5834063" y="2926556"/>
            <a:ext cx="658800" cy="484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3600">
                <a:solidFill>
                  <a:schemeClr val="dk1"/>
                </a:solidFill>
                <a:latin typeface="Times New Roman"/>
                <a:ea typeface="Times New Roman"/>
                <a:cs typeface="Times New Roman"/>
                <a:sym typeface="Times New Roman"/>
              </a:rPr>
              <a:t>…</a:t>
            </a:r>
            <a:endParaRPr/>
          </a:p>
        </p:txBody>
      </p:sp>
      <p:sp>
        <p:nvSpPr>
          <p:cNvPr id="193" name="Google Shape;193;p29"/>
          <p:cNvSpPr/>
          <p:nvPr/>
        </p:nvSpPr>
        <p:spPr>
          <a:xfrm>
            <a:off x="773113" y="1081088"/>
            <a:ext cx="1530300" cy="254700"/>
          </a:xfrm>
          <a:prstGeom prst="ellipse">
            <a:avLst/>
          </a:prstGeom>
          <a:solidFill>
            <a:srgbClr val="FFFF00"/>
          </a:solidFill>
          <a:ln w="9525" cap="flat" cmpd="sng">
            <a:solidFill>
              <a:srgbClr val="4A7D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dk1"/>
                </a:solidFill>
                <a:latin typeface="Times New Roman"/>
                <a:ea typeface="Times New Roman"/>
                <a:cs typeface="Times New Roman"/>
                <a:sym typeface="Times New Roman"/>
              </a:rPr>
              <a:t>App 1</a:t>
            </a:r>
            <a:endParaRPr/>
          </a:p>
        </p:txBody>
      </p:sp>
      <p:sp>
        <p:nvSpPr>
          <p:cNvPr id="194" name="Google Shape;194;p29"/>
          <p:cNvSpPr/>
          <p:nvPr/>
        </p:nvSpPr>
        <p:spPr>
          <a:xfrm>
            <a:off x="2830513" y="1085850"/>
            <a:ext cx="1530300" cy="254700"/>
          </a:xfrm>
          <a:prstGeom prst="ellipse">
            <a:avLst/>
          </a:prstGeom>
          <a:solidFill>
            <a:srgbClr val="FFFF00"/>
          </a:solidFill>
          <a:ln w="9525" cap="flat" cmpd="sng">
            <a:solidFill>
              <a:srgbClr val="4A7D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dk1"/>
                </a:solidFill>
                <a:latin typeface="Times New Roman"/>
                <a:ea typeface="Times New Roman"/>
                <a:cs typeface="Times New Roman"/>
                <a:sym typeface="Times New Roman"/>
              </a:rPr>
              <a:t>App 2</a:t>
            </a:r>
            <a:endParaRPr/>
          </a:p>
        </p:txBody>
      </p:sp>
      <p:sp>
        <p:nvSpPr>
          <p:cNvPr id="195" name="Google Shape;195;p29"/>
          <p:cNvSpPr/>
          <p:nvPr/>
        </p:nvSpPr>
        <p:spPr>
          <a:xfrm>
            <a:off x="4887913" y="1091803"/>
            <a:ext cx="1530300" cy="254700"/>
          </a:xfrm>
          <a:prstGeom prst="ellipse">
            <a:avLst/>
          </a:prstGeom>
          <a:solidFill>
            <a:srgbClr val="FFFF00"/>
          </a:solidFill>
          <a:ln w="9525" cap="flat" cmpd="sng">
            <a:solidFill>
              <a:srgbClr val="4A7D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dk1"/>
                </a:solidFill>
                <a:latin typeface="Times New Roman"/>
                <a:ea typeface="Times New Roman"/>
                <a:cs typeface="Times New Roman"/>
                <a:sym typeface="Times New Roman"/>
              </a:rPr>
              <a:t>App 3</a:t>
            </a:r>
            <a:endParaRPr/>
          </a:p>
        </p:txBody>
      </p:sp>
      <p:sp>
        <p:nvSpPr>
          <p:cNvPr id="196" name="Google Shape;196;p29"/>
          <p:cNvSpPr/>
          <p:nvPr/>
        </p:nvSpPr>
        <p:spPr>
          <a:xfrm>
            <a:off x="6945313" y="1096566"/>
            <a:ext cx="1530300" cy="254700"/>
          </a:xfrm>
          <a:prstGeom prst="ellipse">
            <a:avLst/>
          </a:prstGeom>
          <a:solidFill>
            <a:srgbClr val="FFFF00"/>
          </a:solidFill>
          <a:ln w="9525" cap="flat" cmpd="sng">
            <a:solidFill>
              <a:srgbClr val="4A7D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dk1"/>
                </a:solidFill>
                <a:latin typeface="Times New Roman"/>
                <a:ea typeface="Times New Roman"/>
                <a:cs typeface="Times New Roman"/>
                <a:sym typeface="Times New Roman"/>
              </a:rPr>
              <a:t>App 4</a:t>
            </a:r>
            <a:endParaRPr/>
          </a:p>
        </p:txBody>
      </p:sp>
      <p:sp>
        <p:nvSpPr>
          <p:cNvPr id="197" name="Google Shape;197;p29"/>
          <p:cNvSpPr/>
          <p:nvPr/>
        </p:nvSpPr>
        <p:spPr>
          <a:xfrm>
            <a:off x="1009650" y="1771650"/>
            <a:ext cx="7047000" cy="571500"/>
          </a:xfrm>
          <a:prstGeom prst="rect">
            <a:avLst/>
          </a:prstGeom>
          <a:noFill/>
          <a:ln w="1905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chemeClr val="lt1"/>
              </a:solidFill>
              <a:latin typeface="Arial"/>
              <a:ea typeface="Arial"/>
              <a:cs typeface="Arial"/>
              <a:sym typeface="Arial"/>
            </a:endParaRPr>
          </a:p>
        </p:txBody>
      </p:sp>
      <p:sp>
        <p:nvSpPr>
          <p:cNvPr id="198" name="Google Shape;198;p29"/>
          <p:cNvSpPr/>
          <p:nvPr/>
        </p:nvSpPr>
        <p:spPr>
          <a:xfrm>
            <a:off x="1143000" y="2327672"/>
            <a:ext cx="4416300" cy="644100"/>
          </a:xfrm>
          <a:prstGeom prst="rect">
            <a:avLst/>
          </a:prstGeom>
          <a:noFill/>
          <a:ln w="1905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9" name="Google Shape;199;p29"/>
          <p:cNvSpPr/>
          <p:nvPr/>
        </p:nvSpPr>
        <p:spPr>
          <a:xfrm>
            <a:off x="1692275" y="2620566"/>
            <a:ext cx="3468600" cy="924000"/>
          </a:xfrm>
          <a:prstGeom prst="rect">
            <a:avLst/>
          </a:prstGeom>
          <a:noFill/>
          <a:ln w="1905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0" name="Google Shape;200;p29"/>
          <p:cNvSpPr txBox="1"/>
          <p:nvPr/>
        </p:nvSpPr>
        <p:spPr>
          <a:xfrm>
            <a:off x="5776913" y="3119438"/>
            <a:ext cx="1281000" cy="6918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chemeClr val="dk1"/>
                </a:solidFill>
                <a:latin typeface="Times New Roman"/>
                <a:ea typeface="Times New Roman"/>
                <a:cs typeface="Times New Roman"/>
                <a:sym typeface="Times New Roman"/>
              </a:rPr>
              <a:t>Some example file systems</a:t>
            </a:r>
            <a:endParaRPr/>
          </a:p>
        </p:txBody>
      </p:sp>
      <p:sp>
        <p:nvSpPr>
          <p:cNvPr id="201" name="Google Shape;201;p29"/>
          <p:cNvSpPr/>
          <p:nvPr/>
        </p:nvSpPr>
        <p:spPr>
          <a:xfrm>
            <a:off x="5559425" y="2343150"/>
            <a:ext cx="2497200" cy="776400"/>
          </a:xfrm>
          <a:prstGeom prst="rect">
            <a:avLst/>
          </a:prstGeom>
          <a:noFill/>
          <a:ln w="1905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2" name="Google Shape;202;p29"/>
          <p:cNvSpPr txBox="1"/>
          <p:nvPr/>
        </p:nvSpPr>
        <p:spPr>
          <a:xfrm>
            <a:off x="7107238" y="3163491"/>
            <a:ext cx="1281000" cy="11085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chemeClr val="dk1"/>
                </a:solidFill>
                <a:latin typeface="Times New Roman"/>
                <a:ea typeface="Times New Roman"/>
                <a:cs typeface="Times New Roman"/>
                <a:sym typeface="Times New Roman"/>
              </a:rPr>
              <a:t>Non-file system services that use the same API</a:t>
            </a:r>
            <a:endParaRPr/>
          </a:p>
        </p:txBody>
      </p:sp>
      <p:sp>
        <p:nvSpPr>
          <p:cNvPr id="203" name="Google Shape;203;p29"/>
          <p:cNvSpPr/>
          <p:nvPr/>
        </p:nvSpPr>
        <p:spPr>
          <a:xfrm>
            <a:off x="1092200" y="1815704"/>
            <a:ext cx="1404900" cy="452400"/>
          </a:xfrm>
          <a:prstGeom prst="rect">
            <a:avLst/>
          </a:prstGeom>
          <a:solidFill>
            <a:srgbClr val="00CC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a:solidFill>
                  <a:schemeClr val="dk1"/>
                </a:solidFill>
                <a:latin typeface="Times New Roman"/>
                <a:ea typeface="Times New Roman"/>
                <a:cs typeface="Times New Roman"/>
                <a:sym typeface="Times New Roman"/>
              </a:rPr>
              <a:t>file container</a:t>
            </a:r>
            <a:endParaRPr/>
          </a:p>
          <a:p>
            <a:pPr marL="0" marR="0" lvl="0" indent="0" algn="ctr" rtl="0">
              <a:spcBef>
                <a:spcPts val="0"/>
              </a:spcBef>
              <a:spcAft>
                <a:spcPts val="0"/>
              </a:spcAft>
              <a:buNone/>
            </a:pPr>
            <a:r>
              <a:rPr lang="en">
                <a:solidFill>
                  <a:schemeClr val="dk1"/>
                </a:solidFill>
                <a:latin typeface="Times New Roman"/>
                <a:ea typeface="Times New Roman"/>
                <a:cs typeface="Times New Roman"/>
                <a:sym typeface="Times New Roman"/>
              </a:rPr>
              <a:t>operations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fade">
                                      <p:cBhvr>
                                        <p:cTn id="7" dur="1000"/>
                                        <p:tgtEl>
                                          <p:spTgt spid="197"/>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1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197"/>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1"/>
                                          </p:stCondLst>
                                        </p:cTn>
                                        <p:tgtEl>
                                          <p:spTgt spid="152"/>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198"/>
                                        </p:tgtEl>
                                        <p:attrNameLst>
                                          <p:attrName>style.visibility</p:attrName>
                                        </p:attrNameLst>
                                      </p:cBhvr>
                                      <p:to>
                                        <p:strVal val="visible"/>
                                      </p:to>
                                    </p:set>
                                    <p:animEffect transition="in" filter="fade">
                                      <p:cBhvr>
                                        <p:cTn id="19" dur="1000"/>
                                        <p:tgtEl>
                                          <p:spTgt spid="198"/>
                                        </p:tgtEl>
                                      </p:cBhvr>
                                    </p:animEffect>
                                  </p:childTnLst>
                                </p:cTn>
                              </p:par>
                            </p:childTnLst>
                          </p:cTn>
                        </p:par>
                        <p:par>
                          <p:cTn id="20" fill="hold">
                            <p:stCondLst>
                              <p:cond delay="1000"/>
                            </p:stCondLst>
                            <p:childTnLst>
                              <p:par>
                                <p:cTn id="21" presetID="1" presetClass="entr" presetSubtype="0" fill="hold" nodeType="afterEffect">
                                  <p:stCondLst>
                                    <p:cond delay="0"/>
                                  </p:stCondLst>
                                  <p:childTnLst>
                                    <p:set>
                                      <p:cBhvr>
                                        <p:cTn id="22" dur="1" fill="hold">
                                          <p:stCondLst>
                                            <p:cond delay="0"/>
                                          </p:stCondLst>
                                        </p:cTn>
                                        <p:tgtEl>
                                          <p:spTgt spid="1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1"/>
                                          </p:stCondLst>
                                        </p:cTn>
                                        <p:tgtEl>
                                          <p:spTgt spid="198"/>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1"/>
                                          </p:stCondLst>
                                        </p:cTn>
                                        <p:tgtEl>
                                          <p:spTgt spid="151"/>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199"/>
                                        </p:tgtEl>
                                        <p:attrNameLst>
                                          <p:attrName>style.visibility</p:attrName>
                                        </p:attrNameLst>
                                      </p:cBhvr>
                                      <p:to>
                                        <p:strVal val="visible"/>
                                      </p:to>
                                    </p:set>
                                    <p:animEffect transition="in" filter="fade">
                                      <p:cBhvr>
                                        <p:cTn id="31" dur="1000"/>
                                        <p:tgtEl>
                                          <p:spTgt spid="199"/>
                                        </p:tgtEl>
                                      </p:cBhvr>
                                    </p:animEffect>
                                  </p:childTnLst>
                                </p:cTn>
                              </p:par>
                            </p:childTnLst>
                          </p:cTn>
                        </p:par>
                        <p:par>
                          <p:cTn id="32" fill="hold">
                            <p:stCondLst>
                              <p:cond delay="1000"/>
                            </p:stCondLst>
                            <p:childTnLst>
                              <p:par>
                                <p:cTn id="33" presetID="1" presetClass="entr" presetSubtype="0" fill="hold" nodeType="afterEffect">
                                  <p:stCondLst>
                                    <p:cond delay="0"/>
                                  </p:stCondLst>
                                  <p:childTnLst>
                                    <p:set>
                                      <p:cBhvr>
                                        <p:cTn id="34" dur="1" fill="hold">
                                          <p:stCondLst>
                                            <p:cond delay="0"/>
                                          </p:stCondLst>
                                        </p:cTn>
                                        <p:tgtEl>
                                          <p:spTgt spid="20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
                                          </p:stCondLst>
                                        </p:cTn>
                                        <p:tgtEl>
                                          <p:spTgt spid="19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1"/>
                                          </p:stCondLst>
                                        </p:cTn>
                                        <p:tgtEl>
                                          <p:spTgt spid="200"/>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201"/>
                                        </p:tgtEl>
                                        <p:attrNameLst>
                                          <p:attrName>style.visibility</p:attrName>
                                        </p:attrNameLst>
                                      </p:cBhvr>
                                      <p:to>
                                        <p:strVal val="visible"/>
                                      </p:to>
                                    </p:set>
                                    <p:animEffect transition="in" filter="fade">
                                      <p:cBhvr>
                                        <p:cTn id="43" dur="1000"/>
                                        <p:tgtEl>
                                          <p:spTgt spid="201"/>
                                        </p:tgtEl>
                                      </p:cBhvr>
                                    </p:animEffect>
                                  </p:childTnLst>
                                </p:cTn>
                              </p:par>
                            </p:childTnLst>
                          </p:cTn>
                        </p:par>
                        <p:par>
                          <p:cTn id="44" fill="hold">
                            <p:stCondLst>
                              <p:cond delay="1000"/>
                            </p:stCondLst>
                            <p:childTnLst>
                              <p:par>
                                <p:cTn id="45" presetID="1" presetClass="entr" presetSubtype="0" fill="hold" nodeType="afterEffect">
                                  <p:stCondLst>
                                    <p:cond delay="0"/>
                                  </p:stCondLst>
                                  <p:childTnLst>
                                    <p:set>
                                      <p:cBhvr>
                                        <p:cTn id="46" dur="1" fill="hold">
                                          <p:stCondLst>
                                            <p:cond delay="0"/>
                                          </p:stCondLst>
                                        </p:cTn>
                                        <p:tgtEl>
                                          <p:spTgt spid="20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1"/>
                                          </p:stCondLst>
                                        </p:cTn>
                                        <p:tgtEl>
                                          <p:spTgt spid="201"/>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1"/>
                                          </p:stCondLst>
                                        </p:cTn>
                                        <p:tgtEl>
                                          <p:spTgt spid="2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Logical Block Offset</a:t>
            </a:r>
            <a:endParaRPr dirty="0"/>
          </a:p>
        </p:txBody>
      </p:sp>
      <p:sp>
        <p:nvSpPr>
          <p:cNvPr id="521" name="Google Shape;521;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Logical block is a commonly used term. It ignores physical file structure (where data is </a:t>
            </a:r>
            <a:r>
              <a:rPr lang="en" dirty="0" err="1"/>
              <a:t>actulally</a:t>
            </a:r>
            <a:r>
              <a:rPr lang="en" dirty="0"/>
              <a:t> stored, indirect blocks, sparseness, </a:t>
            </a:r>
            <a:r>
              <a:rPr lang="en" dirty="0" err="1"/>
              <a:t>etc</a:t>
            </a:r>
            <a:r>
              <a:rPr lang="en" dirty="0"/>
              <a:t>) and views the data in the file as a (logical) stream of bytes. If the block size was 1K (1024 bytes):</a:t>
            </a:r>
            <a:endParaRPr dirty="0"/>
          </a:p>
          <a:p>
            <a:pPr marL="457200" lvl="0" indent="-342900" algn="l" rtl="0">
              <a:spcBef>
                <a:spcPts val="1600"/>
              </a:spcBef>
              <a:spcAft>
                <a:spcPts val="0"/>
              </a:spcAft>
              <a:buSzPts val="1800"/>
              <a:buChar char="●"/>
            </a:pPr>
            <a:r>
              <a:rPr lang="en" dirty="0"/>
              <a:t>bytes 0-1023 would be in logical block 0</a:t>
            </a:r>
            <a:endParaRPr dirty="0"/>
          </a:p>
          <a:p>
            <a:pPr marL="457200" lvl="0" indent="-342900" algn="l" rtl="0">
              <a:spcBef>
                <a:spcPts val="1600"/>
              </a:spcBef>
              <a:spcAft>
                <a:spcPts val="0"/>
              </a:spcAft>
              <a:buSzPts val="1800"/>
              <a:buChar char="●"/>
            </a:pPr>
            <a:r>
              <a:rPr lang="en" dirty="0"/>
              <a:t>bytes 1024-2047 would be in logical block 1</a:t>
            </a:r>
            <a:endParaRPr dirty="0"/>
          </a:p>
          <a:p>
            <a:pPr marL="457200" lvl="0" indent="-342900" algn="l" rtl="0">
              <a:spcBef>
                <a:spcPts val="1600"/>
              </a:spcBef>
              <a:spcAft>
                <a:spcPts val="0"/>
              </a:spcAft>
              <a:buSzPts val="1800"/>
              <a:buChar char="●"/>
            </a:pPr>
            <a:r>
              <a:rPr lang="en" dirty="0"/>
              <a:t>bytes 2048-3071 would be in logical block 2</a:t>
            </a:r>
            <a:endParaRPr dirty="0"/>
          </a:p>
          <a:p>
            <a:pPr marL="0" lvl="0" indent="0" algn="l" rtl="0">
              <a:spcBef>
                <a:spcPts val="1600"/>
              </a:spcBef>
              <a:spcAft>
                <a:spcPts val="1600"/>
              </a:spcAft>
              <a:buNone/>
            </a:pPr>
            <a:r>
              <a:rPr lang="en" dirty="0"/>
              <a:t>...</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Directory</a:t>
            </a:r>
            <a:endParaRPr/>
          </a:p>
        </p:txBody>
      </p:sp>
      <p:sp>
        <p:nvSpPr>
          <p:cNvPr id="527" name="Google Shape;527;p66"/>
          <p:cNvSpPr txBox="1">
            <a:spLocks noGrp="1"/>
          </p:cNvSpPr>
          <p:nvPr>
            <p:ph type="body" idx="1"/>
          </p:nvPr>
        </p:nvSpPr>
        <p:spPr>
          <a:xfrm>
            <a:off x="311700" y="1152475"/>
            <a:ext cx="4924200" cy="38688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 you read the </a:t>
            </a:r>
            <a:r>
              <a:rPr lang="en" dirty="0" err="1"/>
              <a:t>inode</a:t>
            </a:r>
            <a:r>
              <a:rPr lang="en" dirty="0"/>
              <a:t> data, you can use the </a:t>
            </a:r>
            <a:r>
              <a:rPr lang="en" dirty="0" err="1"/>
              <a:t>i_mode</a:t>
            </a:r>
            <a:r>
              <a:rPr lang="en" dirty="0"/>
              <a:t> field to identify if the </a:t>
            </a:r>
            <a:r>
              <a:rPr lang="en" dirty="0" err="1"/>
              <a:t>inode</a:t>
            </a:r>
            <a:r>
              <a:rPr lang="en" dirty="0"/>
              <a:t> under consideration is a directory.</a:t>
            </a:r>
            <a:endParaRPr dirty="0"/>
          </a:p>
          <a:p>
            <a:pPr marL="0" lvl="0" indent="0" algn="l" rtl="0">
              <a:spcBef>
                <a:spcPts val="1600"/>
              </a:spcBef>
              <a:spcAft>
                <a:spcPts val="0"/>
              </a:spcAft>
              <a:buNone/>
            </a:pPr>
            <a:r>
              <a:rPr lang="en" dirty="0"/>
              <a:t>Use the ext2_dir_entry struct to get details of the files in the directory.</a:t>
            </a:r>
            <a:endParaRPr dirty="0"/>
          </a:p>
          <a:p>
            <a:pPr marL="0" lvl="0" indent="0" algn="l" rtl="0">
              <a:spcBef>
                <a:spcPts val="1600"/>
              </a:spcBef>
              <a:spcAft>
                <a:spcPts val="0"/>
              </a:spcAft>
              <a:buNone/>
            </a:pPr>
            <a:r>
              <a:rPr lang="en" dirty="0"/>
              <a:t>The directory structure is a </a:t>
            </a:r>
            <a:r>
              <a:rPr lang="en" dirty="0" err="1"/>
              <a:t>linkedlist</a:t>
            </a:r>
            <a:r>
              <a:rPr lang="en" dirty="0"/>
              <a:t> like structure.</a:t>
            </a:r>
            <a:endParaRPr dirty="0"/>
          </a:p>
          <a:p>
            <a:pPr marL="0" lvl="0" indent="0" algn="l" rtl="0">
              <a:spcBef>
                <a:spcPts val="1600"/>
              </a:spcBef>
              <a:spcAft>
                <a:spcPts val="1600"/>
              </a:spcAft>
              <a:buClr>
                <a:schemeClr val="dk1"/>
              </a:buClr>
              <a:buSzPts val="1100"/>
              <a:buFont typeface="Arial"/>
              <a:buNone/>
            </a:pPr>
            <a:r>
              <a:rPr lang="en" dirty="0"/>
              <a:t>To navigate to the next entry, </a:t>
            </a:r>
            <a:r>
              <a:rPr lang="en" dirty="0" err="1"/>
              <a:t>rec_len</a:t>
            </a:r>
            <a:r>
              <a:rPr lang="en" dirty="0"/>
              <a:t> gives the offset needed from the start of the current record to identify the next record.</a:t>
            </a:r>
            <a:endParaRPr dirty="0"/>
          </a:p>
        </p:txBody>
      </p:sp>
      <p:pic>
        <p:nvPicPr>
          <p:cNvPr id="528" name="Google Shape;528;p66"/>
          <p:cNvPicPr preferRelativeResize="0"/>
          <p:nvPr/>
        </p:nvPicPr>
        <p:blipFill>
          <a:blip r:embed="rId3">
            <a:alphaModFix/>
          </a:blip>
          <a:stretch>
            <a:fillRect/>
          </a:stretch>
        </p:blipFill>
        <p:spPr>
          <a:xfrm>
            <a:off x="5388300" y="1170125"/>
            <a:ext cx="3603300" cy="295573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Reporting directory entry</a:t>
            </a:r>
            <a:endParaRPr/>
          </a:p>
        </p:txBody>
      </p:sp>
      <p:sp>
        <p:nvSpPr>
          <p:cNvPr id="534" name="Google Shape;534;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400" dirty="0"/>
              <a:t>For each directory I-node, scan every data block. For each valid (non-zero I-node number) directory entry, produce a new-line terminated line, with seven comma-separated fields (no white space).</a:t>
            </a:r>
            <a:endParaRPr sz="1400" dirty="0"/>
          </a:p>
          <a:p>
            <a:pPr marL="457200" lvl="0" indent="-317500" algn="l" rtl="0">
              <a:spcBef>
                <a:spcPts val="1200"/>
              </a:spcBef>
              <a:spcAft>
                <a:spcPts val="0"/>
              </a:spcAft>
              <a:buClr>
                <a:schemeClr val="dk2"/>
              </a:buClr>
              <a:buSzPts val="1400"/>
              <a:buAutoNum type="arabicPeriod"/>
            </a:pPr>
            <a:r>
              <a:rPr lang="en" sz="1400" dirty="0"/>
              <a:t>DIRENT</a:t>
            </a:r>
            <a:endParaRPr sz="1400" dirty="0"/>
          </a:p>
          <a:p>
            <a:pPr marL="457200" lvl="0" indent="-317500" algn="l" rtl="0">
              <a:spcBef>
                <a:spcPts val="0"/>
              </a:spcBef>
              <a:spcAft>
                <a:spcPts val="0"/>
              </a:spcAft>
              <a:buClr>
                <a:schemeClr val="dk2"/>
              </a:buClr>
              <a:buSzPts val="1400"/>
              <a:buAutoNum type="arabicPeriod"/>
            </a:pPr>
            <a:r>
              <a:rPr lang="en" sz="1400" dirty="0"/>
              <a:t>parent </a:t>
            </a:r>
            <a:r>
              <a:rPr lang="en" sz="1400" dirty="0" err="1"/>
              <a:t>inode</a:t>
            </a:r>
            <a:r>
              <a:rPr lang="en" sz="1400" dirty="0"/>
              <a:t> number (decimal) ... the I-node number of the directory that contains this entry</a:t>
            </a:r>
            <a:endParaRPr sz="1400" dirty="0"/>
          </a:p>
          <a:p>
            <a:pPr marL="457200" lvl="0" indent="-317500" algn="l" rtl="0">
              <a:spcBef>
                <a:spcPts val="0"/>
              </a:spcBef>
              <a:spcAft>
                <a:spcPts val="0"/>
              </a:spcAft>
              <a:buClr>
                <a:schemeClr val="dk2"/>
              </a:buClr>
              <a:buSzPts val="1400"/>
              <a:buAutoNum type="arabicPeriod"/>
            </a:pPr>
            <a:r>
              <a:rPr lang="en" sz="1400" dirty="0"/>
              <a:t>logical byte offset (decimal) of this entry within the directory</a:t>
            </a:r>
            <a:endParaRPr sz="1400" dirty="0"/>
          </a:p>
          <a:p>
            <a:pPr marL="457200" lvl="0" indent="-317500" algn="l" rtl="0">
              <a:spcBef>
                <a:spcPts val="0"/>
              </a:spcBef>
              <a:spcAft>
                <a:spcPts val="0"/>
              </a:spcAft>
              <a:buClr>
                <a:schemeClr val="dk2"/>
              </a:buClr>
              <a:buSzPts val="1400"/>
              <a:buAutoNum type="arabicPeriod"/>
            </a:pPr>
            <a:r>
              <a:rPr lang="en" sz="1400" dirty="0" err="1"/>
              <a:t>inode</a:t>
            </a:r>
            <a:r>
              <a:rPr lang="en" sz="1400" dirty="0"/>
              <a:t> number of the referenced file (decimal)</a:t>
            </a:r>
            <a:endParaRPr sz="1400" dirty="0"/>
          </a:p>
          <a:p>
            <a:pPr marL="457200" lvl="0" indent="-317500" algn="l" rtl="0">
              <a:spcBef>
                <a:spcPts val="0"/>
              </a:spcBef>
              <a:spcAft>
                <a:spcPts val="0"/>
              </a:spcAft>
              <a:buClr>
                <a:schemeClr val="dk2"/>
              </a:buClr>
              <a:buSzPts val="1400"/>
              <a:buAutoNum type="arabicPeriod"/>
            </a:pPr>
            <a:r>
              <a:rPr lang="en" sz="1400" dirty="0"/>
              <a:t>entry length (decimal)</a:t>
            </a:r>
            <a:endParaRPr sz="1400" dirty="0"/>
          </a:p>
          <a:p>
            <a:pPr marL="457200" lvl="0" indent="-317500" algn="l" rtl="0">
              <a:spcBef>
                <a:spcPts val="0"/>
              </a:spcBef>
              <a:spcAft>
                <a:spcPts val="0"/>
              </a:spcAft>
              <a:buClr>
                <a:schemeClr val="dk2"/>
              </a:buClr>
              <a:buSzPts val="1400"/>
              <a:buAutoNum type="arabicPeriod"/>
            </a:pPr>
            <a:r>
              <a:rPr lang="en" sz="1400" dirty="0"/>
              <a:t>name length (decimal)</a:t>
            </a:r>
            <a:endParaRPr sz="1400" dirty="0"/>
          </a:p>
          <a:p>
            <a:pPr marL="457200" lvl="0" indent="-317500" algn="l" rtl="0">
              <a:spcBef>
                <a:spcPts val="0"/>
              </a:spcBef>
              <a:spcAft>
                <a:spcPts val="0"/>
              </a:spcAft>
              <a:buClr>
                <a:schemeClr val="dk2"/>
              </a:buClr>
              <a:buSzPts val="1400"/>
              <a:buAutoNum type="arabicPeriod"/>
            </a:pPr>
            <a:r>
              <a:rPr lang="en" sz="1400" dirty="0"/>
              <a:t>name (string, surrounded by single-quotes). Don't worry about escaping, we promise there will be no single-quotes or commas in any of the file names.</a:t>
            </a:r>
            <a:endParaRPr sz="1400" dirty="0"/>
          </a:p>
          <a:p>
            <a:pPr marL="0" lvl="0" indent="0" algn="l" rtl="0">
              <a:spcBef>
                <a:spcPts val="1200"/>
              </a:spcBef>
              <a:spcAft>
                <a:spcPts val="1600"/>
              </a:spcAft>
              <a:buNone/>
            </a:pPr>
            <a:endParaRPr sz="1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68"/>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Reporting indirect blocks</a:t>
            </a:r>
            <a:endParaRPr/>
          </a:p>
        </p:txBody>
      </p:sp>
      <p:sp>
        <p:nvSpPr>
          <p:cNvPr id="540" name="Google Shape;540;p68"/>
          <p:cNvSpPr txBox="1">
            <a:spLocks noGrp="1"/>
          </p:cNvSpPr>
          <p:nvPr>
            <p:ph type="body" idx="1"/>
          </p:nvPr>
        </p:nvSpPr>
        <p:spPr>
          <a:xfrm>
            <a:off x="311700" y="542875"/>
            <a:ext cx="46839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100">
                <a:solidFill>
                  <a:schemeClr val="dk1"/>
                </a:solidFill>
              </a:rPr>
              <a:t>The I-node summary contains a list of all 12 blocks, and the primary single, double, and triple indirect blocks. We also need to know about the blocks that are pointed to by those indirect blocks. For each file or directory I-node, scan the single indirect blocks and (recursively) the double and triple indirect blocks. For each non-zero block pointer you find, produce a new-line terminated line with six comma-separated fields (no white space).</a:t>
            </a:r>
            <a:endParaRPr sz="1100">
              <a:solidFill>
                <a:schemeClr val="dk1"/>
              </a:solidFill>
            </a:endParaRPr>
          </a:p>
          <a:p>
            <a:pPr marL="457200" lvl="0" indent="-298450" algn="l" rtl="0">
              <a:spcBef>
                <a:spcPts val="1200"/>
              </a:spcBef>
              <a:spcAft>
                <a:spcPts val="0"/>
              </a:spcAft>
              <a:buClr>
                <a:schemeClr val="dk1"/>
              </a:buClr>
              <a:buSzPts val="1100"/>
              <a:buAutoNum type="arabicPeriod"/>
            </a:pPr>
            <a:r>
              <a:rPr lang="en" sz="1100">
                <a:solidFill>
                  <a:schemeClr val="dk1"/>
                </a:solidFill>
              </a:rPr>
              <a:t>INDIRECT</a:t>
            </a:r>
            <a:endParaRPr sz="1100">
              <a:solidFill>
                <a:schemeClr val="dk1"/>
              </a:solidFill>
            </a:endParaRPr>
          </a:p>
          <a:p>
            <a:pPr marL="457200" lvl="0" indent="-298450" algn="l" rtl="0">
              <a:spcBef>
                <a:spcPts val="0"/>
              </a:spcBef>
              <a:spcAft>
                <a:spcPts val="0"/>
              </a:spcAft>
              <a:buClr>
                <a:schemeClr val="dk1"/>
              </a:buClr>
              <a:buSzPts val="1100"/>
              <a:buAutoNum type="arabicPeriod"/>
            </a:pPr>
            <a:r>
              <a:rPr lang="en" sz="1100">
                <a:solidFill>
                  <a:schemeClr val="dk1"/>
                </a:solidFill>
              </a:rPr>
              <a:t>I-node number of the owning file (decimal)</a:t>
            </a:r>
            <a:endParaRPr sz="1100">
              <a:solidFill>
                <a:schemeClr val="dk1"/>
              </a:solidFill>
            </a:endParaRPr>
          </a:p>
          <a:p>
            <a:pPr marL="457200" lvl="0" indent="-298450" algn="l" rtl="0">
              <a:spcBef>
                <a:spcPts val="0"/>
              </a:spcBef>
              <a:spcAft>
                <a:spcPts val="0"/>
              </a:spcAft>
              <a:buClr>
                <a:schemeClr val="dk1"/>
              </a:buClr>
              <a:buSzPts val="1100"/>
              <a:buAutoNum type="arabicPeriod"/>
            </a:pPr>
            <a:r>
              <a:rPr lang="en" sz="1100">
                <a:solidFill>
                  <a:schemeClr val="dk1"/>
                </a:solidFill>
              </a:rPr>
              <a:t>(decimal) level of indirection for the block being scanned ... 1 for single indirect, 2 for double indirect, 3 for triple</a:t>
            </a:r>
            <a:endParaRPr sz="1100">
              <a:solidFill>
                <a:schemeClr val="dk1"/>
              </a:solidFill>
            </a:endParaRPr>
          </a:p>
          <a:p>
            <a:pPr marL="457200" lvl="0" indent="-298450" algn="l" rtl="0">
              <a:spcBef>
                <a:spcPts val="0"/>
              </a:spcBef>
              <a:spcAft>
                <a:spcPts val="0"/>
              </a:spcAft>
              <a:buClr>
                <a:schemeClr val="dk1"/>
              </a:buClr>
              <a:buSzPts val="1100"/>
              <a:buAutoNum type="arabicPeriod"/>
            </a:pPr>
            <a:r>
              <a:rPr lang="en" sz="1100">
                <a:solidFill>
                  <a:schemeClr val="dk1"/>
                </a:solidFill>
              </a:rPr>
              <a:t>logical block offset (decimal) represented by the referenced block. If the referenced block is a data block, this is the logical block offset of that block within the file. If the referenced block is a single- or double-indirect block, this is the same as the logical offset of the first data block to which it refers.</a:t>
            </a:r>
            <a:endParaRPr sz="1100">
              <a:solidFill>
                <a:schemeClr val="dk1"/>
              </a:solidFill>
            </a:endParaRPr>
          </a:p>
          <a:p>
            <a:pPr marL="457200" lvl="0" indent="-298450" algn="l" rtl="0">
              <a:spcBef>
                <a:spcPts val="0"/>
              </a:spcBef>
              <a:spcAft>
                <a:spcPts val="0"/>
              </a:spcAft>
              <a:buClr>
                <a:schemeClr val="dk1"/>
              </a:buClr>
              <a:buSzPts val="1100"/>
              <a:buAutoNum type="arabicPeriod"/>
            </a:pPr>
            <a:r>
              <a:rPr lang="en" sz="1100">
                <a:solidFill>
                  <a:schemeClr val="dk1"/>
                </a:solidFill>
              </a:rPr>
              <a:t>block number of the (1, 2, 3) indirect block being scanned (decimal) . . . not the highest level block (in the recursive scan), but the lower level block that contains the block reference reported by this entry.</a:t>
            </a:r>
            <a:endParaRPr sz="1100">
              <a:solidFill>
                <a:schemeClr val="dk1"/>
              </a:solidFill>
            </a:endParaRPr>
          </a:p>
          <a:p>
            <a:pPr marL="457200" lvl="0" indent="-298450" algn="l" rtl="0">
              <a:spcBef>
                <a:spcPts val="0"/>
              </a:spcBef>
              <a:spcAft>
                <a:spcPts val="0"/>
              </a:spcAft>
              <a:buClr>
                <a:schemeClr val="dk1"/>
              </a:buClr>
              <a:buSzPts val="1100"/>
              <a:buAutoNum type="arabicPeriod"/>
            </a:pPr>
            <a:r>
              <a:rPr lang="en" sz="1100">
                <a:solidFill>
                  <a:schemeClr val="dk1"/>
                </a:solidFill>
              </a:rPr>
              <a:t>block number of the referenced block (decimal)</a:t>
            </a:r>
            <a:endParaRPr sz="1100">
              <a:solidFill>
                <a:schemeClr val="dk1"/>
              </a:solidFill>
            </a:endParaRPr>
          </a:p>
          <a:p>
            <a:pPr marL="0" lvl="0" indent="0" algn="l" rtl="0">
              <a:spcBef>
                <a:spcPts val="1200"/>
              </a:spcBef>
              <a:spcAft>
                <a:spcPts val="1600"/>
              </a:spcAft>
              <a:buNone/>
            </a:pPr>
            <a:endParaRPr/>
          </a:p>
        </p:txBody>
      </p:sp>
      <p:pic>
        <p:nvPicPr>
          <p:cNvPr id="541" name="Google Shape;541;p68"/>
          <p:cNvPicPr preferRelativeResize="0"/>
          <p:nvPr/>
        </p:nvPicPr>
        <p:blipFill>
          <a:blip r:embed="rId3">
            <a:alphaModFix/>
          </a:blip>
          <a:stretch>
            <a:fillRect/>
          </a:stretch>
        </p:blipFill>
        <p:spPr>
          <a:xfrm>
            <a:off x="4995600" y="1444125"/>
            <a:ext cx="4137275" cy="259488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Reporting triple indirect block</a:t>
            </a:r>
            <a:endParaRPr/>
          </a:p>
        </p:txBody>
      </p:sp>
      <p:sp>
        <p:nvSpPr>
          <p:cNvPr id="547" name="Google Shape;547;p69"/>
          <p:cNvSpPr txBox="1">
            <a:spLocks noGrp="1"/>
          </p:cNvSpPr>
          <p:nvPr>
            <p:ph type="body" idx="1"/>
          </p:nvPr>
        </p:nvSpPr>
        <p:spPr>
          <a:xfrm>
            <a:off x="311700" y="1152475"/>
            <a:ext cx="43044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400"/>
              <a:t>If an I-node contains a triple indirect block:</a:t>
            </a:r>
            <a:endParaRPr sz="1400"/>
          </a:p>
          <a:p>
            <a:pPr marL="457200" lvl="0" indent="-317500" algn="l" rtl="0">
              <a:spcBef>
                <a:spcPts val="1200"/>
              </a:spcBef>
              <a:spcAft>
                <a:spcPts val="0"/>
              </a:spcAft>
              <a:buClr>
                <a:schemeClr val="dk1"/>
              </a:buClr>
              <a:buSzPts val="1400"/>
              <a:buChar char="●"/>
            </a:pPr>
            <a:r>
              <a:rPr lang="en" sz="1400"/>
              <a:t>the triple indirect block number would be included in the INODE summary.</a:t>
            </a:r>
            <a:endParaRPr sz="1400"/>
          </a:p>
          <a:p>
            <a:pPr marL="457200" lvl="0" indent="-317500" algn="l" rtl="0">
              <a:spcBef>
                <a:spcPts val="0"/>
              </a:spcBef>
              <a:spcAft>
                <a:spcPts val="0"/>
              </a:spcAft>
              <a:buClr>
                <a:schemeClr val="dk1"/>
              </a:buClr>
              <a:buSzPts val="1400"/>
              <a:buChar char="●"/>
            </a:pPr>
            <a:r>
              <a:rPr lang="en" sz="1400"/>
              <a:t>INDIRECT entries (with level 3) would be produced for each double indirect block pointed to by that triple indirect block.</a:t>
            </a:r>
            <a:endParaRPr sz="1400"/>
          </a:p>
          <a:p>
            <a:pPr marL="457200" lvl="0" indent="-317500" algn="l" rtl="0">
              <a:spcBef>
                <a:spcPts val="0"/>
              </a:spcBef>
              <a:spcAft>
                <a:spcPts val="0"/>
              </a:spcAft>
              <a:buClr>
                <a:schemeClr val="dk1"/>
              </a:buClr>
              <a:buSzPts val="1400"/>
              <a:buChar char="●"/>
            </a:pPr>
            <a:r>
              <a:rPr lang="en" sz="1400"/>
              <a:t>INDIRECT entries (with level 2) would be produced for each indirect block pointed to by one of those double indirect blocks.</a:t>
            </a:r>
            <a:endParaRPr sz="1400"/>
          </a:p>
          <a:p>
            <a:pPr marL="457200" lvl="0" indent="-317500" algn="l" rtl="0">
              <a:spcBef>
                <a:spcPts val="0"/>
              </a:spcBef>
              <a:spcAft>
                <a:spcPts val="0"/>
              </a:spcAft>
              <a:buClr>
                <a:schemeClr val="dk1"/>
              </a:buClr>
              <a:buSzPts val="1400"/>
              <a:buChar char="●"/>
            </a:pPr>
            <a:r>
              <a:rPr lang="en" sz="1400"/>
              <a:t>INDIRECT entries (with level 1) would be produced for each data block pointed to by one of those indirect blocks.</a:t>
            </a:r>
            <a:endParaRPr sz="1400"/>
          </a:p>
          <a:p>
            <a:pPr marL="0" lvl="0" indent="0" algn="l" rtl="0">
              <a:spcBef>
                <a:spcPts val="1200"/>
              </a:spcBef>
              <a:spcAft>
                <a:spcPts val="1600"/>
              </a:spcAft>
              <a:buNone/>
            </a:pPr>
            <a:endParaRPr sz="1400"/>
          </a:p>
        </p:txBody>
      </p:sp>
      <p:pic>
        <p:nvPicPr>
          <p:cNvPr id="548" name="Google Shape;548;p69"/>
          <p:cNvPicPr preferRelativeResize="0"/>
          <p:nvPr/>
        </p:nvPicPr>
        <p:blipFill>
          <a:blip r:embed="rId3">
            <a:alphaModFix/>
          </a:blip>
          <a:stretch>
            <a:fillRect/>
          </a:stretch>
        </p:blipFill>
        <p:spPr>
          <a:xfrm>
            <a:off x="4995600" y="1444125"/>
            <a:ext cx="4137275" cy="259488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Where are we?</a:t>
            </a:r>
            <a:endParaRPr/>
          </a:p>
        </p:txBody>
      </p:sp>
      <p:sp>
        <p:nvSpPr>
          <p:cNvPr id="554" name="Google Shape;554;p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Successfully able to report superblock</a:t>
            </a:r>
            <a:endParaRPr/>
          </a:p>
          <a:p>
            <a:pPr marL="457200" lvl="0" indent="-342900" algn="l" rtl="0">
              <a:spcBef>
                <a:spcPts val="0"/>
              </a:spcBef>
              <a:spcAft>
                <a:spcPts val="0"/>
              </a:spcAft>
              <a:buSzPts val="1800"/>
              <a:buChar char="●"/>
            </a:pPr>
            <a:r>
              <a:rPr lang="en"/>
              <a:t>Successfully able to report groups</a:t>
            </a:r>
            <a:endParaRPr/>
          </a:p>
          <a:p>
            <a:pPr marL="457200" lvl="0" indent="-342900" algn="l" rtl="0">
              <a:spcBef>
                <a:spcPts val="0"/>
              </a:spcBef>
              <a:spcAft>
                <a:spcPts val="0"/>
              </a:spcAft>
              <a:buSzPts val="1800"/>
              <a:buChar char="●"/>
            </a:pPr>
            <a:r>
              <a:rPr lang="en"/>
              <a:t>Successfully able to report block bitmaps</a:t>
            </a:r>
            <a:endParaRPr/>
          </a:p>
          <a:p>
            <a:pPr marL="457200" lvl="0" indent="-342900" algn="l" rtl="0">
              <a:spcBef>
                <a:spcPts val="0"/>
              </a:spcBef>
              <a:spcAft>
                <a:spcPts val="0"/>
              </a:spcAft>
              <a:buSzPts val="1800"/>
              <a:buChar char="●"/>
            </a:pPr>
            <a:r>
              <a:rPr lang="en"/>
              <a:t>Successfully able to report inode bitmaps</a:t>
            </a:r>
            <a:endParaRPr/>
          </a:p>
          <a:p>
            <a:pPr marL="457200" lvl="0" indent="-342900" algn="l" rtl="0">
              <a:spcBef>
                <a:spcPts val="0"/>
              </a:spcBef>
              <a:spcAft>
                <a:spcPts val="0"/>
              </a:spcAft>
              <a:buSzPts val="1800"/>
              <a:buChar char="●"/>
            </a:pPr>
            <a:r>
              <a:rPr lang="en"/>
              <a:t>Successfully able to report inode entries</a:t>
            </a:r>
            <a:endParaRPr/>
          </a:p>
          <a:p>
            <a:pPr marL="457200" lvl="0" indent="0" algn="l" rtl="0">
              <a:spcBef>
                <a:spcPts val="1600"/>
              </a:spcBef>
              <a:spcAft>
                <a:spcPts val="1600"/>
              </a:spcAft>
              <a:buNone/>
            </a:pPr>
            <a:endParaRPr/>
          </a:p>
        </p:txBody>
      </p:sp>
      <p:pic>
        <p:nvPicPr>
          <p:cNvPr id="555" name="Google Shape;555;p70"/>
          <p:cNvPicPr preferRelativeResize="0"/>
          <p:nvPr/>
        </p:nvPicPr>
        <p:blipFill>
          <a:blip r:embed="rId3">
            <a:alphaModFix/>
          </a:blip>
          <a:stretch>
            <a:fillRect/>
          </a:stretch>
        </p:blipFill>
        <p:spPr>
          <a:xfrm>
            <a:off x="1609725" y="2828875"/>
            <a:ext cx="6264832" cy="1952675"/>
          </a:xfrm>
          <a:prstGeom prst="rect">
            <a:avLst/>
          </a:prstGeom>
          <a:noFill/>
          <a:ln>
            <a:noFill/>
          </a:ln>
        </p:spPr>
      </p:pic>
      <p:sp>
        <p:nvSpPr>
          <p:cNvPr id="556" name="Google Shape;556;p70"/>
          <p:cNvSpPr/>
          <p:nvPr/>
        </p:nvSpPr>
        <p:spPr>
          <a:xfrm>
            <a:off x="1655925" y="3911850"/>
            <a:ext cx="6264900" cy="869700"/>
          </a:xfrm>
          <a:prstGeom prst="rect">
            <a:avLst/>
          </a:prstGeom>
          <a:no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err="1">
                <a:solidFill>
                  <a:srgbClr val="502000"/>
                </a:solidFill>
                <a:latin typeface="Courier New"/>
                <a:ea typeface="Courier New"/>
                <a:cs typeface="Courier New"/>
                <a:sym typeface="Courier New"/>
              </a:rPr>
              <a:t>ssize_t</a:t>
            </a:r>
            <a:r>
              <a:rPr lang="en" sz="1200" b="1" dirty="0">
                <a:solidFill>
                  <a:srgbClr val="502000"/>
                </a:solidFill>
                <a:latin typeface="Courier New"/>
                <a:ea typeface="Courier New"/>
                <a:cs typeface="Courier New"/>
                <a:sym typeface="Courier New"/>
              </a:rPr>
              <a:t> </a:t>
            </a:r>
            <a:r>
              <a:rPr lang="en" sz="1200" b="1" dirty="0" err="1">
                <a:solidFill>
                  <a:srgbClr val="502000"/>
                </a:solidFill>
                <a:latin typeface="Courier New"/>
                <a:ea typeface="Courier New"/>
                <a:cs typeface="Courier New"/>
                <a:sym typeface="Courier New"/>
              </a:rPr>
              <a:t>pread</a:t>
            </a:r>
            <a:r>
              <a:rPr lang="en" sz="1200" b="1" dirty="0">
                <a:solidFill>
                  <a:srgbClr val="502000"/>
                </a:solidFill>
                <a:latin typeface="Courier New"/>
                <a:ea typeface="Courier New"/>
                <a:cs typeface="Courier New"/>
                <a:sym typeface="Courier New"/>
              </a:rPr>
              <a:t>(int </a:t>
            </a:r>
            <a:r>
              <a:rPr lang="en" sz="1200" i="1" dirty="0" err="1">
                <a:solidFill>
                  <a:srgbClr val="006000"/>
                </a:solidFill>
                <a:latin typeface="Courier New"/>
                <a:ea typeface="Courier New"/>
                <a:cs typeface="Courier New"/>
                <a:sym typeface="Courier New"/>
              </a:rPr>
              <a:t>fd</a:t>
            </a:r>
            <a:r>
              <a:rPr lang="en" sz="1200" b="1" dirty="0">
                <a:solidFill>
                  <a:srgbClr val="502000"/>
                </a:solidFill>
                <a:latin typeface="Courier New"/>
                <a:ea typeface="Courier New"/>
                <a:cs typeface="Courier New"/>
                <a:sym typeface="Courier New"/>
              </a:rPr>
              <a:t>, void *</a:t>
            </a:r>
            <a:r>
              <a:rPr lang="en" sz="1200" i="1" dirty="0" err="1">
                <a:solidFill>
                  <a:srgbClr val="006000"/>
                </a:solidFill>
                <a:latin typeface="Courier New"/>
                <a:ea typeface="Courier New"/>
                <a:cs typeface="Courier New"/>
                <a:sym typeface="Courier New"/>
              </a:rPr>
              <a:t>buf</a:t>
            </a:r>
            <a:r>
              <a:rPr lang="en" sz="1200" b="1" dirty="0">
                <a:solidFill>
                  <a:srgbClr val="502000"/>
                </a:solidFill>
                <a:latin typeface="Courier New"/>
                <a:ea typeface="Courier New"/>
                <a:cs typeface="Courier New"/>
                <a:sym typeface="Courier New"/>
              </a:rPr>
              <a:t>, </a:t>
            </a:r>
            <a:r>
              <a:rPr lang="en" sz="1200" b="1" dirty="0" err="1">
                <a:solidFill>
                  <a:srgbClr val="502000"/>
                </a:solidFill>
                <a:latin typeface="Courier New"/>
                <a:ea typeface="Courier New"/>
                <a:cs typeface="Courier New"/>
                <a:sym typeface="Courier New"/>
              </a:rPr>
              <a:t>size_t</a:t>
            </a:r>
            <a:r>
              <a:rPr lang="en" sz="1200" b="1" dirty="0">
                <a:solidFill>
                  <a:srgbClr val="502000"/>
                </a:solidFill>
                <a:latin typeface="Courier New"/>
                <a:ea typeface="Courier New"/>
                <a:cs typeface="Courier New"/>
                <a:sym typeface="Courier New"/>
              </a:rPr>
              <a:t> </a:t>
            </a:r>
            <a:r>
              <a:rPr lang="en" sz="1200" i="1" dirty="0">
                <a:solidFill>
                  <a:srgbClr val="006000"/>
                </a:solidFill>
                <a:latin typeface="Courier New"/>
                <a:ea typeface="Courier New"/>
                <a:cs typeface="Courier New"/>
                <a:sym typeface="Courier New"/>
              </a:rPr>
              <a:t>count</a:t>
            </a:r>
            <a:r>
              <a:rPr lang="en" sz="1200" b="1" dirty="0">
                <a:solidFill>
                  <a:srgbClr val="502000"/>
                </a:solidFill>
                <a:latin typeface="Courier New"/>
                <a:ea typeface="Courier New"/>
                <a:cs typeface="Courier New"/>
                <a:sym typeface="Courier New"/>
              </a:rPr>
              <a:t>, </a:t>
            </a:r>
            <a:r>
              <a:rPr lang="en" sz="1200" b="1" dirty="0" err="1">
                <a:solidFill>
                  <a:srgbClr val="502000"/>
                </a:solidFill>
                <a:latin typeface="Courier New"/>
                <a:ea typeface="Courier New"/>
                <a:cs typeface="Courier New"/>
                <a:sym typeface="Courier New"/>
              </a:rPr>
              <a:t>off_t</a:t>
            </a:r>
            <a:r>
              <a:rPr lang="en" sz="1200" b="1" dirty="0">
                <a:solidFill>
                  <a:srgbClr val="502000"/>
                </a:solidFill>
                <a:latin typeface="Courier New"/>
                <a:ea typeface="Courier New"/>
                <a:cs typeface="Courier New"/>
                <a:sym typeface="Courier New"/>
              </a:rPr>
              <a:t> </a:t>
            </a:r>
            <a:r>
              <a:rPr lang="en" sz="1200" i="1" dirty="0">
                <a:solidFill>
                  <a:srgbClr val="006000"/>
                </a:solidFill>
                <a:latin typeface="Courier New"/>
                <a:ea typeface="Courier New"/>
                <a:cs typeface="Courier New"/>
                <a:sym typeface="Courier New"/>
              </a:rPr>
              <a:t>offset</a:t>
            </a:r>
            <a:r>
              <a:rPr lang="en" sz="1200" b="1" dirty="0">
                <a:solidFill>
                  <a:srgbClr val="502000"/>
                </a:solidFill>
                <a:latin typeface="Courier New"/>
                <a:ea typeface="Courier New"/>
                <a:cs typeface="Courier New"/>
                <a:sym typeface="Courier New"/>
              </a:rPr>
              <a:t>);</a:t>
            </a:r>
            <a:endParaRPr sz="1200" dirty="0">
              <a:solidFill>
                <a:srgbClr val="181818"/>
              </a:solidFill>
              <a:latin typeface="Courier New"/>
              <a:ea typeface="Courier New"/>
              <a:cs typeface="Courier New"/>
              <a:sym typeface="Courier New"/>
            </a:endParaRPr>
          </a:p>
          <a:p>
            <a:pPr marL="0" lvl="0" indent="0" algn="l" rtl="0">
              <a:spcBef>
                <a:spcPts val="1600"/>
              </a:spcBef>
              <a:spcAft>
                <a:spcPts val="0"/>
              </a:spcAft>
              <a:buNone/>
            </a:pPr>
            <a:r>
              <a:rPr lang="en" dirty="0"/>
              <a:t>Read count no. of bytes from </a:t>
            </a:r>
            <a:r>
              <a:rPr lang="en" dirty="0" err="1"/>
              <a:t>fd</a:t>
            </a:r>
            <a:r>
              <a:rPr lang="en" dirty="0"/>
              <a:t> into </a:t>
            </a:r>
            <a:r>
              <a:rPr lang="en" dirty="0" err="1"/>
              <a:t>buf</a:t>
            </a:r>
            <a:r>
              <a:rPr lang="en" dirty="0"/>
              <a:t>, starting at offset in the file.</a:t>
            </a:r>
            <a:endParaRPr dirty="0"/>
          </a:p>
          <a:p>
            <a:pPr marL="0" lvl="0" indent="0" algn="l" rtl="0">
              <a:spcBef>
                <a:spcPts val="1600"/>
              </a:spcBef>
              <a:spcAft>
                <a:spcPts val="0"/>
              </a:spcAft>
              <a:buNone/>
            </a:pPr>
            <a:endParaRPr dirty="0"/>
          </a:p>
          <a:p>
            <a:pPr marL="0" lvl="0" indent="0" algn="l" rtl="0">
              <a:spcBef>
                <a:spcPts val="1600"/>
              </a:spcBef>
              <a:spcAft>
                <a:spcPts val="1600"/>
              </a:spcAft>
              <a:buNone/>
            </a:pPr>
            <a:r>
              <a:rPr lang="en" dirty="0"/>
              <a:t>Use </a:t>
            </a:r>
            <a:r>
              <a:rPr lang="en" dirty="0" err="1"/>
              <a:t>pread</a:t>
            </a:r>
            <a:r>
              <a:rPr lang="en" dirty="0"/>
              <a:t> to read from specific offsets throughout your program</a:t>
            </a:r>
            <a:endParaRPr dirty="0"/>
          </a:p>
        </p:txBody>
      </p:sp>
      <p:sp>
        <p:nvSpPr>
          <p:cNvPr id="562" name="Google Shape;562;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 read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debugfs</a:t>
            </a:r>
            <a:endParaRPr/>
          </a:p>
        </p:txBody>
      </p:sp>
      <p:sp>
        <p:nvSpPr>
          <p:cNvPr id="568" name="Google Shape;568;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a:t>
            </a:r>
            <a:endParaRPr/>
          </a:p>
          <a:p>
            <a:pPr marL="0" lvl="0" indent="0" algn="l" rtl="0">
              <a:spcBef>
                <a:spcPts val="1600"/>
              </a:spcBef>
              <a:spcAft>
                <a:spcPts val="0"/>
              </a:spcAft>
              <a:buNone/>
            </a:pPr>
            <a:r>
              <a:rPr lang="en"/>
              <a:t>block_dump</a:t>
            </a:r>
            <a:endParaRPr/>
          </a:p>
          <a:p>
            <a:pPr marL="0" lvl="0" indent="0" algn="l" rtl="0">
              <a:spcBef>
                <a:spcPts val="1600"/>
              </a:spcBef>
              <a:spcAft>
                <a:spcPts val="0"/>
              </a:spcAft>
              <a:buNone/>
            </a:pPr>
            <a:r>
              <a:rPr lang="en"/>
              <a:t>testi</a:t>
            </a:r>
            <a:endParaRPr/>
          </a:p>
          <a:p>
            <a:pPr marL="0" lvl="0" indent="0" algn="l" rtl="0">
              <a:spcBef>
                <a:spcPts val="1600"/>
              </a:spcBef>
              <a:spcAft>
                <a:spcPts val="160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Identify superblock</a:t>
            </a:r>
            <a:endParaRPr dirty="0"/>
          </a:p>
          <a:p>
            <a:pPr marL="0" lvl="0" indent="0" algn="l" rtl="0">
              <a:spcBef>
                <a:spcPts val="1600"/>
              </a:spcBef>
              <a:spcAft>
                <a:spcPts val="0"/>
              </a:spcAft>
              <a:buNone/>
            </a:pPr>
            <a:r>
              <a:rPr lang="en" dirty="0"/>
              <a:t>Use info to find group descriptor table</a:t>
            </a:r>
            <a:endParaRPr dirty="0"/>
          </a:p>
          <a:p>
            <a:pPr marL="0" lvl="0" indent="0" algn="l" rtl="0">
              <a:spcBef>
                <a:spcPts val="1600"/>
              </a:spcBef>
              <a:spcAft>
                <a:spcPts val="0"/>
              </a:spcAft>
              <a:buNone/>
            </a:pPr>
            <a:r>
              <a:rPr lang="en" dirty="0"/>
              <a:t>For all groups:</a:t>
            </a:r>
            <a:endParaRPr dirty="0"/>
          </a:p>
          <a:p>
            <a:pPr marL="457200" lvl="0" indent="-342900" algn="l" rtl="0">
              <a:spcBef>
                <a:spcPts val="1600"/>
              </a:spcBef>
              <a:spcAft>
                <a:spcPts val="0"/>
              </a:spcAft>
              <a:buSzPts val="1800"/>
              <a:buChar char="●"/>
            </a:pPr>
            <a:r>
              <a:rPr lang="en" dirty="0"/>
              <a:t>Use info in group descriptor to find block and </a:t>
            </a:r>
            <a:r>
              <a:rPr lang="en" dirty="0" err="1"/>
              <a:t>inode</a:t>
            </a:r>
            <a:r>
              <a:rPr lang="en" dirty="0"/>
              <a:t> bitmaps</a:t>
            </a:r>
            <a:endParaRPr dirty="0"/>
          </a:p>
          <a:p>
            <a:pPr marL="457200" lvl="0" indent="-342900" algn="l" rtl="0">
              <a:spcBef>
                <a:spcPts val="0"/>
              </a:spcBef>
              <a:spcAft>
                <a:spcPts val="0"/>
              </a:spcAft>
              <a:buSzPts val="1800"/>
              <a:buChar char="●"/>
            </a:pPr>
            <a:r>
              <a:rPr lang="en" dirty="0"/>
              <a:t>Use info in group descriptor to find </a:t>
            </a:r>
            <a:r>
              <a:rPr lang="en" dirty="0" err="1"/>
              <a:t>inode</a:t>
            </a:r>
            <a:r>
              <a:rPr lang="en" dirty="0"/>
              <a:t> table</a:t>
            </a:r>
            <a:endParaRPr dirty="0"/>
          </a:p>
          <a:p>
            <a:pPr marL="457200" lvl="0" indent="-342900" algn="l" rtl="0">
              <a:spcBef>
                <a:spcPts val="0"/>
              </a:spcBef>
              <a:spcAft>
                <a:spcPts val="0"/>
              </a:spcAft>
              <a:buSzPts val="1800"/>
              <a:buChar char="●"/>
            </a:pPr>
            <a:r>
              <a:rPr lang="en" dirty="0"/>
              <a:t>Use info in </a:t>
            </a:r>
            <a:r>
              <a:rPr lang="en" dirty="0" err="1"/>
              <a:t>inode</a:t>
            </a:r>
            <a:r>
              <a:rPr lang="en" dirty="0"/>
              <a:t> table to report </a:t>
            </a:r>
            <a:r>
              <a:rPr lang="en" dirty="0" err="1"/>
              <a:t>inodes</a:t>
            </a:r>
            <a:endParaRPr dirty="0"/>
          </a:p>
        </p:txBody>
      </p:sp>
      <p:sp>
        <p:nvSpPr>
          <p:cNvPr id="574" name="Google Shape;574;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Summarizing Navigation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EXT2 Filesystem</a:t>
            </a:r>
            <a:endParaRPr/>
          </a:p>
        </p:txBody>
      </p:sp>
      <p:pic>
        <p:nvPicPr>
          <p:cNvPr id="209" name="Google Shape;209;p30"/>
          <p:cNvPicPr preferRelativeResize="0"/>
          <p:nvPr/>
        </p:nvPicPr>
        <p:blipFill>
          <a:blip r:embed="rId3">
            <a:alphaModFix/>
          </a:blip>
          <a:stretch>
            <a:fillRect/>
          </a:stretch>
        </p:blipFill>
        <p:spPr>
          <a:xfrm>
            <a:off x="4733925" y="57150"/>
            <a:ext cx="4400550" cy="1371600"/>
          </a:xfrm>
          <a:prstGeom prst="rect">
            <a:avLst/>
          </a:prstGeom>
          <a:noFill/>
          <a:ln>
            <a:noFill/>
          </a:ln>
        </p:spPr>
      </p:pic>
      <p:sp>
        <p:nvSpPr>
          <p:cNvPr id="210" name="Google Shape;210;p30"/>
          <p:cNvSpPr txBox="1">
            <a:spLocks noGrp="1"/>
          </p:cNvSpPr>
          <p:nvPr>
            <p:ph type="body" idx="1"/>
          </p:nvPr>
        </p:nvSpPr>
        <p:spPr>
          <a:xfrm>
            <a:off x="311700" y="1152474"/>
            <a:ext cx="5618100" cy="37348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Easy to extend without modifying internal data structures.</a:t>
            </a:r>
            <a:endParaRPr sz="1400" dirty="0"/>
          </a:p>
          <a:p>
            <a:pPr marL="0" lvl="0" indent="0" algn="l" rtl="0">
              <a:spcBef>
                <a:spcPts val="1600"/>
              </a:spcBef>
              <a:spcAft>
                <a:spcPts val="0"/>
              </a:spcAft>
              <a:buNone/>
            </a:pPr>
            <a:r>
              <a:rPr lang="en" sz="1400" dirty="0"/>
              <a:t>Details:</a:t>
            </a:r>
            <a:endParaRPr sz="1400" dirty="0"/>
          </a:p>
          <a:p>
            <a:pPr marL="457200" lvl="0" indent="-317500" algn="l" rtl="0">
              <a:spcBef>
                <a:spcPts val="1600"/>
              </a:spcBef>
              <a:spcAft>
                <a:spcPts val="0"/>
              </a:spcAft>
              <a:buSzPts val="1400"/>
              <a:buChar char="●"/>
            </a:pPr>
            <a:r>
              <a:rPr lang="en" sz="1400" dirty="0"/>
              <a:t>Blocks - the basic unit of storage (building block)</a:t>
            </a:r>
            <a:endParaRPr sz="1400" dirty="0"/>
          </a:p>
          <a:p>
            <a:pPr marL="457200" lvl="0" indent="-317500" algn="l" rtl="0">
              <a:spcBef>
                <a:spcPts val="0"/>
              </a:spcBef>
              <a:spcAft>
                <a:spcPts val="0"/>
              </a:spcAft>
              <a:buSzPts val="1400"/>
              <a:buChar char="●"/>
            </a:pPr>
            <a:r>
              <a:rPr lang="en" sz="1400" dirty="0" err="1"/>
              <a:t>inodes</a:t>
            </a:r>
            <a:r>
              <a:rPr lang="en" sz="1400" dirty="0"/>
              <a:t> as the mean of keeping track of files and system objects (metadata)</a:t>
            </a:r>
            <a:endParaRPr sz="1400" dirty="0"/>
          </a:p>
          <a:p>
            <a:pPr marL="457200" lvl="0" indent="-317500" algn="l" rtl="0">
              <a:spcBef>
                <a:spcPts val="0"/>
              </a:spcBef>
              <a:spcAft>
                <a:spcPts val="0"/>
              </a:spcAft>
              <a:buSzPts val="1400"/>
              <a:buChar char="●"/>
            </a:pPr>
            <a:r>
              <a:rPr lang="en" sz="1400" dirty="0"/>
              <a:t>block groups - to logically split the disk into more manageable sections (combine building blocks)</a:t>
            </a:r>
            <a:endParaRPr sz="1400" dirty="0"/>
          </a:p>
          <a:p>
            <a:pPr marL="457200" lvl="0" indent="-317500" algn="l" rtl="0">
              <a:spcBef>
                <a:spcPts val="0"/>
              </a:spcBef>
              <a:spcAft>
                <a:spcPts val="0"/>
              </a:spcAft>
              <a:buSzPts val="1400"/>
              <a:buChar char="●"/>
            </a:pPr>
            <a:r>
              <a:rPr lang="en" sz="1400" dirty="0"/>
              <a:t>Directories - to provide a hierarchical organization of files (organize files)</a:t>
            </a:r>
            <a:endParaRPr sz="1400" dirty="0"/>
          </a:p>
          <a:p>
            <a:pPr marL="457200" lvl="0" indent="-317500" algn="l" rtl="0">
              <a:spcBef>
                <a:spcPts val="0"/>
              </a:spcBef>
              <a:spcAft>
                <a:spcPts val="0"/>
              </a:spcAft>
              <a:buSzPts val="1400"/>
              <a:buChar char="●"/>
            </a:pPr>
            <a:r>
              <a:rPr lang="en" sz="1400" dirty="0"/>
              <a:t>block and </a:t>
            </a:r>
            <a:r>
              <a:rPr lang="en" sz="1400" dirty="0" err="1"/>
              <a:t>inode</a:t>
            </a:r>
            <a:r>
              <a:rPr lang="en" sz="1400" dirty="0"/>
              <a:t> bitmaps - to keep track of allocated blocks and </a:t>
            </a:r>
            <a:r>
              <a:rPr lang="en" sz="1400" dirty="0" err="1"/>
              <a:t>inodes</a:t>
            </a:r>
            <a:r>
              <a:rPr lang="en" sz="1400" dirty="0"/>
              <a:t> </a:t>
            </a:r>
            <a:endParaRPr sz="1400" dirty="0"/>
          </a:p>
          <a:p>
            <a:pPr marL="457200" lvl="0" indent="-317500" algn="l" rtl="0">
              <a:spcBef>
                <a:spcPts val="0"/>
              </a:spcBef>
              <a:spcAft>
                <a:spcPts val="0"/>
              </a:spcAft>
              <a:buSzPts val="1400"/>
              <a:buChar char="●"/>
            </a:pPr>
            <a:r>
              <a:rPr lang="en" sz="1400" dirty="0"/>
              <a:t>Superblocks - to define the parameters of the file system and its overall state (overall metadata)</a:t>
            </a: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Blocks</a:t>
            </a:r>
            <a:endParaRPr/>
          </a:p>
        </p:txBody>
      </p:sp>
      <p:sp>
        <p:nvSpPr>
          <p:cNvPr id="216" name="Google Shape;216;p31"/>
          <p:cNvSpPr txBox="1">
            <a:spLocks noGrp="1"/>
          </p:cNvSpPr>
          <p:nvPr>
            <p:ph type="body" idx="1"/>
          </p:nvPr>
        </p:nvSpPr>
        <p:spPr>
          <a:xfrm>
            <a:off x="311700" y="1152475"/>
            <a:ext cx="47301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dirty="0"/>
              <a:t>A partition, disk, file or block device formatted with a Second Extended Filesystem is divided into small groups of sectors called “blocks”. </a:t>
            </a:r>
            <a:endParaRPr dirty="0"/>
          </a:p>
          <a:p>
            <a:pPr marL="0" lvl="0" indent="0" algn="l" rtl="0">
              <a:spcBef>
                <a:spcPts val="1200"/>
              </a:spcBef>
              <a:spcAft>
                <a:spcPts val="0"/>
              </a:spcAft>
              <a:buNone/>
            </a:pPr>
            <a:r>
              <a:rPr lang="en" dirty="0"/>
              <a:t>These blocks are then grouped into larger units called block groups.</a:t>
            </a:r>
            <a:endParaRPr dirty="0"/>
          </a:p>
          <a:p>
            <a:pPr marL="0" lvl="0" indent="0" algn="l" rtl="0">
              <a:spcBef>
                <a:spcPts val="1200"/>
              </a:spcBef>
              <a:spcAft>
                <a:spcPts val="0"/>
              </a:spcAft>
              <a:buNone/>
            </a:pPr>
            <a:r>
              <a:rPr lang="en" dirty="0"/>
              <a:t>Identify the block size of the ext2 file system provided to you.</a:t>
            </a:r>
            <a:endParaRPr dirty="0"/>
          </a:p>
          <a:p>
            <a:pPr marL="0" lvl="0" indent="0" algn="l" rtl="0">
              <a:spcBef>
                <a:spcPts val="1200"/>
              </a:spcBef>
              <a:spcAft>
                <a:spcPts val="0"/>
              </a:spcAft>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0"/>
              </a:spcBef>
              <a:spcAft>
                <a:spcPts val="1600"/>
              </a:spcAft>
              <a:buNone/>
            </a:pPr>
            <a:endParaRPr dirty="0"/>
          </a:p>
        </p:txBody>
      </p:sp>
      <p:pic>
        <p:nvPicPr>
          <p:cNvPr id="217" name="Google Shape;217;p31"/>
          <p:cNvPicPr preferRelativeResize="0"/>
          <p:nvPr/>
        </p:nvPicPr>
        <p:blipFill>
          <a:blip r:embed="rId3">
            <a:alphaModFix/>
          </a:blip>
          <a:stretch>
            <a:fillRect/>
          </a:stretch>
        </p:blipFill>
        <p:spPr>
          <a:xfrm>
            <a:off x="5194200" y="1170125"/>
            <a:ext cx="3546147" cy="38209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2"/>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Block Groups</a:t>
            </a:r>
            <a:endParaRPr/>
          </a:p>
        </p:txBody>
      </p:sp>
      <p:sp>
        <p:nvSpPr>
          <p:cNvPr id="223" name="Google Shape;223;p32"/>
          <p:cNvSpPr txBox="1">
            <a:spLocks noGrp="1"/>
          </p:cNvSpPr>
          <p:nvPr>
            <p:ph type="body" idx="1"/>
          </p:nvPr>
        </p:nvSpPr>
        <p:spPr>
          <a:xfrm>
            <a:off x="311700" y="10000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dirty="0"/>
              <a:t>Blocks are clustered into block groups </a:t>
            </a:r>
            <a:endParaRPr dirty="0"/>
          </a:p>
          <a:p>
            <a:pPr marL="457200" lvl="0" indent="-342900" algn="l" rtl="0">
              <a:spcBef>
                <a:spcPts val="1200"/>
              </a:spcBef>
              <a:spcAft>
                <a:spcPts val="0"/>
              </a:spcAft>
              <a:buSzPts val="1800"/>
              <a:buChar char="●"/>
            </a:pPr>
            <a:r>
              <a:rPr lang="en" dirty="0"/>
              <a:t>to reduce fragmentation </a:t>
            </a:r>
            <a:endParaRPr dirty="0"/>
          </a:p>
          <a:p>
            <a:pPr marL="457200" lvl="0" indent="-342900" algn="l" rtl="0">
              <a:spcBef>
                <a:spcPts val="0"/>
              </a:spcBef>
              <a:spcAft>
                <a:spcPts val="0"/>
              </a:spcAft>
              <a:buSzPts val="1800"/>
              <a:buChar char="●"/>
            </a:pPr>
            <a:r>
              <a:rPr lang="en" dirty="0" err="1"/>
              <a:t>minimise</a:t>
            </a:r>
            <a:r>
              <a:rPr lang="en" dirty="0"/>
              <a:t> the amount of head seeking when reading a large amount of consecutive data. </a:t>
            </a:r>
            <a:endParaRPr dirty="0"/>
          </a:p>
          <a:p>
            <a:pPr marL="0" lvl="0" indent="0" algn="l" rtl="0">
              <a:spcBef>
                <a:spcPts val="1200"/>
              </a:spcBef>
              <a:spcAft>
                <a:spcPts val="0"/>
              </a:spcAft>
              <a:buNone/>
            </a:pPr>
            <a:r>
              <a:rPr lang="en" dirty="0"/>
              <a:t>Two blocks near the start of each group are reserved for the block usage bitmap and the </a:t>
            </a:r>
            <a:r>
              <a:rPr lang="en" dirty="0" err="1"/>
              <a:t>inode</a:t>
            </a:r>
            <a:r>
              <a:rPr lang="en" dirty="0"/>
              <a:t> usage bitmap which show which blocks and </a:t>
            </a:r>
            <a:r>
              <a:rPr lang="en" dirty="0" err="1"/>
              <a:t>inodes</a:t>
            </a:r>
            <a:r>
              <a:rPr lang="en" dirty="0"/>
              <a:t> are in use. </a:t>
            </a: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0"/>
              </a:spcBef>
              <a:spcAft>
                <a:spcPts val="16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3"/>
          <p:cNvSpPr txBox="1">
            <a:spLocks noGrp="1"/>
          </p:cNvSpPr>
          <p:nvPr>
            <p:ph type="body" idx="1"/>
          </p:nvPr>
        </p:nvSpPr>
        <p:spPr>
          <a:xfrm>
            <a:off x="311700" y="1152475"/>
            <a:ext cx="8520600" cy="13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1 block in every block group reserved for the block bitmap</a:t>
            </a:r>
            <a:endParaRPr sz="1400" dirty="0"/>
          </a:p>
          <a:p>
            <a:pPr marL="0" lvl="0" indent="0" algn="l" rtl="0">
              <a:spcBef>
                <a:spcPts val="1600"/>
              </a:spcBef>
              <a:spcAft>
                <a:spcPts val="1200"/>
              </a:spcAft>
              <a:buNone/>
            </a:pPr>
            <a:r>
              <a:rPr lang="en" sz="1400" dirty="0"/>
              <a:t>Each bit represent the current state of a block within that block group, where 1 means “used” and 0 “free/available”. </a:t>
            </a:r>
            <a:endParaRPr sz="1400" dirty="0"/>
          </a:p>
        </p:txBody>
      </p:sp>
      <p:sp>
        <p:nvSpPr>
          <p:cNvPr id="229" name="Google Shape;22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Block Bitmap</a:t>
            </a:r>
            <a:endParaRPr/>
          </a:p>
        </p:txBody>
      </p:sp>
      <p:sp>
        <p:nvSpPr>
          <p:cNvPr id="230" name="Google Shape;230;p33"/>
          <p:cNvSpPr/>
          <p:nvPr/>
        </p:nvSpPr>
        <p:spPr>
          <a:xfrm>
            <a:off x="534850" y="2488500"/>
            <a:ext cx="3561300" cy="499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1     </a:t>
            </a:r>
            <a:r>
              <a:rPr lang="en" sz="1800" dirty="0">
                <a:solidFill>
                  <a:schemeClr val="dk1"/>
                </a:solidFill>
              </a:rPr>
              <a:t>1     1     1      1     1 	1     1</a:t>
            </a:r>
            <a:endParaRPr sz="1800" dirty="0"/>
          </a:p>
        </p:txBody>
      </p:sp>
      <p:cxnSp>
        <p:nvCxnSpPr>
          <p:cNvPr id="231" name="Google Shape;231;p33"/>
          <p:cNvCxnSpPr/>
          <p:nvPr/>
        </p:nvCxnSpPr>
        <p:spPr>
          <a:xfrm>
            <a:off x="895625" y="2497750"/>
            <a:ext cx="0" cy="518100"/>
          </a:xfrm>
          <a:prstGeom prst="straightConnector1">
            <a:avLst/>
          </a:prstGeom>
          <a:noFill/>
          <a:ln w="9525" cap="flat" cmpd="sng">
            <a:solidFill>
              <a:schemeClr val="dk2"/>
            </a:solidFill>
            <a:prstDash val="solid"/>
            <a:round/>
            <a:headEnd type="none" w="med" len="med"/>
            <a:tailEnd type="none" w="med" len="med"/>
          </a:ln>
        </p:spPr>
      </p:cxnSp>
      <p:cxnSp>
        <p:nvCxnSpPr>
          <p:cNvPr id="232" name="Google Shape;232;p33"/>
          <p:cNvCxnSpPr/>
          <p:nvPr/>
        </p:nvCxnSpPr>
        <p:spPr>
          <a:xfrm>
            <a:off x="1352825" y="2497750"/>
            <a:ext cx="0" cy="518100"/>
          </a:xfrm>
          <a:prstGeom prst="straightConnector1">
            <a:avLst/>
          </a:prstGeom>
          <a:noFill/>
          <a:ln w="9525" cap="flat" cmpd="sng">
            <a:solidFill>
              <a:schemeClr val="dk2"/>
            </a:solidFill>
            <a:prstDash val="solid"/>
            <a:round/>
            <a:headEnd type="none" w="med" len="med"/>
            <a:tailEnd type="none" w="med" len="med"/>
          </a:ln>
        </p:spPr>
      </p:cxnSp>
      <p:cxnSp>
        <p:nvCxnSpPr>
          <p:cNvPr id="233" name="Google Shape;233;p33"/>
          <p:cNvCxnSpPr/>
          <p:nvPr/>
        </p:nvCxnSpPr>
        <p:spPr>
          <a:xfrm>
            <a:off x="1810025" y="2497750"/>
            <a:ext cx="0" cy="518100"/>
          </a:xfrm>
          <a:prstGeom prst="straightConnector1">
            <a:avLst/>
          </a:prstGeom>
          <a:noFill/>
          <a:ln w="9525" cap="flat" cmpd="sng">
            <a:solidFill>
              <a:schemeClr val="dk2"/>
            </a:solidFill>
            <a:prstDash val="solid"/>
            <a:round/>
            <a:headEnd type="none" w="med" len="med"/>
            <a:tailEnd type="none" w="med" len="med"/>
          </a:ln>
        </p:spPr>
      </p:cxnSp>
      <p:cxnSp>
        <p:nvCxnSpPr>
          <p:cNvPr id="234" name="Google Shape;234;p33"/>
          <p:cNvCxnSpPr/>
          <p:nvPr/>
        </p:nvCxnSpPr>
        <p:spPr>
          <a:xfrm>
            <a:off x="2267225" y="2497750"/>
            <a:ext cx="0" cy="518100"/>
          </a:xfrm>
          <a:prstGeom prst="straightConnector1">
            <a:avLst/>
          </a:prstGeom>
          <a:noFill/>
          <a:ln w="9525" cap="flat" cmpd="sng">
            <a:solidFill>
              <a:schemeClr val="dk2"/>
            </a:solidFill>
            <a:prstDash val="solid"/>
            <a:round/>
            <a:headEnd type="none" w="med" len="med"/>
            <a:tailEnd type="none" w="med" len="med"/>
          </a:ln>
        </p:spPr>
      </p:cxnSp>
      <p:cxnSp>
        <p:nvCxnSpPr>
          <p:cNvPr id="235" name="Google Shape;235;p33"/>
          <p:cNvCxnSpPr/>
          <p:nvPr/>
        </p:nvCxnSpPr>
        <p:spPr>
          <a:xfrm>
            <a:off x="2724425" y="2497750"/>
            <a:ext cx="0" cy="518100"/>
          </a:xfrm>
          <a:prstGeom prst="straightConnector1">
            <a:avLst/>
          </a:prstGeom>
          <a:noFill/>
          <a:ln w="9525" cap="flat" cmpd="sng">
            <a:solidFill>
              <a:schemeClr val="dk2"/>
            </a:solidFill>
            <a:prstDash val="solid"/>
            <a:round/>
            <a:headEnd type="none" w="med" len="med"/>
            <a:tailEnd type="none" w="med" len="med"/>
          </a:ln>
        </p:spPr>
      </p:cxnSp>
      <p:cxnSp>
        <p:nvCxnSpPr>
          <p:cNvPr id="236" name="Google Shape;236;p33"/>
          <p:cNvCxnSpPr/>
          <p:nvPr/>
        </p:nvCxnSpPr>
        <p:spPr>
          <a:xfrm>
            <a:off x="3181625" y="2497750"/>
            <a:ext cx="0" cy="518100"/>
          </a:xfrm>
          <a:prstGeom prst="straightConnector1">
            <a:avLst/>
          </a:prstGeom>
          <a:noFill/>
          <a:ln w="9525" cap="flat" cmpd="sng">
            <a:solidFill>
              <a:schemeClr val="dk2"/>
            </a:solidFill>
            <a:prstDash val="solid"/>
            <a:round/>
            <a:headEnd type="none" w="med" len="med"/>
            <a:tailEnd type="none" w="med" len="med"/>
          </a:ln>
        </p:spPr>
      </p:cxnSp>
      <p:cxnSp>
        <p:nvCxnSpPr>
          <p:cNvPr id="237" name="Google Shape;237;p33"/>
          <p:cNvCxnSpPr/>
          <p:nvPr/>
        </p:nvCxnSpPr>
        <p:spPr>
          <a:xfrm>
            <a:off x="3638825" y="2497750"/>
            <a:ext cx="0" cy="518100"/>
          </a:xfrm>
          <a:prstGeom prst="straightConnector1">
            <a:avLst/>
          </a:prstGeom>
          <a:noFill/>
          <a:ln w="9525" cap="flat" cmpd="sng">
            <a:solidFill>
              <a:schemeClr val="dk2"/>
            </a:solidFill>
            <a:prstDash val="solid"/>
            <a:round/>
            <a:headEnd type="none" w="med" len="med"/>
            <a:tailEnd type="none" w="med" len="med"/>
          </a:ln>
        </p:spPr>
      </p:cxnSp>
      <p:cxnSp>
        <p:nvCxnSpPr>
          <p:cNvPr id="238" name="Google Shape;238;p33"/>
          <p:cNvCxnSpPr/>
          <p:nvPr/>
        </p:nvCxnSpPr>
        <p:spPr>
          <a:xfrm>
            <a:off x="4096025" y="2497750"/>
            <a:ext cx="0" cy="518100"/>
          </a:xfrm>
          <a:prstGeom prst="straightConnector1">
            <a:avLst/>
          </a:prstGeom>
          <a:noFill/>
          <a:ln w="9525" cap="flat" cmpd="sng">
            <a:solidFill>
              <a:schemeClr val="dk2"/>
            </a:solidFill>
            <a:prstDash val="solid"/>
            <a:round/>
            <a:headEnd type="none" w="med" len="med"/>
            <a:tailEnd type="none" w="med" len="med"/>
          </a:ln>
        </p:spPr>
      </p:cxnSp>
      <p:sp>
        <p:nvSpPr>
          <p:cNvPr id="239" name="Google Shape;239;p33"/>
          <p:cNvSpPr/>
          <p:nvPr/>
        </p:nvSpPr>
        <p:spPr>
          <a:xfrm>
            <a:off x="4878250" y="2488500"/>
            <a:ext cx="3561300" cy="499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1     </a:t>
            </a:r>
            <a:r>
              <a:rPr lang="en" sz="1800" dirty="0">
                <a:solidFill>
                  <a:schemeClr val="dk1"/>
                </a:solidFill>
              </a:rPr>
              <a:t>1     1     1	1     0     0    0</a:t>
            </a:r>
            <a:endParaRPr sz="1800" dirty="0"/>
          </a:p>
        </p:txBody>
      </p:sp>
      <p:cxnSp>
        <p:nvCxnSpPr>
          <p:cNvPr id="240" name="Google Shape;240;p33"/>
          <p:cNvCxnSpPr/>
          <p:nvPr/>
        </p:nvCxnSpPr>
        <p:spPr>
          <a:xfrm>
            <a:off x="5231142" y="2497750"/>
            <a:ext cx="0" cy="518100"/>
          </a:xfrm>
          <a:prstGeom prst="straightConnector1">
            <a:avLst/>
          </a:prstGeom>
          <a:noFill/>
          <a:ln w="9525" cap="flat" cmpd="sng">
            <a:solidFill>
              <a:schemeClr val="dk2"/>
            </a:solidFill>
            <a:prstDash val="solid"/>
            <a:round/>
            <a:headEnd type="none" w="med" len="med"/>
            <a:tailEnd type="none" w="med" len="med"/>
          </a:ln>
        </p:spPr>
      </p:cxnSp>
      <p:cxnSp>
        <p:nvCxnSpPr>
          <p:cNvPr id="241" name="Google Shape;241;p33"/>
          <p:cNvCxnSpPr/>
          <p:nvPr/>
        </p:nvCxnSpPr>
        <p:spPr>
          <a:xfrm>
            <a:off x="5696225" y="2497750"/>
            <a:ext cx="0" cy="518100"/>
          </a:xfrm>
          <a:prstGeom prst="straightConnector1">
            <a:avLst/>
          </a:prstGeom>
          <a:noFill/>
          <a:ln w="9525" cap="flat" cmpd="sng">
            <a:solidFill>
              <a:schemeClr val="dk2"/>
            </a:solidFill>
            <a:prstDash val="solid"/>
            <a:round/>
            <a:headEnd type="none" w="med" len="med"/>
            <a:tailEnd type="none" w="med" len="med"/>
          </a:ln>
        </p:spPr>
      </p:cxnSp>
      <p:cxnSp>
        <p:nvCxnSpPr>
          <p:cNvPr id="242" name="Google Shape;242;p33"/>
          <p:cNvCxnSpPr/>
          <p:nvPr/>
        </p:nvCxnSpPr>
        <p:spPr>
          <a:xfrm>
            <a:off x="6153425" y="2497750"/>
            <a:ext cx="0" cy="518100"/>
          </a:xfrm>
          <a:prstGeom prst="straightConnector1">
            <a:avLst/>
          </a:prstGeom>
          <a:noFill/>
          <a:ln w="9525" cap="flat" cmpd="sng">
            <a:solidFill>
              <a:schemeClr val="dk2"/>
            </a:solidFill>
            <a:prstDash val="solid"/>
            <a:round/>
            <a:headEnd type="none" w="med" len="med"/>
            <a:tailEnd type="none" w="med" len="med"/>
          </a:ln>
        </p:spPr>
      </p:cxnSp>
      <p:cxnSp>
        <p:nvCxnSpPr>
          <p:cNvPr id="243" name="Google Shape;243;p33"/>
          <p:cNvCxnSpPr/>
          <p:nvPr/>
        </p:nvCxnSpPr>
        <p:spPr>
          <a:xfrm>
            <a:off x="6610625" y="2497750"/>
            <a:ext cx="0" cy="518100"/>
          </a:xfrm>
          <a:prstGeom prst="straightConnector1">
            <a:avLst/>
          </a:prstGeom>
          <a:noFill/>
          <a:ln w="9525" cap="flat" cmpd="sng">
            <a:solidFill>
              <a:schemeClr val="dk2"/>
            </a:solidFill>
            <a:prstDash val="solid"/>
            <a:round/>
            <a:headEnd type="none" w="med" len="med"/>
            <a:tailEnd type="none" w="med" len="med"/>
          </a:ln>
        </p:spPr>
      </p:cxnSp>
      <p:cxnSp>
        <p:nvCxnSpPr>
          <p:cNvPr id="244" name="Google Shape;244;p33"/>
          <p:cNvCxnSpPr/>
          <p:nvPr/>
        </p:nvCxnSpPr>
        <p:spPr>
          <a:xfrm>
            <a:off x="7067825" y="2497750"/>
            <a:ext cx="0" cy="518100"/>
          </a:xfrm>
          <a:prstGeom prst="straightConnector1">
            <a:avLst/>
          </a:prstGeom>
          <a:noFill/>
          <a:ln w="9525" cap="flat" cmpd="sng">
            <a:solidFill>
              <a:schemeClr val="dk2"/>
            </a:solidFill>
            <a:prstDash val="solid"/>
            <a:round/>
            <a:headEnd type="none" w="med" len="med"/>
            <a:tailEnd type="none" w="med" len="med"/>
          </a:ln>
        </p:spPr>
      </p:cxnSp>
      <p:cxnSp>
        <p:nvCxnSpPr>
          <p:cNvPr id="245" name="Google Shape;245;p33"/>
          <p:cNvCxnSpPr/>
          <p:nvPr/>
        </p:nvCxnSpPr>
        <p:spPr>
          <a:xfrm>
            <a:off x="7525025" y="2497750"/>
            <a:ext cx="0" cy="518100"/>
          </a:xfrm>
          <a:prstGeom prst="straightConnector1">
            <a:avLst/>
          </a:prstGeom>
          <a:noFill/>
          <a:ln w="9525" cap="flat" cmpd="sng">
            <a:solidFill>
              <a:schemeClr val="dk2"/>
            </a:solidFill>
            <a:prstDash val="solid"/>
            <a:round/>
            <a:headEnd type="none" w="med" len="med"/>
            <a:tailEnd type="none" w="med" len="med"/>
          </a:ln>
        </p:spPr>
      </p:cxnSp>
      <p:cxnSp>
        <p:nvCxnSpPr>
          <p:cNvPr id="246" name="Google Shape;246;p33"/>
          <p:cNvCxnSpPr/>
          <p:nvPr/>
        </p:nvCxnSpPr>
        <p:spPr>
          <a:xfrm>
            <a:off x="7982225" y="2497750"/>
            <a:ext cx="0" cy="518100"/>
          </a:xfrm>
          <a:prstGeom prst="straightConnector1">
            <a:avLst/>
          </a:prstGeom>
          <a:noFill/>
          <a:ln w="9525" cap="flat" cmpd="sng">
            <a:solidFill>
              <a:schemeClr val="dk2"/>
            </a:solidFill>
            <a:prstDash val="solid"/>
            <a:round/>
            <a:headEnd type="none" w="med" len="med"/>
            <a:tailEnd type="none" w="med" len="med"/>
          </a:ln>
        </p:spPr>
      </p:cxnSp>
      <p:cxnSp>
        <p:nvCxnSpPr>
          <p:cNvPr id="247" name="Google Shape;247;p33"/>
          <p:cNvCxnSpPr/>
          <p:nvPr/>
        </p:nvCxnSpPr>
        <p:spPr>
          <a:xfrm>
            <a:off x="8439425" y="2497750"/>
            <a:ext cx="0" cy="518100"/>
          </a:xfrm>
          <a:prstGeom prst="straightConnector1">
            <a:avLst/>
          </a:prstGeom>
          <a:noFill/>
          <a:ln w="9525" cap="flat" cmpd="sng">
            <a:solidFill>
              <a:schemeClr val="dk2"/>
            </a:solidFill>
            <a:prstDash val="solid"/>
            <a:round/>
            <a:headEnd type="none" w="med" len="med"/>
            <a:tailEnd type="none" w="med" len="med"/>
          </a:ln>
        </p:spPr>
      </p:cxnSp>
      <p:sp>
        <p:nvSpPr>
          <p:cNvPr id="248" name="Google Shape;248;p33"/>
          <p:cNvSpPr txBox="1"/>
          <p:nvPr/>
        </p:nvSpPr>
        <p:spPr>
          <a:xfrm>
            <a:off x="4199900" y="2710525"/>
            <a:ext cx="578700" cy="27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
        <p:nvSpPr>
          <p:cNvPr id="249" name="Google Shape;249;p33"/>
          <p:cNvSpPr txBox="1"/>
          <p:nvPr/>
        </p:nvSpPr>
        <p:spPr>
          <a:xfrm>
            <a:off x="3358075" y="3108300"/>
            <a:ext cx="2673600" cy="23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No. of bytes = block size</a:t>
            </a:r>
            <a:endParaRPr/>
          </a:p>
        </p:txBody>
      </p:sp>
      <p:sp>
        <p:nvSpPr>
          <p:cNvPr id="250" name="Google Shape;250;p33"/>
          <p:cNvSpPr txBox="1"/>
          <p:nvPr/>
        </p:nvSpPr>
        <p:spPr>
          <a:xfrm>
            <a:off x="444050" y="3533850"/>
            <a:ext cx="8464500" cy="133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Each bit represent the current state of a block within that block group, where 1 means “used” and 0 “free/available”. </a:t>
            </a:r>
            <a:endParaRPr dirty="0">
              <a:solidFill>
                <a:schemeClr val="dk2"/>
              </a:solidFill>
            </a:endParaRPr>
          </a:p>
          <a:p>
            <a:pPr marL="0" lvl="0" indent="0" algn="l" rtl="0">
              <a:spcBef>
                <a:spcPts val="0"/>
              </a:spcBef>
              <a:spcAft>
                <a:spcPts val="0"/>
              </a:spcAft>
              <a:buClr>
                <a:schemeClr val="dk1"/>
              </a:buClr>
              <a:buSzPts val="1100"/>
              <a:buFont typeface="Arial"/>
              <a:buNone/>
            </a:pPr>
            <a:r>
              <a:rPr lang="en" dirty="0">
                <a:solidFill>
                  <a:schemeClr val="dk2"/>
                </a:solidFill>
              </a:rPr>
              <a:t>The first block of this block group is represented by bit 0 of byte 0, the second by bit 1 of byte 0. The 8th block is represented by bit 7 (most significant bit) of byte 0 while the 9th block is represented by bit 0 (least significant bit) of byte 1.</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Clr>
                <a:schemeClr val="dk1"/>
              </a:buClr>
              <a:buSzPts val="1100"/>
              <a:buFont typeface="Arial"/>
              <a:buNone/>
            </a:pPr>
            <a:r>
              <a:rPr lang="en" dirty="0">
                <a:solidFill>
                  <a:schemeClr val="dk2"/>
                </a:solidFill>
              </a:rPr>
              <a:t>Max block size = No. of bits in block bitmap = block size * 8</a:t>
            </a:r>
            <a:endParaRPr dirty="0">
              <a:solidFill>
                <a:schemeClr val="dk2"/>
              </a:solidFill>
            </a:endParaRPr>
          </a:p>
          <a:p>
            <a:pPr marL="0" lvl="0" indent="0" algn="l" rtl="0">
              <a:spcBef>
                <a:spcPts val="0"/>
              </a:spcBef>
              <a:spcAft>
                <a:spcPts val="0"/>
              </a:spcAft>
              <a:buNone/>
            </a:pPr>
            <a:endParaRPr dirty="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i-node</a:t>
            </a:r>
            <a:endParaRPr/>
          </a:p>
        </p:txBody>
      </p:sp>
      <p:sp>
        <p:nvSpPr>
          <p:cNvPr id="256" name="Google Shape;256;p34"/>
          <p:cNvSpPr txBox="1">
            <a:spLocks noGrp="1"/>
          </p:cNvSpPr>
          <p:nvPr>
            <p:ph type="body" idx="1"/>
          </p:nvPr>
        </p:nvSpPr>
        <p:spPr>
          <a:xfrm>
            <a:off x="311700" y="1152474"/>
            <a:ext cx="8520600" cy="3734835"/>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dirty="0"/>
              <a:t>Each object in the filesystem is represented by an </a:t>
            </a:r>
            <a:r>
              <a:rPr lang="en" dirty="0" err="1"/>
              <a:t>inode</a:t>
            </a:r>
            <a:r>
              <a:rPr lang="en" dirty="0"/>
              <a:t>. </a:t>
            </a:r>
            <a:endParaRPr dirty="0"/>
          </a:p>
          <a:p>
            <a:pPr marL="0" lvl="0" indent="0" algn="l" rtl="0">
              <a:spcBef>
                <a:spcPts val="1200"/>
              </a:spcBef>
              <a:spcAft>
                <a:spcPts val="0"/>
              </a:spcAft>
              <a:buNone/>
            </a:pPr>
            <a:r>
              <a:rPr lang="en" dirty="0"/>
              <a:t>An </a:t>
            </a:r>
            <a:r>
              <a:rPr lang="en" dirty="0" err="1"/>
              <a:t>inode</a:t>
            </a:r>
            <a:r>
              <a:rPr lang="en" dirty="0"/>
              <a:t> is a data structure on a filesystem on Linux and other Unix-like operating systems that store all the information about a file except its name and its actual data.</a:t>
            </a:r>
            <a:endParaRPr dirty="0"/>
          </a:p>
          <a:p>
            <a:pPr marL="0" lvl="0" indent="0" algn="l" rtl="0">
              <a:spcBef>
                <a:spcPts val="1600"/>
              </a:spcBef>
              <a:spcAft>
                <a:spcPts val="0"/>
              </a:spcAft>
              <a:buNone/>
            </a:pPr>
            <a:r>
              <a:rPr lang="en" dirty="0"/>
              <a:t>The </a:t>
            </a:r>
            <a:r>
              <a:rPr lang="en" dirty="0" err="1"/>
              <a:t>inode</a:t>
            </a:r>
            <a:r>
              <a:rPr lang="en" dirty="0"/>
              <a:t> structure contains pointers to the filesystem blocks which contain the data held in the object .</a:t>
            </a:r>
            <a:endParaRPr dirty="0"/>
          </a:p>
          <a:p>
            <a:pPr marL="0" lvl="0" indent="0" algn="l" rtl="0">
              <a:spcBef>
                <a:spcPts val="1200"/>
              </a:spcBef>
              <a:spcAft>
                <a:spcPts val="0"/>
              </a:spcAft>
              <a:buClr>
                <a:schemeClr val="dk1"/>
              </a:buClr>
              <a:buSzPts val="1100"/>
              <a:buFont typeface="Arial"/>
              <a:buNone/>
            </a:pPr>
            <a:r>
              <a:rPr lang="en" dirty="0"/>
              <a:t>The metadata about an object includes the permissions, owner, group, flags, size, number of blocks used, access time, change time, modification time, deletion time, number of links, fragments.</a:t>
            </a: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0"/>
              </a:spcBef>
              <a:spcAft>
                <a:spcPts val="1600"/>
              </a:spcAft>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3862</Words>
  <Application>Microsoft Macintosh PowerPoint</Application>
  <PresentationFormat>On-screen Show (16:9)</PresentationFormat>
  <Paragraphs>372</Paragraphs>
  <Slides>48</Slides>
  <Notes>48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48</vt:i4>
      </vt:variant>
    </vt:vector>
  </HeadingPairs>
  <TitlesOfParts>
    <vt:vector size="56" baseType="lpstr">
      <vt:lpstr>Arial</vt:lpstr>
      <vt:lpstr>Calibri</vt:lpstr>
      <vt:lpstr>Consolas</vt:lpstr>
      <vt:lpstr>Courier New</vt:lpstr>
      <vt:lpstr>Noto Sans Symbols</vt:lpstr>
      <vt:lpstr>Times New Roman</vt:lpstr>
      <vt:lpstr>Simple Light</vt:lpstr>
      <vt:lpstr>Default Theme</vt:lpstr>
      <vt:lpstr>Week 8 CS111</vt:lpstr>
      <vt:lpstr>Project 3A</vt:lpstr>
      <vt:lpstr>Project Objectives</vt:lpstr>
      <vt:lpstr>File Systems and the OS</vt:lpstr>
      <vt:lpstr>EXT2 Filesystem</vt:lpstr>
      <vt:lpstr>Blocks</vt:lpstr>
      <vt:lpstr>Block Groups</vt:lpstr>
      <vt:lpstr>Block Bitmap</vt:lpstr>
      <vt:lpstr>i-node</vt:lpstr>
      <vt:lpstr>Unix Inodes and Block Pointers</vt:lpstr>
      <vt:lpstr>Structure of an inode on the disk</vt:lpstr>
      <vt:lpstr>inode table</vt:lpstr>
      <vt:lpstr>inode bitmap</vt:lpstr>
      <vt:lpstr>Block group descriptor</vt:lpstr>
      <vt:lpstr>superblock</vt:lpstr>
      <vt:lpstr>Summarizing</vt:lpstr>
      <vt:lpstr>Example layout - block size 1 KiB</vt:lpstr>
      <vt:lpstr>Block Size Calculation</vt:lpstr>
      <vt:lpstr>Navigating Ext2fs - Superblock</vt:lpstr>
      <vt:lpstr>How to read superblock?</vt:lpstr>
      <vt:lpstr>How to find block size from superblock?</vt:lpstr>
      <vt:lpstr>Where are we?</vt:lpstr>
      <vt:lpstr>Navigating Ext2fs - Group Descriptor table</vt:lpstr>
      <vt:lpstr>Navigating Ext2fs - Group Descriptor table </vt:lpstr>
      <vt:lpstr>Navigating Ext2fs - Group Descriptor table </vt:lpstr>
      <vt:lpstr>Where are we?</vt:lpstr>
      <vt:lpstr>Navigating Ext2fs - Using Group Descriptor</vt:lpstr>
      <vt:lpstr>Reading block bitmap</vt:lpstr>
      <vt:lpstr>Where are we?</vt:lpstr>
      <vt:lpstr>Reading inode bitmap</vt:lpstr>
      <vt:lpstr>Where are we?</vt:lpstr>
      <vt:lpstr>Stepping back</vt:lpstr>
      <vt:lpstr>Navigating ext2fs - inode table</vt:lpstr>
      <vt:lpstr>Navigating ext2fs - inode table </vt:lpstr>
      <vt:lpstr>Navigating ext2fs - inode</vt:lpstr>
      <vt:lpstr>inode - i_mode</vt:lpstr>
      <vt:lpstr>Navigating the inode</vt:lpstr>
      <vt:lpstr>Reporting metadata - inode</vt:lpstr>
      <vt:lpstr>Reporting metadata - inode</vt:lpstr>
      <vt:lpstr>Logical Block Offset</vt:lpstr>
      <vt:lpstr>Directory</vt:lpstr>
      <vt:lpstr>Reporting directory entry</vt:lpstr>
      <vt:lpstr>Reporting indirect blocks</vt:lpstr>
      <vt:lpstr>Reporting triple indirect block</vt:lpstr>
      <vt:lpstr>Where are we?</vt:lpstr>
      <vt:lpstr>Random read</vt:lpstr>
      <vt:lpstr>debugfs</vt:lpstr>
      <vt:lpstr>Summarizing Navigation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8 CS111</dc:title>
  <cp:lastModifiedBy>KAREN QUADROS</cp:lastModifiedBy>
  <cp:revision>16</cp:revision>
  <dcterms:modified xsi:type="dcterms:W3CDTF">2020-05-22T21:54:28Z</dcterms:modified>
</cp:coreProperties>
</file>