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90" r:id="rId2"/>
  </p:sldMasterIdLst>
  <p:notesMasterIdLst>
    <p:notesMasterId r:id="rId13"/>
  </p:notesMasterIdLst>
  <p:handoutMasterIdLst>
    <p:handoutMasterId r:id="rId14"/>
  </p:handoutMasterIdLst>
  <p:sldIdLst>
    <p:sldId id="263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6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5"/>
    <a:srgbClr val="3D5A98"/>
    <a:srgbClr val="1DA1F2"/>
    <a:srgbClr val="177EC8"/>
    <a:srgbClr val="652F6C"/>
    <a:srgbClr val="65306C"/>
    <a:srgbClr val="636669"/>
    <a:srgbClr val="642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97E01-1822-0212-BE98-3649CD56BF59}" v="608" dt="2024-08-01T19:55:07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74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216" y="6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4F1D1-23E5-4061-8681-B691086C424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6ECAE-8E9D-4B32-BCEC-3E939D31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13BFF-A77B-AC43-950D-E78F5D702F8A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C958-D592-8648-B6E8-61B01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6A7AE-D527-47C4-80CD-06AF21B69F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8784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16DFC90-86FC-5506-9953-5C5563F2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75" y="1"/>
            <a:ext cx="10623625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7E469-C5C4-BB39-FFDE-213E49A3ACD0}"/>
              </a:ext>
            </a:extLst>
          </p:cNvPr>
          <p:cNvSpPr/>
          <p:nvPr userDrawn="1"/>
        </p:nvSpPr>
        <p:spPr>
          <a:xfrm>
            <a:off x="730175" y="4023683"/>
            <a:ext cx="10814125" cy="1905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DBDDCC0-C7EB-24C7-A329-25067C12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" y="1925283"/>
            <a:ext cx="10814050" cy="208679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CBE4684-291E-85CC-4C96-01E227CE71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712" y="4346722"/>
            <a:ext cx="10272169" cy="347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0A43E5D-BC64-6FF8-05D6-C999665F4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713" y="4903436"/>
            <a:ext cx="10272170" cy="69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9078-120D-7482-4BD6-C0070AB67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250" y="1144588"/>
            <a:ext cx="10623550" cy="51276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823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72">
          <p15:clr>
            <a:srgbClr val="FBAE40"/>
          </p15:clr>
        </p15:guide>
        <p15:guide id="2" orient="horz" pos="3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0ACF-4AB2-30EF-CABB-B2D15D63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Google Shape;138;g13aeee89f93_1_2">
            <a:extLst>
              <a:ext uri="{FF2B5EF4-FFF2-40B4-BE49-F238E27FC236}">
                <a16:creationId xmlns:a16="http://schemas.microsoft.com/office/drawing/2014/main" id="{0FC2386D-13D5-39BA-7E48-92EB564AAB29}"/>
              </a:ext>
            </a:extLst>
          </p:cNvPr>
          <p:cNvSpPr/>
          <p:nvPr userDrawn="1"/>
        </p:nvSpPr>
        <p:spPr>
          <a:xfrm>
            <a:off x="0" y="1152939"/>
            <a:ext cx="5514680" cy="570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97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E5F-B786-9F83-BE13-4E8998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D65A-C842-CECF-F2D9-77AFE8BB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1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E5F-B786-9F83-BE13-4E89987E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1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C84-0D60-13AC-C55A-8EE9A641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62E4-ABDA-CC2C-A8B7-034C05D9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DC8CC-7E7B-E6AC-8B98-30C6903A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89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4D6-2564-EDC9-53C8-5D6CD16F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1597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AB5E-2960-0F4F-FDD4-C5E3156F0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289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A13D-E079-8694-2C44-CAC8D382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49E5-5A6E-CF75-0861-7BBE318F4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2892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3B771-DF16-31D9-7E25-D1A6F469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9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120736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164"/>
          </a:xfrm>
        </p:spPr>
        <p:txBody>
          <a:bodyPr/>
          <a:lstStyle>
            <a:lvl1pPr>
              <a:buClr>
                <a:srgbClr val="44546A"/>
              </a:buClr>
              <a:defRPr sz="2600"/>
            </a:lvl1pPr>
            <a:lvl2pPr>
              <a:buClr>
                <a:srgbClr val="44546A"/>
              </a:buClr>
              <a:defRPr sz="2000"/>
            </a:lvl2pPr>
            <a:lvl3pPr>
              <a:buClr>
                <a:srgbClr val="44546A"/>
              </a:buClr>
              <a:defRPr sz="1600"/>
            </a:lvl3pPr>
            <a:lvl4pPr>
              <a:buClr>
                <a:srgbClr val="44546A"/>
              </a:buClr>
              <a:defRPr sz="1400"/>
            </a:lvl4pPr>
            <a:lvl5pPr>
              <a:buClr>
                <a:srgbClr val="44546A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6103" y="195221"/>
            <a:ext cx="10224832" cy="1131889"/>
          </a:xfrm>
        </p:spPr>
        <p:txBody>
          <a:bodyPr anchor="b" anchorCtr="0">
            <a:normAutofit/>
          </a:bodyPr>
          <a:lstStyle>
            <a:lvl1pPr>
              <a:defRPr sz="3200" b="1" baseline="0">
                <a:latin typeface="Arial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76103" y="1522331"/>
            <a:ext cx="10224831" cy="5100538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600" baseline="0">
                <a:latin typeface="Arial" charset="0"/>
              </a:defRPr>
            </a:lvl1pPr>
            <a:lvl2pPr>
              <a:buClr>
                <a:schemeClr val="tx2"/>
              </a:buClr>
              <a:defRPr sz="2000" baseline="0"/>
            </a:lvl2pPr>
            <a:lvl3pPr>
              <a:buClr>
                <a:schemeClr val="tx2"/>
              </a:buClr>
              <a:defRPr sz="1600"/>
            </a:lvl3pPr>
            <a:lvl4pPr>
              <a:buClr>
                <a:schemeClr val="tx2"/>
              </a:buClr>
              <a:defRPr sz="1400"/>
            </a:lvl4pPr>
            <a:lvl5pPr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_Slide_Static w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C6EC-4E15-4EB5-908B-559B3581826F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-12500"/>
          <a:stretch/>
        </p:blipFill>
        <p:spPr bwMode="auto">
          <a:xfrm>
            <a:off x="4177154" y="4619945"/>
            <a:ext cx="390587" cy="369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48F7C-029E-4E37-A1A7-E677F7C16236}"/>
              </a:ext>
            </a:extLst>
          </p:cNvPr>
          <p:cNvSpPr/>
          <p:nvPr userDrawn="1"/>
        </p:nvSpPr>
        <p:spPr>
          <a:xfrm>
            <a:off x="4483726" y="4623989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A1F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@ncats_nih_gov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10" name="Picture 9" descr="C:\Users\asiddiqi\AppData\Local\Microsoft\Windows\INetCache\Content.MSO\E4EE3177.tmp">
            <a:extLst>
              <a:ext uri="{FF2B5EF4-FFF2-40B4-BE49-F238E27FC236}">
                <a16:creationId xmlns:a16="http://schemas.microsoft.com/office/drawing/2014/main" id="{6C25BDC6-3F78-4872-937C-6DFA9BE3DF4F}"/>
              </a:ext>
            </a:extLst>
          </p:cNvPr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500" r="12054" b="12946"/>
          <a:stretch/>
        </p:blipFill>
        <p:spPr bwMode="auto">
          <a:xfrm>
            <a:off x="6446571" y="4670391"/>
            <a:ext cx="293838" cy="278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EBF852-A045-454B-B142-092620B1FC73}"/>
              </a:ext>
            </a:extLst>
          </p:cNvPr>
          <p:cNvSpPr/>
          <p:nvPr userDrawn="1"/>
        </p:nvSpPr>
        <p:spPr>
          <a:xfrm>
            <a:off x="6702039" y="4625187"/>
            <a:ext cx="163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5A9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@ncats.nih.gov</a:t>
            </a:r>
            <a:endParaRPr lang="en-US" dirty="0">
              <a:solidFill>
                <a:srgbClr val="3D5A98"/>
              </a:solidFill>
            </a:endParaRPr>
          </a:p>
        </p:txBody>
      </p:sp>
      <p:pic>
        <p:nvPicPr>
          <p:cNvPr id="12" name="Graphic 2" descr="World">
            <a:extLst>
              <a:ext uri="{FF2B5EF4-FFF2-40B4-BE49-F238E27FC236}">
                <a16:creationId xmlns:a16="http://schemas.microsoft.com/office/drawing/2014/main" id="{D4A5FFB5-F481-4AB9-BCB9-62BF043CEE47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3038" y="4645145"/>
            <a:ext cx="338543" cy="329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5942C1-FEE3-449D-997B-9240C4C831F9}"/>
              </a:ext>
            </a:extLst>
          </p:cNvPr>
          <p:cNvSpPr/>
          <p:nvPr userDrawn="1"/>
        </p:nvSpPr>
        <p:spPr>
          <a:xfrm>
            <a:off x="2495560" y="462518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7EC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ncats.nih.gov</a:t>
            </a:r>
            <a:endParaRPr lang="en-US" dirty="0">
              <a:solidFill>
                <a:srgbClr val="177EC8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0DB24-D025-4225-B336-F61C4A01B8DD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15002" r="7690" b="4998"/>
          <a:stretch/>
        </p:blipFill>
        <p:spPr bwMode="auto">
          <a:xfrm>
            <a:off x="8551264" y="4670391"/>
            <a:ext cx="293838" cy="278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43DE2E-D422-4B30-A78D-7F20E0CFDB9D}"/>
              </a:ext>
            </a:extLst>
          </p:cNvPr>
          <p:cNvSpPr/>
          <p:nvPr userDrawn="1"/>
        </p:nvSpPr>
        <p:spPr>
          <a:xfrm>
            <a:off x="8828918" y="4625187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NIH-NCATS</a:t>
            </a:r>
            <a:endParaRPr lang="en-US" dirty="0">
              <a:solidFill>
                <a:srgbClr val="007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8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16DFC90-86FC-5506-9953-5C5563F2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75" y="1"/>
            <a:ext cx="10623625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55A70-BF09-8D4C-2FF1-31D1A9B5F97A}"/>
              </a:ext>
            </a:extLst>
          </p:cNvPr>
          <p:cNvSpPr/>
          <p:nvPr userDrawn="1"/>
        </p:nvSpPr>
        <p:spPr>
          <a:xfrm>
            <a:off x="7979387" y="3545411"/>
            <a:ext cx="3559199" cy="2384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F9D37-8F15-7198-AE62-2FC2A0D7AE23}"/>
              </a:ext>
            </a:extLst>
          </p:cNvPr>
          <p:cNvSpPr/>
          <p:nvPr userDrawn="1"/>
        </p:nvSpPr>
        <p:spPr>
          <a:xfrm>
            <a:off x="4359495" y="3545411"/>
            <a:ext cx="3559199" cy="2384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7E469-C5C4-BB39-FFDE-213E49A3ACD0}"/>
              </a:ext>
            </a:extLst>
          </p:cNvPr>
          <p:cNvSpPr/>
          <p:nvPr userDrawn="1"/>
        </p:nvSpPr>
        <p:spPr>
          <a:xfrm>
            <a:off x="730175" y="3545411"/>
            <a:ext cx="3559199" cy="2384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DBDDCC0-C7EB-24C7-A329-25067C12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" y="1925638"/>
            <a:ext cx="3559175" cy="1619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CBE4684-291E-85CC-4C96-01E227CE71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713" y="3730625"/>
            <a:ext cx="3001962" cy="354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0A43E5D-BC64-6FF8-05D6-C999665F4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713" y="4273550"/>
            <a:ext cx="3001962" cy="136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6D17475-B361-131D-49CC-DAEE3A1632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8974" y="1925638"/>
            <a:ext cx="3559175" cy="1619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716339E-472E-57A5-F428-E470CB386C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0437" y="3730625"/>
            <a:ext cx="3001962" cy="354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48C83CB-9905-F50A-6B41-378F460E35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30437" y="4273550"/>
            <a:ext cx="3001962" cy="136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380082E-EDD7-231B-4573-A152C00CE9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7698" y="1925638"/>
            <a:ext cx="3559175" cy="1619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53B56E8-9468-D7D6-E9ED-700EE9AAA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59161" y="3730625"/>
            <a:ext cx="3001962" cy="354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10E912D8-123E-2D51-E5C2-8382C2126A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9161" y="4273550"/>
            <a:ext cx="3001962" cy="136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9078-120D-7482-4BD6-C0070AB67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250" y="1144588"/>
            <a:ext cx="10623550" cy="51276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55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16DFC90-86FC-5506-9953-5C5563F2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75" y="1"/>
            <a:ext cx="10623625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7E469-C5C4-BB39-FFDE-213E49A3ACD0}"/>
              </a:ext>
            </a:extLst>
          </p:cNvPr>
          <p:cNvSpPr/>
          <p:nvPr userDrawn="1"/>
        </p:nvSpPr>
        <p:spPr>
          <a:xfrm>
            <a:off x="730175" y="3833961"/>
            <a:ext cx="5365825" cy="2095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DBDDCC0-C7EB-24C7-A329-25067C12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" y="1925283"/>
            <a:ext cx="5365750" cy="19057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CBE4684-291E-85CC-4C96-01E227CE71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1713" y="4026437"/>
            <a:ext cx="4819224" cy="347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90A43E5D-BC64-6FF8-05D6-C999665F4B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713" y="4583151"/>
            <a:ext cx="4819224" cy="1058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9078-120D-7482-4BD6-C0070AB67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250" y="1144588"/>
            <a:ext cx="10623550" cy="51276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F4A2BD-E155-D5CD-A3E1-16AB78A7B99E}"/>
              </a:ext>
            </a:extLst>
          </p:cNvPr>
          <p:cNvSpPr/>
          <p:nvPr userDrawn="1"/>
        </p:nvSpPr>
        <p:spPr>
          <a:xfrm>
            <a:off x="6183121" y="3833961"/>
            <a:ext cx="5365825" cy="20954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728C4244-07FF-DF7E-7545-E0C05A405F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83196" y="1925283"/>
            <a:ext cx="5365750" cy="190577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7F89BB68-64A1-D867-B654-4246A55F8F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4659" y="4026437"/>
            <a:ext cx="4819224" cy="347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US" dirty="0"/>
              <a:t>Card Title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85AD8FE7-9E72-4C09-D316-76A8B4A4C4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4659" y="4583151"/>
            <a:ext cx="4819224" cy="1058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673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2.jp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87" r:id="rId4"/>
    <p:sldLayoutId id="2147483689" r:id="rId5"/>
    <p:sldLayoutId id="2147483682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4546A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3;g135fcaa22ad_1_0">
            <a:extLst>
              <a:ext uri="{FF2B5EF4-FFF2-40B4-BE49-F238E27FC236}">
                <a16:creationId xmlns:a16="http://schemas.microsoft.com/office/drawing/2014/main" id="{949FA799-5EAF-7521-DDFB-65235F54370B}"/>
              </a:ext>
            </a:extLst>
          </p:cNvPr>
          <p:cNvSpPr/>
          <p:nvPr userDrawn="1"/>
        </p:nvSpPr>
        <p:spPr>
          <a:xfrm>
            <a:off x="-11150" y="-11151"/>
            <a:ext cx="12203150" cy="1144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D9720-F46C-E57C-3F63-87E87622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85D1-5EBE-C317-DD7A-EF6C02A1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oogle Shape;25;p15">
            <a:extLst>
              <a:ext uri="{FF2B5EF4-FFF2-40B4-BE49-F238E27FC236}">
                <a16:creationId xmlns:a16="http://schemas.microsoft.com/office/drawing/2014/main" id="{8E6C37FC-11B2-5EBA-0696-225B0550A195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l="75856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blas.org/" TargetMode="External"/><Relationship Id="rId2" Type="http://schemas.openxmlformats.org/officeDocument/2006/relationships/hyperlink" Target="https://engineering.tamu.edu/cse/profiles/davis-tim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colegithub/aspire-aicp-services/tree/liam-dev" TargetMode="External"/><Relationship Id="rId2" Type="http://schemas.openxmlformats.org/officeDocument/2006/relationships/hyperlink" Target="https://github.com/williamcolegithub/graphsearch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GraphBlas</a:t>
            </a:r>
            <a:r>
              <a:rPr lang="en-US" sz="5400" dirty="0"/>
              <a:t> for </a:t>
            </a:r>
            <a:r>
              <a:rPr lang="en-US" sz="5400" dirty="0" err="1"/>
              <a:t>SynthPlanning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William (Liam) Cole</a:t>
            </a:r>
            <a:endParaRPr lang="en-US" dirty="0">
              <a:solidFill>
                <a:srgbClr val="63666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 charset="0"/>
                <a:cs typeface="Arial" charset="0"/>
              </a:rPr>
              <a:t>UGSP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 charset="0"/>
                <a:cs typeface="Arial" charset="0"/>
              </a:rPr>
              <a:t>Postbac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 charset="0"/>
                <a:cs typeface="Arial" charset="0"/>
              </a:rPr>
              <a:t> IRTA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 charset="0"/>
                <a:cs typeface="Arial" charset="0"/>
              </a:rPr>
              <a:t>Dr. Gergely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Zahoránszky-Kohalmi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 charset="0"/>
                <a:cs typeface="Arial" charset="0"/>
              </a:rPr>
              <a:t>ASPIRE INFORMATICS, NCATS, NIH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42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3108A-E5E0-14E7-7A48-34FB9F99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90" y="0"/>
            <a:ext cx="56616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5C5D8-40DB-FCB1-7AC4-5A2ED4E0FAE8}"/>
              </a:ext>
            </a:extLst>
          </p:cNvPr>
          <p:cNvSpPr txBox="1"/>
          <p:nvPr/>
        </p:nvSpPr>
        <p:spPr>
          <a:xfrm>
            <a:off x="6684689" y="6337738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AICP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AAC6F-533D-C512-6408-26D980C809C7}"/>
              </a:ext>
            </a:extLst>
          </p:cNvPr>
          <p:cNvSpPr txBox="1"/>
          <p:nvPr/>
        </p:nvSpPr>
        <p:spPr>
          <a:xfrm>
            <a:off x="6684689" y="819806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 is relevant to </a:t>
            </a:r>
            <a:r>
              <a:rPr lang="en-US" dirty="0" err="1"/>
              <a:t>SynthPlanning</a:t>
            </a:r>
            <a:r>
              <a:rPr lang="en-US" dirty="0"/>
              <a:t> Service</a:t>
            </a:r>
          </a:p>
          <a:p>
            <a:r>
              <a:rPr lang="en-US" dirty="0"/>
              <a:t>	Route planning</a:t>
            </a:r>
          </a:p>
        </p:txBody>
      </p:sp>
    </p:spTree>
    <p:extLst>
      <p:ext uri="{BB962C8B-B14F-4D97-AF65-F5344CB8AC3E}">
        <p14:creationId xmlns:p14="http://schemas.microsoft.com/office/powerpoint/2010/main" val="122046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740FD0-DEA8-E036-E971-027739843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96221"/>
              </p:ext>
            </p:extLst>
          </p:nvPr>
        </p:nvGraphicFramePr>
        <p:xfrm>
          <a:off x="1622096" y="585568"/>
          <a:ext cx="8499366" cy="366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944">
                  <a:extLst>
                    <a:ext uri="{9D8B030D-6E8A-4147-A177-3AD203B41FA5}">
                      <a16:colId xmlns:a16="http://schemas.microsoft.com/office/drawing/2014/main" val="3712919826"/>
                    </a:ext>
                  </a:extLst>
                </a:gridCol>
                <a:gridCol w="5026422">
                  <a:extLst>
                    <a:ext uri="{9D8B030D-6E8A-4147-A177-3AD203B41FA5}">
                      <a16:colId xmlns:a16="http://schemas.microsoft.com/office/drawing/2014/main" val="1441625517"/>
                    </a:ext>
                  </a:extLst>
                </a:gridCol>
              </a:tblGrid>
              <a:tr h="1010531">
                <a:tc>
                  <a:txBody>
                    <a:bodyPr/>
                    <a:lstStyle/>
                    <a:p>
                      <a:r>
                        <a:rPr lang="en-US"/>
                        <a:t>Trainee Developmental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AICP Development 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24330"/>
                  </a:ext>
                </a:extLst>
              </a:tr>
              <a:tr h="577446">
                <a:tc>
                  <a:txBody>
                    <a:bodyPr/>
                    <a:lstStyle/>
                    <a:p>
                      <a:r>
                        <a:rPr lang="en-US"/>
                        <a:t>Applying Advanced Mathematics to Informatics from the Ground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fast and efficient and low constraint 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84331"/>
                  </a:ext>
                </a:extLst>
              </a:tr>
              <a:tr h="577446">
                <a:tc>
                  <a:txBody>
                    <a:bodyPr/>
                    <a:lstStyle/>
                    <a:p>
                      <a:r>
                        <a:rPr lang="en-US" dirty="0"/>
                        <a:t>Requires accessing prior linear algebra knowledge and converting this into python code. Requires understanding some C++ and accelerated computing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Source, no lock in, no </a:t>
                      </a:r>
                      <a:r>
                        <a:rPr lang="en-US" dirty="0" err="1"/>
                        <a:t>gpu</a:t>
                      </a:r>
                      <a:r>
                        <a:rPr lang="en-US" dirty="0"/>
                        <a:t> needed for end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3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1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5AA8A-446B-F247-10BB-62ADBE5D57B9}"/>
              </a:ext>
            </a:extLst>
          </p:cNvPr>
          <p:cNvSpPr txBox="1"/>
          <p:nvPr/>
        </p:nvSpPr>
        <p:spPr>
          <a:xfrm>
            <a:off x="1340069" y="614855"/>
            <a:ext cx="9853447" cy="6100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Dr. Tim Davis out of Texas A&amp;M : </a:t>
            </a:r>
            <a:r>
              <a:rPr lang="en-US" dirty="0">
                <a:hlinkClick r:id="rId2"/>
              </a:rPr>
              <a:t>https://engineering.tamu.edu/cse/profiles/davis-tim.html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 err="1"/>
              <a:t>GraphBlas</a:t>
            </a:r>
            <a:r>
              <a:rPr lang="en-US" b="1" dirty="0"/>
              <a:t>: Linear Algebra for Graphs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https://graphblas.org/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Graphs as matrices, edges as entries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Sparse matrix operations for efficiency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Standardizes graph algorithms mathematically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diverse applications: AI, networks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High-performance computing on graphs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Portable across platforms, languages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Accelerates graph analytics, big data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3F53-E6F9-D823-7F57-AD736528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CA33-99DB-BBB1-DB94-3B17E87D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GraphBlas</a:t>
            </a:r>
            <a:r>
              <a:rPr lang="en-US" b="1" dirty="0"/>
              <a:t>: From GPU Insights to Linear Algebra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Started with GPU work via RAPIDS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GPU potential for graph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Considered matrix representations of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Investigated linear algebra for graph computations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Experimented with approximate solutions initially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Discovered </a:t>
            </a:r>
            <a:r>
              <a:rPr lang="en-US" dirty="0" err="1"/>
              <a:t>GraphBlas</a:t>
            </a:r>
            <a:r>
              <a:rPr lang="en-US" dirty="0"/>
              <a:t>: exact solutions, linear algebra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Noted </a:t>
            </a:r>
            <a:r>
              <a:rPr lang="en-US" dirty="0" err="1"/>
              <a:t>GraphBlas</a:t>
            </a:r>
            <a:r>
              <a:rPr lang="en-US" dirty="0"/>
              <a:t> runs on CPU currently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0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09C5-8357-C1DE-4E0D-58A5851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this work is stored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FCA9-C874-A1D5-FEF3-58D474CB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https://github.com/williamcolegithub/graphsearch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have made this into a submodule on a branch inside of AICP: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https://github.com/williamcolegithub/aspire-aicp-services/tree/liam-dev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38FF-1882-434E-FA22-6ED3310B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3D60C-442E-FB19-5D39-EA72AEAADF89}"/>
              </a:ext>
            </a:extLst>
          </p:cNvPr>
          <p:cNvSpPr txBox="1"/>
          <p:nvPr/>
        </p:nvSpPr>
        <p:spPr>
          <a:xfrm>
            <a:off x="1476104" y="1670450"/>
            <a:ext cx="10224831" cy="4992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GraphBLAS</a:t>
            </a:r>
            <a:r>
              <a:rPr lang="en-US" b="1" dirty="0"/>
              <a:t> on </a:t>
            </a:r>
            <a:r>
              <a:rPr lang="en-US" b="1" dirty="0" err="1"/>
              <a:t>Memgraph</a:t>
            </a:r>
            <a:r>
              <a:rPr lang="en-US" b="1" dirty="0"/>
              <a:t>: ASP Performance Test</a:t>
            </a:r>
            <a:r>
              <a:rPr lang="en-US" dirty="0"/>
              <a:t> I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dirty="0" err="1"/>
              <a:t>GraphBLAS</a:t>
            </a:r>
            <a:r>
              <a:rPr lang="en-US" dirty="0"/>
              <a:t> for ASP on </a:t>
            </a:r>
            <a:r>
              <a:rPr lang="en-US" dirty="0" err="1"/>
              <a:t>Memgraph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to </a:t>
            </a:r>
            <a:r>
              <a:rPr lang="en-US" dirty="0" err="1"/>
              <a:t>Memgraph’s</a:t>
            </a:r>
            <a:r>
              <a:rPr lang="en-US" dirty="0"/>
              <a:t> native ASP search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GraphBLAS</a:t>
            </a:r>
            <a:r>
              <a:rPr lang="en-US" dirty="0"/>
              <a:t> used sparse matrix operations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disk space: </a:t>
            </a:r>
            <a:r>
              <a:rPr lang="en-US" dirty="0" err="1"/>
              <a:t>GraphBLAS</a:t>
            </a:r>
            <a:r>
              <a:rPr lang="en-US" dirty="0"/>
              <a:t> more efficient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time: </a:t>
            </a:r>
            <a:r>
              <a:rPr lang="en-US" dirty="0" err="1"/>
              <a:t>GraphBLAS</a:t>
            </a:r>
            <a:r>
              <a:rPr lang="en-US" dirty="0"/>
              <a:t> faster for large graphs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Memgraph’s</a:t>
            </a:r>
            <a:r>
              <a:rPr lang="en-US" dirty="0"/>
              <a:t> in-memory approach increased RAM usage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GraphBLAS</a:t>
            </a:r>
            <a:r>
              <a:rPr lang="en-US" dirty="0"/>
              <a:t> on CPU, </a:t>
            </a:r>
            <a:r>
              <a:rPr lang="en-US" dirty="0" err="1"/>
              <a:t>Memgraph</a:t>
            </a:r>
            <a:r>
              <a:rPr lang="en-US" dirty="0"/>
              <a:t> traversal-based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4F7A-EC9A-9F98-1D97-07CAB290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3A03-A47B-7A25-A27D-D1CCFA13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732" y="2157985"/>
            <a:ext cx="11667067" cy="10424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 PAUSE FOR QUESTIONS</a:t>
            </a:r>
          </a:p>
        </p:txBody>
      </p:sp>
    </p:spTree>
    <p:extLst>
      <p:ext uri="{BB962C8B-B14F-4D97-AF65-F5344CB8AC3E}">
        <p14:creationId xmlns:p14="http://schemas.microsoft.com/office/powerpoint/2010/main" val="33565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ATS Color Pall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32F6C"/>
      </a:accent1>
      <a:accent2>
        <a:srgbClr val="006378"/>
      </a:accent2>
      <a:accent3>
        <a:srgbClr val="62666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ph-AI_080124" id="{40FD9525-E2DB-1F4A-BB66-A45FC77A6DD0}" vid="{02E2862F-02B3-2E4B-B040-278721D7A301}"/>
    </a:ext>
  </a:extLst>
</a:theme>
</file>

<file path=ppt/theme/theme2.xml><?xml version="1.0" encoding="utf-8"?>
<a:theme xmlns:a="http://schemas.openxmlformats.org/drawingml/2006/main" name="Custom Design">
  <a:themeElements>
    <a:clrScheme name="NCATS Core Slide Deck">
      <a:dk1>
        <a:srgbClr val="000000"/>
      </a:dk1>
      <a:lt1>
        <a:srgbClr val="FFFFFF"/>
      </a:lt1>
      <a:dk2>
        <a:srgbClr val="551F58"/>
      </a:dk2>
      <a:lt2>
        <a:srgbClr val="E7D9EC"/>
      </a:lt2>
      <a:accent1>
        <a:srgbClr val="135B6F"/>
      </a:accent1>
      <a:accent2>
        <a:srgbClr val="364C8E"/>
      </a:accent2>
      <a:accent3>
        <a:srgbClr val="8E4495"/>
      </a:accent3>
      <a:accent4>
        <a:srgbClr val="59BDA8"/>
      </a:accent4>
      <a:accent5>
        <a:srgbClr val="D3EDE6"/>
      </a:accent5>
      <a:accent6>
        <a:srgbClr val="C5302F"/>
      </a:accent6>
      <a:hlink>
        <a:srgbClr val="005366"/>
      </a:hlink>
      <a:folHlink>
        <a:srgbClr val="8E44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ph-AI_080124" id="{40FD9525-E2DB-1F4A-BB66-A45FC77A6DD0}" vid="{F20902DB-AC5E-0343-B978-7AFE0A4110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321</Words>
  <Application>Microsoft Macintosh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Bold</vt:lpstr>
      <vt:lpstr>Calibri</vt:lpstr>
      <vt:lpstr>Office Theme</vt:lpstr>
      <vt:lpstr>Custom Design</vt:lpstr>
      <vt:lpstr>GraphBlas for SynthPlanning</vt:lpstr>
      <vt:lpstr>PowerPoint Presentation</vt:lpstr>
      <vt:lpstr>PowerPoint Presentation</vt:lpstr>
      <vt:lpstr>PowerPoint Presentation</vt:lpstr>
      <vt:lpstr>Origin</vt:lpstr>
      <vt:lpstr>Where this work is stored</vt:lpstr>
      <vt:lpstr>Primary Experiment</vt:lpstr>
      <vt:lpstr>Results so Far</vt:lpstr>
      <vt:lpstr>A PAUSE FOR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Cole, William (NIH/NCATS) [F]</dc:creator>
  <cp:lastModifiedBy>Cole, William (NIH/NCATS) [F]</cp:lastModifiedBy>
  <cp:revision>1</cp:revision>
  <cp:lastPrinted>2017-06-12T18:18:55Z</cp:lastPrinted>
  <dcterms:created xsi:type="dcterms:W3CDTF">2025-03-27T18:31:18Z</dcterms:created>
  <dcterms:modified xsi:type="dcterms:W3CDTF">2025-03-27T18:51:01Z</dcterms:modified>
</cp:coreProperties>
</file>