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1" r:id="rId1"/>
  </p:sldMasterIdLst>
  <p:sldIdLst>
    <p:sldId id="256" r:id="rId2"/>
    <p:sldId id="257" r:id="rId3"/>
    <p:sldId id="258" r:id="rId4"/>
    <p:sldId id="259" r:id="rId5"/>
    <p:sldId id="260" r:id="rId6"/>
    <p:sldId id="267" r:id="rId7"/>
    <p:sldId id="268" r:id="rId8"/>
    <p:sldId id="270" r:id="rId9"/>
    <p:sldId id="269" r:id="rId10"/>
    <p:sldId id="271" r:id="rId11"/>
    <p:sldId id="272" r:id="rId12"/>
    <p:sldId id="261" r:id="rId13"/>
    <p:sldId id="262" r:id="rId14"/>
    <p:sldId id="264" r:id="rId15"/>
    <p:sldId id="273" r:id="rId16"/>
    <p:sldId id="274" r:id="rId17"/>
    <p:sldId id="263" r:id="rId18"/>
    <p:sldId id="276" r:id="rId19"/>
    <p:sldId id="275" r:id="rId20"/>
    <p:sldId id="265" r:id="rId21"/>
    <p:sldId id="26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08B9EBBA-996F-894A-B54A-D6246ED52CEA}" type="datetimeFigureOut">
              <a:rPr lang="en-US" smtClean="0"/>
              <a:pPr/>
              <a:t>12/10/2020</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57F1E4F-1CFF-5643-939E-217C01CDF565}" type="slidenum">
              <a:rPr lang="en-US" smtClean="0"/>
              <a:pPr/>
              <a:t>‹Nº›</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06900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8C79C5D-2A6F-F04D-97DA-BEF2467B64E4}" type="datetimeFigureOut">
              <a:rPr lang="en-US" smtClean="0"/>
              <a:pPr/>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62249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9B482E8-6E0E-1B4F-B1FD-C69DB9E858D9}" type="datetimeFigureOut">
              <a:rPr lang="en-US" smtClean="0"/>
              <a:pPr/>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876736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DFA1846-DA80-1C48-A609-854EA85C59AD}" type="datetimeFigureOut">
              <a:rPr lang="en-US" smtClean="0"/>
              <a:pPr/>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84330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BF54567-0DE4-3F47-BF90-CB84690072F9}" type="datetimeFigureOut">
              <a:rPr lang="en-US" smtClean="0"/>
              <a:pPr/>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70783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09B482E8-6E0E-1B4F-B1FD-C69DB9E858D9}" type="datetimeFigureOut">
              <a:rPr lang="en-US" smtClean="0"/>
              <a:pPr/>
              <a:t>12/10/2020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185407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09B482E8-6E0E-1B4F-B1FD-C69DB9E858D9}" type="datetimeFigureOut">
              <a:rPr lang="en-US" smtClean="0"/>
              <a:pPr/>
              <a:t>12/10/2020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8897175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28030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8322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33547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smtClean="0"/>
              <a:pPr/>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85697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35717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12/10/2020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02025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12/10/2020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16841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12/10/2020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82110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0DF5E60-9974-AC48-9591-99C2BB44B7CF}" type="datetimeFigureOut">
              <a:rPr lang="en-US" smtClean="0"/>
              <a:pPr/>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1399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8C79C5D-2A6F-F04D-97DA-BEF2467B64E4}" type="datetimeFigureOut">
              <a:rPr lang="en-US" smtClean="0"/>
              <a:pPr/>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64819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09B482E8-6E0E-1B4F-B1FD-C69DB9E858D9}" type="datetimeFigureOut">
              <a:rPr lang="en-US" smtClean="0"/>
              <a:pPr/>
              <a:t>12/10/2020</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9033978"/>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Análisis de trafico de ipv4 y ipv6 </a:t>
            </a:r>
            <a:endParaRPr lang="es-MX" dirty="0"/>
          </a:p>
        </p:txBody>
      </p:sp>
      <p:pic>
        <p:nvPicPr>
          <p:cNvPr id="4" name="Imagen 3"/>
          <p:cNvPicPr>
            <a:picLocks noChangeAspect="1"/>
          </p:cNvPicPr>
          <p:nvPr/>
        </p:nvPicPr>
        <p:blipFill>
          <a:blip r:embed="rId2"/>
          <a:stretch>
            <a:fillRect/>
          </a:stretch>
        </p:blipFill>
        <p:spPr>
          <a:xfrm>
            <a:off x="1267362" y="3340055"/>
            <a:ext cx="3987219" cy="1940767"/>
          </a:xfrm>
          <a:prstGeom prst="rect">
            <a:avLst/>
          </a:prstGeom>
        </p:spPr>
      </p:pic>
    </p:spTree>
    <p:extLst>
      <p:ext uri="{BB962C8B-B14F-4D97-AF65-F5344CB8AC3E}">
        <p14:creationId xmlns:p14="http://schemas.microsoft.com/office/powerpoint/2010/main" val="38947848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799" y="172287"/>
            <a:ext cx="10396882" cy="729234"/>
          </a:xfrm>
        </p:spPr>
        <p:txBody>
          <a:bodyPr>
            <a:normAutofit fontScale="90000"/>
          </a:bodyPr>
          <a:lstStyle/>
          <a:p>
            <a:r>
              <a:rPr lang="es-MX" dirty="0"/>
              <a:t>Tiempo </a:t>
            </a:r>
            <a:r>
              <a:rPr lang="es-MX" dirty="0" smtClean="0"/>
              <a:t>de vida del </a:t>
            </a:r>
            <a:r>
              <a:rPr lang="es-MX" dirty="0"/>
              <a:t>campo</a:t>
            </a:r>
            <a:endParaRPr lang="es-MX" dirty="0"/>
          </a:p>
        </p:txBody>
      </p:sp>
      <p:sp>
        <p:nvSpPr>
          <p:cNvPr id="3" name="Marcador de contenido 2"/>
          <p:cNvSpPr>
            <a:spLocks noGrp="1"/>
          </p:cNvSpPr>
          <p:nvPr>
            <p:ph sz="quarter" idx="13"/>
          </p:nvPr>
        </p:nvSpPr>
        <p:spPr>
          <a:xfrm>
            <a:off x="246008" y="927279"/>
            <a:ext cx="11199191" cy="2484428"/>
          </a:xfrm>
        </p:spPr>
        <p:txBody>
          <a:bodyPr>
            <a:normAutofit fontScale="92500" lnSpcReduction="10000"/>
          </a:bodyPr>
          <a:lstStyle/>
          <a:p>
            <a:r>
              <a:rPr lang="es-MX" dirty="0"/>
              <a:t>Este campo indica la vida útil restante (en segundos y saltos a través de los enrutadores) del paquete.</a:t>
            </a:r>
          </a:p>
          <a:p>
            <a:r>
              <a:rPr lang="es-MX" dirty="0"/>
              <a:t>Los valores TTL iniciales típicos son 32, 60, 64 y 128. Los valores TTL predeterminados se incorporan en el</a:t>
            </a:r>
          </a:p>
          <a:p>
            <a:r>
              <a:rPr lang="es-MX" dirty="0"/>
              <a:t>Pila de TCP / IP. Las aplicaciones (como </a:t>
            </a:r>
            <a:r>
              <a:rPr lang="es-MX" dirty="0" err="1"/>
              <a:t>traceroute</a:t>
            </a:r>
            <a:r>
              <a:rPr lang="es-MX" dirty="0"/>
              <a:t>) pueden anular estos valores predeterminados según se desee. Cada vez que se envía un paquete</a:t>
            </a:r>
          </a:p>
          <a:p>
            <a:r>
              <a:rPr lang="es-MX" dirty="0"/>
              <a:t>reenviado por un enrutador, el enrutador debe disminuir el campo TTL en 1</a:t>
            </a:r>
          </a:p>
        </p:txBody>
      </p:sp>
      <p:pic>
        <p:nvPicPr>
          <p:cNvPr id="4" name="Imagen 3"/>
          <p:cNvPicPr>
            <a:picLocks noChangeAspect="1"/>
          </p:cNvPicPr>
          <p:nvPr/>
        </p:nvPicPr>
        <p:blipFill>
          <a:blip r:embed="rId2"/>
          <a:stretch>
            <a:fillRect/>
          </a:stretch>
        </p:blipFill>
        <p:spPr>
          <a:xfrm>
            <a:off x="2299460" y="3363687"/>
            <a:ext cx="7169560" cy="3324512"/>
          </a:xfrm>
          <a:prstGeom prst="rect">
            <a:avLst/>
          </a:prstGeom>
        </p:spPr>
      </p:pic>
    </p:spTree>
    <p:extLst>
      <p:ext uri="{BB962C8B-B14F-4D97-AF65-F5344CB8AC3E}">
        <p14:creationId xmlns:p14="http://schemas.microsoft.com/office/powerpoint/2010/main" val="1292414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3625" y="130629"/>
            <a:ext cx="10396882" cy="1191985"/>
          </a:xfrm>
        </p:spPr>
        <p:txBody>
          <a:bodyPr>
            <a:normAutofit fontScale="90000"/>
          </a:bodyPr>
          <a:lstStyle/>
          <a:p>
            <a:r>
              <a:rPr lang="es-MX" dirty="0"/>
              <a:t>Tráfico de difusión / multidifusión IPv4</a:t>
            </a:r>
          </a:p>
        </p:txBody>
      </p:sp>
      <p:sp>
        <p:nvSpPr>
          <p:cNvPr id="3" name="Marcador de contenido 2"/>
          <p:cNvSpPr>
            <a:spLocks noGrp="1"/>
          </p:cNvSpPr>
          <p:nvPr>
            <p:ph sz="quarter" idx="13"/>
          </p:nvPr>
        </p:nvSpPr>
        <p:spPr>
          <a:xfrm>
            <a:off x="146959" y="1322614"/>
            <a:ext cx="11903528" cy="3086100"/>
          </a:xfrm>
        </p:spPr>
        <p:txBody>
          <a:bodyPr>
            <a:normAutofit fontScale="92500" lnSpcReduction="20000"/>
          </a:bodyPr>
          <a:lstStyle/>
          <a:p>
            <a:r>
              <a:rPr lang="es-MX" dirty="0"/>
              <a:t>Hay dos tipos básicos de transmisiones / multidifusiones en la red: búsquedas y anuncios. Un ejemplo</a:t>
            </a:r>
          </a:p>
          <a:p>
            <a:r>
              <a:rPr lang="es-MX" dirty="0"/>
              <a:t>de una búsqueda sería la difusión de descubrimiento que envía un cliente DHCP cuando arranca y necesita encontrar un</a:t>
            </a:r>
          </a:p>
          <a:p>
            <a:r>
              <a:rPr lang="es-MX" dirty="0"/>
              <a:t>Servidor DHCP. Otro ejemplo de una transmisión de búsqueda es la transmisión de resolución de dirección ARP MAC a IP.</a:t>
            </a:r>
          </a:p>
          <a:p>
            <a:r>
              <a:rPr lang="es-MX" dirty="0"/>
              <a:t>Emisión general : 255.255.255.255</a:t>
            </a:r>
          </a:p>
          <a:p>
            <a:r>
              <a:rPr lang="es-MX" dirty="0"/>
              <a:t>Difusión de subred : 10.2.255.255</a:t>
            </a:r>
          </a:p>
          <a:p>
            <a:r>
              <a:rPr lang="es-MX" dirty="0"/>
              <a:t>Multidifusión : 224.xxx - 239.xxx</a:t>
            </a:r>
          </a:p>
        </p:txBody>
      </p:sp>
    </p:spTree>
    <p:extLst>
      <p:ext uri="{BB962C8B-B14F-4D97-AF65-F5344CB8AC3E}">
        <p14:creationId xmlns:p14="http://schemas.microsoft.com/office/powerpoint/2010/main" val="2898042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0" y="391885"/>
            <a:ext cx="12066814" cy="6466115"/>
          </a:xfrm>
        </p:spPr>
        <p:txBody>
          <a:bodyPr>
            <a:normAutofit fontScale="62500" lnSpcReduction="20000"/>
          </a:bodyPr>
          <a:lstStyle/>
          <a:p>
            <a:pPr marL="0" indent="0">
              <a:buNone/>
            </a:pPr>
            <a:endParaRPr lang="es-MX" sz="3100" dirty="0" smtClean="0"/>
          </a:p>
          <a:p>
            <a:pPr marL="0" indent="0">
              <a:buNone/>
            </a:pPr>
            <a:r>
              <a:rPr lang="es-MX" sz="3100" dirty="0" smtClean="0"/>
              <a:t>Protocolo Field:</a:t>
            </a:r>
          </a:p>
          <a:p>
            <a:pPr marL="0" indent="0">
              <a:buNone/>
            </a:pPr>
            <a:r>
              <a:rPr lang="es-MX" sz="3100" dirty="0" smtClean="0"/>
              <a:t> El encabezado tiene un campo Tipo para indicar que la dirección IP es la siguiente. El   encabezado IP tiene un campo de Protocolo para indicar</a:t>
            </a:r>
          </a:p>
          <a:p>
            <a:pPr marL="0" indent="0">
              <a:buNone/>
            </a:pPr>
            <a:r>
              <a:rPr lang="es-MX" sz="3100" dirty="0" smtClean="0"/>
              <a:t> lo </a:t>
            </a:r>
            <a:r>
              <a:rPr lang="es-MX" sz="3100" dirty="0"/>
              <a:t>que viene a continuación. Los valores más comunes en el campo de protocolo se </a:t>
            </a:r>
            <a:r>
              <a:rPr lang="es-MX" sz="3100" dirty="0" smtClean="0"/>
              <a:t>        enumeran </a:t>
            </a:r>
            <a:r>
              <a:rPr lang="es-MX" sz="3100" dirty="0"/>
              <a:t>a continuación:</a:t>
            </a:r>
          </a:p>
          <a:p>
            <a:r>
              <a:rPr lang="es-MX" sz="3100" dirty="0"/>
              <a:t>Protocolo 1: ICMP</a:t>
            </a:r>
          </a:p>
          <a:p>
            <a:r>
              <a:rPr lang="es-MX" sz="3100" dirty="0"/>
              <a:t>Protocolo 2: IGMP</a:t>
            </a:r>
          </a:p>
          <a:p>
            <a:r>
              <a:rPr lang="es-MX" sz="3100" dirty="0"/>
              <a:t>Protocolo 6: TCP</a:t>
            </a:r>
          </a:p>
          <a:p>
            <a:r>
              <a:rPr lang="es-MX" sz="3100" dirty="0"/>
              <a:t>Protocolo 8: EGP</a:t>
            </a:r>
          </a:p>
          <a:p>
            <a:r>
              <a:rPr lang="es-MX" sz="3100" dirty="0"/>
              <a:t>Protocolo 9: cualquier puerta de enlace interior privada, como IGRP de Cisco</a:t>
            </a:r>
          </a:p>
          <a:p>
            <a:r>
              <a:rPr lang="es-MX" sz="3100" dirty="0"/>
              <a:t>Protocolo 17: UDP</a:t>
            </a:r>
          </a:p>
          <a:p>
            <a:r>
              <a:rPr lang="es-MX" sz="3100" dirty="0"/>
              <a:t>Protocolo 45: IDRP</a:t>
            </a:r>
          </a:p>
          <a:p>
            <a:r>
              <a:rPr lang="es-MX" sz="3100" dirty="0"/>
              <a:t>Protocolo 88: Cisco EIGRP</a:t>
            </a:r>
          </a:p>
          <a:p>
            <a:r>
              <a:rPr lang="es-MX" sz="3100" dirty="0"/>
              <a:t>Protocolo 89: OSPF</a:t>
            </a:r>
          </a:p>
          <a:p>
            <a:endParaRPr lang="es-MX" b="1" dirty="0" smtClean="0"/>
          </a:p>
          <a:p>
            <a:endParaRPr lang="es-MX" dirty="0" smtClean="0"/>
          </a:p>
          <a:p>
            <a:endParaRPr lang="es-MX" dirty="0"/>
          </a:p>
        </p:txBody>
      </p:sp>
    </p:spTree>
    <p:extLst>
      <p:ext uri="{BB962C8B-B14F-4D97-AF65-F5344CB8AC3E}">
        <p14:creationId xmlns:p14="http://schemas.microsoft.com/office/powerpoint/2010/main" val="2911080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937671"/>
          </a:xfrm>
        </p:spPr>
        <p:txBody>
          <a:bodyPr/>
          <a:lstStyle/>
          <a:p>
            <a:r>
              <a:rPr lang="es-MX" dirty="0" smtClean="0"/>
              <a:t>Introducción a ipv6</a:t>
            </a:r>
            <a:endParaRPr lang="es-MX" dirty="0"/>
          </a:p>
        </p:txBody>
      </p:sp>
      <p:sp>
        <p:nvSpPr>
          <p:cNvPr id="3" name="Marcador de contenido 2"/>
          <p:cNvSpPr>
            <a:spLocks noGrp="1"/>
          </p:cNvSpPr>
          <p:nvPr>
            <p:ph sz="quarter" idx="13"/>
          </p:nvPr>
        </p:nvSpPr>
        <p:spPr>
          <a:xfrm>
            <a:off x="0" y="452718"/>
            <a:ext cx="11784169" cy="3801065"/>
          </a:xfrm>
        </p:spPr>
        <p:txBody>
          <a:bodyPr/>
          <a:lstStyle/>
          <a:p>
            <a:r>
              <a:rPr lang="es-MX" dirty="0"/>
              <a:t>IPv6 sigue siendo solo un protocolo </a:t>
            </a:r>
            <a:r>
              <a:rPr lang="es-MX" dirty="0" err="1"/>
              <a:t>enrutado</a:t>
            </a:r>
            <a:r>
              <a:rPr lang="es-MX" dirty="0"/>
              <a:t> de capa 3. La Figura 206 muestra un encabezado IPv6. Observe que el encabezado de Ethernet El campo de tipo es 0x86dd, lo que indica que el siguiente encabezado es IPv6. RFC 2460, Protocolo de Internet, Versión 6 (IPv6) Especificación, define la especificación del encabezado IPv6. El IPv6 El direccionamiento está cubierto en RFC 4291, Arquitectura de direccionamiento IP versión 6. Para obtener detalles sobre cómo se ubican los hosts IPv6 otros destinos locales, consulte RFC 4861, Descubrimiento de vecinos para IP versión 6 (IPv6)</a:t>
            </a:r>
          </a:p>
        </p:txBody>
      </p:sp>
    </p:spTree>
    <p:extLst>
      <p:ext uri="{BB962C8B-B14F-4D97-AF65-F5344CB8AC3E}">
        <p14:creationId xmlns:p14="http://schemas.microsoft.com/office/powerpoint/2010/main" val="1503716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8533" y="170881"/>
            <a:ext cx="9404723" cy="824937"/>
          </a:xfrm>
        </p:spPr>
        <p:txBody>
          <a:bodyPr>
            <a:normAutofit fontScale="90000"/>
          </a:bodyPr>
          <a:lstStyle/>
          <a:p>
            <a:r>
              <a:rPr lang="es-MX" dirty="0" smtClean="0"/>
              <a:t>Diseccionar el paquete de ipv6</a:t>
            </a:r>
            <a:endParaRPr lang="es-MX" dirty="0"/>
          </a:p>
        </p:txBody>
      </p:sp>
      <p:sp>
        <p:nvSpPr>
          <p:cNvPr id="3" name="Marcador de contenido 2"/>
          <p:cNvSpPr>
            <a:spLocks noGrp="1"/>
          </p:cNvSpPr>
          <p:nvPr>
            <p:ph sz="quarter" idx="13"/>
          </p:nvPr>
        </p:nvSpPr>
        <p:spPr>
          <a:xfrm>
            <a:off x="235046" y="759852"/>
            <a:ext cx="11774465" cy="5182335"/>
          </a:xfrm>
        </p:spPr>
        <p:txBody>
          <a:bodyPr>
            <a:normAutofit/>
          </a:bodyPr>
          <a:lstStyle/>
          <a:p>
            <a:r>
              <a:rPr lang="es-MX" sz="2000" dirty="0" smtClean="0"/>
              <a:t>Campo de versión:</a:t>
            </a:r>
          </a:p>
          <a:p>
            <a:pPr marL="0" indent="0">
              <a:buNone/>
            </a:pPr>
            <a:r>
              <a:rPr lang="es-MX" sz="2000" dirty="0"/>
              <a:t>Este campo de cuatro bits se establece en 0110 (decimal 6</a:t>
            </a:r>
            <a:r>
              <a:rPr lang="es-MX" sz="2000" dirty="0" smtClean="0"/>
              <a:t>).</a:t>
            </a:r>
            <a:endParaRPr lang="es-MX" sz="2000" b="1" dirty="0"/>
          </a:p>
          <a:p>
            <a:pPr marL="0" indent="0">
              <a:buNone/>
            </a:pPr>
            <a:endParaRPr lang="es-MX" dirty="0" smtClean="0"/>
          </a:p>
          <a:p>
            <a:pPr marL="0" indent="0">
              <a:buNone/>
            </a:pPr>
            <a:endParaRPr lang="es-MX" dirty="0" smtClean="0"/>
          </a:p>
          <a:p>
            <a:pPr marL="0" indent="0">
              <a:buNone/>
            </a:pPr>
            <a:endParaRPr lang="es-MX" dirty="0" smtClean="0"/>
          </a:p>
          <a:p>
            <a:pPr marL="0" indent="0">
              <a:buNone/>
            </a:pPr>
            <a:endParaRPr lang="es-MX" dirty="0" smtClean="0"/>
          </a:p>
          <a:p>
            <a:pPr marL="0" indent="0">
              <a:buNone/>
            </a:pPr>
            <a:endParaRPr lang="es-MX" dirty="0" smtClean="0"/>
          </a:p>
          <a:p>
            <a:pPr marL="0" indent="0">
              <a:buNone/>
            </a:pPr>
            <a:endParaRPr lang="es-MX" dirty="0"/>
          </a:p>
        </p:txBody>
      </p:sp>
      <p:pic>
        <p:nvPicPr>
          <p:cNvPr id="4" name="Imagen 3"/>
          <p:cNvPicPr>
            <a:picLocks noChangeAspect="1"/>
          </p:cNvPicPr>
          <p:nvPr/>
        </p:nvPicPr>
        <p:blipFill>
          <a:blip r:embed="rId2"/>
          <a:stretch>
            <a:fillRect/>
          </a:stretch>
        </p:blipFill>
        <p:spPr>
          <a:xfrm>
            <a:off x="2189408" y="2321840"/>
            <a:ext cx="7555606" cy="3847140"/>
          </a:xfrm>
          <a:prstGeom prst="rect">
            <a:avLst/>
          </a:prstGeom>
        </p:spPr>
      </p:pic>
    </p:spTree>
    <p:extLst>
      <p:ext uri="{BB962C8B-B14F-4D97-AF65-F5344CB8AC3E}">
        <p14:creationId xmlns:p14="http://schemas.microsoft.com/office/powerpoint/2010/main" val="3613239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853226"/>
            <a:ext cx="11082683" cy="679361"/>
          </a:xfrm>
        </p:spPr>
        <p:txBody>
          <a:bodyPr>
            <a:normAutofit fontScale="90000"/>
          </a:bodyPr>
          <a:lstStyle/>
          <a:p>
            <a:r>
              <a:rPr lang="es-MX" b="1" dirty="0"/>
              <a:t>Campo de clase de trafico (</a:t>
            </a:r>
            <a:r>
              <a:rPr lang="es-MX" b="1" dirty="0" err="1"/>
              <a:t>diffserv,ect</a:t>
            </a:r>
            <a:r>
              <a:rPr lang="es-MX" b="1" dirty="0"/>
              <a:t> y </a:t>
            </a:r>
            <a:r>
              <a:rPr lang="es-MX" b="1" dirty="0" err="1"/>
              <a:t>ecn</a:t>
            </a:r>
            <a:r>
              <a:rPr lang="es-MX" b="1" dirty="0"/>
              <a:t>-ce):</a:t>
            </a:r>
            <a:br>
              <a:rPr lang="es-MX" b="1" dirty="0"/>
            </a:br>
            <a:endParaRPr lang="es-MX" dirty="0"/>
          </a:p>
        </p:txBody>
      </p:sp>
      <p:sp>
        <p:nvSpPr>
          <p:cNvPr id="3" name="Marcador de contenido 2"/>
          <p:cNvSpPr>
            <a:spLocks noGrp="1"/>
          </p:cNvSpPr>
          <p:nvPr>
            <p:ph sz="quarter" idx="13"/>
          </p:nvPr>
        </p:nvSpPr>
        <p:spPr>
          <a:xfrm>
            <a:off x="343986" y="981973"/>
            <a:ext cx="10394707" cy="3311189"/>
          </a:xfrm>
        </p:spPr>
        <p:txBody>
          <a:bodyPr/>
          <a:lstStyle/>
          <a:p>
            <a:pPr marL="0" indent="0">
              <a:buNone/>
            </a:pPr>
            <a:r>
              <a:rPr lang="es-MX" b="1" dirty="0"/>
              <a:t>Campo de clase de trafico (</a:t>
            </a:r>
            <a:r>
              <a:rPr lang="es-MX" b="1" dirty="0" err="1"/>
              <a:t>diffserv,ect</a:t>
            </a:r>
            <a:r>
              <a:rPr lang="es-MX" b="1" dirty="0"/>
              <a:t> y </a:t>
            </a:r>
            <a:r>
              <a:rPr lang="es-MX" b="1" dirty="0" err="1"/>
              <a:t>ecn</a:t>
            </a:r>
            <a:r>
              <a:rPr lang="es-MX" b="1" dirty="0"/>
              <a:t>-ce):</a:t>
            </a:r>
          </a:p>
          <a:p>
            <a:pPr marL="0" indent="0">
              <a:buNone/>
            </a:pPr>
            <a:r>
              <a:rPr lang="es-MX" dirty="0"/>
              <a:t>El campo Servicios diferenciados (</a:t>
            </a:r>
            <a:r>
              <a:rPr lang="es-MX" dirty="0" err="1"/>
              <a:t>DiffServ</a:t>
            </a:r>
            <a:r>
              <a:rPr lang="es-MX" dirty="0"/>
              <a:t>), el campo Transporte compatible con ECN y el campo ECN-CE. El campo </a:t>
            </a:r>
            <a:r>
              <a:rPr lang="es-MX" dirty="0" err="1"/>
              <a:t>DiffServ</a:t>
            </a:r>
            <a:r>
              <a:rPr lang="es-MX" dirty="0"/>
              <a:t> de 6 bits proporciona la misma funcionalidad que los campos </a:t>
            </a:r>
            <a:r>
              <a:rPr lang="es-MX" dirty="0" err="1"/>
              <a:t>DiffServ</a:t>
            </a:r>
            <a:r>
              <a:rPr lang="es-MX" dirty="0"/>
              <a:t> en el encabezado IPv4. Este campo es se utiliza para priorizar el tráfico y proporcionar un cierto nivel de calidad de servicio (</a:t>
            </a:r>
            <a:r>
              <a:rPr lang="es-MX" dirty="0" err="1"/>
              <a:t>QoS</a:t>
            </a:r>
            <a:r>
              <a:rPr lang="es-MX" dirty="0"/>
              <a:t>). </a:t>
            </a:r>
          </a:p>
          <a:p>
            <a:endParaRPr lang="es-MX" dirty="0"/>
          </a:p>
        </p:txBody>
      </p:sp>
      <p:pic>
        <p:nvPicPr>
          <p:cNvPr id="4" name="Imagen 3"/>
          <p:cNvPicPr>
            <a:picLocks noChangeAspect="1"/>
          </p:cNvPicPr>
          <p:nvPr/>
        </p:nvPicPr>
        <p:blipFill>
          <a:blip r:embed="rId2"/>
          <a:stretch>
            <a:fillRect/>
          </a:stretch>
        </p:blipFill>
        <p:spPr>
          <a:xfrm>
            <a:off x="2497633" y="3374265"/>
            <a:ext cx="6087414" cy="2975020"/>
          </a:xfrm>
          <a:prstGeom prst="rect">
            <a:avLst/>
          </a:prstGeom>
        </p:spPr>
      </p:pic>
    </p:spTree>
    <p:extLst>
      <p:ext uri="{BB962C8B-B14F-4D97-AF65-F5344CB8AC3E}">
        <p14:creationId xmlns:p14="http://schemas.microsoft.com/office/powerpoint/2010/main" val="4025067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9784" y="569844"/>
            <a:ext cx="10396882" cy="711330"/>
          </a:xfrm>
        </p:spPr>
        <p:txBody>
          <a:bodyPr>
            <a:normAutofit fontScale="90000"/>
          </a:bodyPr>
          <a:lstStyle/>
          <a:p>
            <a:r>
              <a:rPr lang="es-MX" b="1" dirty="0"/>
              <a:t>Campo de etiqueta de flujo:</a:t>
            </a:r>
            <a:br>
              <a:rPr lang="es-MX" b="1" dirty="0"/>
            </a:br>
            <a:endParaRPr lang="es-MX" dirty="0"/>
          </a:p>
        </p:txBody>
      </p:sp>
      <p:sp>
        <p:nvSpPr>
          <p:cNvPr id="3" name="Marcador de contenido 2"/>
          <p:cNvSpPr>
            <a:spLocks noGrp="1"/>
          </p:cNvSpPr>
          <p:nvPr>
            <p:ph sz="quarter" idx="13"/>
          </p:nvPr>
        </p:nvSpPr>
        <p:spPr>
          <a:xfrm>
            <a:off x="581959" y="970311"/>
            <a:ext cx="10394707" cy="3311189"/>
          </a:xfrm>
        </p:spPr>
        <p:txBody>
          <a:bodyPr/>
          <a:lstStyle/>
          <a:p>
            <a:pPr marL="0" indent="0">
              <a:buNone/>
            </a:pPr>
            <a:r>
              <a:rPr lang="es-MX" b="1" dirty="0"/>
              <a:t>Campo de etiqueta de flujo:</a:t>
            </a:r>
          </a:p>
          <a:p>
            <a:pPr marL="0" indent="0">
              <a:buNone/>
            </a:pPr>
            <a:r>
              <a:rPr lang="es-MX" dirty="0"/>
              <a:t>Un "flujo" es simplemente una secuencia de paquetes desde un origen hasta un destino que están etiquetados como un conjunto. Un flujo de IPv6 es</a:t>
            </a:r>
          </a:p>
          <a:p>
            <a:pPr marL="0" indent="0">
              <a:buNone/>
            </a:pPr>
            <a:r>
              <a:rPr lang="es-MX" dirty="0"/>
              <a:t>definido por el campo Etiqueta de flujo de 20 bits y los campos de dirección IPv6 de origen y destino. Un campo de etiqueta de flujo</a:t>
            </a:r>
          </a:p>
          <a:p>
            <a:pPr marL="0" indent="0">
              <a:buNone/>
            </a:pPr>
            <a:r>
              <a:rPr lang="es-MX" dirty="0"/>
              <a:t>el valor cero indica que el paquete no forma parte de ningún flujo.</a:t>
            </a:r>
          </a:p>
          <a:p>
            <a:pPr marL="0" indent="0">
              <a:buNone/>
            </a:pPr>
            <a:endParaRPr lang="es-MX" dirty="0"/>
          </a:p>
          <a:p>
            <a:endParaRPr lang="es-MX" dirty="0"/>
          </a:p>
        </p:txBody>
      </p:sp>
      <p:pic>
        <p:nvPicPr>
          <p:cNvPr id="4" name="Imagen 3"/>
          <p:cNvPicPr>
            <a:picLocks noChangeAspect="1"/>
          </p:cNvPicPr>
          <p:nvPr/>
        </p:nvPicPr>
        <p:blipFill>
          <a:blip r:embed="rId2"/>
          <a:stretch>
            <a:fillRect/>
          </a:stretch>
        </p:blipFill>
        <p:spPr>
          <a:xfrm>
            <a:off x="2343955" y="3438660"/>
            <a:ext cx="7521262" cy="3082816"/>
          </a:xfrm>
          <a:prstGeom prst="rect">
            <a:avLst/>
          </a:prstGeom>
        </p:spPr>
      </p:pic>
    </p:spTree>
    <p:extLst>
      <p:ext uri="{BB962C8B-B14F-4D97-AF65-F5344CB8AC3E}">
        <p14:creationId xmlns:p14="http://schemas.microsoft.com/office/powerpoint/2010/main" val="17170913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316523" y="263961"/>
            <a:ext cx="11429999" cy="6057899"/>
          </a:xfrm>
        </p:spPr>
        <p:txBody>
          <a:bodyPr/>
          <a:lstStyle/>
          <a:p>
            <a:r>
              <a:rPr lang="es-MX" dirty="0" smtClean="0"/>
              <a:t>Campo de longitud de carga </a:t>
            </a:r>
            <a:r>
              <a:rPr lang="es-MX" dirty="0"/>
              <a:t>útil: </a:t>
            </a:r>
            <a:endParaRPr lang="es-MX" dirty="0" smtClean="0"/>
          </a:p>
          <a:p>
            <a:pPr marL="0" indent="0">
              <a:buNone/>
            </a:pPr>
            <a:r>
              <a:rPr lang="es-MX" dirty="0" smtClean="0"/>
              <a:t>Este campo </a:t>
            </a:r>
            <a:r>
              <a:rPr lang="es-MX" dirty="0"/>
              <a:t>define la longitud de la carga útil de IPv6: los bytes que siguen al encabezado de IPv6, pero sin incluir ninguno relleno de paquetes. Los encabezados de extensión IPv6 se consideran parte de la carga útil. </a:t>
            </a: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a:p>
        </p:txBody>
      </p:sp>
      <p:pic>
        <p:nvPicPr>
          <p:cNvPr id="2" name="Imagen 1"/>
          <p:cNvPicPr>
            <a:picLocks noChangeAspect="1"/>
          </p:cNvPicPr>
          <p:nvPr/>
        </p:nvPicPr>
        <p:blipFill>
          <a:blip r:embed="rId2"/>
          <a:stretch>
            <a:fillRect/>
          </a:stretch>
        </p:blipFill>
        <p:spPr>
          <a:xfrm>
            <a:off x="2331076" y="2442436"/>
            <a:ext cx="7117724" cy="4001766"/>
          </a:xfrm>
          <a:prstGeom prst="rect">
            <a:avLst/>
          </a:prstGeom>
        </p:spPr>
      </p:pic>
    </p:spTree>
    <p:extLst>
      <p:ext uri="{BB962C8B-B14F-4D97-AF65-F5344CB8AC3E}">
        <p14:creationId xmlns:p14="http://schemas.microsoft.com/office/powerpoint/2010/main" val="278437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26774" y="274982"/>
            <a:ext cx="10396882" cy="974269"/>
          </a:xfrm>
        </p:spPr>
        <p:txBody>
          <a:bodyPr/>
          <a:lstStyle/>
          <a:p>
            <a:r>
              <a:rPr lang="es-MX" dirty="0"/>
              <a:t>Campo de límite de saltos</a:t>
            </a:r>
          </a:p>
        </p:txBody>
      </p:sp>
      <p:sp>
        <p:nvSpPr>
          <p:cNvPr id="3" name="Marcador de contenido 2"/>
          <p:cNvSpPr>
            <a:spLocks noGrp="1"/>
          </p:cNvSpPr>
          <p:nvPr>
            <p:ph sz="quarter" idx="13"/>
          </p:nvPr>
        </p:nvSpPr>
        <p:spPr>
          <a:xfrm>
            <a:off x="141668" y="1426947"/>
            <a:ext cx="11449318" cy="4767791"/>
          </a:xfrm>
        </p:spPr>
        <p:txBody>
          <a:bodyPr/>
          <a:lstStyle/>
          <a:p>
            <a:pPr marL="0" indent="0">
              <a:buNone/>
            </a:pPr>
            <a:r>
              <a:rPr lang="es-MX" dirty="0" smtClean="0"/>
              <a:t> </a:t>
            </a:r>
            <a:r>
              <a:rPr lang="es-MX" dirty="0"/>
              <a:t>Este campo se reduce en 1 por cada dispositivo que reenvía el paquete. Cuando el valor llega a 1, el paquete no se puede </a:t>
            </a:r>
            <a:r>
              <a:rPr lang="es-MX" dirty="0" err="1"/>
              <a:t>enrutar</a:t>
            </a:r>
            <a:r>
              <a:rPr lang="es-MX" dirty="0"/>
              <a:t>. </a:t>
            </a:r>
            <a:endParaRPr lang="es-MX" dirty="0" smtClean="0"/>
          </a:p>
          <a:p>
            <a:pPr marL="0" indent="0">
              <a:buNone/>
            </a:pPr>
            <a:r>
              <a:rPr lang="es-MX" dirty="0"/>
              <a:t>Campo de dirección IPv6 de origen:</a:t>
            </a:r>
          </a:p>
          <a:p>
            <a:pPr marL="0" indent="0">
              <a:buNone/>
            </a:pPr>
            <a:r>
              <a:rPr lang="es-MX" dirty="0"/>
              <a:t> La dirección de origen IPv6 de 128 bits. Para obtener detalles sobre el direccionamiento IPv6, consulte RFC 4291, Direccionamiento IP versión 6 Arquitectura. </a:t>
            </a:r>
          </a:p>
          <a:p>
            <a:pPr marL="0" indent="0">
              <a:buNone/>
            </a:pPr>
            <a:r>
              <a:rPr lang="es-MX" dirty="0"/>
              <a:t>Campo de dirección IPv6 de destino:</a:t>
            </a:r>
          </a:p>
          <a:p>
            <a:pPr marL="0" indent="0">
              <a:buNone/>
            </a:pPr>
            <a:r>
              <a:rPr lang="es-MX" dirty="0"/>
              <a:t> La dirección de destino IPv6 de 128 bit</a:t>
            </a:r>
          </a:p>
          <a:p>
            <a:pPr marL="0" indent="0">
              <a:buNone/>
            </a:pPr>
            <a:endParaRPr lang="es-MX" dirty="0" smtClean="0"/>
          </a:p>
          <a:p>
            <a:pPr marL="0" indent="0">
              <a:buNone/>
            </a:pPr>
            <a:endParaRPr lang="es-MX" dirty="0"/>
          </a:p>
          <a:p>
            <a:endParaRPr lang="es-MX" dirty="0"/>
          </a:p>
        </p:txBody>
      </p:sp>
    </p:spTree>
    <p:extLst>
      <p:ext uri="{BB962C8B-B14F-4D97-AF65-F5344CB8AC3E}">
        <p14:creationId xmlns:p14="http://schemas.microsoft.com/office/powerpoint/2010/main" val="26470692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685801"/>
            <a:ext cx="10396882" cy="665922"/>
          </a:xfrm>
        </p:spPr>
        <p:txBody>
          <a:bodyPr>
            <a:normAutofit fontScale="90000"/>
          </a:bodyPr>
          <a:lstStyle/>
          <a:p>
            <a:r>
              <a:rPr lang="es-MX" dirty="0"/>
              <a:t>Campo de longitud de carga útil: </a:t>
            </a:r>
            <a:br>
              <a:rPr lang="es-MX" dirty="0"/>
            </a:br>
            <a:endParaRPr lang="es-MX" dirty="0"/>
          </a:p>
        </p:txBody>
      </p:sp>
      <p:sp>
        <p:nvSpPr>
          <p:cNvPr id="3" name="Marcador de contenido 2"/>
          <p:cNvSpPr>
            <a:spLocks noGrp="1"/>
          </p:cNvSpPr>
          <p:nvPr>
            <p:ph sz="quarter" idx="13"/>
          </p:nvPr>
        </p:nvSpPr>
        <p:spPr>
          <a:xfrm>
            <a:off x="685801" y="1018762"/>
            <a:ext cx="10394707" cy="2763907"/>
          </a:xfrm>
        </p:spPr>
        <p:txBody>
          <a:bodyPr/>
          <a:lstStyle/>
          <a:p>
            <a:r>
              <a:rPr lang="es-MX" dirty="0"/>
              <a:t>Campo de longitud de carga útil: </a:t>
            </a:r>
          </a:p>
          <a:p>
            <a:pPr marL="0" indent="0">
              <a:buNone/>
            </a:pPr>
            <a:r>
              <a:rPr lang="es-MX" dirty="0"/>
              <a:t>Este campo define la longitud de la carga útil de IPv6: los bytes que siguen al encabezado de IPv6, pero sin incluir ninguno relleno de paquetes. Los encabezados de extensión IPv6 se consideran parte de la carga útil. </a:t>
            </a:r>
          </a:p>
          <a:p>
            <a:endParaRPr lang="es-MX" dirty="0"/>
          </a:p>
        </p:txBody>
      </p:sp>
      <p:pic>
        <p:nvPicPr>
          <p:cNvPr id="4" name="Imagen 3"/>
          <p:cNvPicPr>
            <a:picLocks noChangeAspect="1"/>
          </p:cNvPicPr>
          <p:nvPr/>
        </p:nvPicPr>
        <p:blipFill>
          <a:blip r:embed="rId2"/>
          <a:stretch>
            <a:fillRect/>
          </a:stretch>
        </p:blipFill>
        <p:spPr>
          <a:xfrm>
            <a:off x="1976562" y="2894688"/>
            <a:ext cx="7489409" cy="3609144"/>
          </a:xfrm>
          <a:prstGeom prst="rect">
            <a:avLst/>
          </a:prstGeom>
        </p:spPr>
      </p:pic>
    </p:spTree>
    <p:extLst>
      <p:ext uri="{BB962C8B-B14F-4D97-AF65-F5344CB8AC3E}">
        <p14:creationId xmlns:p14="http://schemas.microsoft.com/office/powerpoint/2010/main" val="8849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273676"/>
            <a:ext cx="10396882" cy="1151965"/>
          </a:xfrm>
        </p:spPr>
        <p:txBody>
          <a:bodyPr/>
          <a:lstStyle/>
          <a:p>
            <a:r>
              <a:rPr lang="es-MX" dirty="0" smtClean="0"/>
              <a:t>Identificando la red.</a:t>
            </a:r>
            <a:endParaRPr lang="es-MX" dirty="0"/>
          </a:p>
        </p:txBody>
      </p:sp>
      <p:sp>
        <p:nvSpPr>
          <p:cNvPr id="3" name="Marcador de contenido 2"/>
          <p:cNvSpPr>
            <a:spLocks noGrp="1"/>
          </p:cNvSpPr>
          <p:nvPr>
            <p:ph sz="quarter" idx="13"/>
          </p:nvPr>
        </p:nvSpPr>
        <p:spPr>
          <a:xfrm>
            <a:off x="200464" y="1261782"/>
            <a:ext cx="11758411" cy="4539121"/>
          </a:xfrm>
        </p:spPr>
        <p:txBody>
          <a:bodyPr/>
          <a:lstStyle/>
          <a:p>
            <a:r>
              <a:rPr lang="es-MX" dirty="0" err="1" smtClean="0"/>
              <a:t>Ip</a:t>
            </a:r>
            <a:r>
              <a:rPr lang="es-MX" dirty="0" smtClean="0"/>
              <a:t>(v4/v6 , se le denomina colectivamente </a:t>
            </a:r>
            <a:r>
              <a:rPr lang="es-MX" dirty="0" err="1" smtClean="0"/>
              <a:t>ip</a:t>
            </a:r>
            <a:r>
              <a:rPr lang="es-MX" dirty="0" smtClean="0"/>
              <a:t>-) proporciona los servicios de entrega de datagramas para sistemas en la red, </a:t>
            </a:r>
            <a:r>
              <a:rPr lang="es-MX" dirty="0" err="1" smtClean="0"/>
              <a:t>asi</a:t>
            </a:r>
            <a:r>
              <a:rPr lang="es-MX" dirty="0" smtClean="0"/>
              <a:t> como la fragmentación y el </a:t>
            </a:r>
            <a:r>
              <a:rPr lang="es-MX" dirty="0" err="1" smtClean="0"/>
              <a:t>reensamblaje</a:t>
            </a:r>
            <a:r>
              <a:rPr lang="es-MX" dirty="0" smtClean="0"/>
              <a:t> para redes de baja </a:t>
            </a:r>
            <a:r>
              <a:rPr lang="es-MX" dirty="0" err="1" smtClean="0"/>
              <a:t>mtu</a:t>
            </a:r>
            <a:r>
              <a:rPr lang="es-MX" dirty="0" smtClean="0"/>
              <a:t>(unidad de transmisión máxima).</a:t>
            </a:r>
          </a:p>
          <a:p>
            <a:r>
              <a:rPr lang="es-MX" dirty="0" err="1" smtClean="0"/>
              <a:t>Ip</a:t>
            </a:r>
            <a:r>
              <a:rPr lang="es-MX" dirty="0" smtClean="0"/>
              <a:t> no tiene conexión y no es confiable, lo que proporciona el mejor esfuerzo en la entrega de datagramas entre host </a:t>
            </a:r>
            <a:r>
              <a:rPr lang="es-MX" dirty="0" err="1" smtClean="0"/>
              <a:t>ip</a:t>
            </a:r>
            <a:r>
              <a:rPr lang="es-MX" dirty="0" smtClean="0"/>
              <a:t> la </a:t>
            </a:r>
            <a:r>
              <a:rPr lang="es-MX" dirty="0" err="1" smtClean="0"/>
              <a:t>ip</a:t>
            </a:r>
            <a:r>
              <a:rPr lang="es-MX" dirty="0" smtClean="0"/>
              <a:t> no ofrece de ninguna forma si un paquete llega a una </a:t>
            </a:r>
            <a:r>
              <a:rPr lang="es-MX" dirty="0" err="1" smtClean="0"/>
              <a:t>ubicaion</a:t>
            </a:r>
            <a:r>
              <a:rPr lang="es-MX" dirty="0" smtClean="0"/>
              <a:t> de destino. Para una aplicación que necesita  una entrega garantizada debe utilizar </a:t>
            </a:r>
            <a:r>
              <a:rPr lang="es-MX" dirty="0" err="1" smtClean="0"/>
              <a:t>tcp</a:t>
            </a:r>
            <a:r>
              <a:rPr lang="es-MX" dirty="0" smtClean="0"/>
              <a:t> sobre la </a:t>
            </a:r>
            <a:r>
              <a:rPr lang="es-MX" dirty="0" err="1" smtClean="0"/>
              <a:t>ip</a:t>
            </a:r>
            <a:r>
              <a:rPr lang="es-MX" dirty="0" smtClean="0"/>
              <a:t>.</a:t>
            </a:r>
          </a:p>
          <a:p>
            <a:r>
              <a:rPr lang="es-MX" dirty="0" smtClean="0"/>
              <a:t>El  encabezado de ipv4 suele tener 20 bytes de longitud, aunque contiene un campo de opciones que puede ampliar la dirección </a:t>
            </a:r>
            <a:r>
              <a:rPr lang="es-MX" dirty="0" err="1" smtClean="0"/>
              <a:t>ip</a:t>
            </a:r>
            <a:r>
              <a:rPr lang="es-MX" dirty="0" smtClean="0"/>
              <a:t> longitud  del encabezado (en incrementos de 4 bytes). </a:t>
            </a:r>
            <a:endParaRPr lang="es-MX" dirty="0"/>
          </a:p>
        </p:txBody>
      </p:sp>
    </p:spTree>
    <p:extLst>
      <p:ext uri="{BB962C8B-B14F-4D97-AF65-F5344CB8AC3E}">
        <p14:creationId xmlns:p14="http://schemas.microsoft.com/office/powerpoint/2010/main" val="26704276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0"/>
            <a:ext cx="10396882" cy="930729"/>
          </a:xfrm>
        </p:spPr>
        <p:txBody>
          <a:bodyPr/>
          <a:lstStyle/>
          <a:p>
            <a:r>
              <a:rPr lang="es-MX" dirty="0" smtClean="0"/>
              <a:t>Direccionamiento de ipv6 básico.</a:t>
            </a:r>
            <a:endParaRPr lang="es-MX" dirty="0"/>
          </a:p>
        </p:txBody>
      </p:sp>
      <p:sp>
        <p:nvSpPr>
          <p:cNvPr id="3" name="Marcador de contenido 2"/>
          <p:cNvSpPr>
            <a:spLocks noGrp="1"/>
          </p:cNvSpPr>
          <p:nvPr>
            <p:ph sz="quarter" idx="13"/>
          </p:nvPr>
        </p:nvSpPr>
        <p:spPr>
          <a:xfrm>
            <a:off x="212272" y="1126671"/>
            <a:ext cx="11625942" cy="5502729"/>
          </a:xfrm>
        </p:spPr>
        <p:txBody>
          <a:bodyPr>
            <a:normAutofit fontScale="92500" lnSpcReduction="20000"/>
          </a:bodyPr>
          <a:lstStyle/>
          <a:p>
            <a:r>
              <a:rPr lang="es-MX" dirty="0"/>
              <a:t>Hay tres tipos diferentes de direcciones en la comunicación IPv6: </a:t>
            </a:r>
            <a:endParaRPr lang="es-MX" dirty="0" smtClean="0"/>
          </a:p>
          <a:p>
            <a:r>
              <a:rPr lang="es-MX" dirty="0" err="1" smtClean="0"/>
              <a:t>Unicast</a:t>
            </a:r>
            <a:r>
              <a:rPr lang="es-MX" dirty="0"/>
              <a:t>: dirección de interfaz </a:t>
            </a:r>
            <a:r>
              <a:rPr lang="es-MX" dirty="0" smtClean="0"/>
              <a:t>única.</a:t>
            </a:r>
          </a:p>
          <a:p>
            <a:r>
              <a:rPr lang="es-MX" dirty="0" smtClean="0"/>
              <a:t>Multidifusión</a:t>
            </a:r>
            <a:r>
              <a:rPr lang="es-MX" dirty="0"/>
              <a:t>: </a:t>
            </a:r>
            <a:r>
              <a:rPr lang="es-MX" dirty="0" smtClean="0"/>
              <a:t>grupo </a:t>
            </a:r>
            <a:r>
              <a:rPr lang="es-MX" dirty="0"/>
              <a:t>de </a:t>
            </a:r>
            <a:r>
              <a:rPr lang="es-MX" dirty="0" smtClean="0"/>
              <a:t>interfaces.</a:t>
            </a:r>
          </a:p>
          <a:p>
            <a:r>
              <a:rPr lang="es-MX" dirty="0" err="1" smtClean="0"/>
              <a:t>Anycast</a:t>
            </a:r>
            <a:r>
              <a:rPr lang="es-MX" dirty="0"/>
              <a:t>: el más cercano de un grupo de </a:t>
            </a:r>
            <a:r>
              <a:rPr lang="es-MX" dirty="0" smtClean="0"/>
              <a:t>interfaces.</a:t>
            </a:r>
          </a:p>
          <a:p>
            <a:r>
              <a:rPr lang="es-MX" dirty="0"/>
              <a:t>RFC 4291 </a:t>
            </a:r>
            <a:r>
              <a:rPr lang="es-MX" dirty="0" smtClean="0"/>
              <a:t>proporciona:</a:t>
            </a:r>
          </a:p>
          <a:p>
            <a:r>
              <a:rPr lang="es-MX" dirty="0" smtClean="0"/>
              <a:t> </a:t>
            </a:r>
            <a:r>
              <a:rPr lang="es-MX" dirty="0"/>
              <a:t>el siguiente ejemplo de direcciones IPv6:</a:t>
            </a:r>
          </a:p>
          <a:p>
            <a:r>
              <a:rPr lang="es-MX" dirty="0"/>
              <a:t>Dirección 2001: 0DB8: 0: 0: 8: 800: 200C: 417A (una dirección </a:t>
            </a:r>
            <a:r>
              <a:rPr lang="es-MX" dirty="0" err="1"/>
              <a:t>unicast</a:t>
            </a:r>
            <a:r>
              <a:rPr lang="es-MX" dirty="0"/>
              <a:t>)</a:t>
            </a:r>
          </a:p>
          <a:p>
            <a:r>
              <a:rPr lang="es-MX" dirty="0"/>
              <a:t>Versión abreviada 2001: DB8 :: 8: 800: 200C: 417A</a:t>
            </a:r>
          </a:p>
          <a:p>
            <a:r>
              <a:rPr lang="es-MX" dirty="0"/>
              <a:t>Dirección FF01: 0: 0: 0: 0: 0: 0: 101 (una dirección de multidifusión)</a:t>
            </a:r>
          </a:p>
          <a:p>
            <a:r>
              <a:rPr lang="es-MX" dirty="0"/>
              <a:t>Versión abreviada FF01 :: 101</a:t>
            </a:r>
          </a:p>
          <a:p>
            <a:r>
              <a:rPr lang="es-MX" dirty="0"/>
              <a:t>Dirección 0: 0: 0: 0: 0: 0: 0: 1 (la dirección de bucle invertido)</a:t>
            </a:r>
          </a:p>
          <a:p>
            <a:r>
              <a:rPr lang="es-MX" dirty="0"/>
              <a:t>Versión abreviada :: 1</a:t>
            </a:r>
          </a:p>
          <a:p>
            <a:r>
              <a:rPr lang="es-MX" dirty="0"/>
              <a:t>Dirección 0: 0: 0: 0: 0: 0: 0: 0 (la dirección no especificada [91] )</a:t>
            </a:r>
          </a:p>
          <a:p>
            <a:endParaRPr lang="es-MX" dirty="0"/>
          </a:p>
        </p:txBody>
      </p:sp>
    </p:spTree>
    <p:extLst>
      <p:ext uri="{BB962C8B-B14F-4D97-AF65-F5344CB8AC3E}">
        <p14:creationId xmlns:p14="http://schemas.microsoft.com/office/powerpoint/2010/main" val="3789516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8686" y="134258"/>
            <a:ext cx="10396882" cy="722086"/>
          </a:xfrm>
        </p:spPr>
        <p:txBody>
          <a:bodyPr>
            <a:normAutofit fontScale="90000"/>
          </a:bodyPr>
          <a:lstStyle/>
          <a:p>
            <a:endParaRPr lang="es-MX"/>
          </a:p>
        </p:txBody>
      </p:sp>
      <p:sp>
        <p:nvSpPr>
          <p:cNvPr id="3" name="Marcador de contenido 2"/>
          <p:cNvSpPr>
            <a:spLocks noGrp="1"/>
          </p:cNvSpPr>
          <p:nvPr>
            <p:ph sz="quarter" idx="13"/>
          </p:nvPr>
        </p:nvSpPr>
        <p:spPr>
          <a:xfrm>
            <a:off x="188686" y="856345"/>
            <a:ext cx="11684000" cy="5791198"/>
          </a:xfrm>
        </p:spPr>
        <p:txBody>
          <a:bodyPr>
            <a:normAutofit fontScale="70000" lnSpcReduction="20000"/>
          </a:bodyPr>
          <a:lstStyle/>
          <a:p>
            <a:r>
              <a:rPr lang="es-MX" dirty="0"/>
              <a:t>Filtrar por tráfico IPv4</a:t>
            </a:r>
          </a:p>
          <a:p>
            <a:r>
              <a:rPr lang="es-MX" dirty="0"/>
              <a:t>La sintaxis del filtro de captura para el tráfico IPv4 es simplemente </a:t>
            </a:r>
            <a:r>
              <a:rPr lang="es-MX" dirty="0" err="1"/>
              <a:t>ip</a:t>
            </a:r>
            <a:r>
              <a:rPr lang="es-MX" dirty="0"/>
              <a:t> .</a:t>
            </a:r>
          </a:p>
          <a:p>
            <a:r>
              <a:rPr lang="es-MX" dirty="0"/>
              <a:t>La sintaxis del filtro de pantalla también es simplemente </a:t>
            </a:r>
            <a:r>
              <a:rPr lang="es-MX" dirty="0" err="1"/>
              <a:t>ip</a:t>
            </a:r>
            <a:r>
              <a:rPr lang="es-MX" dirty="0"/>
              <a:t> . A continuación, se enumeran filtros de visualización de IP adicionales.</a:t>
            </a:r>
          </a:p>
          <a:p>
            <a:r>
              <a:rPr lang="es-MX" dirty="0" err="1"/>
              <a:t>ip.src</a:t>
            </a:r>
            <a:r>
              <a:rPr lang="es-MX" dirty="0"/>
              <a:t> == 192.168.1.1</a:t>
            </a:r>
          </a:p>
          <a:p>
            <a:r>
              <a:rPr lang="es-MX" dirty="0"/>
              <a:t>Paquetes IPv4 que contienen 192.168.1.1 en el campo de dirección IP de origen</a:t>
            </a:r>
          </a:p>
          <a:p>
            <a:r>
              <a:rPr lang="es-MX" dirty="0" err="1"/>
              <a:t>ip.dst</a:t>
            </a:r>
            <a:r>
              <a:rPr lang="es-MX" dirty="0"/>
              <a:t> == 192.168.1.103</a:t>
            </a:r>
          </a:p>
          <a:p>
            <a:r>
              <a:rPr lang="es-MX" dirty="0"/>
              <a:t>Paquetes IPv4 que contienen 192.168.1.103 en el campo de dirección IP de destino</a:t>
            </a:r>
          </a:p>
          <a:p>
            <a:r>
              <a:rPr lang="es-MX" dirty="0" err="1"/>
              <a:t>ip.addr</a:t>
            </a:r>
            <a:r>
              <a:rPr lang="es-MX" dirty="0"/>
              <a:t> == 192.168.1.103</a:t>
            </a:r>
          </a:p>
          <a:p>
            <a:r>
              <a:rPr lang="es-MX" dirty="0"/>
              <a:t>Paquetes IPv4 que contienen 192.168.1.103 en los campos de dirección IP de origen o de destino</a:t>
            </a:r>
          </a:p>
          <a:p>
            <a:r>
              <a:rPr lang="es-MX" dirty="0"/>
              <a:t>! </a:t>
            </a:r>
            <a:r>
              <a:rPr lang="es-MX" dirty="0" err="1"/>
              <a:t>ip.addr</a:t>
            </a:r>
            <a:r>
              <a:rPr lang="es-MX" dirty="0"/>
              <a:t> == 192.168.1.103</a:t>
            </a:r>
          </a:p>
          <a:p>
            <a:r>
              <a:rPr lang="es-MX" dirty="0"/>
              <a:t>Paquetes que no contienen 192.168.1.103 en los campos de dirección IP de origen o destino</a:t>
            </a:r>
          </a:p>
          <a:p>
            <a:r>
              <a:rPr lang="es-MX" dirty="0" err="1"/>
              <a:t>ip.hdr_len</a:t>
            </a:r>
            <a:r>
              <a:rPr lang="es-MX" dirty="0"/>
              <a:t>&gt; 20</a:t>
            </a:r>
          </a:p>
          <a:p>
            <a:r>
              <a:rPr lang="es-MX" dirty="0"/>
              <a:t>Encabezado IPv4 con opciones (longitud del encabezado superior a 20 bytes)</a:t>
            </a:r>
          </a:p>
          <a:p>
            <a:r>
              <a:rPr lang="es-MX" dirty="0"/>
              <a:t>(</a:t>
            </a:r>
            <a:r>
              <a:rPr lang="es-MX" dirty="0" err="1"/>
              <a:t>ip.flags.mf</a:t>
            </a:r>
            <a:r>
              <a:rPr lang="es-MX" dirty="0"/>
              <a:t> == 1) || ! (</a:t>
            </a:r>
            <a:r>
              <a:rPr lang="es-MX" dirty="0" err="1"/>
              <a:t>ip.frag_offset</a:t>
            </a:r>
            <a:r>
              <a:rPr lang="es-MX" dirty="0"/>
              <a:t> == 0) &amp;&amp; </a:t>
            </a:r>
            <a:r>
              <a:rPr lang="es-MX" dirty="0" err="1"/>
              <a:t>ip</a:t>
            </a:r>
            <a:endParaRPr lang="es-MX" dirty="0"/>
          </a:p>
          <a:p>
            <a:r>
              <a:rPr lang="es-MX" dirty="0"/>
              <a:t>Paquete fragmentado: busca el bit de más fragmentos y el valor distinto de cero en el campo de desplazamiento del fragmento IP.</a:t>
            </a:r>
          </a:p>
          <a:p>
            <a:r>
              <a:rPr lang="es-MX" dirty="0"/>
              <a:t>Se agregó "&amp;&amp; </a:t>
            </a:r>
            <a:r>
              <a:rPr lang="es-MX" dirty="0" err="1"/>
              <a:t>ip</a:t>
            </a:r>
            <a:r>
              <a:rPr lang="es-MX" dirty="0"/>
              <a:t>" para tratar con todos los protocolos que no son IP, incluido ARP. Prueba en </a:t>
            </a:r>
            <a:r>
              <a:rPr lang="es-MX" dirty="0" err="1"/>
              <a:t>ip-fragments.pcapng</a:t>
            </a:r>
            <a:r>
              <a:rPr lang="es-MX" dirty="0"/>
              <a:t>.</a:t>
            </a:r>
          </a:p>
          <a:p>
            <a:r>
              <a:rPr lang="es-MX" dirty="0" err="1"/>
              <a:t>ip.ttl</a:t>
            </a:r>
            <a:r>
              <a:rPr lang="es-MX" dirty="0"/>
              <a:t> &lt;10</a:t>
            </a:r>
          </a:p>
        </p:txBody>
      </p:sp>
    </p:spTree>
    <p:extLst>
      <p:ext uri="{BB962C8B-B14F-4D97-AF65-F5344CB8AC3E}">
        <p14:creationId xmlns:p14="http://schemas.microsoft.com/office/powerpoint/2010/main" val="32120011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sz="quarter" idx="13"/>
          </p:nvPr>
        </p:nvSpPr>
        <p:spPr/>
        <p:txBody>
          <a:bodyPr/>
          <a:lstStyle/>
          <a:p>
            <a:endParaRPr lang="es-MX"/>
          </a:p>
        </p:txBody>
      </p:sp>
    </p:spTree>
    <p:extLst>
      <p:ext uri="{BB962C8B-B14F-4D97-AF65-F5344CB8AC3E}">
        <p14:creationId xmlns:p14="http://schemas.microsoft.com/office/powerpoint/2010/main" val="2812083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Análisis normal del ipv4</a:t>
            </a:r>
            <a:endParaRPr lang="es-MX" dirty="0"/>
          </a:p>
        </p:txBody>
      </p:sp>
      <p:sp>
        <p:nvSpPr>
          <p:cNvPr id="3" name="Marcador de contenido 2"/>
          <p:cNvSpPr>
            <a:spLocks noGrp="1"/>
          </p:cNvSpPr>
          <p:nvPr>
            <p:ph sz="quarter" idx="13"/>
          </p:nvPr>
        </p:nvSpPr>
        <p:spPr/>
        <p:txBody>
          <a:bodyPr/>
          <a:lstStyle/>
          <a:p>
            <a:r>
              <a:rPr lang="es-MX" dirty="0"/>
              <a:t>Las comunicaciones IPv4 normales simplemente obtienen paquetes de una ubicación a otra. utilizando el tamaño de paquete más eficiente. A medida que los enrutadores reenvían los paquetes IPv4, se examina la dirección IP de destino para tomar decisiones de enrutamiento, El tamaño de MTU se compara con el tamaño de MTU del siguiente enlace (para determinar si se necesita fragmentación y permitido), el encabezado MAC se elimina y se aplica uno nuevo para la siguiente red y el tiempo de vida el valor se reduce en el encabezado IP.</a:t>
            </a:r>
          </a:p>
        </p:txBody>
      </p:sp>
    </p:spTree>
    <p:extLst>
      <p:ext uri="{BB962C8B-B14F-4D97-AF65-F5344CB8AC3E}">
        <p14:creationId xmlns:p14="http://schemas.microsoft.com/office/powerpoint/2010/main" val="242788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42309" y="29341"/>
            <a:ext cx="10396882" cy="1151965"/>
          </a:xfrm>
        </p:spPr>
        <p:txBody>
          <a:bodyPr/>
          <a:lstStyle/>
          <a:p>
            <a:r>
              <a:rPr lang="es-MX" dirty="0" smtClean="0"/>
              <a:t>Analizar problemas de ipv4</a:t>
            </a:r>
            <a:endParaRPr lang="es-MX" dirty="0"/>
          </a:p>
        </p:txBody>
      </p:sp>
      <p:sp>
        <p:nvSpPr>
          <p:cNvPr id="3" name="Marcador de contenido 2"/>
          <p:cNvSpPr>
            <a:spLocks noGrp="1"/>
          </p:cNvSpPr>
          <p:nvPr>
            <p:ph sz="quarter" idx="13"/>
          </p:nvPr>
        </p:nvSpPr>
        <p:spPr>
          <a:xfrm>
            <a:off x="229347" y="1565488"/>
            <a:ext cx="11822805" cy="4778062"/>
          </a:xfrm>
        </p:spPr>
        <p:txBody>
          <a:bodyPr/>
          <a:lstStyle/>
          <a:p>
            <a:r>
              <a:rPr lang="es-MX" dirty="0"/>
              <a:t>Los problemas de IPv4 suelen estar relacionados con la fragmentación, las direcciones IP inusuales y las difusiones excesivas. Unos pocos siguen ejemplos. Pueden surgir problemas de fragmentación cuando se bloquean los paquetes ICMP Tipo 3, Código 4, lo que impide que un host aprendiendo por qué sus paquetes no llegaron a un destino. El paquete ICMP tipo 3, código 4 se utiliza para detección de agujeros. Las direcciones IP inusuales pueden ser direcciones duplicadas o direcciones que no están permitidas en la red, como como la dirección que se muestra en </a:t>
            </a:r>
            <a:r>
              <a:rPr lang="es-MX" dirty="0" smtClean="0"/>
              <a:t>figura  </a:t>
            </a:r>
            <a:r>
              <a:rPr lang="es-MX" dirty="0"/>
              <a:t>La dirección de origen IP no puede ser la dirección de bucle invertido (127.0.0.0/8), dirección de multidifusión o una dirección de </a:t>
            </a:r>
            <a:r>
              <a:rPr lang="es-MX" dirty="0" smtClean="0"/>
              <a:t>difusión.</a:t>
            </a:r>
          </a:p>
          <a:p>
            <a:endParaRPr lang="es-MX" dirty="0"/>
          </a:p>
          <a:p>
            <a:endParaRPr lang="es-MX" dirty="0" smtClean="0"/>
          </a:p>
          <a:p>
            <a:endParaRPr lang="es-MX" dirty="0"/>
          </a:p>
          <a:p>
            <a:endParaRPr lang="es-MX" dirty="0" smtClean="0"/>
          </a:p>
          <a:p>
            <a:endParaRPr lang="es-MX" dirty="0"/>
          </a:p>
          <a:p>
            <a:endParaRPr lang="es-MX" dirty="0"/>
          </a:p>
        </p:txBody>
      </p:sp>
      <p:pic>
        <p:nvPicPr>
          <p:cNvPr id="4" name="Imagen 3"/>
          <p:cNvPicPr>
            <a:picLocks noChangeAspect="1"/>
          </p:cNvPicPr>
          <p:nvPr/>
        </p:nvPicPr>
        <p:blipFill rotWithShape="1">
          <a:blip r:embed="rId2"/>
          <a:srcRect l="26830" t="30976" r="27536" b="5518"/>
          <a:stretch/>
        </p:blipFill>
        <p:spPr>
          <a:xfrm>
            <a:off x="2464099" y="3608614"/>
            <a:ext cx="6761409" cy="2929270"/>
          </a:xfrm>
          <a:prstGeom prst="rect">
            <a:avLst/>
          </a:prstGeom>
        </p:spPr>
      </p:pic>
    </p:spTree>
    <p:extLst>
      <p:ext uri="{BB962C8B-B14F-4D97-AF65-F5344CB8AC3E}">
        <p14:creationId xmlns:p14="http://schemas.microsoft.com/office/powerpoint/2010/main" val="2781543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9783" y="158804"/>
            <a:ext cx="9404723" cy="1018643"/>
          </a:xfrm>
        </p:spPr>
        <p:txBody>
          <a:bodyPr>
            <a:normAutofit/>
          </a:bodyPr>
          <a:lstStyle/>
          <a:p>
            <a:r>
              <a:rPr lang="es-MX" sz="3200" dirty="0"/>
              <a:t>Diseccionar la estructura del paquete IPv4</a:t>
            </a:r>
          </a:p>
        </p:txBody>
      </p:sp>
      <p:sp>
        <p:nvSpPr>
          <p:cNvPr id="3" name="Marcador de contenido 2"/>
          <p:cNvSpPr>
            <a:spLocks noGrp="1"/>
          </p:cNvSpPr>
          <p:nvPr>
            <p:ph sz="quarter" idx="13"/>
          </p:nvPr>
        </p:nvSpPr>
        <p:spPr>
          <a:xfrm>
            <a:off x="0" y="1177446"/>
            <a:ext cx="11893493" cy="5337653"/>
          </a:xfrm>
        </p:spPr>
        <p:txBody>
          <a:bodyPr>
            <a:normAutofit/>
          </a:bodyPr>
          <a:lstStyle/>
          <a:p>
            <a:pPr marL="0" indent="0">
              <a:buNone/>
            </a:pPr>
            <a:r>
              <a:rPr lang="es-MX" dirty="0" smtClean="0"/>
              <a:t>Campo de </a:t>
            </a:r>
            <a:r>
              <a:rPr lang="es-MX" dirty="0" err="1" smtClean="0"/>
              <a:t>version</a:t>
            </a:r>
            <a:r>
              <a:rPr lang="es-MX" dirty="0" smtClean="0"/>
              <a:t>:</a:t>
            </a:r>
            <a:endParaRPr lang="es-MX" dirty="0" smtClean="0"/>
          </a:p>
          <a:p>
            <a:r>
              <a:rPr lang="es-MX" dirty="0" smtClean="0"/>
              <a:t> </a:t>
            </a:r>
            <a:r>
              <a:rPr lang="es-MX" dirty="0"/>
              <a:t>El primer campo en el encabezado de IP es el campo de versión</a:t>
            </a:r>
            <a:r>
              <a:rPr lang="es-MX" dirty="0" smtClean="0"/>
              <a:t>.</a:t>
            </a:r>
          </a:p>
          <a:p>
            <a:endParaRPr lang="es-MX" dirty="0"/>
          </a:p>
          <a:p>
            <a:pPr marL="0" indent="0">
              <a:buNone/>
            </a:pPr>
            <a:endParaRPr lang="es-MX" dirty="0" smtClean="0"/>
          </a:p>
          <a:p>
            <a:endParaRPr lang="es-MX" dirty="0"/>
          </a:p>
          <a:p>
            <a:endParaRPr lang="es-MX" dirty="0" smtClean="0"/>
          </a:p>
          <a:p>
            <a:endParaRPr lang="es-MX" dirty="0"/>
          </a:p>
          <a:p>
            <a:endParaRPr lang="es-MX" dirty="0" smtClean="0"/>
          </a:p>
          <a:p>
            <a:endParaRPr lang="es-MX" dirty="0" smtClean="0"/>
          </a:p>
          <a:p>
            <a:pPr marL="0" indent="0">
              <a:buNone/>
            </a:pPr>
            <a:endParaRPr lang="es-MX" dirty="0" smtClean="0"/>
          </a:p>
          <a:p>
            <a:pPr marL="0" indent="0">
              <a:buNone/>
            </a:pPr>
            <a:endParaRPr lang="es-MX" dirty="0"/>
          </a:p>
        </p:txBody>
      </p:sp>
      <p:pic>
        <p:nvPicPr>
          <p:cNvPr id="4" name="Imagen 3"/>
          <p:cNvPicPr>
            <a:picLocks noChangeAspect="1"/>
          </p:cNvPicPr>
          <p:nvPr/>
        </p:nvPicPr>
        <p:blipFill>
          <a:blip r:embed="rId2"/>
          <a:stretch>
            <a:fillRect/>
          </a:stretch>
        </p:blipFill>
        <p:spPr>
          <a:xfrm>
            <a:off x="1420585" y="2253366"/>
            <a:ext cx="8107736" cy="4033134"/>
          </a:xfrm>
          <a:prstGeom prst="rect">
            <a:avLst/>
          </a:prstGeom>
        </p:spPr>
      </p:pic>
    </p:spTree>
    <p:extLst>
      <p:ext uri="{BB962C8B-B14F-4D97-AF65-F5344CB8AC3E}">
        <p14:creationId xmlns:p14="http://schemas.microsoft.com/office/powerpoint/2010/main" val="229113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0"/>
            <a:ext cx="10396882" cy="1151965"/>
          </a:xfrm>
        </p:spPr>
        <p:txBody>
          <a:bodyPr>
            <a:normAutofit fontScale="90000"/>
          </a:bodyPr>
          <a:lstStyle/>
          <a:p>
            <a:r>
              <a:rPr lang="es-MX" b="1" dirty="0"/>
              <a:t>Campo de longitud del encabezado:</a:t>
            </a:r>
            <a:endParaRPr lang="es-MX" dirty="0"/>
          </a:p>
        </p:txBody>
      </p:sp>
      <p:sp>
        <p:nvSpPr>
          <p:cNvPr id="3" name="Marcador de contenido 2"/>
          <p:cNvSpPr>
            <a:spLocks noGrp="1"/>
          </p:cNvSpPr>
          <p:nvPr>
            <p:ph sz="quarter" idx="13"/>
          </p:nvPr>
        </p:nvSpPr>
        <p:spPr>
          <a:xfrm>
            <a:off x="506186" y="988681"/>
            <a:ext cx="10394707" cy="2244376"/>
          </a:xfrm>
        </p:spPr>
        <p:txBody>
          <a:bodyPr/>
          <a:lstStyle/>
          <a:p>
            <a:r>
              <a:rPr lang="es-MX" dirty="0"/>
              <a:t>Header length Field</a:t>
            </a:r>
            <a:r>
              <a:rPr lang="es-MX" b="1" dirty="0"/>
              <a:t>: </a:t>
            </a:r>
            <a:r>
              <a:rPr lang="es-MX" dirty="0"/>
              <a:t>Este campo también se conoce como campo Longitud de encabezado de Internet o DIH. Este campo denota la longitud de la IP solo encabezado: solo el encabezado IP. Este campo es necesario porque el encabezado IP puede admitir opciones y por lo tanto, pueden tener diferentes longitudes. Este valor de campo se proporciona en múltiplos de 4 bytes. </a:t>
            </a:r>
          </a:p>
          <a:p>
            <a:endParaRPr lang="es-MX" dirty="0"/>
          </a:p>
        </p:txBody>
      </p:sp>
      <p:pic>
        <p:nvPicPr>
          <p:cNvPr id="4" name="Imagen 3"/>
          <p:cNvPicPr>
            <a:picLocks noChangeAspect="1"/>
          </p:cNvPicPr>
          <p:nvPr/>
        </p:nvPicPr>
        <p:blipFill>
          <a:blip r:embed="rId2"/>
          <a:stretch>
            <a:fillRect/>
          </a:stretch>
        </p:blipFill>
        <p:spPr>
          <a:xfrm>
            <a:off x="1682354" y="2481943"/>
            <a:ext cx="8784259" cy="3755573"/>
          </a:xfrm>
          <a:prstGeom prst="rect">
            <a:avLst/>
          </a:prstGeom>
        </p:spPr>
      </p:pic>
    </p:spTree>
    <p:extLst>
      <p:ext uri="{BB962C8B-B14F-4D97-AF65-F5344CB8AC3E}">
        <p14:creationId xmlns:p14="http://schemas.microsoft.com/office/powerpoint/2010/main" val="1100601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9653" y="72440"/>
            <a:ext cx="10396882" cy="801938"/>
          </a:xfrm>
        </p:spPr>
        <p:txBody>
          <a:bodyPr>
            <a:normAutofit fontScale="90000"/>
          </a:bodyPr>
          <a:lstStyle/>
          <a:p>
            <a:r>
              <a:rPr lang="es-MX" dirty="0"/>
              <a:t>Campo de longitud total</a:t>
            </a:r>
            <a:endParaRPr lang="es-MX" dirty="0"/>
          </a:p>
        </p:txBody>
      </p:sp>
      <p:sp>
        <p:nvSpPr>
          <p:cNvPr id="3" name="Marcador de contenido 2"/>
          <p:cNvSpPr>
            <a:spLocks noGrp="1"/>
          </p:cNvSpPr>
          <p:nvPr>
            <p:ph sz="quarter" idx="13"/>
          </p:nvPr>
        </p:nvSpPr>
        <p:spPr>
          <a:xfrm>
            <a:off x="506185" y="874378"/>
            <a:ext cx="10394707" cy="3311189"/>
          </a:xfrm>
        </p:spPr>
        <p:txBody>
          <a:bodyPr/>
          <a:lstStyle/>
          <a:p>
            <a:r>
              <a:rPr lang="es-MX" b="1" dirty="0"/>
              <a:t>Total length Field: </a:t>
            </a:r>
            <a:r>
              <a:rPr lang="es-MX" dirty="0"/>
              <a:t>Este campo define la longitud del encabezado IP y cualquier dato válido (esto no incluye ningún relleno de enlace de datos). En el ejemplo que se muestra en la Figura 203, el valor del campo de longitud total es 1500 bytes. Los primeros 20 bytes de eso son los Encabezado IP: esto indica que la longitud restante del paquete (sin incluir ningún relleno de enlace de datos) es de 1480 bytes. </a:t>
            </a:r>
            <a:endParaRPr lang="es-MX" dirty="0" smtClean="0"/>
          </a:p>
          <a:p>
            <a:endParaRPr lang="es-MX" dirty="0" smtClean="0"/>
          </a:p>
          <a:p>
            <a:endParaRPr lang="es-MX" dirty="0"/>
          </a:p>
          <a:p>
            <a:endParaRPr lang="es-MX" dirty="0"/>
          </a:p>
        </p:txBody>
      </p:sp>
      <p:pic>
        <p:nvPicPr>
          <p:cNvPr id="5" name="Imagen 4"/>
          <p:cNvPicPr>
            <a:picLocks noChangeAspect="1"/>
          </p:cNvPicPr>
          <p:nvPr/>
        </p:nvPicPr>
        <p:blipFill>
          <a:blip r:embed="rId2"/>
          <a:stretch>
            <a:fillRect/>
          </a:stretch>
        </p:blipFill>
        <p:spPr>
          <a:xfrm>
            <a:off x="739653" y="2890158"/>
            <a:ext cx="9927770" cy="3835540"/>
          </a:xfrm>
          <a:prstGeom prst="rect">
            <a:avLst/>
          </a:prstGeom>
        </p:spPr>
      </p:pic>
    </p:spTree>
    <p:extLst>
      <p:ext uri="{BB962C8B-B14F-4D97-AF65-F5344CB8AC3E}">
        <p14:creationId xmlns:p14="http://schemas.microsoft.com/office/powerpoint/2010/main" val="1904293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9642" y="304954"/>
            <a:ext cx="10964597" cy="1012371"/>
          </a:xfrm>
        </p:spPr>
        <p:txBody>
          <a:bodyPr>
            <a:normAutofit fontScale="90000"/>
          </a:bodyPr>
          <a:lstStyle/>
          <a:p>
            <a:r>
              <a:rPr lang="es-MX" dirty="0"/>
              <a:t>Campo de servicios diferenciados y notificación de congestión explícita</a:t>
            </a:r>
          </a:p>
        </p:txBody>
      </p:sp>
      <p:sp>
        <p:nvSpPr>
          <p:cNvPr id="3" name="Marcador de contenido 2"/>
          <p:cNvSpPr>
            <a:spLocks noGrp="1"/>
          </p:cNvSpPr>
          <p:nvPr>
            <p:ph sz="quarter" idx="13"/>
          </p:nvPr>
        </p:nvSpPr>
        <p:spPr>
          <a:xfrm>
            <a:off x="909532" y="1175658"/>
            <a:ext cx="10394707" cy="2137633"/>
          </a:xfrm>
        </p:spPr>
        <p:txBody>
          <a:bodyPr/>
          <a:lstStyle/>
          <a:p>
            <a:r>
              <a:rPr lang="es-MX" dirty="0"/>
              <a:t>El campo de servicios diferenciados de seis bits (</a:t>
            </a:r>
            <a:r>
              <a:rPr lang="es-MX" dirty="0" err="1"/>
              <a:t>DiffServ</a:t>
            </a:r>
            <a:r>
              <a:rPr lang="es-MX" dirty="0"/>
              <a:t>) se utiliza para priorizar el tráfico y proporcionar un cierto nivel de Calidad de servicio (</a:t>
            </a:r>
            <a:r>
              <a:rPr lang="es-MX" dirty="0" err="1"/>
              <a:t>QoS</a:t>
            </a:r>
            <a:r>
              <a:rPr lang="es-MX" dirty="0"/>
              <a:t>). El campo contiene un valor de Punto de código de servicios diferenciados (DSCP) que se utiliza para determinar cómo manejar el paquete (el comportamiento por salto</a:t>
            </a:r>
            <a:r>
              <a:rPr lang="es-MX" dirty="0" smtClean="0"/>
              <a:t>). </a:t>
            </a:r>
            <a:endParaRPr lang="es-MX" dirty="0"/>
          </a:p>
        </p:txBody>
      </p:sp>
      <p:pic>
        <p:nvPicPr>
          <p:cNvPr id="5" name="Imagen 4"/>
          <p:cNvPicPr>
            <a:picLocks noChangeAspect="1"/>
          </p:cNvPicPr>
          <p:nvPr/>
        </p:nvPicPr>
        <p:blipFill>
          <a:blip r:embed="rId2"/>
          <a:stretch>
            <a:fillRect/>
          </a:stretch>
        </p:blipFill>
        <p:spPr>
          <a:xfrm>
            <a:off x="1763486" y="2939143"/>
            <a:ext cx="9062357" cy="3918857"/>
          </a:xfrm>
          <a:prstGeom prst="rect">
            <a:avLst/>
          </a:prstGeom>
        </p:spPr>
      </p:pic>
    </p:spTree>
    <p:extLst>
      <p:ext uri="{BB962C8B-B14F-4D97-AF65-F5344CB8AC3E}">
        <p14:creationId xmlns:p14="http://schemas.microsoft.com/office/powerpoint/2010/main" val="609980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1254" y="685800"/>
            <a:ext cx="10396882" cy="692239"/>
          </a:xfrm>
        </p:spPr>
        <p:txBody>
          <a:bodyPr>
            <a:normAutofit fontScale="90000"/>
          </a:bodyPr>
          <a:lstStyle/>
          <a:p>
            <a:r>
              <a:rPr lang="es-MX" b="1" dirty="0" smtClean="0"/>
              <a:t>Campo de banderas:</a:t>
            </a:r>
            <a:endParaRPr lang="es-MX" dirty="0"/>
          </a:p>
        </p:txBody>
      </p:sp>
      <p:sp>
        <p:nvSpPr>
          <p:cNvPr id="3" name="Marcador de contenido 2"/>
          <p:cNvSpPr>
            <a:spLocks noGrp="1"/>
          </p:cNvSpPr>
          <p:nvPr>
            <p:ph sz="quarter" idx="13"/>
          </p:nvPr>
        </p:nvSpPr>
        <p:spPr/>
        <p:txBody>
          <a:bodyPr/>
          <a:lstStyle/>
          <a:p>
            <a:pPr marL="0" indent="0">
              <a:buNone/>
            </a:pPr>
            <a:r>
              <a:rPr lang="es-MX" b="1" dirty="0"/>
              <a:t>Flags Field: </a:t>
            </a:r>
            <a:r>
              <a:rPr lang="es-MX" dirty="0"/>
              <a:t>El campo Flags tiene en realidad tres bits de longitud y tiene las siguientes asignaciones de valores de bits:</a:t>
            </a:r>
          </a:p>
          <a:p>
            <a:pPr marL="0" indent="0">
              <a:buNone/>
            </a:pPr>
            <a:r>
              <a:rPr lang="es-MX" dirty="0"/>
              <a:t>Bit 0 : Reservado: establecido en 0.</a:t>
            </a:r>
          </a:p>
          <a:p>
            <a:pPr marL="0" indent="0">
              <a:buNone/>
            </a:pPr>
            <a:r>
              <a:rPr lang="es-MX" dirty="0"/>
              <a:t>Bit 1 : El bit de no fragmentar (0 = puede fragmentar; 1 = no fragmentar)</a:t>
            </a:r>
          </a:p>
          <a:p>
            <a:pPr marL="0" indent="0">
              <a:buNone/>
            </a:pPr>
            <a:r>
              <a:rPr lang="es-MX" dirty="0"/>
              <a:t>Bit 2 : El bit de más fragmentos (0 = último fragmento; 1 = más por venir)</a:t>
            </a:r>
          </a:p>
          <a:p>
            <a:endParaRPr lang="es-MX" dirty="0"/>
          </a:p>
        </p:txBody>
      </p:sp>
    </p:spTree>
    <p:extLst>
      <p:ext uri="{BB962C8B-B14F-4D97-AF65-F5344CB8AC3E}">
        <p14:creationId xmlns:p14="http://schemas.microsoft.com/office/powerpoint/2010/main" val="2144496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Evento principal">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Evento principal">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vento principal">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TM04033927[[fn=Evento principal]]</Template>
  <TotalTime>3168</TotalTime>
  <Words>1800</Words>
  <Application>Microsoft Office PowerPoint</Application>
  <PresentationFormat>Panorámica</PresentationFormat>
  <Paragraphs>125</Paragraphs>
  <Slides>22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22</vt:i4>
      </vt:variant>
    </vt:vector>
  </HeadingPairs>
  <TitlesOfParts>
    <vt:vector size="25" baseType="lpstr">
      <vt:lpstr>Arial</vt:lpstr>
      <vt:lpstr>Impact</vt:lpstr>
      <vt:lpstr>Evento principal</vt:lpstr>
      <vt:lpstr>Análisis de trafico de ipv4 y ipv6 </vt:lpstr>
      <vt:lpstr>Identificando la red.</vt:lpstr>
      <vt:lpstr>Análisis normal del ipv4</vt:lpstr>
      <vt:lpstr>Analizar problemas de ipv4</vt:lpstr>
      <vt:lpstr>Diseccionar la estructura del paquete IPv4</vt:lpstr>
      <vt:lpstr>Campo de longitud del encabezado:</vt:lpstr>
      <vt:lpstr>Campo de longitud total</vt:lpstr>
      <vt:lpstr>Campo de servicios diferenciados y notificación de congestión explícita</vt:lpstr>
      <vt:lpstr>Campo de banderas:</vt:lpstr>
      <vt:lpstr>Tiempo de vida del campo</vt:lpstr>
      <vt:lpstr>Tráfico de difusión / multidifusión IPv4</vt:lpstr>
      <vt:lpstr>Presentación de PowerPoint</vt:lpstr>
      <vt:lpstr>Introducción a ipv6</vt:lpstr>
      <vt:lpstr>Diseccionar el paquete de ipv6</vt:lpstr>
      <vt:lpstr>Campo de clase de trafico (diffserv,ect y ecn-ce): </vt:lpstr>
      <vt:lpstr>Campo de etiqueta de flujo: </vt:lpstr>
      <vt:lpstr>Presentación de PowerPoint</vt:lpstr>
      <vt:lpstr>Campo de límite de saltos</vt:lpstr>
      <vt:lpstr>Campo de longitud de carga útil:  </vt:lpstr>
      <vt:lpstr>Direccionamiento de ipv6 básico.</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Usuario de Windows</cp:lastModifiedBy>
  <cp:revision>41</cp:revision>
  <dcterms:created xsi:type="dcterms:W3CDTF">2020-12-07T13:13:24Z</dcterms:created>
  <dcterms:modified xsi:type="dcterms:W3CDTF">2020-12-10T17:23:17Z</dcterms:modified>
</cp:coreProperties>
</file>