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79" r:id="rId2"/>
    <p:sldMasterId id="2147483654" r:id="rId3"/>
    <p:sldMasterId id="2147483656" r:id="rId4"/>
  </p:sldMasterIdLst>
  <p:notesMasterIdLst>
    <p:notesMasterId r:id="rId18"/>
  </p:notesMasterIdLst>
  <p:sldIdLst>
    <p:sldId id="270" r:id="rId5"/>
    <p:sldId id="272" r:id="rId6"/>
    <p:sldId id="273" r:id="rId7"/>
    <p:sldId id="275" r:id="rId8"/>
    <p:sldId id="277" r:id="rId9"/>
    <p:sldId id="276" r:id="rId10"/>
    <p:sldId id="279" r:id="rId11"/>
    <p:sldId id="278" r:id="rId12"/>
    <p:sldId id="282" r:id="rId13"/>
    <p:sldId id="289" r:id="rId14"/>
    <p:sldId id="284" r:id="rId15"/>
    <p:sldId id="291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Chu" initials="WC" lastIdx="1" clrIdx="0">
    <p:extLst>
      <p:ext uri="{19B8F6BF-5375-455C-9EA6-DF929625EA0E}">
        <p15:presenceInfo xmlns:p15="http://schemas.microsoft.com/office/powerpoint/2012/main" userId="30fd4c0911eaa9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600" autoAdjust="0"/>
  </p:normalViewPr>
  <p:slideViewPr>
    <p:cSldViewPr snapToGrid="0">
      <p:cViewPr varScale="1">
        <p:scale>
          <a:sx n="141" d="100"/>
          <a:sy n="141" d="100"/>
        </p:scale>
        <p:origin x="10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DF14-49E7-A591-F11EBEEFD8A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DF14-49E7-A591-F11EBEEFD8A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DF14-49E7-A591-F11EBEEFD8A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7-DF14-49E7-A591-F11EBEEFD8AA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</c:spPr>
            <c:extLst>
              <c:ext xmlns:c16="http://schemas.microsoft.com/office/drawing/2014/chart" uri="{C3380CC4-5D6E-409C-BE32-E72D297353CC}">
                <c16:uniqueId val="{00000009-DF14-49E7-A591-F11EBEEFD8AA}"/>
              </c:ext>
            </c:extLst>
          </c:dPt>
          <c:cat>
            <c:strRef>
              <c:f>Sheet1!$A$2:$A$7</c:f>
              <c:strCache>
                <c:ptCount val="6"/>
                <c:pt idx="0">
                  <c:v>A1</c:v>
                </c:pt>
                <c:pt idx="1">
                  <c:v>A2</c:v>
                </c:pt>
                <c:pt idx="2">
                  <c:v>B1</c:v>
                </c:pt>
                <c:pt idx="3">
                  <c:v>B2</c:v>
                </c:pt>
                <c:pt idx="4">
                  <c:v>C1</c:v>
                </c:pt>
                <c:pt idx="5">
                  <c:v>C2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53.44</c:v>
                </c:pt>
                <c:pt idx="1">
                  <c:v>68.64</c:v>
                </c:pt>
                <c:pt idx="2">
                  <c:v>53.48</c:v>
                </c:pt>
                <c:pt idx="3">
                  <c:v>62.42</c:v>
                </c:pt>
                <c:pt idx="4">
                  <c:v>62.47</c:v>
                </c:pt>
                <c:pt idx="5">
                  <c:v>63.17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F14-49E7-A591-F11EBEEFD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A1</c:v>
                </c:pt>
                <c:pt idx="1">
                  <c:v>A2</c:v>
                </c:pt>
                <c:pt idx="2">
                  <c:v>B1</c:v>
                </c:pt>
                <c:pt idx="3">
                  <c:v>B2</c:v>
                </c:pt>
                <c:pt idx="4">
                  <c:v>C1</c:v>
                </c:pt>
                <c:pt idx="5">
                  <c:v>C2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46.56</c:v>
                </c:pt>
                <c:pt idx="1">
                  <c:v>31.36</c:v>
                </c:pt>
                <c:pt idx="2">
                  <c:v>46.52</c:v>
                </c:pt>
                <c:pt idx="3">
                  <c:v>37.58</c:v>
                </c:pt>
                <c:pt idx="4">
                  <c:v>37.53</c:v>
                </c:pt>
                <c:pt idx="5">
                  <c:v>36.83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F14-49E7-A591-F11EBEEFD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5464912"/>
        <c:axId val="225465304"/>
      </c:barChart>
      <c:catAx>
        <c:axId val="225464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25465304"/>
        <c:crosses val="autoZero"/>
        <c:auto val="1"/>
        <c:lblAlgn val="ctr"/>
        <c:lblOffset val="100"/>
        <c:noMultiLvlLbl val="0"/>
      </c:catAx>
      <c:valAx>
        <c:axId val="2254653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254649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75432-2AA9-4FA7-8DCC-EB91D18F1FD5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2280D-4AFB-4BD4-BBDF-785213B07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4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2280D-4AFB-4BD4-BBDF-785213B07E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52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SMA calculation is the same but the indexing is different, so I needed to shift the index of both 12 days SMA and 26 days SMA by 1</a:t>
            </a:r>
          </a:p>
          <a:p>
            <a:pPr marL="171450" indent="-171450">
              <a:buFontTx/>
              <a:buChar char="-"/>
            </a:pPr>
            <a:r>
              <a:rPr lang="en-GB" dirty="0"/>
              <a:t>Since TA-Lib does not have TBR and VOL, I needed to manually write the algorithm and return the output as an array</a:t>
            </a:r>
          </a:p>
          <a:p>
            <a:pPr marL="171450" indent="-171450">
              <a:buFontTx/>
              <a:buChar char="-"/>
            </a:pPr>
            <a:r>
              <a:rPr lang="en-GB" dirty="0"/>
              <a:t>Momentum did not have any problem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I also created a excel spreadsheet to check </a:t>
            </a:r>
            <a:r>
              <a:rPr lang="en-GB"/>
              <a:t>my result. 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The four arrays are then used to generate a trading signal for each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2280D-4AFB-4BD4-BBDF-785213B07E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18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ran my GA 10 times and got the same fitness 10 times (£5136.9). However, the weighting is not exactly the same. </a:t>
            </a:r>
          </a:p>
          <a:p>
            <a:endParaRPr lang="en-GB" dirty="0"/>
          </a:p>
          <a:p>
            <a:r>
              <a:rPr lang="en-GB" dirty="0"/>
              <a:t>But there is a similarity:</a:t>
            </a:r>
          </a:p>
          <a:p>
            <a:r>
              <a:rPr lang="en-GB" dirty="0"/>
              <a:t>The weighting of SMA, TBR, VOL combined is always less than MOM. </a:t>
            </a:r>
          </a:p>
          <a:p>
            <a:endParaRPr lang="en-GB" dirty="0"/>
          </a:p>
          <a:p>
            <a:r>
              <a:rPr lang="en-GB" dirty="0"/>
              <a:t>This means that for all 10 GA that got perfect score, the only indicator used for the final result was MOM.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2280D-4AFB-4BD4-BBDF-785213B07E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53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have implemented 3 crossover methods and 2 mutation methods for my GA, and I am curious which of these combination will yield the best result. </a:t>
            </a:r>
          </a:p>
          <a:p>
            <a:endParaRPr lang="en-GB" dirty="0"/>
          </a:p>
          <a:p>
            <a:r>
              <a:rPr lang="en-GB" dirty="0"/>
              <a:t>Since I have already discovered that the Unilever closing price largely depend on the momentum, as long as I have a higher weighting for MOM, the algorithm will find the best result. </a:t>
            </a:r>
          </a:p>
          <a:p>
            <a:r>
              <a:rPr lang="en-GB" dirty="0"/>
              <a:t>I order to test the different combinations, I’ve set my population size to only 20, but have a maximum generation of 100. But because my population size is so small, I will also need a relatively small tournament size, in this case I’ve set it to 5. I’ve also increased the mutation chance to 1% to slightly increase the chance of mutation, and have a better comparison between the two mutation methods.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2280D-4AFB-4BD4-BBDF-785213B07E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5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Figures show the average number of generations it takes to reach the best result, the lower the number, the less number of generations it takes to reach the best result. </a:t>
            </a:r>
          </a:p>
          <a:p>
            <a:endParaRPr lang="en-GB" dirty="0"/>
          </a:p>
          <a:p>
            <a:r>
              <a:rPr lang="en-GB" dirty="0"/>
              <a:t>To do this, I created a script to run through my GA in each of the crossover-mutation combination 100 times each, calculate the average number of generations it takes for the GA to reach best result. </a:t>
            </a:r>
          </a:p>
          <a:p>
            <a:r>
              <a:rPr lang="en-GB" dirty="0"/>
              <a:t>Looking at the result, the one-point crossover and bit-string mutation seems to be the best combination for this set of data. </a:t>
            </a:r>
          </a:p>
          <a:p>
            <a:r>
              <a:rPr lang="en-GB" dirty="0"/>
              <a:t>However, there are flaws in this method: Even though I set the population size to 10, there still might be a chance that one of the weighting is already the best score at the initialising stage, which leads to that combination’s average generation to decrease. </a:t>
            </a:r>
          </a:p>
          <a:p>
            <a:endParaRPr lang="en-GB" dirty="0"/>
          </a:p>
          <a:p>
            <a:r>
              <a:rPr lang="en-GB" dirty="0"/>
              <a:t>If I were to re-do my algorithm, I would try to explore more technical indicators such as EMA, MACD, RSI, Bollinger Bands, Stochastic Oscillator, etc. rather than just the different genetic operators. However, a lot of these indicators will also require more data like open-high-low-close (OHLC). I believe this will produce a better result than using only momentum.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2280D-4AFB-4BD4-BBDF-785213B07E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60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49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986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22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51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533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56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78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43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56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51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5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00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5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6" r:id="rId5"/>
    <p:sldLayoutId id="2147483666" r:id="rId6"/>
    <p:sldLayoutId id="2147483667" r:id="rId7"/>
    <p:sldLayoutId id="2147483687" r:id="rId8"/>
    <p:sldLayoutId id="2147483678" r:id="rId9"/>
    <p:sldLayoutId id="2147483670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42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5" r:id="rId2"/>
    <p:sldLayoutId id="2147483671" r:id="rId3"/>
    <p:sldLayoutId id="2147483681" r:id="rId4"/>
    <p:sldLayoutId id="2147483675" r:id="rId5"/>
    <p:sldLayoutId id="2147483673" r:id="rId6"/>
    <p:sldLayoutId id="2147483672" r:id="rId7"/>
    <p:sldLayoutId id="2147483669" r:id="rId8"/>
    <p:sldLayoutId id="2147483657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chart" Target="../charts/char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7827" y="3129407"/>
            <a:ext cx="5008441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CO656 – </a:t>
            </a:r>
            <a:r>
              <a:rPr kumimoji="0" lang="en-GB" sz="4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Optimising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Trading Strategies with Technical Analysis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7888" y="6021144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By Wai Ip Chu (wic2)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C18A593-ECF3-4E92-9EF2-602A60375A09}"/>
              </a:ext>
            </a:extLst>
          </p:cNvPr>
          <p:cNvSpPr txBox="1"/>
          <p:nvPr/>
        </p:nvSpPr>
        <p:spPr>
          <a:xfrm>
            <a:off x="8531550" y="-376785"/>
            <a:ext cx="23073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01010011011101000110000101110100011010010111001101110100011010010110001101100001011011000010000001100001011011100110000101101100011110010111001101101001011100110010000001100110011011110111001000100000010001110110010101101110011001010111010001101001011000110010000001000001011011000110011101101111011100100110100101110100011010000110110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B81192-FF30-494C-AE36-511FFA8CCA69}"/>
              </a:ext>
            </a:extLst>
          </p:cNvPr>
          <p:cNvGrpSpPr/>
          <p:nvPr/>
        </p:nvGrpSpPr>
        <p:grpSpPr>
          <a:xfrm>
            <a:off x="8077912" y="2632104"/>
            <a:ext cx="3214643" cy="3716680"/>
            <a:chOff x="4125210" y="1802423"/>
            <a:chExt cx="3954428" cy="45719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AD90B-E89A-4228-BB5D-32EF4BB96710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09D28-DF4B-497D-BE9A-537960EDC953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6EC58B-864B-49B0-8567-850D52CCD139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796397-C9F4-4DA8-B7A6-1349395E5117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FE859-E196-4C40-BDDE-310CA193082D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943618" y="346490"/>
            <a:ext cx="6623508" cy="2092881"/>
            <a:chOff x="4538078" y="1673859"/>
            <a:chExt cx="6623508" cy="20928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59" y="1923770"/>
              <a:ext cx="536862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TATISTICAL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681288"/>
              <a:ext cx="316660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ANALYSIS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89951B-B1B6-4349-9D17-20E5DC324838}"/>
                </a:ext>
              </a:extLst>
            </p:cNvPr>
            <p:cNvSpPr txBox="1"/>
            <p:nvPr/>
          </p:nvSpPr>
          <p:spPr>
            <a:xfrm>
              <a:off x="4538078" y="1673859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3D5DD2F-03B9-4451-BD92-02FB72360C04}"/>
              </a:ext>
            </a:extLst>
          </p:cNvPr>
          <p:cNvSpPr txBox="1"/>
          <p:nvPr/>
        </p:nvSpPr>
        <p:spPr>
          <a:xfrm>
            <a:off x="8386419" y="5517564"/>
            <a:ext cx="259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[0.4, 0.2, 0.1, 0.8]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FA214A-941A-4333-80B1-1AD29F23E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55133"/>
              </p:ext>
            </p:extLst>
          </p:nvPr>
        </p:nvGraphicFramePr>
        <p:xfrm>
          <a:off x="347029" y="3214009"/>
          <a:ext cx="8097925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75">
                  <a:extLst>
                    <a:ext uri="{9D8B030D-6E8A-4147-A177-3AD203B41FA5}">
                      <a16:colId xmlns:a16="http://schemas.microsoft.com/office/drawing/2014/main" val="3180004630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229077839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2249604905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1923002860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2048237572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81391945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1368454318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3513070479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1875606264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2251148720"/>
                    </a:ext>
                  </a:extLst>
                </a:gridCol>
                <a:gridCol w="736175">
                  <a:extLst>
                    <a:ext uri="{9D8B030D-6E8A-4147-A177-3AD203B41FA5}">
                      <a16:colId xmlns:a16="http://schemas.microsoft.com/office/drawing/2014/main" val="212316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6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5136.9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2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66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320602-E6A1-4151-9578-06587FA7FCFA}"/>
              </a:ext>
            </a:extLst>
          </p:cNvPr>
          <p:cNvSpPr txBox="1"/>
          <p:nvPr/>
        </p:nvSpPr>
        <p:spPr>
          <a:xfrm>
            <a:off x="347029" y="2689282"/>
            <a:ext cx="499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>
                    <a:lumMod val="50000"/>
                  </a:schemeClr>
                </a:solidFill>
              </a:rPr>
              <a:t>Results from running GA 10 times: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9ECA2-4028-4015-8FCA-D24AF076F3A7}"/>
              </a:ext>
            </a:extLst>
          </p:cNvPr>
          <p:cNvSpPr txBox="1"/>
          <p:nvPr/>
        </p:nvSpPr>
        <p:spPr>
          <a:xfrm>
            <a:off x="633296" y="5448693"/>
            <a:ext cx="4709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4"/>
                </a:solidFill>
              </a:rPr>
              <a:t>SMA</a:t>
            </a:r>
            <a:r>
              <a:rPr lang="en-GB" sz="2800" b="1" dirty="0"/>
              <a:t> + </a:t>
            </a:r>
            <a:r>
              <a:rPr lang="en-GB" sz="2800" b="1" dirty="0">
                <a:solidFill>
                  <a:schemeClr val="accent3"/>
                </a:solidFill>
              </a:rPr>
              <a:t>TBR</a:t>
            </a:r>
            <a:r>
              <a:rPr lang="en-GB" sz="2800" b="1" dirty="0"/>
              <a:t> + </a:t>
            </a:r>
            <a:r>
              <a:rPr lang="en-GB" sz="2800" b="1" dirty="0">
                <a:solidFill>
                  <a:schemeClr val="accent2"/>
                </a:solidFill>
              </a:rPr>
              <a:t>VOL</a:t>
            </a:r>
            <a:r>
              <a:rPr lang="en-GB" sz="2800" b="1" dirty="0"/>
              <a:t> &lt; </a:t>
            </a:r>
            <a:r>
              <a:rPr lang="en-GB" sz="2800" b="1" dirty="0">
                <a:solidFill>
                  <a:schemeClr val="accent1"/>
                </a:solidFill>
              </a:rPr>
              <a:t>MOM</a:t>
            </a: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 Configurations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7DF80-CC0B-4FB0-B3FA-04BEEB5BB8AC}"/>
              </a:ext>
            </a:extLst>
          </p:cNvPr>
          <p:cNvSpPr/>
          <p:nvPr/>
        </p:nvSpPr>
        <p:spPr>
          <a:xfrm>
            <a:off x="6107072" y="1868331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939B2-CD07-473C-A947-63EC27D7496F}"/>
              </a:ext>
            </a:extLst>
          </p:cNvPr>
          <p:cNvSpPr/>
          <p:nvPr/>
        </p:nvSpPr>
        <p:spPr>
          <a:xfrm>
            <a:off x="875489" y="2552331"/>
            <a:ext cx="5220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4C859-E471-47C8-A11B-5D07DC2827EA}"/>
              </a:ext>
            </a:extLst>
          </p:cNvPr>
          <p:cNvSpPr/>
          <p:nvPr/>
        </p:nvSpPr>
        <p:spPr>
          <a:xfrm>
            <a:off x="6107072" y="3236331"/>
            <a:ext cx="5220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9E6AF-1C60-428C-81D6-8374ABF1BAAA}"/>
              </a:ext>
            </a:extLst>
          </p:cNvPr>
          <p:cNvSpPr/>
          <p:nvPr/>
        </p:nvSpPr>
        <p:spPr>
          <a:xfrm>
            <a:off x="875489" y="3920331"/>
            <a:ext cx="5220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E8F1937B-D93F-4C69-AF01-4A3D6DFA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8045" y="1691950"/>
            <a:ext cx="4824536" cy="47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3D5ACD9-9994-4EF2-9848-CEA691E96652}"/>
              </a:ext>
            </a:extLst>
          </p:cNvPr>
          <p:cNvGrpSpPr/>
          <p:nvPr/>
        </p:nvGrpSpPr>
        <p:grpSpPr>
          <a:xfrm>
            <a:off x="4778450" y="1892576"/>
            <a:ext cx="2700000" cy="2700000"/>
            <a:chOff x="7794000" y="1096324"/>
            <a:chExt cx="2700000" cy="2700000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815AC6A6-69E1-4AD1-874D-580C29653D2A}"/>
                </a:ext>
              </a:extLst>
            </p:cNvPr>
            <p:cNvSpPr/>
            <p:nvPr/>
          </p:nvSpPr>
          <p:spPr>
            <a:xfrm>
              <a:off x="7794281" y="1756756"/>
              <a:ext cx="2699438" cy="684000"/>
            </a:xfrm>
            <a:custGeom>
              <a:avLst/>
              <a:gdLst/>
              <a:ahLst/>
              <a:cxnLst/>
              <a:rect l="l" t="t" r="r" b="b"/>
              <a:pathLst>
                <a:path w="2699438" h="684000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7251933C-4F6C-4F5C-93D1-71D2FF099B32}"/>
                </a:ext>
              </a:extLst>
            </p:cNvPr>
            <p:cNvSpPr/>
            <p:nvPr/>
          </p:nvSpPr>
          <p:spPr>
            <a:xfrm>
              <a:off x="7794000" y="2440756"/>
              <a:ext cx="2700000" cy="684000"/>
            </a:xfrm>
            <a:custGeom>
              <a:avLst/>
              <a:gdLst/>
              <a:ahLst/>
              <a:cxnLst/>
              <a:rect l="l" t="t" r="r" b="b"/>
              <a:pathLst>
                <a:path w="2700000" h="684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2AD467F4-54B2-4E01-B7D3-AB2A6F7C8715}"/>
                </a:ext>
              </a:extLst>
            </p:cNvPr>
            <p:cNvSpPr/>
            <p:nvPr/>
          </p:nvSpPr>
          <p:spPr>
            <a:xfrm>
              <a:off x="7978166" y="3124756"/>
              <a:ext cx="2331668" cy="671568"/>
            </a:xfrm>
            <a:custGeom>
              <a:avLst/>
              <a:gdLst/>
              <a:ahLst/>
              <a:cxnLst/>
              <a:rect l="l" t="t" r="r" b="b"/>
              <a:pathLst>
                <a:path w="2331668" h="6715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4C1AC449-FD5D-42FB-8992-F0028E81E10E}"/>
                </a:ext>
              </a:extLst>
            </p:cNvPr>
            <p:cNvSpPr/>
            <p:nvPr/>
          </p:nvSpPr>
          <p:spPr>
            <a:xfrm>
              <a:off x="7984931" y="1096324"/>
              <a:ext cx="2318138" cy="660432"/>
            </a:xfrm>
            <a:custGeom>
              <a:avLst/>
              <a:gdLst/>
              <a:ahLst/>
              <a:cxnLst/>
              <a:rect l="l" t="t" r="r" b="b"/>
              <a:pathLst>
                <a:path w="2318138" h="660432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A48F04-F4BB-4A19-954B-B653A54B7464}"/>
              </a:ext>
            </a:extLst>
          </p:cNvPr>
          <p:cNvGrpSpPr/>
          <p:nvPr/>
        </p:nvGrpSpPr>
        <p:grpSpPr>
          <a:xfrm>
            <a:off x="7763321" y="1860133"/>
            <a:ext cx="3423488" cy="678692"/>
            <a:chOff x="803640" y="3362835"/>
            <a:chExt cx="2059657" cy="6786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A4BEC-A3AD-4A46-991E-AE3853C45F0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Relatively small population size to reduce the chance of getting best result at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initialise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: 20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4F66A3-08E8-4943-98FA-4A7C0AFCFD7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Population Size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2C38AC-1FD1-4956-92E7-F028406A4A5D}"/>
              </a:ext>
            </a:extLst>
          </p:cNvPr>
          <p:cNvGrpSpPr/>
          <p:nvPr/>
        </p:nvGrpSpPr>
        <p:grpSpPr>
          <a:xfrm>
            <a:off x="7763321" y="3218621"/>
            <a:ext cx="3423488" cy="678692"/>
            <a:chOff x="803640" y="3362835"/>
            <a:chExt cx="2059657" cy="678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AE912-F285-42C6-8C5E-51C3F127AB5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Relatively small tournament size because of the small population size: 5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CABBB1-3A56-4AB5-9BD5-9921FA7385C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Tournament Size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A65EC0-3D31-4947-A323-09C791F9065F}"/>
              </a:ext>
            </a:extLst>
          </p:cNvPr>
          <p:cNvGrpSpPr/>
          <p:nvPr/>
        </p:nvGrpSpPr>
        <p:grpSpPr>
          <a:xfrm>
            <a:off x="1070045" y="3896174"/>
            <a:ext cx="3473288" cy="678692"/>
            <a:chOff x="803640" y="3362835"/>
            <a:chExt cx="2059657" cy="6786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909C35-3746-419A-8BEC-2F6F95C5335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Slightly higher mutation chance to have a better comparison between the two mutations: 1%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1F3588-0C02-46AD-89C4-FF490ED3C57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Chance of Mutation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8AA8E9-AC13-4714-8ADC-19408F77B10C}"/>
              </a:ext>
            </a:extLst>
          </p:cNvPr>
          <p:cNvGrpSpPr/>
          <p:nvPr/>
        </p:nvGrpSpPr>
        <p:grpSpPr>
          <a:xfrm>
            <a:off x="1033461" y="2540606"/>
            <a:ext cx="3473288" cy="678692"/>
            <a:chOff x="803640" y="3362835"/>
            <a:chExt cx="2059657" cy="678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4B151B-5B54-4415-8FCE-78F6E838E3E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Large max generation to determine how well each combination works: 100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9A0CAB-620E-48B4-90E6-C4ACFDB29A1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Max Generation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Round Same Side Corner Rectangle 8">
            <a:extLst>
              <a:ext uri="{FF2B5EF4-FFF2-40B4-BE49-F238E27FC236}">
                <a16:creationId xmlns:a16="http://schemas.microsoft.com/office/drawing/2014/main" id="{DEBDBA21-80A9-4C7E-9957-187C5756BA31}"/>
              </a:ext>
            </a:extLst>
          </p:cNvPr>
          <p:cNvSpPr/>
          <p:nvPr/>
        </p:nvSpPr>
        <p:spPr>
          <a:xfrm>
            <a:off x="5945608" y="2094447"/>
            <a:ext cx="333042" cy="328241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Block Arc 14">
            <a:extLst>
              <a:ext uri="{FF2B5EF4-FFF2-40B4-BE49-F238E27FC236}">
                <a16:creationId xmlns:a16="http://schemas.microsoft.com/office/drawing/2014/main" id="{575F874B-B529-4CB9-8E9A-45A42D728305}"/>
              </a:ext>
            </a:extLst>
          </p:cNvPr>
          <p:cNvSpPr/>
          <p:nvPr/>
        </p:nvSpPr>
        <p:spPr>
          <a:xfrm rot="16200000">
            <a:off x="5923230" y="2693590"/>
            <a:ext cx="362732" cy="38315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Chord 14">
            <a:extLst>
              <a:ext uri="{FF2B5EF4-FFF2-40B4-BE49-F238E27FC236}">
                <a16:creationId xmlns:a16="http://schemas.microsoft.com/office/drawing/2014/main" id="{B44B8A98-A00B-4176-B105-ABD2A603FBC1}"/>
              </a:ext>
            </a:extLst>
          </p:cNvPr>
          <p:cNvSpPr/>
          <p:nvPr/>
        </p:nvSpPr>
        <p:spPr>
          <a:xfrm>
            <a:off x="5945608" y="3383844"/>
            <a:ext cx="333043" cy="376542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23CE0150-D0A5-4507-8AE3-455CB6EB052A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075787" y="4023081"/>
            <a:ext cx="132460" cy="518065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2FE69B2-12DC-4F64-90FD-0443E11B8F5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1180" y="4940656"/>
            <a:ext cx="2635569" cy="1577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CE024A1-2057-4210-BEC9-FA3F612C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474" y="2066800"/>
            <a:ext cx="5915293" cy="431067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b="1" dirty="0">
                <a:latin typeface="+mn-lt"/>
              </a:rPr>
              <a:t>Genetic Operators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1CBC3C-63F3-4E8E-8C71-C593040E8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54" y="1253431"/>
            <a:ext cx="2697762" cy="2235370"/>
          </a:xfrm>
          <a:prstGeom prst="rect">
            <a:avLst/>
          </a:prstGeom>
        </p:spPr>
      </p:pic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8FC50BEF-598B-4FE0-A916-374795927C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119410"/>
              </p:ext>
            </p:extLst>
          </p:nvPr>
        </p:nvGraphicFramePr>
        <p:xfrm>
          <a:off x="8335487" y="3578075"/>
          <a:ext cx="3019906" cy="259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2893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7143" y="3028742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194333" y="2028616"/>
            <a:ext cx="4777152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Implementing Technical Indicators and Trading Signals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raph of stock market">
            <a:extLst>
              <a:ext uri="{FF2B5EF4-FFF2-40B4-BE49-F238E27FC236}">
                <a16:creationId xmlns:a16="http://schemas.microsoft.com/office/drawing/2014/main" id="{81EBBA2A-BB6E-4072-A100-15135BF4CF58}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59000" size="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748" b="31748"/>
          <a:stretch>
            <a:fillRect/>
          </a:stretch>
        </p:blipFill>
        <p:spPr bwMode="auto">
          <a:xfrm>
            <a:off x="-300683" y="2094999"/>
            <a:ext cx="12812570" cy="263015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Technical Indicators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B5A3C3-1864-4C6C-AB09-444F34A58845}"/>
              </a:ext>
            </a:extLst>
          </p:cNvPr>
          <p:cNvSpPr txBox="1"/>
          <p:nvPr/>
        </p:nvSpPr>
        <p:spPr>
          <a:xfrm>
            <a:off x="1320172" y="2587566"/>
            <a:ext cx="5053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The TA-Lib for python is a widely used library to perform technical analysis of financial market data, it includes over 150 indicators such as SMA, Momentum, Bollinger Bands, Stochastic, MACD, and RSI, etc.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However, the TA-Lib does not include Trade Break Out Rule and Volatility, and the SMA uses a slightly different formula.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4BE6C6-7FE5-4428-863D-B62DB8FF863D}"/>
              </a:ext>
            </a:extLst>
          </p:cNvPr>
          <p:cNvGrpSpPr/>
          <p:nvPr/>
        </p:nvGrpSpPr>
        <p:grpSpPr>
          <a:xfrm>
            <a:off x="796489" y="5201324"/>
            <a:ext cx="1987660" cy="553998"/>
            <a:chOff x="2551705" y="4283314"/>
            <a:chExt cx="2357003" cy="55399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6329A0-F528-4CA0-BF4A-1639AC730BB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8C19A7-9C24-47CF-B43C-C0F5AA1E12A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Simple Moving Average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CCF425-9769-4B54-AEB3-5455F8173A74}"/>
              </a:ext>
            </a:extLst>
          </p:cNvPr>
          <p:cNvGrpSpPr/>
          <p:nvPr/>
        </p:nvGrpSpPr>
        <p:grpSpPr>
          <a:xfrm>
            <a:off x="3654532" y="5201324"/>
            <a:ext cx="1987660" cy="553998"/>
            <a:chOff x="2551705" y="4283314"/>
            <a:chExt cx="2357003" cy="55399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C27278-5E3B-4F73-B2A8-6C8A1FCCF2F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044AF9-74F1-41F6-B504-14C6D27D766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90C221"/>
                  </a:solidFill>
                  <a:cs typeface="Arial" pitchFamily="34" charset="0"/>
                </a:rPr>
                <a:t>Trade Break Out Rule</a:t>
              </a:r>
              <a:endParaRPr lang="ko-KR" altLang="en-US" sz="1200" b="1" dirty="0">
                <a:solidFill>
                  <a:srgbClr val="90C221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065512-C826-48E6-B24C-71AF2AB8EC88}"/>
              </a:ext>
            </a:extLst>
          </p:cNvPr>
          <p:cNvGrpSpPr/>
          <p:nvPr/>
        </p:nvGrpSpPr>
        <p:grpSpPr>
          <a:xfrm>
            <a:off x="9370618" y="5201324"/>
            <a:ext cx="1987660" cy="553998"/>
            <a:chOff x="2551705" y="4283314"/>
            <a:chExt cx="2357003" cy="55399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ACF3D3-C778-4498-B08D-3BC886E5D94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AAB28A-516E-4A82-9D78-16CBC1E4C6B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E62601"/>
                  </a:solidFill>
                  <a:cs typeface="Arial" pitchFamily="34" charset="0"/>
                </a:rPr>
                <a:t>Momentum</a:t>
              </a:r>
              <a:endParaRPr lang="ko-KR" altLang="en-US" sz="1200" b="1" dirty="0">
                <a:solidFill>
                  <a:srgbClr val="E62601"/>
                </a:solidFill>
                <a:cs typeface="Arial" pitchFamily="34" charset="0"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D5E32051-5661-4E53-9578-2DA208CB9780}"/>
              </a:ext>
            </a:extLst>
          </p:cNvPr>
          <p:cNvSpPr/>
          <p:nvPr/>
        </p:nvSpPr>
        <p:spPr>
          <a:xfrm>
            <a:off x="4331240" y="4436342"/>
            <a:ext cx="634244" cy="63424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DB6B697-39E9-4823-9538-E04F06C69FC9}"/>
              </a:ext>
            </a:extLst>
          </p:cNvPr>
          <p:cNvGrpSpPr/>
          <p:nvPr/>
        </p:nvGrpSpPr>
        <p:grpSpPr>
          <a:xfrm>
            <a:off x="6512575" y="5201324"/>
            <a:ext cx="1987660" cy="553998"/>
            <a:chOff x="2551705" y="4283314"/>
            <a:chExt cx="2357003" cy="5539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9D9CA3-DE3A-42E9-AD46-E3305AC462B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252F004-F67C-4306-A492-3AC757B3807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BA200"/>
                  </a:solidFill>
                  <a:cs typeface="Arial" pitchFamily="34" charset="0"/>
                </a:rPr>
                <a:t>Volatility</a:t>
              </a:r>
              <a:endParaRPr lang="ko-KR" altLang="en-US" sz="1200" b="1" dirty="0">
                <a:solidFill>
                  <a:srgbClr val="FBA200"/>
                </a:solidFill>
                <a:cs typeface="Arial" pitchFamily="34" charset="0"/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3278AD58-7DC1-4B17-B3A9-559B1A638803}"/>
              </a:ext>
            </a:extLst>
          </p:cNvPr>
          <p:cNvSpPr/>
          <p:nvPr/>
        </p:nvSpPr>
        <p:spPr>
          <a:xfrm>
            <a:off x="1473197" y="4443342"/>
            <a:ext cx="634244" cy="6342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B7081-9FAB-4694-A43C-6E3858B517FA}"/>
              </a:ext>
            </a:extLst>
          </p:cNvPr>
          <p:cNvSpPr/>
          <p:nvPr/>
        </p:nvSpPr>
        <p:spPr>
          <a:xfrm>
            <a:off x="7189283" y="4436342"/>
            <a:ext cx="634244" cy="6342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B0FA2F-4491-4474-AFA3-80B0D245C5FE}"/>
              </a:ext>
            </a:extLst>
          </p:cNvPr>
          <p:cNvSpPr/>
          <p:nvPr/>
        </p:nvSpPr>
        <p:spPr>
          <a:xfrm>
            <a:off x="10047326" y="4444734"/>
            <a:ext cx="634244" cy="63424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F813EB-8A10-4110-99A1-8E857D306504}"/>
              </a:ext>
            </a:extLst>
          </p:cNvPr>
          <p:cNvSpPr txBox="1"/>
          <p:nvPr/>
        </p:nvSpPr>
        <p:spPr>
          <a:xfrm>
            <a:off x="2603612" y="150259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this project, I decided to use python for both implementing technical indicators and the genetic algorithm. This allows me to use a powerful library for technical indicators.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5E817A34-DF87-45E1-B443-C07B910874B9}"/>
              </a:ext>
            </a:extLst>
          </p:cNvPr>
          <p:cNvSpPr>
            <a:spLocks noChangeAspect="1"/>
          </p:cNvSpPr>
          <p:nvPr/>
        </p:nvSpPr>
        <p:spPr>
          <a:xfrm>
            <a:off x="10352920" y="3017763"/>
            <a:ext cx="1049318" cy="1045427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le 1">
            <a:extLst>
              <a:ext uri="{FF2B5EF4-FFF2-40B4-BE49-F238E27FC236}">
                <a16:creationId xmlns:a16="http://schemas.microsoft.com/office/drawing/2014/main" id="{05A27A6C-9F17-4AA9-B14B-2D789254C3C8}"/>
              </a:ext>
            </a:extLst>
          </p:cNvPr>
          <p:cNvSpPr>
            <a:spLocks noChangeAspect="1"/>
          </p:cNvSpPr>
          <p:nvPr/>
        </p:nvSpPr>
        <p:spPr>
          <a:xfrm>
            <a:off x="9145073" y="3164283"/>
            <a:ext cx="902253" cy="898907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DC0A0EF8-98A0-4C1E-86F1-7A80A336D01A}"/>
              </a:ext>
            </a:extLst>
          </p:cNvPr>
          <p:cNvSpPr>
            <a:spLocks noChangeAspect="1"/>
          </p:cNvSpPr>
          <p:nvPr/>
        </p:nvSpPr>
        <p:spPr>
          <a:xfrm>
            <a:off x="8079158" y="3305688"/>
            <a:ext cx="760321" cy="757502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253CB7A3-EE76-4A04-9AF5-F3F4D52377B5}"/>
              </a:ext>
            </a:extLst>
          </p:cNvPr>
          <p:cNvSpPr>
            <a:spLocks noChangeAspect="1"/>
          </p:cNvSpPr>
          <p:nvPr/>
        </p:nvSpPr>
        <p:spPr>
          <a:xfrm>
            <a:off x="1551853" y="4520007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A628F946-7961-48D2-B7FB-4591B4E9EAC2}"/>
              </a:ext>
            </a:extLst>
          </p:cNvPr>
          <p:cNvSpPr>
            <a:spLocks noChangeAspect="1"/>
          </p:cNvSpPr>
          <p:nvPr/>
        </p:nvSpPr>
        <p:spPr>
          <a:xfrm>
            <a:off x="4409896" y="4525034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B3644B1D-480B-4780-843F-5C62EED57368}"/>
              </a:ext>
            </a:extLst>
          </p:cNvPr>
          <p:cNvSpPr>
            <a:spLocks noChangeAspect="1"/>
          </p:cNvSpPr>
          <p:nvPr/>
        </p:nvSpPr>
        <p:spPr>
          <a:xfrm>
            <a:off x="7267940" y="4520007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Oval 21">
            <a:extLst>
              <a:ext uri="{FF2B5EF4-FFF2-40B4-BE49-F238E27FC236}">
                <a16:creationId xmlns:a16="http://schemas.microsoft.com/office/drawing/2014/main" id="{E87C438C-99DD-4A0C-92BA-BA4E7968CB78}"/>
              </a:ext>
            </a:extLst>
          </p:cNvPr>
          <p:cNvSpPr>
            <a:spLocks noChangeAspect="1"/>
          </p:cNvSpPr>
          <p:nvPr/>
        </p:nvSpPr>
        <p:spPr>
          <a:xfrm>
            <a:off x="10125982" y="4520007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E1F0B-7638-4616-AD46-AF5070F35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216" y="5545172"/>
            <a:ext cx="1253307" cy="83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A55BD-FFDC-4370-B1ED-BCC2AD4A7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2931" y="5579496"/>
            <a:ext cx="3090863" cy="628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8FF05F-6781-4C19-9328-B48F528AA3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7865" y="5536290"/>
            <a:ext cx="2080181" cy="715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E3D930-E3A2-431B-95C8-3470623C67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2832" y="5455671"/>
            <a:ext cx="14001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168FC88-6BD0-4F20-8A0F-D671A12EDB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6BA4DC-8F9A-40F1-8B5E-1032636B6B02}"/>
              </a:ext>
            </a:extLst>
          </p:cNvPr>
          <p:cNvSpPr txBox="1"/>
          <p:nvPr/>
        </p:nvSpPr>
        <p:spPr>
          <a:xfrm>
            <a:off x="268775" y="519640"/>
            <a:ext cx="3641778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Genetic Algorithm (GA)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Overview - Eurostat">
            <a:extLst>
              <a:ext uri="{FF2B5EF4-FFF2-40B4-BE49-F238E27FC236}">
                <a16:creationId xmlns:a16="http://schemas.microsoft.com/office/drawing/2014/main" id="{2157A099-6AB7-448A-BBAB-C73134506C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4" b="15834"/>
          <a:stretch>
            <a:fillRect/>
          </a:stretch>
        </p:blipFill>
        <p:spPr bwMode="auto"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이등변 삼각형 1">
            <a:extLst>
              <a:ext uri="{FF2B5EF4-FFF2-40B4-BE49-F238E27FC236}">
                <a16:creationId xmlns:a16="http://schemas.microsoft.com/office/drawing/2014/main" id="{5C904BCA-AD51-46D9-9C35-488AF2A352F9}"/>
              </a:ext>
            </a:extLst>
          </p:cNvPr>
          <p:cNvSpPr/>
          <p:nvPr/>
        </p:nvSpPr>
        <p:spPr>
          <a:xfrm>
            <a:off x="2976665" y="1223620"/>
            <a:ext cx="3263499" cy="2813361"/>
          </a:xfrm>
          <a:prstGeom prst="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903E154-8E4F-4CC1-8BAE-1F05CE753D9A}"/>
              </a:ext>
            </a:extLst>
          </p:cNvPr>
          <p:cNvSpPr txBox="1">
            <a:spLocks/>
          </p:cNvSpPr>
          <p:nvPr/>
        </p:nvSpPr>
        <p:spPr>
          <a:xfrm>
            <a:off x="4608414" y="1570486"/>
            <a:ext cx="4765248" cy="240548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800" b="1" dirty="0">
                <a:solidFill>
                  <a:schemeClr val="bg2"/>
                </a:solidFill>
                <a:latin typeface="+mj-lt"/>
                <a:cs typeface="Arial" pitchFamily="34" charset="0"/>
              </a:rPr>
              <a:t>In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dividual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800" b="1" dirty="0">
                <a:solidFill>
                  <a:schemeClr val="bg2"/>
                </a:solidFill>
                <a:latin typeface="+mj-lt"/>
                <a:cs typeface="Arial" pitchFamily="34" charset="0"/>
              </a:rPr>
              <a:t>Rep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자유형: 도형 14">
            <a:extLst>
              <a:ext uri="{FF2B5EF4-FFF2-40B4-BE49-F238E27FC236}">
                <a16:creationId xmlns:a16="http://schemas.microsoft.com/office/drawing/2014/main" id="{66B6F891-ADCA-4E19-804E-C61E90D4C615}"/>
              </a:ext>
            </a:extLst>
          </p:cNvPr>
          <p:cNvSpPr/>
          <p:nvPr/>
        </p:nvSpPr>
        <p:spPr>
          <a:xfrm rot="10800000">
            <a:off x="11165985" y="2773227"/>
            <a:ext cx="453889" cy="419784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F5BC3F1-D2BF-4076-BA6F-973093A13EAF}"/>
              </a:ext>
            </a:extLst>
          </p:cNvPr>
          <p:cNvSpPr/>
          <p:nvPr/>
        </p:nvSpPr>
        <p:spPr>
          <a:xfrm>
            <a:off x="8919773" y="767226"/>
            <a:ext cx="453889" cy="419784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B71E-AD65-4735-8AF0-2EB441B77B4B}"/>
              </a:ext>
            </a:extLst>
          </p:cNvPr>
          <p:cNvSpPr txBox="1"/>
          <p:nvPr/>
        </p:nvSpPr>
        <p:spPr>
          <a:xfrm>
            <a:off x="9373662" y="1131377"/>
            <a:ext cx="2380317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Encoding of the solution as a string of symbols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21">
            <a:extLst>
              <a:ext uri="{FF2B5EF4-FFF2-40B4-BE49-F238E27FC236}">
                <a16:creationId xmlns:a16="http://schemas.microsoft.com/office/drawing/2014/main" id="{BE10A0B7-03D1-4925-8DA4-10C99A662480}"/>
              </a:ext>
            </a:extLst>
          </p:cNvPr>
          <p:cNvGrpSpPr/>
          <p:nvPr/>
        </p:nvGrpSpPr>
        <p:grpSpPr>
          <a:xfrm>
            <a:off x="6458054" y="4565298"/>
            <a:ext cx="5020197" cy="461665"/>
            <a:chOff x="959011" y="2597626"/>
            <a:chExt cx="5020197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11A2E1-5282-4691-927D-311DA2FB4CFB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POPULATION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157B96-CAA7-4E60-9C80-9A544F326D52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Creates a population with a user defined size in the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GA_config.json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Chevron 25">
              <a:extLst>
                <a:ext uri="{FF2B5EF4-FFF2-40B4-BE49-F238E27FC236}">
                  <a16:creationId xmlns:a16="http://schemas.microsoft.com/office/drawing/2014/main" id="{D22FE223-840A-42F4-830D-286345F6A0A4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20">
            <a:extLst>
              <a:ext uri="{FF2B5EF4-FFF2-40B4-BE49-F238E27FC236}">
                <a16:creationId xmlns:a16="http://schemas.microsoft.com/office/drawing/2014/main" id="{2CFC116D-F017-4A1A-82CF-DC5A5656DB7B}"/>
              </a:ext>
            </a:extLst>
          </p:cNvPr>
          <p:cNvGrpSpPr/>
          <p:nvPr/>
        </p:nvGrpSpPr>
        <p:grpSpPr>
          <a:xfrm>
            <a:off x="6458054" y="5243471"/>
            <a:ext cx="5020197" cy="461665"/>
            <a:chOff x="959011" y="3630156"/>
            <a:chExt cx="5020197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50338-FA2A-4EBD-917A-088A275AF344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WEIGHTS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54E1D0-EB48-491A-9CCD-8D73A3B4848B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individual will have 4 numeric weights (1 for each trading signal)</a:t>
              </a:r>
            </a:p>
          </p:txBody>
        </p:sp>
        <p:sp>
          <p:nvSpPr>
            <p:cNvPr id="20" name="Chevron 26">
              <a:extLst>
                <a:ext uri="{FF2B5EF4-FFF2-40B4-BE49-F238E27FC236}">
                  <a16:creationId xmlns:a16="http://schemas.microsoft.com/office/drawing/2014/main" id="{A1EFEBA4-516A-4472-AA3C-AF8C929A15FB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4">
            <a:extLst>
              <a:ext uri="{FF2B5EF4-FFF2-40B4-BE49-F238E27FC236}">
                <a16:creationId xmlns:a16="http://schemas.microsoft.com/office/drawing/2014/main" id="{BA3B5F49-8815-4562-894C-2451D8D694FC}"/>
              </a:ext>
            </a:extLst>
          </p:cNvPr>
          <p:cNvGrpSpPr/>
          <p:nvPr/>
        </p:nvGrpSpPr>
        <p:grpSpPr>
          <a:xfrm>
            <a:off x="6458054" y="5921643"/>
            <a:ext cx="5020197" cy="646331"/>
            <a:chOff x="959011" y="4662686"/>
            <a:chExt cx="5020197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DE449C-0409-4333-A741-0D3526086ACE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RANDOM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CF5BC8-4431-45B8-B55A-0B49A59218CA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the python random module to generate a random ‘double’ between 0 and 1</a:t>
              </a:r>
            </a:p>
          </p:txBody>
        </p:sp>
        <p:sp>
          <p:nvSpPr>
            <p:cNvPr id="24" name="Chevron 27">
              <a:extLst>
                <a:ext uri="{FF2B5EF4-FFF2-40B4-BE49-F238E27FC236}">
                  <a16:creationId xmlns:a16="http://schemas.microsoft.com/office/drawing/2014/main" id="{D1228FB9-7131-457A-95A7-BBA59A076B9B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2364515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trading signals from SMA, TBR, VOL ,and MOM.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Trading Signals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Create a for loop to get the four weightings for each individual.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Individual Weighting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Using the weightings and the trading signals, calculate the weighted actions.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Weighted Actions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81344" y="5781491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Perform trading with an initial budget of </a:t>
            </a:r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£3000, and return the final budget as fitness.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Trade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05942" y="405733"/>
            <a:ext cx="53053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Fitness Function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agon 39">
            <a:extLst>
              <a:ext uri="{FF2B5EF4-FFF2-40B4-BE49-F238E27FC236}">
                <a16:creationId xmlns:a16="http://schemas.microsoft.com/office/drawing/2014/main" id="{52F19EE6-59A2-4CC1-BD77-9AE6A73734EA}"/>
              </a:ext>
            </a:extLst>
          </p:cNvPr>
          <p:cNvSpPr/>
          <p:nvPr/>
        </p:nvSpPr>
        <p:spPr>
          <a:xfrm>
            <a:off x="2131798" y="2887353"/>
            <a:ext cx="1898364" cy="1791103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Selection Method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ADD44-0C50-43C1-B5C3-0CED2159BBB3}"/>
              </a:ext>
            </a:extLst>
          </p:cNvPr>
          <p:cNvGrpSpPr/>
          <p:nvPr/>
        </p:nvGrpSpPr>
        <p:grpSpPr>
          <a:xfrm>
            <a:off x="2465808" y="1219158"/>
            <a:ext cx="1139838" cy="1632238"/>
            <a:chOff x="3692771" y="1580738"/>
            <a:chExt cx="1954016" cy="2798134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4878C136-D428-405D-8437-588BD660C472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Down Arrow 1">
              <a:extLst>
                <a:ext uri="{FF2B5EF4-FFF2-40B4-BE49-F238E27FC236}">
                  <a16:creationId xmlns:a16="http://schemas.microsoft.com/office/drawing/2014/main" id="{D6888AEA-E72F-47DF-85BD-9F61C6D06C40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ko-KR" sz="1200" dirty="0"/>
                <a:t>Individual</a:t>
              </a:r>
              <a:endParaRPr lang="ko-KR" alt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98F84E-08A9-4D55-8B06-7BA863E1825F}"/>
              </a:ext>
            </a:extLst>
          </p:cNvPr>
          <p:cNvGrpSpPr/>
          <p:nvPr/>
        </p:nvGrpSpPr>
        <p:grpSpPr>
          <a:xfrm rot="4113254">
            <a:off x="4291067" y="2514526"/>
            <a:ext cx="1139838" cy="1632238"/>
            <a:chOff x="3692771" y="1580738"/>
            <a:chExt cx="1954016" cy="2798134"/>
          </a:xfrm>
        </p:grpSpPr>
        <p:sp>
          <p:nvSpPr>
            <p:cNvPr id="7" name="Freeform 28">
              <a:extLst>
                <a:ext uri="{FF2B5EF4-FFF2-40B4-BE49-F238E27FC236}">
                  <a16:creationId xmlns:a16="http://schemas.microsoft.com/office/drawing/2014/main" id="{DAB9B6C4-E525-4467-AED6-1D3AACD4AA0F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Down Arrow 1">
              <a:extLst>
                <a:ext uri="{FF2B5EF4-FFF2-40B4-BE49-F238E27FC236}">
                  <a16:creationId xmlns:a16="http://schemas.microsoft.com/office/drawing/2014/main" id="{9C930316-0704-4E84-9172-320A94894759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ko-KR" sz="1200" dirty="0"/>
                <a:t>Individual</a:t>
              </a:r>
              <a:endParaRPr lang="ko-KR" altLang="en-US" sz="1200" dirty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E2D81-7AB5-4DA3-BEE4-97422C242662}"/>
              </a:ext>
            </a:extLst>
          </p:cNvPr>
          <p:cNvGrpSpPr/>
          <p:nvPr/>
        </p:nvGrpSpPr>
        <p:grpSpPr>
          <a:xfrm rot="8531373">
            <a:off x="3665553" y="4700895"/>
            <a:ext cx="1139838" cy="1632238"/>
            <a:chOff x="3692771" y="1580738"/>
            <a:chExt cx="1954016" cy="2798134"/>
          </a:xfrm>
        </p:grpSpPr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B3A9E33B-1596-4835-B9CA-4B057E8EEF7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Down Arrow 1">
              <a:extLst>
                <a:ext uri="{FF2B5EF4-FFF2-40B4-BE49-F238E27FC236}">
                  <a16:creationId xmlns:a16="http://schemas.microsoft.com/office/drawing/2014/main" id="{A76859E5-997B-4CC0-8157-D70857AB2C55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ko-KR" sz="1200" dirty="0"/>
                <a:t>Individual</a:t>
              </a:r>
              <a:endParaRPr lang="ko-KR" altLang="en-US" sz="1200" dirty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0B0F94-D491-4905-9507-3D18691988F4}"/>
              </a:ext>
            </a:extLst>
          </p:cNvPr>
          <p:cNvGrpSpPr/>
          <p:nvPr/>
        </p:nvGrpSpPr>
        <p:grpSpPr>
          <a:xfrm rot="13128837">
            <a:off x="1361700" y="4721181"/>
            <a:ext cx="1139838" cy="1632238"/>
            <a:chOff x="3692771" y="1580738"/>
            <a:chExt cx="1954016" cy="2798134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BA181364-0351-4869-BF8C-0FB7F07CF0F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Down Arrow 1">
              <a:extLst>
                <a:ext uri="{FF2B5EF4-FFF2-40B4-BE49-F238E27FC236}">
                  <a16:creationId xmlns:a16="http://schemas.microsoft.com/office/drawing/2014/main" id="{6086FF56-271F-4F27-B49E-A3740C22E868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ko-KR" sz="1200" dirty="0"/>
                <a:t>Individual</a:t>
              </a:r>
              <a:endParaRPr lang="ko-KR" altLang="en-US" sz="1200" dirty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C87246-71AA-42E3-9281-84DD30DAAD6B}"/>
              </a:ext>
            </a:extLst>
          </p:cNvPr>
          <p:cNvGrpSpPr/>
          <p:nvPr/>
        </p:nvGrpSpPr>
        <p:grpSpPr>
          <a:xfrm rot="17414357">
            <a:off x="692521" y="2646708"/>
            <a:ext cx="1139838" cy="1632238"/>
            <a:chOff x="3692771" y="1580738"/>
            <a:chExt cx="1954016" cy="2798134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1C2255A6-0CBA-49D7-96ED-323CB60ABC87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Down Arrow 1">
              <a:extLst>
                <a:ext uri="{FF2B5EF4-FFF2-40B4-BE49-F238E27FC236}">
                  <a16:creationId xmlns:a16="http://schemas.microsoft.com/office/drawing/2014/main" id="{3521EC0A-0581-4DA2-80C4-90906121AFF4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ko-KR" sz="1200" dirty="0"/>
                <a:t>Individual</a:t>
              </a:r>
              <a:endParaRPr lang="ko-KR" altLang="en-US" sz="1200" dirty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E18341A2-346E-4759-B2E3-247D7CF7160E}"/>
              </a:ext>
            </a:extLst>
          </p:cNvPr>
          <p:cNvGrpSpPr/>
          <p:nvPr/>
        </p:nvGrpSpPr>
        <p:grpSpPr>
          <a:xfrm>
            <a:off x="5732980" y="3391578"/>
            <a:ext cx="2714920" cy="1019845"/>
            <a:chOff x="2375857" y="2084498"/>
            <a:chExt cx="2304256" cy="6846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E997D7-3216-4E91-9CEF-EAC069093A5F}"/>
                </a:ext>
              </a:extLst>
            </p:cNvPr>
            <p:cNvSpPr txBox="1"/>
            <p:nvPr/>
          </p:nvSpPr>
          <p:spPr>
            <a:xfrm>
              <a:off x="2375857" y="2084498"/>
              <a:ext cx="2304256" cy="43391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Tournament Selection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BEDA5D-EAD3-408B-8FDE-7A8933FB9985}"/>
                </a:ext>
              </a:extLst>
            </p:cNvPr>
            <p:cNvSpPr txBox="1"/>
            <p:nvPr/>
          </p:nvSpPr>
          <p:spPr>
            <a:xfrm>
              <a:off x="2375857" y="2417909"/>
              <a:ext cx="2304256" cy="35126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GA will be using tournament selection as the selection method.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7062A6D-39CD-4559-9F86-6B93C0095440}"/>
              </a:ext>
            </a:extLst>
          </p:cNvPr>
          <p:cNvSpPr txBox="1"/>
          <p:nvPr/>
        </p:nvSpPr>
        <p:spPr>
          <a:xfrm>
            <a:off x="2133929" y="3509325"/>
            <a:ext cx="1819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2"/>
                </a:solidFill>
              </a:rPr>
              <a:t>Tournament Winner</a:t>
            </a:r>
          </a:p>
        </p:txBody>
      </p:sp>
      <p:grpSp>
        <p:nvGrpSpPr>
          <p:cNvPr id="44" name="그룹 21">
            <a:extLst>
              <a:ext uri="{FF2B5EF4-FFF2-40B4-BE49-F238E27FC236}">
                <a16:creationId xmlns:a16="http://schemas.microsoft.com/office/drawing/2014/main" id="{BA70340F-A9E1-406A-B34F-7D9DF2C5C949}"/>
              </a:ext>
            </a:extLst>
          </p:cNvPr>
          <p:cNvGrpSpPr/>
          <p:nvPr/>
        </p:nvGrpSpPr>
        <p:grpSpPr>
          <a:xfrm>
            <a:off x="7744119" y="4976569"/>
            <a:ext cx="4006525" cy="646331"/>
            <a:chOff x="735146" y="2597626"/>
            <a:chExt cx="5244062" cy="64633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884DE1B-1122-4E33-9769-DF0A0446A7F9}"/>
                </a:ext>
              </a:extLst>
            </p:cNvPr>
            <p:cNvSpPr txBox="1"/>
            <p:nvPr/>
          </p:nvSpPr>
          <p:spPr>
            <a:xfrm>
              <a:off x="735146" y="2691895"/>
              <a:ext cx="1737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b="1" dirty="0">
                  <a:solidFill>
                    <a:schemeClr val="accent4"/>
                  </a:solidFill>
                  <a:cs typeface="Arial" pitchFamily="34" charset="0"/>
                </a:rPr>
                <a:t>K INDIVIDUALS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87572C-9424-4F13-A400-0A0D31967692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Select k individuals from the population randomly, where k is defined 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GA_config.json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Chevron 25">
              <a:extLst>
                <a:ext uri="{FF2B5EF4-FFF2-40B4-BE49-F238E27FC236}">
                  <a16:creationId xmlns:a16="http://schemas.microsoft.com/office/drawing/2014/main" id="{FCF494AA-66E6-4407-AA2E-9E12B352D369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20">
            <a:extLst>
              <a:ext uri="{FF2B5EF4-FFF2-40B4-BE49-F238E27FC236}">
                <a16:creationId xmlns:a16="http://schemas.microsoft.com/office/drawing/2014/main" id="{E54172E9-9094-4CE0-B09A-C504FE85E2CA}"/>
              </a:ext>
            </a:extLst>
          </p:cNvPr>
          <p:cNvGrpSpPr/>
          <p:nvPr/>
        </p:nvGrpSpPr>
        <p:grpSpPr>
          <a:xfrm>
            <a:off x="7915154" y="5654742"/>
            <a:ext cx="3835490" cy="461665"/>
            <a:chOff x="959011" y="3630156"/>
            <a:chExt cx="5020197" cy="4616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1004EA6-55EC-46E9-9AAF-320F11DEDD31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BEST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567894-B242-4A73-814A-E1C22BC1E911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Select the best individual from the k individuals</a:t>
              </a:r>
            </a:p>
          </p:txBody>
        </p:sp>
        <p:sp>
          <p:nvSpPr>
            <p:cNvPr id="51" name="Chevron 26">
              <a:extLst>
                <a:ext uri="{FF2B5EF4-FFF2-40B4-BE49-F238E27FC236}">
                  <a16:creationId xmlns:a16="http://schemas.microsoft.com/office/drawing/2014/main" id="{78BFA997-03DC-4350-9B25-EEE0559AC165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자유형: 도형 14">
            <a:extLst>
              <a:ext uri="{FF2B5EF4-FFF2-40B4-BE49-F238E27FC236}">
                <a16:creationId xmlns:a16="http://schemas.microsoft.com/office/drawing/2014/main" id="{87DC02A1-755C-4487-A268-8AAD14A9F130}"/>
              </a:ext>
            </a:extLst>
          </p:cNvPr>
          <p:cNvSpPr/>
          <p:nvPr/>
        </p:nvSpPr>
        <p:spPr>
          <a:xfrm rot="10800000">
            <a:off x="10832568" y="3501651"/>
            <a:ext cx="453889" cy="419784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F20D13B-9CBA-46FB-8694-94415565B5F4}"/>
              </a:ext>
            </a:extLst>
          </p:cNvPr>
          <p:cNvSpPr/>
          <p:nvPr/>
        </p:nvSpPr>
        <p:spPr>
          <a:xfrm>
            <a:off x="8586356" y="1495650"/>
            <a:ext cx="453889" cy="419784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5805D9-1FEE-4AAE-9B65-CFCEF2BCF688}"/>
              </a:ext>
            </a:extLst>
          </p:cNvPr>
          <p:cNvSpPr txBox="1"/>
          <p:nvPr/>
        </p:nvSpPr>
        <p:spPr>
          <a:xfrm>
            <a:off x="9040245" y="1798248"/>
            <a:ext cx="238031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Evolutionary pressure (good individuals = higher chance of survival)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85998A-6041-49BE-90FA-586136FDB22E}"/>
              </a:ext>
            </a:extLst>
          </p:cNvPr>
          <p:cNvGrpSpPr/>
          <p:nvPr/>
        </p:nvGrpSpPr>
        <p:grpSpPr>
          <a:xfrm>
            <a:off x="6486441" y="4666191"/>
            <a:ext cx="5316416" cy="1736505"/>
            <a:chOff x="3581399" y="426402"/>
            <a:chExt cx="5316416" cy="17365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F86E72-D65A-4618-931B-E420DE1A40F4}"/>
                </a:ext>
              </a:extLst>
            </p:cNvPr>
            <p:cNvGrpSpPr/>
            <p:nvPr/>
          </p:nvGrpSpPr>
          <p:grpSpPr>
            <a:xfrm>
              <a:off x="6383213" y="426402"/>
              <a:ext cx="2514602" cy="1736505"/>
              <a:chOff x="6031522" y="778095"/>
              <a:chExt cx="2514602" cy="173650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3C60C7-31E3-451F-BBAC-B4FFEC011450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689921-2E17-4F00-BCB9-4EDB826B4B20}"/>
                  </a:ext>
                </a:extLst>
              </p:cNvPr>
              <p:cNvSpPr/>
              <p:nvPr/>
            </p:nvSpPr>
            <p:spPr>
              <a:xfrm>
                <a:off x="6031522" y="778095"/>
                <a:ext cx="1941947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529840-06F4-4205-9C67-82E92D557453}"/>
                  </a:ext>
                </a:extLst>
              </p:cNvPr>
              <p:cNvSpPr txBox="1"/>
              <p:nvPr/>
            </p:nvSpPr>
            <p:spPr>
              <a:xfrm>
                <a:off x="6090374" y="819848"/>
                <a:ext cx="18109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Uniform Crossover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7B91C6-F41D-4522-99E7-68D24954BA22}"/>
                  </a:ext>
                </a:extLst>
              </p:cNvPr>
              <p:cNvSpPr txBox="1"/>
              <p:nvPr/>
            </p:nvSpPr>
            <p:spPr>
              <a:xfrm>
                <a:off x="6525936" y="1404635"/>
                <a:ext cx="18774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Takes 2 parent individuals, each weighting has a 50% chance of crossover.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84E826-761C-4980-9B99-1CF80CB73AD0}"/>
                </a:ext>
              </a:extLst>
            </p:cNvPr>
            <p:cNvGrpSpPr/>
            <p:nvPr/>
          </p:nvGrpSpPr>
          <p:grpSpPr>
            <a:xfrm>
              <a:off x="3581399" y="426402"/>
              <a:ext cx="2514601" cy="1736505"/>
              <a:chOff x="6031523" y="778095"/>
              <a:chExt cx="2514601" cy="17365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B29D82-6A98-463D-A002-35875D32DB85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D05618F-4A57-444D-B8D3-B562EB3A9094}"/>
                  </a:ext>
                </a:extLst>
              </p:cNvPr>
              <p:cNvSpPr/>
              <p:nvPr/>
            </p:nvSpPr>
            <p:spPr>
              <a:xfrm>
                <a:off x="6031523" y="778095"/>
                <a:ext cx="2016536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B999AF-AD38-492F-ADD7-B8ACCC68292B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957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Two-Point Crossover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E65E0-C83B-49FE-A097-74C60F79CC69}"/>
                  </a:ext>
                </a:extLst>
              </p:cNvPr>
              <p:cNvSpPr txBox="1"/>
              <p:nvPr/>
            </p:nvSpPr>
            <p:spPr>
              <a:xfrm>
                <a:off x="6456402" y="1219970"/>
                <a:ext cx="20165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Takes 2 parent individuals and selects two random crossover points. Swap the weighting of the two individuals at crossover points. 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52E615-AF19-4E1B-B7D5-05E689EC3B54}"/>
              </a:ext>
            </a:extLst>
          </p:cNvPr>
          <p:cNvGrpSpPr/>
          <p:nvPr/>
        </p:nvGrpSpPr>
        <p:grpSpPr>
          <a:xfrm>
            <a:off x="258997" y="320604"/>
            <a:ext cx="5316416" cy="1736505"/>
            <a:chOff x="6383214" y="2450892"/>
            <a:chExt cx="5316416" cy="17365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A5B5C5-70DB-40D6-8159-0733660FD818}"/>
                </a:ext>
              </a:extLst>
            </p:cNvPr>
            <p:cNvGrpSpPr/>
            <p:nvPr/>
          </p:nvGrpSpPr>
          <p:grpSpPr>
            <a:xfrm>
              <a:off x="9185029" y="2450892"/>
              <a:ext cx="2514601" cy="1736505"/>
              <a:chOff x="6031523" y="778095"/>
              <a:chExt cx="2514601" cy="17365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04C95E-CE4D-4872-AD43-842FE593C991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E925DAC-9DC7-4015-85D7-8EA0F3FD4AC5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97602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17EC30-FAF4-4BEF-8D30-052BAAE76070}"/>
                  </a:ext>
                </a:extLst>
              </p:cNvPr>
              <p:cNvSpPr txBox="1"/>
              <p:nvPr/>
            </p:nvSpPr>
            <p:spPr>
              <a:xfrm>
                <a:off x="6114046" y="817892"/>
                <a:ext cx="18109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Bit-String Mutation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424E76-DB0B-44E0-951A-21999693797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User defined chance of mutation. Takes 1 parent individual and each weight has a ¼ chance of mutating. 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AAE7A2-6345-41B3-81CB-7B027A0DD739}"/>
                </a:ext>
              </a:extLst>
            </p:cNvPr>
            <p:cNvGrpSpPr/>
            <p:nvPr/>
          </p:nvGrpSpPr>
          <p:grpSpPr>
            <a:xfrm>
              <a:off x="6383214" y="2450892"/>
              <a:ext cx="2514601" cy="1736505"/>
              <a:chOff x="6031523" y="778095"/>
              <a:chExt cx="2514601" cy="17365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4823C5-AAD3-4FB3-A25D-C238181A022C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9426DEA-E145-4CB5-A124-03449CFBB3D2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FB5B5-FA64-4BEE-B753-0656AB389907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Point Mutation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C24BE7-F4B7-4B22-90D0-D58085FC6A1F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User defined chance of mutation. Takes 1 parent individual, and selects 1 random weight and set its weight to a new random ‘double’. 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A3D444-F46D-4F17-BF36-04EA53966BBC}"/>
              </a:ext>
            </a:extLst>
          </p:cNvPr>
          <p:cNvGrpSpPr/>
          <p:nvPr/>
        </p:nvGrpSpPr>
        <p:grpSpPr>
          <a:xfrm>
            <a:off x="8858322" y="2645982"/>
            <a:ext cx="2514601" cy="1736505"/>
            <a:chOff x="6031523" y="778095"/>
            <a:chExt cx="2514601" cy="173650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9C1B5F-C69F-4D54-848C-986E7863A7C5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38E599-161B-4F61-9D1D-C35A0B315FFE}"/>
                </a:ext>
              </a:extLst>
            </p:cNvPr>
            <p:cNvSpPr/>
            <p:nvPr/>
          </p:nvSpPr>
          <p:spPr>
            <a:xfrm>
              <a:off x="6031523" y="778095"/>
              <a:ext cx="2053204" cy="39128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0429A5-1862-442C-8D18-0BA19DD329D4}"/>
                </a:ext>
              </a:extLst>
            </p:cNvPr>
            <p:cNvSpPr txBox="1"/>
            <p:nvPr/>
          </p:nvSpPr>
          <p:spPr>
            <a:xfrm>
              <a:off x="6090375" y="819848"/>
              <a:ext cx="1994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One-Point Crossover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22E9A4-E343-4B40-B83F-48C3AC84D9C8}"/>
                </a:ext>
              </a:extLst>
            </p:cNvPr>
            <p:cNvSpPr txBox="1"/>
            <p:nvPr/>
          </p:nvSpPr>
          <p:spPr>
            <a:xfrm>
              <a:off x="6525936" y="1219970"/>
              <a:ext cx="18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Takes 2 parent individuals and selects a random crossover point. Swap the weighting of the two individuals at crossover point. 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153A9F-2C4A-45AC-A502-A09FD356C802}"/>
              </a:ext>
            </a:extLst>
          </p:cNvPr>
          <p:cNvSpPr txBox="1"/>
          <p:nvPr/>
        </p:nvSpPr>
        <p:spPr>
          <a:xfrm>
            <a:off x="576238" y="4758526"/>
            <a:ext cx="3180343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800" b="1" dirty="0">
                <a:solidFill>
                  <a:schemeClr val="bg2"/>
                </a:solidFill>
                <a:latin typeface="+mj-lt"/>
                <a:cs typeface="Arial" pitchFamily="34" charset="0"/>
              </a:rPr>
              <a:t>Genetic Operators</a:t>
            </a:r>
            <a:endParaRPr lang="ko-KR" altLang="en-US" sz="4800" b="1" dirty="0">
              <a:solidFill>
                <a:schemeClr val="bg2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4">
            <a:extLst>
              <a:ext uri="{FF2B5EF4-FFF2-40B4-BE49-F238E27FC236}">
                <a16:creationId xmlns:a16="http://schemas.microsoft.com/office/drawing/2014/main" id="{8783D642-ED0B-4ECB-8487-FD8D32B58705}"/>
              </a:ext>
            </a:extLst>
          </p:cNvPr>
          <p:cNvSpPr/>
          <p:nvPr/>
        </p:nvSpPr>
        <p:spPr>
          <a:xfrm rot="5400000" flipV="1">
            <a:off x="9264191" y="2415619"/>
            <a:ext cx="2234153" cy="2436828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E27E9-C1DB-43C1-9B6B-74C4CF339766}"/>
              </a:ext>
            </a:extLst>
          </p:cNvPr>
          <p:cNvSpPr txBox="1"/>
          <p:nvPr/>
        </p:nvSpPr>
        <p:spPr>
          <a:xfrm>
            <a:off x="9413649" y="2691353"/>
            <a:ext cx="2102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Termination criteria for this GA is the maximum generations specified in the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GA_config.json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86D4C34-FB77-459C-BFC9-BED4AB4CA10A}"/>
              </a:ext>
            </a:extLst>
          </p:cNvPr>
          <p:cNvSpPr txBox="1">
            <a:spLocks/>
          </p:cNvSpPr>
          <p:nvPr/>
        </p:nvSpPr>
        <p:spPr>
          <a:xfrm>
            <a:off x="8118454" y="4607046"/>
            <a:ext cx="3644922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Termination Criteria</a:t>
            </a:r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3FAD9079-BF23-47A6-94A1-23B65FCE3B83}"/>
              </a:ext>
            </a:extLst>
          </p:cNvPr>
          <p:cNvGrpSpPr/>
          <p:nvPr/>
        </p:nvGrpSpPr>
        <p:grpSpPr>
          <a:xfrm>
            <a:off x="372198" y="1982490"/>
            <a:ext cx="3521097" cy="4557046"/>
            <a:chOff x="2153463" y="1916832"/>
            <a:chExt cx="7911017" cy="68377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325B23-26AF-4420-BA42-BC7886C5C584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461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Genetic Algorithm Configurations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802B-A3C6-4842-9DEA-3D334ED626F6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6234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All the Genetic Algorithm settings can be changed in the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GA_config.json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file.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population_size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defines the total number of individuals in each generation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max_generation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defines the termination criteria for maximum number of generations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selection_method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currently only have tournament selection method with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tournament_size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as the number of individuals selected for the tournament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crossover_method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and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mutation_method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one-point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two-point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uniform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point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bit-string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chance_of_mutation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defines the chance of mutation happening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B11F6EA-871B-4DDF-9672-FA8A94E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88771" y="318464"/>
            <a:ext cx="2622075" cy="15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1257</Words>
  <Application>Microsoft Office PowerPoint</Application>
  <PresentationFormat>Widescreen</PresentationFormat>
  <Paragraphs>158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Adobe Song Std L</vt:lpstr>
      <vt:lpstr>Aharoni</vt:lpstr>
      <vt:lpstr>Arial</vt:lpstr>
      <vt:lpstr>Arial Black</vt:lpstr>
      <vt:lpstr>Avenir Next LT Pro</vt:lpstr>
      <vt:lpstr>Calibri</vt:lpstr>
      <vt:lpstr>ShapesVTI</vt:lpstr>
      <vt:lpstr>Cover and End Slide Master</vt:lpstr>
      <vt:lpstr>Section Break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Chu</dc:creator>
  <cp:lastModifiedBy>William Chu</cp:lastModifiedBy>
  <cp:revision>40</cp:revision>
  <dcterms:created xsi:type="dcterms:W3CDTF">2020-12-11T11:45:40Z</dcterms:created>
  <dcterms:modified xsi:type="dcterms:W3CDTF">2020-12-11T19:06:58Z</dcterms:modified>
</cp:coreProperties>
</file>